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67" r:id="rId2"/>
    <p:sldId id="289" r:id="rId3"/>
    <p:sldId id="268" r:id="rId4"/>
    <p:sldId id="269" r:id="rId5"/>
    <p:sldId id="290" r:id="rId6"/>
    <p:sldId id="270" r:id="rId7"/>
    <p:sldId id="271" r:id="rId8"/>
    <p:sldId id="291" r:id="rId9"/>
    <p:sldId id="272" r:id="rId10"/>
    <p:sldId id="273" r:id="rId11"/>
    <p:sldId id="292" r:id="rId12"/>
    <p:sldId id="274" r:id="rId13"/>
    <p:sldId id="363" r:id="rId14"/>
    <p:sldId id="374" r:id="rId15"/>
    <p:sldId id="364" r:id="rId16"/>
    <p:sldId id="365" r:id="rId17"/>
    <p:sldId id="375" r:id="rId18"/>
    <p:sldId id="294" r:id="rId19"/>
    <p:sldId id="366" r:id="rId20"/>
    <p:sldId id="367" r:id="rId21"/>
    <p:sldId id="368" r:id="rId22"/>
    <p:sldId id="369" r:id="rId23"/>
    <p:sldId id="370" r:id="rId24"/>
    <p:sldId id="371" r:id="rId25"/>
    <p:sldId id="372" r:id="rId26"/>
    <p:sldId id="373" r:id="rId27"/>
    <p:sldId id="376" r:id="rId28"/>
    <p:sldId id="377" r:id="rId29"/>
    <p:sldId id="378" r:id="rId30"/>
    <p:sldId id="379" r:id="rId31"/>
    <p:sldId id="380" r:id="rId32"/>
    <p:sldId id="381" r:id="rId33"/>
    <p:sldId id="382" r:id="rId34"/>
    <p:sldId id="388" r:id="rId35"/>
    <p:sldId id="389" r:id="rId36"/>
    <p:sldId id="390" r:id="rId37"/>
    <p:sldId id="391" r:id="rId38"/>
    <p:sldId id="398" r:id="rId39"/>
    <p:sldId id="392" r:id="rId40"/>
    <p:sldId id="393" r:id="rId41"/>
    <p:sldId id="394" r:id="rId42"/>
    <p:sldId id="386" r:id="rId43"/>
    <p:sldId id="387" r:id="rId44"/>
    <p:sldId id="314" r:id="rId45"/>
    <p:sldId id="315" r:id="rId46"/>
    <p:sldId id="316" r:id="rId47"/>
    <p:sldId id="317" r:id="rId48"/>
    <p:sldId id="318" r:id="rId49"/>
    <p:sldId id="360" r:id="rId50"/>
    <p:sldId id="319" r:id="rId51"/>
    <p:sldId id="320" r:id="rId52"/>
    <p:sldId id="322" r:id="rId53"/>
    <p:sldId id="321" r:id="rId54"/>
    <p:sldId id="323" r:id="rId55"/>
    <p:sldId id="361" r:id="rId56"/>
    <p:sldId id="324" r:id="rId57"/>
    <p:sldId id="362" r:id="rId58"/>
    <p:sldId id="326" r:id="rId59"/>
    <p:sldId id="325" r:id="rId60"/>
    <p:sldId id="327" r:id="rId61"/>
    <p:sldId id="328" r:id="rId62"/>
    <p:sldId id="329" r:id="rId63"/>
    <p:sldId id="330" r:id="rId64"/>
    <p:sldId id="331" r:id="rId65"/>
    <p:sldId id="332" r:id="rId66"/>
    <p:sldId id="333" r:id="rId67"/>
    <p:sldId id="33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96CFE-0F59-4E2C-8062-C869F6589745}" type="datetimeFigureOut">
              <a:rPr lang="en-US" smtClean="0"/>
              <a:pPr/>
              <a:t>2/25/2009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5EE25-A66F-45E6-8BFD-40D6A326CC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A194A-F98B-4485-83D5-83D54BCC3D1A}"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Slide Number Placeholder 5"/>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052E52-1B6E-4768-8BD8-3E08CBB10272}"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Slide Number Placeholder 5"/>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AF4D0-5A21-4DF5-B9E2-67E674180B08}"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Slide Number Placeholder 5"/>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Slide Number Placeholder 5"/>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EA2968-48BF-4A9C-92A5-CCCE12CB6D05}"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Slide Number Placeholder 5"/>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B75269-5B5F-464A-9A0C-36464C165799}" type="datetime1">
              <a:rPr lang="en-US" smtClean="0"/>
              <a:pPr/>
              <a:t>2/25/2009</a:t>
            </a:fld>
            <a:endParaRPr lang="en-US"/>
          </a:p>
        </p:txBody>
      </p:sp>
      <p:sp>
        <p:nvSpPr>
          <p:cNvPr id="6" name="Footer Placeholder 5"/>
          <p:cNvSpPr>
            <a:spLocks noGrp="1"/>
          </p:cNvSpPr>
          <p:nvPr>
            <p:ph type="ftr" sz="quarter" idx="11"/>
          </p:nvPr>
        </p:nvSpPr>
        <p:spPr/>
        <p:txBody>
          <a:bodyPr/>
          <a:lstStyle/>
          <a:p>
            <a:r>
              <a:rPr lang="en-US" smtClean="0"/>
              <a:t>giftofadama@gmail.com</a:t>
            </a:r>
            <a:endParaRPr lang="en-US"/>
          </a:p>
        </p:txBody>
      </p:sp>
      <p:sp>
        <p:nvSpPr>
          <p:cNvPr id="7" name="Slide Number Placeholder 6"/>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A5C601-D9F1-4398-814B-CB255C2A545B}" type="datetime1">
              <a:rPr lang="en-US" smtClean="0"/>
              <a:pPr/>
              <a:t>2/25/2009</a:t>
            </a:fld>
            <a:endParaRPr lang="en-US"/>
          </a:p>
        </p:txBody>
      </p:sp>
      <p:sp>
        <p:nvSpPr>
          <p:cNvPr id="8" name="Footer Placeholder 7"/>
          <p:cNvSpPr>
            <a:spLocks noGrp="1"/>
          </p:cNvSpPr>
          <p:nvPr>
            <p:ph type="ftr" sz="quarter" idx="11"/>
          </p:nvPr>
        </p:nvSpPr>
        <p:spPr/>
        <p:txBody>
          <a:bodyPr/>
          <a:lstStyle/>
          <a:p>
            <a:r>
              <a:rPr lang="en-US" smtClean="0"/>
              <a:t>giftofadama@gmail.com</a:t>
            </a:r>
            <a:endParaRPr lang="en-US"/>
          </a:p>
        </p:txBody>
      </p:sp>
      <p:sp>
        <p:nvSpPr>
          <p:cNvPr id="9" name="Slide Number Placeholder 8"/>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909472-610B-4927-8C08-7EFBB2F769BD}" type="datetime1">
              <a:rPr lang="en-US" smtClean="0"/>
              <a:pPr/>
              <a:t>2/25/2009</a:t>
            </a:fld>
            <a:endParaRPr lang="en-US"/>
          </a:p>
        </p:txBody>
      </p:sp>
      <p:sp>
        <p:nvSpPr>
          <p:cNvPr id="4" name="Footer Placeholder 3"/>
          <p:cNvSpPr>
            <a:spLocks noGrp="1"/>
          </p:cNvSpPr>
          <p:nvPr>
            <p:ph type="ftr" sz="quarter" idx="11"/>
          </p:nvPr>
        </p:nvSpPr>
        <p:spPr/>
        <p:txBody>
          <a:bodyPr/>
          <a:lstStyle/>
          <a:p>
            <a:r>
              <a:rPr lang="en-US" smtClean="0"/>
              <a:t>giftofadama@gmail.com</a:t>
            </a:r>
            <a:endParaRPr lang="en-US"/>
          </a:p>
        </p:txBody>
      </p:sp>
      <p:sp>
        <p:nvSpPr>
          <p:cNvPr id="5" name="Slide Number Placeholder 4"/>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9CC6D-6C64-41FA-BB7E-3287404CDE89}" type="datetime1">
              <a:rPr lang="en-US" smtClean="0"/>
              <a:pPr/>
              <a:t>2/25/2009</a:t>
            </a:fld>
            <a:endParaRPr lang="en-US"/>
          </a:p>
        </p:txBody>
      </p:sp>
      <p:sp>
        <p:nvSpPr>
          <p:cNvPr id="3" name="Footer Placeholder 2"/>
          <p:cNvSpPr>
            <a:spLocks noGrp="1"/>
          </p:cNvSpPr>
          <p:nvPr>
            <p:ph type="ftr" sz="quarter" idx="11"/>
          </p:nvPr>
        </p:nvSpPr>
        <p:spPr/>
        <p:txBody>
          <a:bodyPr/>
          <a:lstStyle/>
          <a:p>
            <a:r>
              <a:rPr lang="en-US" smtClean="0"/>
              <a:t>giftofadama@gmail.com</a:t>
            </a:r>
            <a:endParaRPr lang="en-US"/>
          </a:p>
        </p:txBody>
      </p:sp>
      <p:sp>
        <p:nvSpPr>
          <p:cNvPr id="4" name="Slide Number Placeholder 3"/>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8913F-7D93-43F8-A2BA-6FB81EB7848A}" type="datetime1">
              <a:rPr lang="en-US" smtClean="0"/>
              <a:pPr/>
              <a:t>2/25/2009</a:t>
            </a:fld>
            <a:endParaRPr lang="en-US"/>
          </a:p>
        </p:txBody>
      </p:sp>
      <p:sp>
        <p:nvSpPr>
          <p:cNvPr id="6" name="Footer Placeholder 5"/>
          <p:cNvSpPr>
            <a:spLocks noGrp="1"/>
          </p:cNvSpPr>
          <p:nvPr>
            <p:ph type="ftr" sz="quarter" idx="11"/>
          </p:nvPr>
        </p:nvSpPr>
        <p:spPr/>
        <p:txBody>
          <a:bodyPr/>
          <a:lstStyle/>
          <a:p>
            <a:r>
              <a:rPr lang="en-US" smtClean="0"/>
              <a:t>giftofadama@gmail.com</a:t>
            </a:r>
            <a:endParaRPr lang="en-US"/>
          </a:p>
        </p:txBody>
      </p:sp>
      <p:sp>
        <p:nvSpPr>
          <p:cNvPr id="7" name="Slide Number Placeholder 6"/>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9CBD3-17FC-4E92-B1A7-9B0A8A74D88C}" type="datetime1">
              <a:rPr lang="en-US" smtClean="0"/>
              <a:pPr/>
              <a:t>2/25/2009</a:t>
            </a:fld>
            <a:endParaRPr lang="en-US"/>
          </a:p>
        </p:txBody>
      </p:sp>
      <p:sp>
        <p:nvSpPr>
          <p:cNvPr id="6" name="Footer Placeholder 5"/>
          <p:cNvSpPr>
            <a:spLocks noGrp="1"/>
          </p:cNvSpPr>
          <p:nvPr>
            <p:ph type="ftr" sz="quarter" idx="11"/>
          </p:nvPr>
        </p:nvSpPr>
        <p:spPr/>
        <p:txBody>
          <a:bodyPr/>
          <a:lstStyle/>
          <a:p>
            <a:r>
              <a:rPr lang="en-US" smtClean="0"/>
              <a:t>giftofadama@gmail.com</a:t>
            </a:r>
            <a:endParaRPr lang="en-US"/>
          </a:p>
        </p:txBody>
      </p:sp>
      <p:sp>
        <p:nvSpPr>
          <p:cNvPr id="7" name="Slide Number Placeholder 6"/>
          <p:cNvSpPr>
            <a:spLocks noGrp="1"/>
          </p:cNvSpPr>
          <p:nvPr>
            <p:ph type="sldNum" sz="quarter" idx="12"/>
          </p:nvPr>
        </p:nvSpPr>
        <p:spPr/>
        <p:txBody>
          <a:bodyPr/>
          <a:lstStyle/>
          <a:p>
            <a:fld id="{06AA449B-114A-4CDA-9F79-10420597A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CF630-8C37-4D74-B299-302384844A45}" type="datetime1">
              <a:rPr lang="en-US" smtClean="0"/>
              <a:pPr/>
              <a:t>2/25/2009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giftofadama@gmail.com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449B-114A-4CDA-9F79-10420597A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Autofit/>
          </a:bodyPr>
          <a:lstStyle/>
          <a:p>
            <a:r>
              <a:rPr lang="en-US" sz="2400" b="1" dirty="0" smtClean="0">
                <a:solidFill>
                  <a:schemeClr val="tx2"/>
                </a:solidFill>
                <a:latin typeface="Times New Roman" panose="02020603050405020304" pitchFamily="18" charset="0"/>
                <a:cs typeface="Times New Roman" panose="02020603050405020304" pitchFamily="18" charset="0"/>
              </a:rPr>
              <a:t/>
            </a:r>
            <a:br>
              <a:rPr lang="en-US" sz="2400" b="1" dirty="0" smtClean="0">
                <a:solidFill>
                  <a:schemeClr val="tx2"/>
                </a:solidFill>
                <a:latin typeface="Times New Roman" panose="02020603050405020304" pitchFamily="18" charset="0"/>
                <a:cs typeface="Times New Roman" panose="02020603050405020304" pitchFamily="18" charset="0"/>
              </a:rPr>
            </a:br>
            <a:r>
              <a:rPr lang="en-US" sz="2400" b="1" dirty="0" smtClean="0">
                <a:solidFill>
                  <a:schemeClr val="tx2"/>
                </a:solidFill>
                <a:latin typeface="Times New Roman" panose="02020603050405020304" pitchFamily="18" charset="0"/>
                <a:cs typeface="Times New Roman" panose="02020603050405020304" pitchFamily="18" charset="0"/>
              </a:rPr>
              <a:t>CHAPTER FIVE</a:t>
            </a:r>
            <a:br>
              <a:rPr lang="en-US" sz="2400" b="1" dirty="0" smtClean="0">
                <a:solidFill>
                  <a:schemeClr val="tx2"/>
                </a:solidFill>
                <a:latin typeface="Times New Roman" panose="02020603050405020304" pitchFamily="18" charset="0"/>
                <a:cs typeface="Times New Roman" panose="02020603050405020304" pitchFamily="18" charset="0"/>
              </a:rPr>
            </a:br>
            <a:r>
              <a:rPr lang="en-US" sz="2400" b="1" dirty="0" smtClean="0">
                <a:solidFill>
                  <a:schemeClr val="tx2"/>
                </a:solidFill>
                <a:latin typeface="Times New Roman" panose="02020603050405020304" pitchFamily="18" charset="0"/>
                <a:cs typeface="Times New Roman" panose="02020603050405020304" pitchFamily="18" charset="0"/>
              </a:rPr>
              <a:t>SUGAR INDUSTRY</a:t>
            </a:r>
            <a:br>
              <a:rPr lang="en-US" sz="2400" b="1" dirty="0" smtClean="0">
                <a:solidFill>
                  <a:schemeClr val="tx2"/>
                </a:solidFill>
                <a:latin typeface="Times New Roman" panose="02020603050405020304" pitchFamily="18" charset="0"/>
                <a:cs typeface="Times New Roman" panose="02020603050405020304" pitchFamily="18" charset="0"/>
              </a:rPr>
            </a:br>
            <a:endParaRPr lang="en-US" sz="24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341437"/>
            <a:ext cx="8229600" cy="4525963"/>
          </a:xfrm>
        </p:spPr>
        <p:txBody>
          <a:bodyPr>
            <a:noAutofit/>
          </a:bodyPr>
          <a:lstStyle/>
          <a:p>
            <a:pPr algn="just">
              <a:buNone/>
            </a:pPr>
            <a:endParaRPr lang="en-US" sz="2400" b="1" dirty="0" smtClean="0">
              <a:latin typeface="Times New Roman" panose="02020603050405020304" pitchFamily="18" charset="0"/>
              <a:cs typeface="Times New Roman" panose="02020603050405020304" pitchFamily="18" charset="0"/>
            </a:endParaRPr>
          </a:p>
          <a:p>
            <a:pPr algn="just">
              <a:buNone/>
            </a:pPr>
            <a:r>
              <a:rPr lang="en-US" sz="2400" b="1" i="1" dirty="0" smtClean="0">
                <a:latin typeface="Times New Roman" panose="02020603050405020304" pitchFamily="18" charset="0"/>
                <a:cs typeface="Times New Roman" panose="02020603050405020304" pitchFamily="18" charset="0"/>
              </a:rPr>
              <a:t>Objectives</a:t>
            </a:r>
            <a:endParaRPr lang="en-US" sz="2400" b="1" i="1" dirty="0">
              <a:latin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cs typeface="Times New Roman" panose="02020603050405020304" pitchFamily="18" charset="0"/>
              </a:rPr>
              <a:t>At the end of this chapter you will be able to:</a:t>
            </a:r>
          </a:p>
          <a:p>
            <a:pPr algn="just">
              <a:buFont typeface="Wingdings" panose="05000000000000000000" pitchFamily="2" charset="2"/>
              <a:buChar char="ü"/>
            </a:pPr>
            <a:r>
              <a:rPr lang="en-US" sz="2400" i="1" dirty="0" smtClean="0">
                <a:latin typeface="Times New Roman" panose="02020603050405020304" pitchFamily="18" charset="0"/>
                <a:cs typeface="Times New Roman" panose="02020603050405020304" pitchFamily="18" charset="0"/>
              </a:rPr>
              <a:t>Outline </a:t>
            </a:r>
            <a:r>
              <a:rPr lang="en-US" sz="2400" i="1" dirty="0">
                <a:latin typeface="Times New Roman" panose="02020603050405020304" pitchFamily="18" charset="0"/>
                <a:cs typeface="Times New Roman" panose="02020603050405020304" pitchFamily="18" charset="0"/>
              </a:rPr>
              <a:t>the flow diagram for the manufacturing process of sugar</a:t>
            </a:r>
          </a:p>
          <a:p>
            <a:pPr algn="just">
              <a:buFont typeface="Wingdings" panose="05000000000000000000" pitchFamily="2" charset="2"/>
              <a:buChar char="ü"/>
            </a:pPr>
            <a:r>
              <a:rPr lang="en-US" sz="2400" i="1" dirty="0" smtClean="0">
                <a:latin typeface="Times New Roman" panose="02020603050405020304" pitchFamily="18" charset="0"/>
                <a:cs typeface="Times New Roman" panose="02020603050405020304" pitchFamily="18" charset="0"/>
              </a:rPr>
              <a:t>Grasp </a:t>
            </a:r>
            <a:r>
              <a:rPr lang="en-US" sz="2400" i="1" dirty="0">
                <a:latin typeface="Times New Roman" panose="02020603050405020304" pitchFamily="18" charset="0"/>
                <a:cs typeface="Times New Roman" panose="02020603050405020304" pitchFamily="18" charset="0"/>
              </a:rPr>
              <a:t>basic jobs applied on crushing, milling, purification, </a:t>
            </a:r>
            <a:r>
              <a:rPr lang="en-US" sz="2400" i="1" dirty="0" err="1">
                <a:latin typeface="Times New Roman" panose="02020603050405020304" pitchFamily="18" charset="0"/>
                <a:cs typeface="Times New Roman" panose="02020603050405020304" pitchFamily="18" charset="0"/>
              </a:rPr>
              <a:t>carbonisation</a:t>
            </a:r>
            <a:r>
              <a:rPr lang="en-US" sz="2400" i="1" dirty="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sulphitisation</a:t>
            </a:r>
            <a:r>
              <a:rPr lang="en-US" sz="2400" i="1" dirty="0" smtClean="0">
                <a:latin typeface="Times New Roman" panose="02020603050405020304" pitchFamily="18" charset="0"/>
                <a:cs typeface="Times New Roman" panose="02020603050405020304" pitchFamily="18" charset="0"/>
              </a:rPr>
              <a:t>, crystallization </a:t>
            </a:r>
            <a:r>
              <a:rPr lang="en-US" sz="2400" i="1" dirty="0">
                <a:latin typeface="Times New Roman" panose="02020603050405020304" pitchFamily="18" charset="0"/>
                <a:cs typeface="Times New Roman" panose="02020603050405020304" pitchFamily="18" charset="0"/>
              </a:rPr>
              <a:t>and centrifugation techniques</a:t>
            </a:r>
            <a:r>
              <a:rPr lang="en-US" sz="2400" i="1" dirty="0" smtClean="0">
                <a:latin typeface="Times New Roman" panose="02020603050405020304" pitchFamily="18" charset="0"/>
                <a:cs typeface="Times New Roman" panose="02020603050405020304" pitchFamily="18" charset="0"/>
              </a:rPr>
              <a:t>.</a:t>
            </a:r>
            <a:endParaRPr lang="en-US" sz="2400"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6429481-9864-4A61-B911-728B0D290C3E}"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Cont’d</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08037"/>
            <a:ext cx="8229600" cy="5059363"/>
          </a:xfrm>
        </p:spPr>
        <p:txBody>
          <a:bodyPr>
            <a:noAutofit/>
          </a:bodyPr>
          <a:lstStyle/>
          <a:p>
            <a:pPr algn="just">
              <a:buNone/>
            </a:pPr>
            <a:r>
              <a:rPr lang="en-US" sz="2400" b="1" dirty="0">
                <a:latin typeface="Times New Roman" panose="02020603050405020304" pitchFamily="18" charset="0"/>
                <a:cs typeface="Times New Roman" panose="02020603050405020304" pitchFamily="18" charset="0"/>
              </a:rPr>
              <a:t>e) Crystallization</a:t>
            </a:r>
          </a:p>
          <a:p>
            <a:pPr algn="just"/>
            <a:r>
              <a:rPr lang="en-US" sz="2400" dirty="0" smtClean="0">
                <a:latin typeface="Times New Roman" panose="02020603050405020304" pitchFamily="18" charset="0"/>
                <a:cs typeface="Times New Roman" panose="02020603050405020304" pitchFamily="18" charset="0"/>
              </a:rPr>
              <a:t>Crystallization </a:t>
            </a:r>
            <a:r>
              <a:rPr lang="en-US" sz="2400" dirty="0">
                <a:latin typeface="Times New Roman" panose="02020603050405020304" pitchFamily="18" charset="0"/>
                <a:cs typeface="Times New Roman" panose="02020603050405020304" pitchFamily="18" charset="0"/>
              </a:rPr>
              <a:t>takes place in </a:t>
            </a:r>
            <a:r>
              <a:rPr lang="en-US" sz="2400" dirty="0" smtClean="0">
                <a:latin typeface="Times New Roman" panose="02020603050405020304" pitchFamily="18" charset="0"/>
                <a:cs typeface="Times New Roman" panose="02020603050405020304" pitchFamily="18" charset="0"/>
              </a:rPr>
              <a:t>a </a:t>
            </a:r>
            <a:r>
              <a:rPr lang="en-US" sz="2400" dirty="0" smtClean="0">
                <a:solidFill>
                  <a:srgbClr val="C00000"/>
                </a:solidFill>
                <a:latin typeface="Times New Roman" panose="02020603050405020304" pitchFamily="18" charset="0"/>
                <a:cs typeface="Times New Roman" panose="02020603050405020304" pitchFamily="18" charset="0"/>
              </a:rPr>
              <a:t>single-stage </a:t>
            </a:r>
            <a:r>
              <a:rPr lang="en-US" sz="2400" dirty="0">
                <a:solidFill>
                  <a:srgbClr val="C00000"/>
                </a:solidFill>
                <a:latin typeface="Times New Roman" panose="02020603050405020304" pitchFamily="18" charset="0"/>
                <a:cs typeface="Times New Roman" panose="02020603050405020304" pitchFamily="18" charset="0"/>
              </a:rPr>
              <a:t>vacuum pan. </a:t>
            </a:r>
            <a:endParaRPr lang="en-US" sz="2400" dirty="0" smtClean="0">
              <a:solidFill>
                <a:srgbClr val="C0000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syrup is evaporated until saturated with sugar.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soon as </a:t>
            </a:r>
            <a:r>
              <a:rPr lang="en-US" sz="2400" dirty="0" smtClean="0">
                <a:latin typeface="Times New Roman" panose="02020603050405020304" pitchFamily="18" charset="0"/>
                <a:cs typeface="Times New Roman" panose="02020603050405020304" pitchFamily="18" charset="0"/>
              </a:rPr>
              <a:t>the saturation </a:t>
            </a:r>
            <a:r>
              <a:rPr lang="en-US" sz="2400" dirty="0">
                <a:latin typeface="Times New Roman" panose="02020603050405020304" pitchFamily="18" charset="0"/>
                <a:cs typeface="Times New Roman" panose="02020603050405020304" pitchFamily="18" charset="0"/>
              </a:rPr>
              <a:t>point has been exceeded, small grains of sugar are added to the pan, or "</a:t>
            </a:r>
            <a:r>
              <a:rPr lang="en-US" sz="2400" dirty="0">
                <a:solidFill>
                  <a:schemeClr val="tx2"/>
                </a:solidFill>
                <a:latin typeface="Times New Roman" panose="02020603050405020304" pitchFamily="18" charset="0"/>
                <a:cs typeface="Times New Roman" panose="02020603050405020304" pitchFamily="18" charset="0"/>
              </a:rPr>
              <a:t>strike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small </a:t>
            </a:r>
            <a:r>
              <a:rPr lang="en-US" sz="2400" dirty="0">
                <a:latin typeface="Times New Roman" panose="02020603050405020304" pitchFamily="18" charset="0"/>
                <a:cs typeface="Times New Roman" panose="02020603050405020304" pitchFamily="18" charset="0"/>
              </a:rPr>
              <a:t>grains, called </a:t>
            </a:r>
            <a:r>
              <a:rPr lang="en-US" sz="2400" b="1" i="1" dirty="0">
                <a:solidFill>
                  <a:schemeClr val="tx2"/>
                </a:solidFill>
                <a:latin typeface="Times New Roman" panose="02020603050405020304" pitchFamily="18" charset="0"/>
                <a:cs typeface="Times New Roman" panose="02020603050405020304" pitchFamily="18" charset="0"/>
              </a:rPr>
              <a:t>seed, serve as nuclei for the formation of sugar crystals.</a:t>
            </a:r>
            <a:r>
              <a:rPr lang="en-US" sz="2400" b="1" i="1" dirty="0">
                <a:latin typeface="Times New Roman" panose="02020603050405020304" pitchFamily="18" charset="0"/>
                <a:cs typeface="Times New Roman" panose="02020603050405020304" pitchFamily="18" charset="0"/>
              </a:rPr>
              <a:t> </a:t>
            </a:r>
            <a:endParaRPr lang="en-US" sz="2400" b="1" i="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growth of the crystals continues until the pan is full. </a:t>
            </a:r>
          </a:p>
          <a:p>
            <a:pPr algn="just"/>
            <a:r>
              <a:rPr lang="en-US" sz="2400" dirty="0" smtClean="0">
                <a:latin typeface="Times New Roman" panose="02020603050405020304" pitchFamily="18" charset="0"/>
                <a:cs typeface="Times New Roman" panose="02020603050405020304" pitchFamily="18" charset="0"/>
              </a:rPr>
              <a:t>When sucrose concentration reaches the desired level, the dense mixture of syrup and sugar crystals, called </a:t>
            </a:r>
            <a:r>
              <a:rPr lang="en-US" sz="2400" b="1" i="1" dirty="0" err="1" smtClean="0">
                <a:solidFill>
                  <a:srgbClr val="C00000"/>
                </a:solidFill>
                <a:latin typeface="Times New Roman" panose="02020603050405020304" pitchFamily="18" charset="0"/>
                <a:cs typeface="Times New Roman" panose="02020603050405020304" pitchFamily="18" charset="0"/>
              </a:rPr>
              <a:t>massecuite</a:t>
            </a:r>
            <a:r>
              <a:rPr lang="en-US" sz="2400" b="1"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discharged into large containers known as </a:t>
            </a:r>
            <a:r>
              <a:rPr lang="en-US" sz="2400" b="1" i="1" dirty="0" smtClean="0">
                <a:solidFill>
                  <a:srgbClr val="C00000"/>
                </a:solidFill>
                <a:latin typeface="Times New Roman" panose="02020603050405020304" pitchFamily="18" charset="0"/>
                <a:cs typeface="Times New Roman" panose="02020603050405020304" pitchFamily="18" charset="0"/>
              </a:rPr>
              <a:t>crystallizers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FB3E87-98FF-4EAC-B047-28D843E7BCA8}"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Cont’d</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059363"/>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Crystallization continues in the crystallizers as the </a:t>
            </a:r>
            <a:r>
              <a:rPr lang="en-US" sz="2400" dirty="0" err="1" smtClean="0">
                <a:latin typeface="Times New Roman" panose="02020603050405020304" pitchFamily="18" charset="0"/>
                <a:cs typeface="Times New Roman" panose="02020603050405020304" pitchFamily="18" charset="0"/>
              </a:rPr>
              <a:t>massecuite</a:t>
            </a:r>
            <a:r>
              <a:rPr lang="en-US" sz="2400" dirty="0" smtClean="0">
                <a:latin typeface="Times New Roman" panose="02020603050405020304" pitchFamily="18" charset="0"/>
                <a:cs typeface="Times New Roman" panose="02020603050405020304" pitchFamily="18" charset="0"/>
              </a:rPr>
              <a:t> is slowly stirred and cooled.</a:t>
            </a:r>
          </a:p>
          <a:p>
            <a:pPr algn="just"/>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Massecuite</a:t>
            </a:r>
            <a:r>
              <a:rPr lang="en-US" sz="2400" dirty="0" smtClean="0">
                <a:latin typeface="Times New Roman" panose="02020603050405020304" pitchFamily="18" charset="0"/>
                <a:cs typeface="Times New Roman" panose="02020603050405020304" pitchFamily="18" charset="0"/>
              </a:rPr>
              <a:t> from the mixers is allowed to flow into </a:t>
            </a:r>
            <a:r>
              <a:rPr lang="en-US" sz="2400" dirty="0" smtClean="0">
                <a:solidFill>
                  <a:srgbClr val="C00000"/>
                </a:solidFill>
                <a:latin typeface="Times New Roman" panose="02020603050405020304" pitchFamily="18" charset="0"/>
                <a:cs typeface="Times New Roman" panose="02020603050405020304" pitchFamily="18" charset="0"/>
              </a:rPr>
              <a:t>centrifugals</a:t>
            </a:r>
            <a:r>
              <a:rPr lang="en-US" sz="2400" dirty="0" smtClean="0">
                <a:latin typeface="Times New Roman" panose="02020603050405020304" pitchFamily="18" charset="0"/>
                <a:cs typeface="Times New Roman" panose="02020603050405020304" pitchFamily="18" charset="0"/>
              </a:rPr>
              <a:t>, where the thick syrup, or </a:t>
            </a:r>
            <a:r>
              <a:rPr lang="en-US" sz="2400" dirty="0" smtClean="0">
                <a:solidFill>
                  <a:schemeClr val="tx2"/>
                </a:solidFill>
                <a:latin typeface="Times New Roman" panose="02020603050405020304" pitchFamily="18" charset="0"/>
                <a:cs typeface="Times New Roman" panose="02020603050405020304" pitchFamily="18" charset="0"/>
              </a:rPr>
              <a:t>molasses</a:t>
            </a:r>
            <a:r>
              <a:rPr lang="en-US" sz="2400" dirty="0" smtClean="0">
                <a:latin typeface="Times New Roman" panose="02020603050405020304" pitchFamily="18" charset="0"/>
                <a:cs typeface="Times New Roman" panose="02020603050405020304" pitchFamily="18" charset="0"/>
              </a:rPr>
              <a:t>, is separated from the raw sugar by </a:t>
            </a:r>
            <a:r>
              <a:rPr lang="en-US" sz="2400" dirty="0" smtClean="0">
                <a:solidFill>
                  <a:schemeClr val="tx2"/>
                </a:solidFill>
                <a:latin typeface="Times New Roman" panose="02020603050405020304" pitchFamily="18" charset="0"/>
                <a:cs typeface="Times New Roman" panose="02020603050405020304" pitchFamily="18" charset="0"/>
              </a:rPr>
              <a:t>centrifugal force</a:t>
            </a:r>
            <a:r>
              <a:rPr lang="en-US" sz="2400" dirty="0" smtClean="0">
                <a:latin typeface="Times New Roman" panose="02020603050405020304" pitchFamily="18" charset="0"/>
                <a:cs typeface="Times New Roman" panose="02020603050405020304" pitchFamily="18" charset="0"/>
              </a:rPr>
              <a:t>.</a:t>
            </a:r>
          </a:p>
          <a:p>
            <a:pPr algn="just">
              <a:buNone/>
            </a:pPr>
            <a:r>
              <a:rPr lang="en-US" sz="2400" b="1" dirty="0" smtClean="0">
                <a:latin typeface="Times New Roman" panose="02020603050405020304" pitchFamily="18" charset="0"/>
                <a:cs typeface="Times New Roman" panose="02020603050405020304" pitchFamily="18" charset="0"/>
              </a:rPr>
              <a:t>f) </a:t>
            </a:r>
            <a:r>
              <a:rPr lang="en-US" sz="2400" b="1" dirty="0" err="1" smtClean="0">
                <a:latin typeface="Times New Roman" panose="02020603050405020304" pitchFamily="18" charset="0"/>
                <a:cs typeface="Times New Roman" panose="02020603050405020304" pitchFamily="18" charset="0"/>
              </a:rPr>
              <a:t>Centrifugaling</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high-speed centrifugal action used to </a:t>
            </a:r>
            <a:r>
              <a:rPr lang="en-US" sz="2400" dirty="0" smtClean="0">
                <a:solidFill>
                  <a:schemeClr val="tx2"/>
                </a:solidFill>
                <a:latin typeface="Times New Roman" panose="02020603050405020304" pitchFamily="18" charset="0"/>
                <a:cs typeface="Times New Roman" panose="02020603050405020304" pitchFamily="18" charset="0"/>
              </a:rPr>
              <a:t>separate the </a:t>
            </a:r>
            <a:r>
              <a:rPr lang="en-US" sz="2400" dirty="0" err="1" smtClean="0">
                <a:solidFill>
                  <a:schemeClr val="tx2"/>
                </a:solidFill>
                <a:latin typeface="Times New Roman" panose="02020603050405020304" pitchFamily="18" charset="0"/>
                <a:cs typeface="Times New Roman" panose="02020603050405020304" pitchFamily="18" charset="0"/>
              </a:rPr>
              <a:t>massecuite</a:t>
            </a:r>
            <a:r>
              <a:rPr lang="en-US" sz="2400" dirty="0" smtClean="0">
                <a:latin typeface="Times New Roman" panose="02020603050405020304" pitchFamily="18" charset="0"/>
                <a:cs typeface="Times New Roman" panose="02020603050405020304" pitchFamily="18" charset="0"/>
              </a:rPr>
              <a:t> into </a:t>
            </a:r>
            <a:r>
              <a:rPr lang="en-US" sz="2400" dirty="0" smtClean="0">
                <a:solidFill>
                  <a:srgbClr val="C00000"/>
                </a:solidFill>
                <a:latin typeface="Times New Roman" panose="02020603050405020304" pitchFamily="18" charset="0"/>
                <a:cs typeface="Times New Roman" panose="02020603050405020304" pitchFamily="18" charset="0"/>
              </a:rPr>
              <a:t>raw sugar crystals and molasses </a:t>
            </a:r>
            <a:r>
              <a:rPr lang="en-US" sz="2400" dirty="0" smtClean="0">
                <a:latin typeface="Times New Roman" panose="02020603050405020304" pitchFamily="18" charset="0"/>
                <a:cs typeface="Times New Roman" panose="02020603050405020304" pitchFamily="18" charset="0"/>
              </a:rPr>
              <a:t>is done in revolving machines called </a:t>
            </a:r>
            <a:r>
              <a:rPr lang="en-US" sz="2400" dirty="0" smtClean="0">
                <a:solidFill>
                  <a:srgbClr val="C00000"/>
                </a:solidFill>
                <a:latin typeface="Times New Roman" panose="02020603050405020304" pitchFamily="18" charset="0"/>
                <a:cs typeface="Times New Roman" panose="02020603050405020304" pitchFamily="18" charset="0"/>
              </a:rPr>
              <a:t>centrifugals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raw sugar is </a:t>
            </a:r>
            <a:r>
              <a:rPr lang="en-US" sz="2400" dirty="0" smtClean="0">
                <a:solidFill>
                  <a:srgbClr val="C00000"/>
                </a:solidFill>
                <a:latin typeface="Times New Roman" panose="02020603050405020304" pitchFamily="18" charset="0"/>
                <a:cs typeface="Times New Roman" panose="02020603050405020304" pitchFamily="18" charset="0"/>
              </a:rPr>
              <a:t>retained in the centrifuge basket </a:t>
            </a:r>
            <a:r>
              <a:rPr lang="en-US" sz="2400" dirty="0" smtClean="0">
                <a:latin typeface="Times New Roman" panose="02020603050405020304" pitchFamily="18" charset="0"/>
                <a:cs typeface="Times New Roman" panose="02020603050405020304" pitchFamily="18" charset="0"/>
              </a:rPr>
              <a:t>because the perforated lining retains the sugar crystals.</a:t>
            </a:r>
          </a:p>
          <a:p>
            <a:pPr algn="just"/>
            <a:r>
              <a:rPr lang="en-US" sz="2400" dirty="0" smtClean="0">
                <a:latin typeface="Times New Roman" panose="02020603050405020304" pitchFamily="18" charset="0"/>
                <a:cs typeface="Times New Roman" panose="02020603050405020304" pitchFamily="18" charset="0"/>
              </a:rPr>
              <a:t> The mother liquor, or molasses, passes through </a:t>
            </a:r>
            <a:r>
              <a:rPr lang="en-US" sz="2400" dirty="0" smtClean="0">
                <a:solidFill>
                  <a:schemeClr val="tx2"/>
                </a:solidFill>
                <a:latin typeface="Times New Roman" panose="02020603050405020304" pitchFamily="18" charset="0"/>
                <a:cs typeface="Times New Roman" panose="02020603050405020304" pitchFamily="18" charset="0"/>
              </a:rPr>
              <a:t>the inside layer (due to the centrifugal force exerted). </a:t>
            </a:r>
          </a:p>
          <a:p>
            <a:pPr algn="just"/>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Cont’d</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228600"/>
            <a:ext cx="8229600" cy="601980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The final molasses </a:t>
            </a:r>
            <a:r>
              <a:rPr lang="en-US" sz="2400" i="1" dirty="0" smtClean="0">
                <a:latin typeface="Times New Roman" panose="02020603050405020304" pitchFamily="18" charset="0"/>
                <a:cs typeface="Times New Roman" panose="02020603050405020304" pitchFamily="18" charset="0"/>
              </a:rPr>
              <a:t>(</a:t>
            </a:r>
            <a:r>
              <a:rPr lang="en-US" sz="2400" i="1" dirty="0" smtClean="0">
                <a:solidFill>
                  <a:schemeClr val="tx2"/>
                </a:solidFill>
                <a:latin typeface="Times New Roman" panose="02020603050405020304" pitchFamily="18" charset="0"/>
                <a:cs typeface="Times New Roman" panose="02020603050405020304" pitchFamily="18" charset="0"/>
              </a:rPr>
              <a:t>blackstrap molasses)</a:t>
            </a:r>
            <a:r>
              <a:rPr lang="en-US" sz="2400" i="1" dirty="0" smtClean="0">
                <a:latin typeface="Times New Roman" panose="02020603050405020304" pitchFamily="18" charset="0"/>
                <a:cs typeface="Times New Roman" panose="02020603050405020304" pitchFamily="18" charset="0"/>
              </a:rPr>
              <a:t> containing sucrose, reducing sugars, organic non-sugars, ash, and water, is </a:t>
            </a:r>
            <a:r>
              <a:rPr lang="en-US" sz="2400" dirty="0" smtClean="0">
                <a:latin typeface="Times New Roman" panose="02020603050405020304" pitchFamily="18" charset="0"/>
                <a:cs typeface="Times New Roman" panose="02020603050405020304" pitchFamily="18" charset="0"/>
              </a:rPr>
              <a:t>sent to large storage tanks. </a:t>
            </a:r>
          </a:p>
          <a:p>
            <a:pPr algn="just"/>
            <a:r>
              <a:rPr lang="en-US" sz="2400" dirty="0" smtClean="0">
                <a:latin typeface="Times New Roman" panose="02020603050405020304" pitchFamily="18" charset="0"/>
                <a:cs typeface="Times New Roman" panose="02020603050405020304" pitchFamily="18" charset="0"/>
              </a:rPr>
              <a:t>Once the sugar is </a:t>
            </a:r>
            <a:r>
              <a:rPr lang="en-US" sz="2400" dirty="0" smtClean="0">
                <a:solidFill>
                  <a:schemeClr val="tx2"/>
                </a:solidFill>
                <a:latin typeface="Times New Roman" panose="02020603050405020304" pitchFamily="18" charset="0"/>
                <a:cs typeface="Times New Roman" panose="02020603050405020304" pitchFamily="18" charset="0"/>
              </a:rPr>
              <a:t>centrifuged</a:t>
            </a:r>
            <a:r>
              <a:rPr lang="en-US" sz="2400" dirty="0" smtClean="0">
                <a:latin typeface="Times New Roman" panose="02020603050405020304" pitchFamily="18" charset="0"/>
                <a:cs typeface="Times New Roman" panose="02020603050405020304" pitchFamily="18" charset="0"/>
              </a:rPr>
              <a:t>, it is "cut down" and sent to a </a:t>
            </a:r>
            <a:r>
              <a:rPr lang="en-US" sz="2400" dirty="0" smtClean="0">
                <a:solidFill>
                  <a:schemeClr val="tx2"/>
                </a:solidFill>
                <a:latin typeface="Times New Roman" panose="02020603050405020304" pitchFamily="18" charset="0"/>
                <a:cs typeface="Times New Roman" panose="02020603050405020304" pitchFamily="18" charset="0"/>
              </a:rPr>
              <a:t>granulator for drying</a:t>
            </a:r>
            <a:r>
              <a:rPr lang="en-US" sz="2400" dirty="0" smtClean="0">
                <a:latin typeface="Times New Roman" panose="02020603050405020304" pitchFamily="18" charset="0"/>
                <a:cs typeface="Times New Roman" panose="02020603050405020304" pitchFamily="18" charset="0"/>
              </a:rPr>
              <a:t>.</a:t>
            </a:r>
          </a:p>
          <a:p>
            <a:pPr algn="just">
              <a:buNone/>
            </a:pPr>
            <a:endParaRPr lang="en-US" sz="2400" b="1" dirty="0" smtClean="0">
              <a:latin typeface="Times New Roman" panose="02020603050405020304" pitchFamily="18" charset="0"/>
              <a:cs typeface="Times New Roman" panose="02020603050405020304" pitchFamily="18" charset="0"/>
            </a:endParaRPr>
          </a:p>
          <a:p>
            <a:pPr algn="just">
              <a:buNone/>
            </a:pPr>
            <a:r>
              <a:rPr lang="en-US" sz="2400" b="1" dirty="0" smtClean="0">
                <a:latin typeface="Times New Roman" panose="02020603050405020304" pitchFamily="18" charset="0"/>
                <a:cs typeface="Times New Roman" panose="02020603050405020304" pitchFamily="18" charset="0"/>
              </a:rPr>
              <a:t>g</a:t>
            </a:r>
            <a:r>
              <a:rPr lang="en-US" sz="2400" b="1" dirty="0">
                <a:latin typeface="Times New Roman" panose="02020603050405020304" pitchFamily="18" charset="0"/>
                <a:cs typeface="Times New Roman" panose="02020603050405020304" pitchFamily="18" charset="0"/>
              </a:rPr>
              <a:t>) Drying and packaging</a:t>
            </a:r>
          </a:p>
          <a:p>
            <a:pPr algn="just"/>
            <a:r>
              <a:rPr lang="en-US" sz="2400" dirty="0" smtClean="0">
                <a:latin typeface="Times New Roman" panose="02020603050405020304" pitchFamily="18" charset="0"/>
                <a:cs typeface="Times New Roman" panose="02020603050405020304" pitchFamily="18" charset="0"/>
              </a:rPr>
              <a:t>Moist </a:t>
            </a:r>
            <a:r>
              <a:rPr lang="en-US" sz="2400" dirty="0">
                <a:latin typeface="Times New Roman" panose="02020603050405020304" pitchFamily="18" charset="0"/>
                <a:cs typeface="Times New Roman" panose="02020603050405020304" pitchFamily="18" charset="0"/>
              </a:rPr>
              <a:t>sugar crystals are dried by being </a:t>
            </a:r>
            <a:r>
              <a:rPr lang="en-US" sz="2400" dirty="0" smtClean="0">
                <a:latin typeface="Times New Roman" panose="02020603050405020304" pitchFamily="18" charset="0"/>
                <a:cs typeface="Times New Roman" panose="02020603050405020304" pitchFamily="18" charset="0"/>
              </a:rPr>
              <a:t>fall over </a:t>
            </a:r>
            <a:r>
              <a:rPr lang="en-US" sz="2400" dirty="0">
                <a:latin typeface="Times New Roman" panose="02020603050405020304" pitchFamily="18" charset="0"/>
                <a:cs typeface="Times New Roman" panose="02020603050405020304" pitchFamily="18" charset="0"/>
              </a:rPr>
              <a:t>through </a:t>
            </a:r>
            <a:r>
              <a:rPr lang="en-US" sz="2400" dirty="0">
                <a:solidFill>
                  <a:schemeClr val="tx2"/>
                </a:solidFill>
                <a:latin typeface="Times New Roman" panose="02020603050405020304" pitchFamily="18" charset="0"/>
                <a:cs typeface="Times New Roman" panose="02020603050405020304" pitchFamily="18" charset="0"/>
              </a:rPr>
              <a:t>heated air in a granulator</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dry sugar </a:t>
            </a:r>
            <a:r>
              <a:rPr lang="en-US" sz="2400" dirty="0">
                <a:latin typeface="Times New Roman" panose="02020603050405020304" pitchFamily="18" charset="0"/>
                <a:cs typeface="Times New Roman" panose="02020603050405020304" pitchFamily="18" charset="0"/>
              </a:rPr>
              <a:t>crystals are then sorted by </a:t>
            </a:r>
            <a:r>
              <a:rPr lang="en-US" sz="2400" dirty="0">
                <a:solidFill>
                  <a:schemeClr val="tx2"/>
                </a:solidFill>
                <a:latin typeface="Times New Roman" panose="02020603050405020304" pitchFamily="18" charset="0"/>
                <a:cs typeface="Times New Roman" panose="02020603050405020304" pitchFamily="18" charset="0"/>
              </a:rPr>
              <a:t>size </a:t>
            </a:r>
            <a:r>
              <a:rPr lang="en-US" sz="2400" dirty="0">
                <a:latin typeface="Times New Roman" panose="02020603050405020304" pitchFamily="18" charset="0"/>
                <a:cs typeface="Times New Roman" panose="02020603050405020304" pitchFamily="18" charset="0"/>
              </a:rPr>
              <a:t>through </a:t>
            </a:r>
            <a:r>
              <a:rPr lang="en-US" sz="2400" dirty="0">
                <a:solidFill>
                  <a:srgbClr val="C00000"/>
                </a:solidFill>
                <a:latin typeface="Times New Roman" panose="02020603050405020304" pitchFamily="18" charset="0"/>
                <a:cs typeface="Times New Roman" panose="02020603050405020304" pitchFamily="18" charset="0"/>
              </a:rPr>
              <a:t>vibrating screens </a:t>
            </a:r>
            <a:r>
              <a:rPr lang="en-US" sz="2400" dirty="0">
                <a:latin typeface="Times New Roman" panose="02020603050405020304" pitchFamily="18" charset="0"/>
                <a:cs typeface="Times New Roman" panose="02020603050405020304" pitchFamily="18" charset="0"/>
              </a:rPr>
              <a:t>and placed into </a:t>
            </a:r>
            <a:r>
              <a:rPr lang="en-US" sz="2400" dirty="0">
                <a:solidFill>
                  <a:srgbClr val="C00000"/>
                </a:solidFill>
                <a:latin typeface="Times New Roman" panose="02020603050405020304" pitchFamily="18" charset="0"/>
                <a:cs typeface="Times New Roman" panose="02020603050405020304" pitchFamily="18" charset="0"/>
              </a:rPr>
              <a:t>storage bins.</a:t>
            </a:r>
          </a:p>
          <a:p>
            <a:pPr algn="just"/>
            <a:r>
              <a:rPr lang="en-US" sz="2400" dirty="0">
                <a:latin typeface="Times New Roman" panose="02020603050405020304" pitchFamily="18" charset="0"/>
                <a:cs typeface="Times New Roman" panose="02020603050405020304" pitchFamily="18" charset="0"/>
              </a:rPr>
              <a:t>Sugar is then sent to be </a:t>
            </a:r>
            <a:r>
              <a:rPr lang="en-US" sz="2400" dirty="0">
                <a:solidFill>
                  <a:srgbClr val="C00000"/>
                </a:solidFill>
                <a:latin typeface="Times New Roman" panose="02020603050405020304" pitchFamily="18" charset="0"/>
                <a:cs typeface="Times New Roman" panose="02020603050405020304" pitchFamily="18" charset="0"/>
              </a:rPr>
              <a:t>packed </a:t>
            </a:r>
            <a:r>
              <a:rPr lang="en-US" sz="2400" dirty="0">
                <a:latin typeface="Times New Roman" panose="02020603050405020304" pitchFamily="18" charset="0"/>
                <a:cs typeface="Times New Roman" panose="02020603050405020304" pitchFamily="18" charset="0"/>
              </a:rPr>
              <a:t>in the </a:t>
            </a:r>
            <a:r>
              <a:rPr lang="en-US" sz="2400" dirty="0">
                <a:solidFill>
                  <a:srgbClr val="C00000"/>
                </a:solidFill>
                <a:latin typeface="Times New Roman" panose="02020603050405020304" pitchFamily="18" charset="0"/>
                <a:cs typeface="Times New Roman" panose="02020603050405020304" pitchFamily="18" charset="0"/>
              </a:rPr>
              <a:t>familiar packaging stores </a:t>
            </a:r>
            <a:r>
              <a:rPr lang="en-US" sz="2400" dirty="0">
                <a:latin typeface="Times New Roman" panose="02020603050405020304" pitchFamily="18" charset="0"/>
                <a:cs typeface="Times New Roman" panose="02020603050405020304" pitchFamily="18" charset="0"/>
              </a:rPr>
              <a:t>or </a:t>
            </a:r>
            <a:r>
              <a:rPr lang="en-US" sz="2400" dirty="0">
                <a:solidFill>
                  <a:schemeClr val="tx2"/>
                </a:solidFill>
                <a:latin typeface="Times New Roman" panose="02020603050405020304" pitchFamily="18" charset="0"/>
                <a:cs typeface="Times New Roman" panose="02020603050405020304" pitchFamily="18" charset="0"/>
              </a:rPr>
              <a:t>in liquid form for </a:t>
            </a:r>
            <a:r>
              <a:rPr lang="en-US" sz="2400" dirty="0" smtClean="0">
                <a:solidFill>
                  <a:schemeClr val="tx2"/>
                </a:solidFill>
                <a:latin typeface="Times New Roman" panose="02020603050405020304" pitchFamily="18" charset="0"/>
                <a:cs typeface="Times New Roman" panose="02020603050405020304" pitchFamily="18" charset="0"/>
              </a:rPr>
              <a:t>industrial use</a:t>
            </a:r>
            <a:r>
              <a:rPr lang="en-US" sz="24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306870CD-0220-4DA5-BD7E-5F5A3DEDF891}"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200" b="1" dirty="0" smtClean="0">
                <a:latin typeface="Times New Roman" pitchFamily="18" charset="0"/>
                <a:cs typeface="Times New Roman" pitchFamily="18" charset="0"/>
              </a:rPr>
              <a:t>By products of sugarcane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533400"/>
            <a:ext cx="8229600" cy="5181600"/>
          </a:xfrm>
        </p:spPr>
        <p:txBody>
          <a:bodyPr>
            <a:noAutofit/>
          </a:bodyPr>
          <a:lstStyle/>
          <a:p>
            <a:pPr marL="457200" indent="-457200" algn="ctr">
              <a:buFont typeface="+mj-lt"/>
              <a:buAutoNum type="arabicPeriod"/>
            </a:pPr>
            <a:r>
              <a:rPr lang="en-US" sz="2800" b="1" dirty="0" err="1" smtClean="0">
                <a:latin typeface="Times New Roman" pitchFamily="18" charset="0"/>
                <a:cs typeface="Times New Roman" pitchFamily="18" charset="0"/>
              </a:rPr>
              <a:t>Bagasse</a:t>
            </a:r>
            <a:endParaRPr lang="en-US" sz="2400" b="1" i="1" dirty="0" smtClean="0">
              <a:latin typeface="Times New Roman" pitchFamily="18" charset="0"/>
              <a:cs typeface="Times New Roman" pitchFamily="18" charset="0"/>
            </a:endParaRPr>
          </a:p>
          <a:p>
            <a:pPr algn="just"/>
            <a:r>
              <a:rPr lang="en-US" sz="2400" b="1" i="1" dirty="0" err="1" smtClean="0">
                <a:latin typeface="Times New Roman" pitchFamily="18" charset="0"/>
                <a:cs typeface="Times New Roman" pitchFamily="18" charset="0"/>
              </a:rPr>
              <a:t>Bagasse</a:t>
            </a:r>
            <a:r>
              <a:rPr lang="en-US" sz="2400" dirty="0" smtClean="0">
                <a:latin typeface="Times New Roman" pitchFamily="18" charset="0"/>
                <a:cs typeface="Times New Roman" pitchFamily="18" charset="0"/>
              </a:rPr>
              <a:t> is the fibrous matter that remains after sugarcane stalks are crushed to extract their juice.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is the largest amount of waste that the sugar industry produces and needs special attention for its management.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dirty="0"/>
          </a:p>
        </p:txBody>
      </p:sp>
      <p:sp>
        <p:nvSpPr>
          <p:cNvPr id="5" name="Footer Placeholder 4"/>
          <p:cNvSpPr>
            <a:spLocks noGrp="1"/>
          </p:cNvSpPr>
          <p:nvPr>
            <p:ph type="ftr" sz="quarter" idx="11"/>
          </p:nvPr>
        </p:nvSpPr>
        <p:spPr/>
        <p:txBody>
          <a:bodyPr/>
          <a:lstStyle/>
          <a:p>
            <a:r>
              <a:rPr lang="en-US" smtClean="0"/>
              <a:t>giftofadama@gmail.com</a:t>
            </a:r>
            <a:endParaRPr lang="en-US"/>
          </a:p>
        </p:txBody>
      </p:sp>
      <p:pic>
        <p:nvPicPr>
          <p:cNvPr id="8" name="Picture 2"/>
          <p:cNvPicPr>
            <a:picLocks noChangeAspect="1" noChangeArrowheads="1"/>
          </p:cNvPicPr>
          <p:nvPr/>
        </p:nvPicPr>
        <p:blipFill>
          <a:blip r:embed="rId2"/>
          <a:srcRect/>
          <a:stretch>
            <a:fillRect/>
          </a:stretch>
        </p:blipFill>
        <p:spPr bwMode="auto">
          <a:xfrm>
            <a:off x="2286000" y="2057400"/>
            <a:ext cx="3175000" cy="2235200"/>
          </a:xfrm>
          <a:prstGeom prst="rect">
            <a:avLst/>
          </a:prstGeom>
          <a:noFill/>
          <a:ln w="9525">
            <a:noFill/>
            <a:miter lim="800000"/>
            <a:headEnd/>
            <a:tailEnd/>
          </a:ln>
          <a:effectLst/>
        </p:spPr>
      </p:pic>
      <p:sp>
        <p:nvSpPr>
          <p:cNvPr id="9" name="Rectangle 8"/>
          <p:cNvSpPr/>
          <p:nvPr/>
        </p:nvSpPr>
        <p:spPr>
          <a:xfrm>
            <a:off x="3276600" y="2057400"/>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solidFill>
                  <a:schemeClr val="tx1"/>
                </a:solidFill>
                <a:effectLst>
                  <a:outerShdw blurRad="38100" dist="38100" dir="2700000" algn="tl">
                    <a:srgbClr val="000000">
                      <a:alpha val="43137"/>
                    </a:srgbClr>
                  </a:outerShdw>
                </a:effectLst>
              </a:rPr>
              <a:t>Bagasse</a:t>
            </a:r>
            <a:endParaRPr lang="en-US" sz="2800" b="1" i="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648200"/>
          </a:xfrm>
        </p:spPr>
        <p:txBody>
          <a:bodyPr>
            <a:normAutofit/>
          </a:bodyPr>
          <a:lstStyle/>
          <a:p>
            <a:pPr algn="just"/>
            <a:r>
              <a:rPr lang="en-US" sz="2400" dirty="0" smtClean="0">
                <a:latin typeface="Times New Roman" pitchFamily="18" charset="0"/>
                <a:cs typeface="Times New Roman" pitchFamily="18" charset="0"/>
              </a:rPr>
              <a:t>Historically, </a:t>
            </a:r>
            <a:r>
              <a:rPr lang="en-US" sz="2400" dirty="0" err="1" smtClean="0">
                <a:latin typeface="Times New Roman" pitchFamily="18" charset="0"/>
                <a:cs typeface="Times New Roman" pitchFamily="18" charset="0"/>
              </a:rPr>
              <a:t>bagasse</a:t>
            </a:r>
            <a:r>
              <a:rPr lang="en-US" sz="2400" dirty="0" smtClean="0">
                <a:latin typeface="Times New Roman" pitchFamily="18" charset="0"/>
                <a:cs typeface="Times New Roman" pitchFamily="18" charset="0"/>
              </a:rPr>
              <a:t> waste has been burnt in the fields causing a large amount of pollution. </a:t>
            </a:r>
          </a:p>
          <a:p>
            <a:pPr algn="just"/>
            <a:r>
              <a:rPr lang="en-US" sz="2400" dirty="0" err="1" smtClean="0">
                <a:latin typeface="Times New Roman" pitchFamily="18" charset="0"/>
                <a:cs typeface="Times New Roman" pitchFamily="18" charset="0"/>
              </a:rPr>
              <a:t>Bagasse</a:t>
            </a:r>
            <a:r>
              <a:rPr lang="en-US" sz="2400" dirty="0" smtClean="0">
                <a:latin typeface="Times New Roman" pitchFamily="18" charset="0"/>
                <a:cs typeface="Times New Roman" pitchFamily="18" charset="0"/>
              </a:rPr>
              <a:t> is composed of </a:t>
            </a:r>
            <a:r>
              <a:rPr lang="en-US" sz="2400" dirty="0" err="1" smtClean="0">
                <a:latin typeface="Times New Roman" pitchFamily="18" charset="0"/>
                <a:cs typeface="Times New Roman" pitchFamily="18" charset="0"/>
              </a:rPr>
              <a:t>fibre</a:t>
            </a:r>
            <a:r>
              <a:rPr lang="en-US" sz="2400" dirty="0" smtClean="0">
                <a:latin typeface="Times New Roman" pitchFamily="18" charset="0"/>
                <a:cs typeface="Times New Roman" pitchFamily="18" charset="0"/>
              </a:rPr>
              <a:t>, pith, non-soluble solids and water; </a:t>
            </a:r>
            <a:r>
              <a:rPr lang="en-US" sz="2400" dirty="0" err="1" smtClean="0">
                <a:latin typeface="Times New Roman" pitchFamily="18" charset="0"/>
                <a:cs typeface="Times New Roman" pitchFamily="18" charset="0"/>
              </a:rPr>
              <a:t>fibre</a:t>
            </a:r>
            <a:r>
              <a:rPr lang="en-US" sz="2400" dirty="0" smtClean="0">
                <a:latin typeface="Times New Roman" pitchFamily="18" charset="0"/>
                <a:cs typeface="Times New Roman" pitchFamily="18" charset="0"/>
              </a:rPr>
              <a:t> represents about half of all components, and includes cellulose, </a:t>
            </a:r>
            <a:r>
              <a:rPr lang="en-US" sz="2400" dirty="0" err="1" smtClean="0">
                <a:latin typeface="Times New Roman" pitchFamily="18" charset="0"/>
                <a:cs typeface="Times New Roman" pitchFamily="18" charset="0"/>
              </a:rPr>
              <a:t>hemicellulose</a:t>
            </a:r>
            <a:r>
              <a:rPr lang="en-US" sz="2400" dirty="0" smtClean="0">
                <a:latin typeface="Times New Roman" pitchFamily="18" charset="0"/>
                <a:cs typeface="Times New Roman" pitchFamily="18" charset="0"/>
              </a:rPr>
              <a:t> and lignin of low molecular weight. </a:t>
            </a:r>
          </a:p>
          <a:p>
            <a:pPr algn="just"/>
            <a:r>
              <a:rPr lang="en-US" sz="2400" dirty="0" smtClean="0">
                <a:latin typeface="Times New Roman" pitchFamily="18" charset="0"/>
                <a:cs typeface="Times New Roman" pitchFamily="18" charset="0"/>
              </a:rPr>
              <a:t>Its morphological structure is not strong in comparison with other </a:t>
            </a:r>
            <a:r>
              <a:rPr lang="en-US" sz="2400" dirty="0" err="1" smtClean="0">
                <a:latin typeface="Times New Roman" pitchFamily="18" charset="0"/>
                <a:cs typeface="Times New Roman" pitchFamily="18" charset="0"/>
              </a:rPr>
              <a:t>fibres</a:t>
            </a:r>
            <a:r>
              <a:rPr lang="en-US" sz="2400" dirty="0" smtClean="0">
                <a:latin typeface="Times New Roman" pitchFamily="18" charset="0"/>
                <a:cs typeface="Times New Roman" pitchFamily="18" charset="0"/>
              </a:rPr>
              <a:t> like those of wood due to this the most widespread use of </a:t>
            </a:r>
            <a:r>
              <a:rPr lang="en-US" sz="2400" dirty="0" err="1" smtClean="0">
                <a:latin typeface="Times New Roman" pitchFamily="18" charset="0"/>
                <a:cs typeface="Times New Roman" pitchFamily="18" charset="0"/>
              </a:rPr>
              <a:t>bagasse</a:t>
            </a:r>
            <a:r>
              <a:rPr lang="en-US" sz="2400" dirty="0" smtClean="0">
                <a:latin typeface="Times New Roman" pitchFamily="18" charset="0"/>
                <a:cs typeface="Times New Roman" pitchFamily="18" charset="0"/>
              </a:rPr>
              <a:t> around the world is in the production of pulp and paper.</a:t>
            </a:r>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Use of </a:t>
            </a:r>
            <a:r>
              <a:rPr lang="en-US" sz="3200" b="1" dirty="0" err="1" smtClean="0">
                <a:latin typeface="Times New Roman" pitchFamily="18" charset="0"/>
                <a:cs typeface="Times New Roman" pitchFamily="18" charset="0"/>
              </a:rPr>
              <a:t>bagasse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525963"/>
          </a:xfrm>
        </p:spPr>
        <p:txBody>
          <a:bodyPr>
            <a:noAutofit/>
          </a:bodyPr>
          <a:lstStyle/>
          <a:p>
            <a:pPr marL="514350" indent="-514350" algn="just">
              <a:buFont typeface="+mj-lt"/>
              <a:buAutoNum type="arabicPeriod"/>
            </a:pPr>
            <a:r>
              <a:rPr lang="en-US" sz="2400" dirty="0" smtClean="0">
                <a:solidFill>
                  <a:srgbClr val="C00000"/>
                </a:solidFill>
                <a:latin typeface="Times New Roman" pitchFamily="18" charset="0"/>
                <a:cs typeface="Times New Roman" pitchFamily="18" charset="0"/>
              </a:rPr>
              <a:t>As  fuel </a:t>
            </a:r>
            <a:r>
              <a:rPr lang="en-US" sz="2400" dirty="0" smtClean="0">
                <a:latin typeface="Times New Roman" pitchFamily="18" charset="0"/>
                <a:cs typeface="Times New Roman" pitchFamily="18" charset="0"/>
              </a:rPr>
              <a:t>to generate </a:t>
            </a:r>
            <a:r>
              <a:rPr lang="en-US" sz="2400" dirty="0" smtClean="0">
                <a:solidFill>
                  <a:srgbClr val="C00000"/>
                </a:solidFill>
                <a:latin typeface="Times New Roman" pitchFamily="18" charset="0"/>
                <a:cs typeface="Times New Roman" pitchFamily="18" charset="0"/>
              </a:rPr>
              <a:t>steam</a:t>
            </a:r>
            <a:r>
              <a:rPr lang="en-US" sz="2400" dirty="0" smtClean="0">
                <a:latin typeface="Times New Roman" pitchFamily="18" charset="0"/>
                <a:cs typeface="Times New Roman" pitchFamily="18" charset="0"/>
              </a:rPr>
              <a:t> in factories.</a:t>
            </a:r>
          </a:p>
          <a:p>
            <a:pPr marL="514350" indent="-514350" algn="just">
              <a:buFont typeface="+mj-lt"/>
              <a:buAutoNum type="arabicPeriod"/>
            </a:pPr>
            <a:r>
              <a:rPr lang="en-US" sz="2400" dirty="0" smtClean="0">
                <a:latin typeface="Times New Roman" pitchFamily="18" charset="0"/>
                <a:cs typeface="Times New Roman" pitchFamily="18" charset="0"/>
              </a:rPr>
              <a:t>For manufacturing biodegradable and compostable food service products, </a:t>
            </a:r>
          </a:p>
          <a:p>
            <a:pPr marL="514350" indent="-514350" algn="just">
              <a:buFont typeface="+mj-lt"/>
              <a:buAutoNum type="arabicPeriod"/>
            </a:pPr>
            <a:r>
              <a:rPr lang="en-US" sz="2400" dirty="0" smtClean="0">
                <a:latin typeface="Times New Roman" pitchFamily="18" charset="0"/>
                <a:cs typeface="Times New Roman" pitchFamily="18" charset="0"/>
              </a:rPr>
              <a:t>Green building bricks (made with clays)</a:t>
            </a:r>
          </a:p>
          <a:p>
            <a:pPr marL="514350" indent="-514350" algn="just">
              <a:buFont typeface="+mj-lt"/>
              <a:buAutoNum type="arabicPeriod"/>
            </a:pPr>
            <a:r>
              <a:rPr lang="en-US" sz="2400" dirty="0" smtClean="0">
                <a:latin typeface="Times New Roman" pitchFamily="18" charset="0"/>
                <a:cs typeface="Times New Roman" pitchFamily="18" charset="0"/>
              </a:rPr>
              <a:t>Sustainable sound absorber, effective bio-sorbent and wastewater management. For example, common pollutants found in synthetic wastewater, such as, chromium, cadmium, copper-nickel and dyes are effectively absorbed by </a:t>
            </a:r>
            <a:r>
              <a:rPr lang="en-US" sz="2400" dirty="0" err="1" smtClean="0">
                <a:latin typeface="Times New Roman" pitchFamily="18" charset="0"/>
                <a:cs typeface="Times New Roman" pitchFamily="18" charset="0"/>
              </a:rPr>
              <a:t>bagasse</a:t>
            </a:r>
            <a:r>
              <a:rPr lang="en-US" sz="2400" dirty="0" smtClean="0">
                <a:latin typeface="Times New Roman" pitchFamily="18" charset="0"/>
                <a:cs typeface="Times New Roman" pitchFamily="18" charset="0"/>
              </a:rPr>
              <a:t>.</a:t>
            </a:r>
          </a:p>
          <a:p>
            <a:pPr marL="514350" indent="-514350" algn="just">
              <a:buFont typeface="+mj-lt"/>
              <a:buAutoNum type="arabicPeriod"/>
            </a:pPr>
            <a:r>
              <a:rPr lang="en-US" sz="2400" dirty="0" smtClean="0">
                <a:latin typeface="Times New Roman" pitchFamily="18" charset="0"/>
                <a:cs typeface="Times New Roman" pitchFamily="18" charset="0"/>
              </a:rPr>
              <a:t>As  an animal feed, but its use is limited by low digestibility even for ruminants.</a:t>
            </a:r>
          </a:p>
          <a:p>
            <a:r>
              <a:rPr lang="en-US" sz="2400" dirty="0" smtClean="0">
                <a:latin typeface="Times New Roman" pitchFamily="18" charset="0"/>
                <a:cs typeface="Times New Roman" pitchFamily="18" charset="0"/>
              </a:rPr>
              <a:t>Steam treatment of the </a:t>
            </a:r>
            <a:r>
              <a:rPr lang="en-US" sz="2400" dirty="0" err="1" smtClean="0">
                <a:latin typeface="Times New Roman" pitchFamily="18" charset="0"/>
                <a:cs typeface="Times New Roman" pitchFamily="18" charset="0"/>
              </a:rPr>
              <a:t>bagasse</a:t>
            </a:r>
            <a:r>
              <a:rPr lang="en-US" sz="2400" dirty="0" smtClean="0">
                <a:latin typeface="Times New Roman" pitchFamily="18" charset="0"/>
                <a:cs typeface="Times New Roman" pitchFamily="18" charset="0"/>
              </a:rPr>
              <a:t> improves its digestibility so that it can be used in the fattening of cattle</a:t>
            </a:r>
          </a:p>
          <a:p>
            <a:pPr marL="514350" indent="-514350" algn="just">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dirty="0"/>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2. Press Mud</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31837"/>
            <a:ext cx="8229600" cy="4525963"/>
          </a:xfrm>
        </p:spPr>
        <p:txBody>
          <a:bodyPr>
            <a:noAutofit/>
          </a:bodyPr>
          <a:lstStyle/>
          <a:p>
            <a:pPr algn="just"/>
            <a:r>
              <a:rPr lang="en-US" sz="2400" b="1" dirty="0" smtClean="0">
                <a:latin typeface="Times New Roman" pitchFamily="18" charset="0"/>
                <a:cs typeface="Times New Roman" pitchFamily="18" charset="0"/>
              </a:rPr>
              <a:t>Press mud </a:t>
            </a:r>
            <a:r>
              <a:rPr lang="en-US" sz="2400" dirty="0" smtClean="0">
                <a:latin typeface="Times New Roman" pitchFamily="18" charset="0"/>
                <a:cs typeface="Times New Roman" pitchFamily="18" charset="0"/>
              </a:rPr>
              <a:t>or </a:t>
            </a:r>
            <a:r>
              <a:rPr lang="en-US" sz="2400" b="1" dirty="0" smtClean="0">
                <a:latin typeface="Times New Roman" pitchFamily="18" charset="0"/>
                <a:cs typeface="Times New Roman" pitchFamily="18" charset="0"/>
              </a:rPr>
              <a:t>filter</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mud</a:t>
            </a:r>
            <a:r>
              <a:rPr lang="en-US" sz="2400" dirty="0" smtClean="0">
                <a:latin typeface="Times New Roman" pitchFamily="18" charset="0"/>
                <a:cs typeface="Times New Roman" pitchFamily="18" charset="0"/>
              </a:rPr>
              <a:t> is a solid residue obtained from sugarcane juice, before </a:t>
            </a:r>
            <a:r>
              <a:rPr lang="en-US" sz="2400" dirty="0" err="1" smtClean="0">
                <a:latin typeface="Times New Roman" pitchFamily="18" charset="0"/>
                <a:cs typeface="Times New Roman" pitchFamily="18" charset="0"/>
              </a:rPr>
              <a:t>crystallisation</a:t>
            </a:r>
            <a:r>
              <a:rPr lang="en-US" sz="2400" dirty="0" smtClean="0">
                <a:latin typeface="Times New Roman" pitchFamily="18" charset="0"/>
                <a:cs typeface="Times New Roman" pitchFamily="18" charset="0"/>
              </a:rPr>
              <a:t> of sugar.</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is very important source of </a:t>
            </a:r>
            <a:r>
              <a:rPr lang="en-US" sz="2400" dirty="0" err="1" smtClean="0">
                <a:latin typeface="Times New Roman" pitchFamily="18" charset="0"/>
                <a:cs typeface="Times New Roman" pitchFamily="18" charset="0"/>
              </a:rPr>
              <a:t>fertiliser</a:t>
            </a:r>
            <a:r>
              <a:rPr lang="en-US" sz="2400" dirty="0" smtClean="0">
                <a:latin typeface="Times New Roman" pitchFamily="18" charset="0"/>
                <a:cs typeface="Times New Roman" pitchFamily="18" charset="0"/>
              </a:rPr>
              <a:t> as well as some chemicals such as protein, sugar and wax.</a:t>
            </a:r>
          </a:p>
          <a:p>
            <a:pPr algn="just"/>
            <a:r>
              <a:rPr lang="en-US" sz="2400" dirty="0" smtClean="0">
                <a:latin typeface="Times New Roman" pitchFamily="18" charset="0"/>
                <a:cs typeface="Times New Roman" pitchFamily="18" charset="0"/>
              </a:rPr>
              <a:t> It is a suitable fertilizing agent, since it is rich in micro, macro nutrient along with organic carbon.</a:t>
            </a:r>
          </a:p>
          <a:p>
            <a:pPr algn="just"/>
            <a:r>
              <a:rPr lang="en-US" sz="2400" dirty="0" smtClean="0">
                <a:latin typeface="Times New Roman" pitchFamily="18" charset="0"/>
                <a:cs typeface="Times New Roman" pitchFamily="18" charset="0"/>
              </a:rPr>
              <a:t> It is used as animal feed for being rich in sugar and minerals.</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pic>
        <p:nvPicPr>
          <p:cNvPr id="2051" name="Picture 3" descr="C:\Users\Geremew\Desktop\press-mud-compost-500x500.jpg"/>
          <p:cNvPicPr>
            <a:picLocks noChangeAspect="1" noChangeArrowheads="1"/>
          </p:cNvPicPr>
          <p:nvPr/>
        </p:nvPicPr>
        <p:blipFill>
          <a:blip r:embed="rId2"/>
          <a:srcRect/>
          <a:stretch>
            <a:fillRect/>
          </a:stretch>
        </p:blipFill>
        <p:spPr bwMode="auto">
          <a:xfrm>
            <a:off x="1752600" y="1676400"/>
            <a:ext cx="3276600" cy="1905000"/>
          </a:xfrm>
          <a:prstGeom prst="rect">
            <a:avLst/>
          </a:prstGeom>
          <a:noFill/>
        </p:spPr>
      </p:pic>
      <p:sp>
        <p:nvSpPr>
          <p:cNvPr id="8" name="Rectangle 7"/>
          <p:cNvSpPr/>
          <p:nvPr/>
        </p:nvSpPr>
        <p:spPr>
          <a:xfrm>
            <a:off x="1828800" y="3048000"/>
            <a:ext cx="15240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Press mud </a:t>
            </a:r>
            <a:endParaRPr lang="en-US" sz="20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3.Molasses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Autofit/>
          </a:bodyPr>
          <a:lstStyle/>
          <a:p>
            <a:pPr algn="just"/>
            <a:r>
              <a:rPr lang="en-US" sz="2400" b="1" dirty="0" smtClean="0">
                <a:latin typeface="Times New Roman" pitchFamily="18" charset="0"/>
                <a:cs typeface="Times New Roman" pitchFamily="18" charset="0"/>
              </a:rPr>
              <a:t>Molasses</a:t>
            </a:r>
            <a:r>
              <a:rPr lang="en-US" sz="2400" dirty="0" smtClean="0">
                <a:latin typeface="Times New Roman" pitchFamily="18" charset="0"/>
                <a:cs typeface="Times New Roman" pitchFamily="18" charset="0"/>
              </a:rPr>
              <a:t> is sugar by product and used as raw material to produce alcohol.</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Molasses contains about 50 percent sugar and is being used as a sub-stratum of procedures to produce alcohol, nourishment yeast or cattle feed, citric acid </a:t>
            </a:r>
            <a:r>
              <a:rPr lang="en-US" sz="2400" dirty="0" err="1" smtClean="0">
                <a:latin typeface="Times New Roman" pitchFamily="18" charset="0"/>
                <a:cs typeface="Times New Roman" pitchFamily="18" charset="0"/>
              </a:rPr>
              <a:t>glutomic</a:t>
            </a:r>
            <a:r>
              <a:rPr lang="en-US" sz="2400" dirty="0" smtClean="0">
                <a:latin typeface="Times New Roman" pitchFamily="18" charset="0"/>
                <a:cs typeface="Times New Roman" pitchFamily="18" charset="0"/>
              </a:rPr>
              <a:t> (lysine) as well as for admixture in cattle feed.</a:t>
            </a:r>
          </a:p>
          <a:p>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pic>
        <p:nvPicPr>
          <p:cNvPr id="3074" name="Picture 2" descr="C:\Users\Geremew\Desktop\220px-Blackstrapmolasses.JPG"/>
          <p:cNvPicPr>
            <a:picLocks noChangeAspect="1" noChangeArrowheads="1"/>
          </p:cNvPicPr>
          <p:nvPr/>
        </p:nvPicPr>
        <p:blipFill>
          <a:blip r:embed="rId2"/>
          <a:srcRect/>
          <a:stretch>
            <a:fillRect/>
          </a:stretch>
        </p:blipFill>
        <p:spPr bwMode="auto">
          <a:xfrm>
            <a:off x="3505200" y="2209800"/>
            <a:ext cx="2971800" cy="1905000"/>
          </a:xfrm>
          <a:prstGeom prst="rect">
            <a:avLst/>
          </a:prstGeom>
          <a:noFill/>
        </p:spPr>
      </p:pic>
      <p:sp>
        <p:nvSpPr>
          <p:cNvPr id="7" name="Rectangle 6"/>
          <p:cNvSpPr/>
          <p:nvPr/>
        </p:nvSpPr>
        <p:spPr>
          <a:xfrm>
            <a:off x="3276600" y="3505200"/>
            <a:ext cx="1143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Molasses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i="1" dirty="0" smtClean="0">
                <a:latin typeface="Times New Roman" panose="02020603050405020304" pitchFamily="18" charset="0"/>
                <a:cs typeface="Times New Roman" panose="02020603050405020304" pitchFamily="18" charset="0"/>
              </a:rPr>
              <a:t>Review questions</a:t>
            </a:r>
            <a:br>
              <a:rPr lang="en-US" sz="3200" b="1" i="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ormAutofit/>
          </a:bodyPr>
          <a:lstStyle/>
          <a:p>
            <a:pPr algn="just">
              <a:buNone/>
            </a:pPr>
            <a:endParaRPr lang="en-US" sz="2800" i="1" dirty="0" smtClean="0">
              <a:latin typeface="Times New Roman" panose="02020603050405020304" pitchFamily="18" charset="0"/>
              <a:cs typeface="Times New Roman" panose="02020603050405020304" pitchFamily="18" charset="0"/>
            </a:endParaRPr>
          </a:p>
          <a:p>
            <a:pPr algn="just">
              <a:buNone/>
            </a:pPr>
            <a:endParaRPr lang="en-US" sz="2800" i="1" dirty="0" smtClean="0">
              <a:latin typeface="Times New Roman" panose="02020603050405020304" pitchFamily="18" charset="0"/>
              <a:cs typeface="Times New Roman" panose="02020603050405020304" pitchFamily="18" charset="0"/>
            </a:endParaRPr>
          </a:p>
          <a:p>
            <a:pPr algn="just">
              <a:buNone/>
            </a:pPr>
            <a:r>
              <a:rPr lang="en-US" sz="2800" i="1" dirty="0" smtClean="0">
                <a:latin typeface="Times New Roman" panose="02020603050405020304" pitchFamily="18" charset="0"/>
                <a:cs typeface="Times New Roman" panose="02020603050405020304" pitchFamily="18" charset="0"/>
              </a:rPr>
              <a:t>1. What is the purpose of adding crystals of sugar in crystallization process?</a:t>
            </a:r>
          </a:p>
          <a:p>
            <a:pPr algn="just">
              <a:buNone/>
            </a:pP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lvl="1" algn="ctr" rtl="0">
              <a:spcBef>
                <a:spcPct val="0"/>
              </a:spcBef>
            </a:pPr>
            <a:r>
              <a:rPr lang="en-US" sz="2800" b="1" dirty="0">
                <a:latin typeface="Times New Roman" pitchFamily="18" charset="0"/>
                <a:cs typeface="Times New Roman" pitchFamily="18" charset="0"/>
              </a:rPr>
              <a:t>Manufacture of sucrose from Beet Root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638800"/>
          </a:xfrm>
        </p:spPr>
        <p:txBody>
          <a:bodyPr>
            <a:normAutofit/>
          </a:bodyPr>
          <a:lstStyle/>
          <a:p>
            <a:pPr algn="just"/>
            <a:r>
              <a:rPr lang="en-US" sz="2400"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A sugar beet </a:t>
            </a:r>
            <a:r>
              <a:rPr lang="en-US" sz="2400" dirty="0" smtClean="0">
                <a:latin typeface="Times New Roman" pitchFamily="18" charset="0"/>
                <a:cs typeface="Times New Roman" pitchFamily="18" charset="0"/>
              </a:rPr>
              <a:t>is a plant whose root contains a high concentration of sucrose and which is grown commercially for sugar production. In plant breeding, it is known as the </a:t>
            </a:r>
            <a:r>
              <a:rPr lang="en-US" sz="2400" dirty="0" err="1" smtClean="0">
                <a:latin typeface="Times New Roman" pitchFamily="18" charset="0"/>
                <a:cs typeface="Times New Roman" pitchFamily="18" charset="0"/>
              </a:rPr>
              <a:t>Altissima</a:t>
            </a:r>
            <a:r>
              <a:rPr lang="en-US" sz="2400" dirty="0" smtClean="0">
                <a:latin typeface="Times New Roman" pitchFamily="18" charset="0"/>
                <a:cs typeface="Times New Roman" pitchFamily="18" charset="0"/>
              </a:rPr>
              <a:t> cultivar group of the common beet (</a:t>
            </a:r>
            <a:r>
              <a:rPr lang="en-US" sz="2400" i="1" dirty="0" smtClean="0">
                <a:latin typeface="Times New Roman" pitchFamily="18" charset="0"/>
                <a:cs typeface="Times New Roman" pitchFamily="18" charset="0"/>
              </a:rPr>
              <a:t>Beta </a:t>
            </a:r>
            <a:r>
              <a:rPr lang="en-US" sz="2400" i="1" dirty="0" err="1" smtClean="0">
                <a:latin typeface="Times New Roman" pitchFamily="18" charset="0"/>
                <a:cs typeface="Times New Roman" pitchFamily="18" charset="0"/>
              </a:rPr>
              <a:t>vulgaris</a:t>
            </a:r>
            <a:r>
              <a:rPr lang="en-US" sz="2400" i="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Beets are planted from a small seed; 1 kg of beet seed comprises 100,000 seeds and will plant over a hectare of ground </a:t>
            </a:r>
            <a:r>
              <a:rPr lang="en-US" sz="2400" b="1"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During its first growing season, it produces a large (1–2 kg) storage root whose dry mass is 15–20% sucrose by weight. </a:t>
            </a:r>
          </a:p>
          <a:p>
            <a:pPr algn="just"/>
            <a:r>
              <a:rPr lang="en-US" sz="2400" dirty="0" smtClean="0">
                <a:latin typeface="Times New Roman" pitchFamily="18" charset="0"/>
                <a:cs typeface="Times New Roman" pitchFamily="18" charset="0"/>
              </a:rPr>
              <a:t>If the plant is not harvested at this time, then   during its second growing season, nutrients in the root will be used to produce flowers and seeds and the root will decrease in size.</a:t>
            </a:r>
          </a:p>
          <a:p>
            <a:pPr algn="just"/>
            <a:r>
              <a:rPr lang="en-US" sz="2400" b="1" i="1" dirty="0" smtClean="0">
                <a:latin typeface="Times New Roman" pitchFamily="18" charset="0"/>
                <a:cs typeface="Times New Roman" pitchFamily="18" charset="0"/>
              </a:rPr>
              <a:t> In commercial beet production, the root is harvested after the first growing season.</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Autofit/>
          </a:bodyPr>
          <a:lstStyle/>
          <a:p>
            <a:r>
              <a:rPr lang="en-US" sz="2800" b="1" dirty="0" smtClean="0">
                <a:solidFill>
                  <a:schemeClr val="tx2"/>
                </a:solidFill>
                <a:latin typeface="Times New Roman" panose="02020603050405020304" pitchFamily="18" charset="0"/>
                <a:cs typeface="Times New Roman" panose="02020603050405020304" pitchFamily="18" charset="0"/>
              </a:rPr>
              <a:t>5.1. Manufacture of cane sugar</a:t>
            </a:r>
            <a:br>
              <a:rPr lang="en-US" sz="2800" b="1" dirty="0" smtClean="0">
                <a:solidFill>
                  <a:schemeClr val="tx2"/>
                </a:solidFill>
                <a:latin typeface="Times New Roman" panose="02020603050405020304" pitchFamily="18" charset="0"/>
                <a:cs typeface="Times New Roman" panose="02020603050405020304" pitchFamily="18" charset="0"/>
              </a:rPr>
            </a:br>
            <a:endParaRPr lang="en-US" sz="2800" dirty="0">
              <a:solidFill>
                <a:schemeClr val="tx2"/>
              </a:solidFill>
            </a:endParaRPr>
          </a:p>
        </p:txBody>
      </p:sp>
      <p:sp>
        <p:nvSpPr>
          <p:cNvPr id="3" name="Content Placeholder 2"/>
          <p:cNvSpPr>
            <a:spLocks noGrp="1"/>
          </p:cNvSpPr>
          <p:nvPr>
            <p:ph idx="1"/>
          </p:nvPr>
        </p:nvSpPr>
        <p:spPr>
          <a:xfrm>
            <a:off x="457200" y="808037"/>
            <a:ext cx="8229600" cy="4525963"/>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Sugar </a:t>
            </a:r>
            <a:r>
              <a:rPr lang="en-US" sz="2400" dirty="0" smtClean="0">
                <a:latin typeface="Times New Roman" panose="02020603050405020304" pitchFamily="18" charset="0"/>
                <a:cs typeface="Times New Roman" panose="02020603050405020304" pitchFamily="18" charset="0"/>
              </a:rPr>
              <a:t>is a broad term applied to a large number of carbohydrates present in many plants and characterized by a more or less sweet taste.</a:t>
            </a:r>
          </a:p>
          <a:p>
            <a:pPr algn="just"/>
            <a:r>
              <a:rPr lang="en-US" sz="2400" dirty="0" smtClean="0">
                <a:latin typeface="Times New Roman" panose="02020603050405020304" pitchFamily="18" charset="0"/>
                <a:cs typeface="Times New Roman" panose="02020603050405020304" pitchFamily="18" charset="0"/>
              </a:rPr>
              <a:t>The primary sugar, glucose, is a product of photosynthesis and occurs in all green plants. </a:t>
            </a:r>
          </a:p>
          <a:p>
            <a:pPr algn="just"/>
            <a:r>
              <a:rPr lang="en-US" sz="2400" dirty="0" smtClean="0">
                <a:latin typeface="Times New Roman" panose="02020603050405020304" pitchFamily="18" charset="0"/>
                <a:cs typeface="Times New Roman" panose="02020603050405020304" pitchFamily="18" charset="0"/>
              </a:rPr>
              <a:t>In most plants, the sugars occur as a mixture that cannot readily be separated into the components.</a:t>
            </a:r>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Processing</a:t>
            </a:r>
            <a:r>
              <a:rPr lang="en-US" b="1" dirty="0" smtClean="0"/>
              <a:t/>
            </a:r>
            <a:br>
              <a:rPr lang="en-US" b="1" dirty="0" smtClean="0"/>
            </a:br>
            <a:endParaRPr lang="en-US" dirty="0"/>
          </a:p>
        </p:txBody>
      </p:sp>
      <p:sp>
        <p:nvSpPr>
          <p:cNvPr id="3" name="Content Placeholder 2"/>
          <p:cNvSpPr>
            <a:spLocks noGrp="1"/>
          </p:cNvSpPr>
          <p:nvPr>
            <p:ph idx="1"/>
          </p:nvPr>
        </p:nvSpPr>
        <p:spPr>
          <a:xfrm>
            <a:off x="457200" y="838200"/>
            <a:ext cx="8229600" cy="5486400"/>
          </a:xfrm>
        </p:spPr>
        <p:txBody>
          <a:bodyPr>
            <a:noAutofit/>
          </a:bodyPr>
          <a:lstStyle/>
          <a:p>
            <a:pPr marL="514350" indent="-514350" algn="just">
              <a:buFont typeface="+mj-lt"/>
              <a:buAutoNum type="alphaLcParenR"/>
            </a:pPr>
            <a:r>
              <a:rPr lang="en-US" sz="2400" b="1" dirty="0" smtClean="0">
                <a:latin typeface="Times New Roman" pitchFamily="18" charset="0"/>
                <a:cs typeface="Times New Roman" pitchFamily="18" charset="0"/>
              </a:rPr>
              <a:t>Reception</a:t>
            </a:r>
          </a:p>
          <a:p>
            <a:pPr marL="514350" indent="-514350" algn="just"/>
            <a:r>
              <a:rPr lang="en-US" sz="2400" dirty="0" smtClean="0">
                <a:latin typeface="Times New Roman" pitchFamily="18" charset="0"/>
                <a:cs typeface="Times New Roman" pitchFamily="18" charset="0"/>
              </a:rPr>
              <a:t>After they are harvested, beets are transported to a factory.</a:t>
            </a:r>
          </a:p>
          <a:p>
            <a:pPr algn="just"/>
            <a:r>
              <a:rPr lang="en-US" sz="2400" dirty="0" smtClean="0">
                <a:latin typeface="Times New Roman" pitchFamily="18" charset="0"/>
                <a:cs typeface="Times New Roman" pitchFamily="18" charset="0"/>
              </a:rPr>
              <a:t>Each load is weighed and sampled before it gets incline onto the treatment area.</a:t>
            </a:r>
          </a:p>
          <a:p>
            <a:pPr algn="just"/>
            <a:r>
              <a:rPr lang="en-US" sz="2400" dirty="0" smtClean="0">
                <a:latin typeface="Times New Roman" pitchFamily="18" charset="0"/>
                <a:cs typeface="Times New Roman" pitchFamily="18" charset="0"/>
              </a:rPr>
              <a:t>The beet sample is checked  for</a:t>
            </a:r>
          </a:p>
          <a:p>
            <a:pPr algn="just">
              <a:buFont typeface="Wingdings" pitchFamily="2" charset="2"/>
              <a:buChar char="ü"/>
            </a:pPr>
            <a:r>
              <a:rPr lang="en-US" sz="2400" dirty="0" smtClean="0">
                <a:latin typeface="Times New Roman" pitchFamily="18" charset="0"/>
                <a:cs typeface="Times New Roman" pitchFamily="18" charset="0"/>
              </a:rPr>
              <a:t>Soil tare - the amount of non beet delivered</a:t>
            </a:r>
          </a:p>
          <a:p>
            <a:pPr algn="just">
              <a:buFont typeface="Wingdings" pitchFamily="2" charset="2"/>
              <a:buChar char="ü"/>
            </a:pPr>
            <a:r>
              <a:rPr lang="en-US" sz="2400" dirty="0" smtClean="0">
                <a:latin typeface="Times New Roman" pitchFamily="18" charset="0"/>
                <a:cs typeface="Times New Roman" pitchFamily="18" charset="0"/>
              </a:rPr>
              <a:t>Crown tare - the amount of low sugar beet delivered</a:t>
            </a:r>
          </a:p>
          <a:p>
            <a:pPr algn="just">
              <a:buFont typeface="Wingdings" pitchFamily="2" charset="2"/>
              <a:buChar char="ü"/>
            </a:pPr>
            <a:r>
              <a:rPr lang="en-US" sz="2400" dirty="0" smtClean="0">
                <a:latin typeface="Times New Roman" pitchFamily="18" charset="0"/>
                <a:cs typeface="Times New Roman" pitchFamily="18" charset="0"/>
              </a:rPr>
              <a:t>Sugar content ("</a:t>
            </a:r>
            <a:r>
              <a:rPr lang="en-US" sz="2400" dirty="0" err="1" smtClean="0">
                <a:latin typeface="Times New Roman" pitchFamily="18" charset="0"/>
                <a:cs typeface="Times New Roman" pitchFamily="18" charset="0"/>
              </a:rPr>
              <a:t>pol</a:t>
            </a:r>
            <a:r>
              <a:rPr lang="en-US" sz="2400" dirty="0" smtClean="0">
                <a:latin typeface="Times New Roman" pitchFamily="18" charset="0"/>
                <a:cs typeface="Times New Roman" pitchFamily="18" charset="0"/>
              </a:rPr>
              <a:t>") - amount of sucrose in the crop</a:t>
            </a:r>
          </a:p>
          <a:p>
            <a:pPr algn="just">
              <a:buFont typeface="Wingdings" pitchFamily="2" charset="2"/>
              <a:buChar char="ü"/>
            </a:pPr>
            <a:r>
              <a:rPr lang="en-US" sz="2400" dirty="0" smtClean="0">
                <a:latin typeface="Times New Roman" pitchFamily="18" charset="0"/>
                <a:cs typeface="Times New Roman" pitchFamily="18" charset="0"/>
              </a:rPr>
              <a:t>Nitrogen content - for recommending future fertilizer use to the  farmer. From these elements</a:t>
            </a:r>
            <a:r>
              <a:rPr lang="en-US" sz="2400" b="1" dirty="0" smtClean="0">
                <a:latin typeface="Times New Roman" pitchFamily="18" charset="0"/>
                <a:cs typeface="Times New Roman" pitchFamily="18" charset="0"/>
              </a:rPr>
              <a:t>, the actual sugar content </a:t>
            </a:r>
            <a:r>
              <a:rPr lang="en-US" sz="2400" dirty="0" smtClean="0">
                <a:latin typeface="Times New Roman" pitchFamily="18" charset="0"/>
                <a:cs typeface="Times New Roman" pitchFamily="18" charset="0"/>
              </a:rPr>
              <a:t>of the load is calculated and the grower's payment determined. </a:t>
            </a:r>
          </a:p>
          <a:p>
            <a:pPr algn="just"/>
            <a:r>
              <a:rPr lang="en-US" sz="2400" dirty="0" smtClean="0">
                <a:latin typeface="Times New Roman" pitchFamily="18" charset="0"/>
                <a:cs typeface="Times New Roman" pitchFamily="18" charset="0"/>
              </a:rPr>
              <a:t>The beet is moved from the loads into a central  channel or  gulley, where it is  washed towards the processing plant.</a:t>
            </a:r>
          </a:p>
          <a:p>
            <a:pPr algn="just">
              <a:buNone/>
            </a:pPr>
            <a:endParaRPr lang="en-US" sz="2400" dirty="0" smtClean="0">
              <a:latin typeface="Times New Roman" pitchFamily="18" charset="0"/>
              <a:cs typeface="Times New Roman" pitchFamily="18" charset="0"/>
            </a:endParaRPr>
          </a:p>
          <a:p>
            <a:pPr algn="just">
              <a:buFont typeface="Wingdings" pitchFamily="2" charset="2"/>
              <a:buChar char="ü"/>
            </a:pPr>
            <a:endParaRPr lang="en-US" sz="2400" dirty="0" smtClean="0">
              <a:latin typeface="Times New Roman" pitchFamily="18" charset="0"/>
              <a:cs typeface="Times New Roman" pitchFamily="18" charset="0"/>
            </a:endParaRPr>
          </a:p>
          <a:p>
            <a:pPr marL="514350" indent="-514350" algn="just"/>
            <a:endParaRPr lang="en-US" sz="2400" dirty="0" smtClean="0">
              <a:latin typeface="Times New Roman" pitchFamily="18" charset="0"/>
              <a:cs typeface="Times New Roman" pitchFamily="18" charset="0"/>
            </a:endParaRPr>
          </a:p>
          <a:p>
            <a:pPr marL="514350" indent="-514350" algn="just"/>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lvl="0" indent="-742950">
              <a:buFont typeface="+mj-lt"/>
              <a:buAutoNum type="alphaLcParenR" startAt="2"/>
            </a:pPr>
            <a:r>
              <a:rPr lang="en-US" b="1" dirty="0" smtClean="0"/>
              <a:t>Diffusion</a:t>
            </a:r>
            <a:br>
              <a:rPr lang="en-US" b="1" dirty="0" smtClean="0"/>
            </a:br>
            <a:endParaRPr lang="en-US" dirty="0"/>
          </a:p>
        </p:txBody>
      </p:sp>
      <p:sp>
        <p:nvSpPr>
          <p:cNvPr id="3" name="Content Placeholder 2"/>
          <p:cNvSpPr>
            <a:spLocks noGrp="1"/>
          </p:cNvSpPr>
          <p:nvPr>
            <p:ph idx="1"/>
          </p:nvPr>
        </p:nvSpPr>
        <p:spPr>
          <a:xfrm>
            <a:off x="457200" y="914400"/>
            <a:ext cx="8229600" cy="5181600"/>
          </a:xfrm>
        </p:spPr>
        <p:txBody>
          <a:bodyPr>
            <a:normAutofit/>
          </a:bodyPr>
          <a:lstStyle/>
          <a:p>
            <a:pPr algn="just"/>
            <a:r>
              <a:rPr lang="en-US" sz="2400" dirty="0" smtClean="0">
                <a:latin typeface="Times New Roman" pitchFamily="18" charset="0"/>
                <a:cs typeface="Times New Roman" pitchFamily="18" charset="0"/>
              </a:rPr>
              <a:t>After reception at the processing plant, the beet roots are washed, mechanically sliced into thin strips called </a:t>
            </a:r>
            <a:r>
              <a:rPr lang="en-US" sz="2400" b="1" dirty="0" err="1" smtClean="0">
                <a:latin typeface="Times New Roman" pitchFamily="18" charset="0"/>
                <a:cs typeface="Times New Roman" pitchFamily="18" charset="0"/>
              </a:rPr>
              <a:t>cossettes</a:t>
            </a:r>
            <a:r>
              <a:rPr lang="en-US" sz="2400" dirty="0" smtClean="0">
                <a:latin typeface="Times New Roman" pitchFamily="18" charset="0"/>
                <a:cs typeface="Times New Roman" pitchFamily="18" charset="0"/>
              </a:rPr>
              <a:t>, and passed to a machine called a diffuser to extract the sugar content into    a water solution.</a:t>
            </a:r>
          </a:p>
          <a:p>
            <a:pPr algn="just"/>
            <a:r>
              <a:rPr lang="en-US" sz="2400" dirty="0" smtClean="0">
                <a:latin typeface="Times New Roman" pitchFamily="18" charset="0"/>
                <a:cs typeface="Times New Roman" pitchFamily="18" charset="0"/>
              </a:rPr>
              <a:t>Typically </a:t>
            </a:r>
            <a:r>
              <a:rPr lang="en-US" sz="2400" dirty="0" err="1" smtClean="0">
                <a:latin typeface="Times New Roman" pitchFamily="18" charset="0"/>
                <a:cs typeface="Times New Roman" pitchFamily="18" charset="0"/>
              </a:rPr>
              <a:t>cossettes</a:t>
            </a:r>
            <a:r>
              <a:rPr lang="en-US" sz="2400" dirty="0" smtClean="0">
                <a:latin typeface="Times New Roman" pitchFamily="18" charset="0"/>
                <a:cs typeface="Times New Roman" pitchFamily="18" charset="0"/>
              </a:rPr>
              <a:t> take about 90 minutes to pass through the diffuser, the water only 45 minutes. </a:t>
            </a:r>
          </a:p>
          <a:p>
            <a:pPr algn="just"/>
            <a:r>
              <a:rPr lang="en-US" sz="2400" dirty="0" smtClean="0">
                <a:latin typeface="Times New Roman" pitchFamily="18" charset="0"/>
                <a:cs typeface="Times New Roman" pitchFamily="18" charset="0"/>
              </a:rPr>
              <a:t>The liquid exiting the  diffuser is called </a:t>
            </a:r>
            <a:r>
              <a:rPr lang="en-US" sz="2400" b="1" i="1" dirty="0" smtClean="0">
                <a:latin typeface="Times New Roman" pitchFamily="18" charset="0"/>
                <a:cs typeface="Times New Roman" pitchFamily="18" charset="0"/>
              </a:rPr>
              <a:t>raw juice</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of raw juice varies from black to a dark red.</a:t>
            </a:r>
          </a:p>
          <a:p>
            <a:pPr algn="just"/>
            <a:r>
              <a:rPr lang="en-US" sz="2400" dirty="0" smtClean="0">
                <a:latin typeface="Times New Roman" pitchFamily="18" charset="0"/>
                <a:cs typeface="Times New Roman" pitchFamily="18" charset="0"/>
              </a:rPr>
              <a:t>The used </a:t>
            </a:r>
            <a:r>
              <a:rPr lang="en-US" sz="2400" dirty="0" err="1" smtClean="0">
                <a:latin typeface="Times New Roman" pitchFamily="18" charset="0"/>
                <a:cs typeface="Times New Roman" pitchFamily="18" charset="0"/>
              </a:rPr>
              <a:t>cossettes</a:t>
            </a:r>
            <a:r>
              <a:rPr lang="en-US" sz="2400" dirty="0" smtClean="0">
                <a:latin typeface="Times New Roman" pitchFamily="18" charset="0"/>
                <a:cs typeface="Times New Roman" pitchFamily="18" charset="0"/>
              </a:rPr>
              <a:t>, or </a:t>
            </a:r>
            <a:r>
              <a:rPr lang="en-US" sz="2400" b="1" i="1" dirty="0" smtClean="0">
                <a:latin typeface="Times New Roman" pitchFamily="18" charset="0"/>
                <a:cs typeface="Times New Roman" pitchFamily="18" charset="0"/>
              </a:rPr>
              <a:t>pulp</a:t>
            </a:r>
            <a:r>
              <a:rPr lang="en-US" sz="2400" dirty="0" smtClean="0">
                <a:latin typeface="Times New Roman" pitchFamily="18" charset="0"/>
                <a:cs typeface="Times New Roman" pitchFamily="18" charset="0"/>
              </a:rPr>
              <a:t>, exit the diffuser at about 95% moisture but low sucrose content.  </a:t>
            </a:r>
            <a:endParaRPr lang="en-US" sz="240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334000"/>
          </a:xfrm>
        </p:spPr>
        <p:txBody>
          <a:bodyPr>
            <a:normAutofit/>
          </a:bodyPr>
          <a:lstStyle/>
          <a:p>
            <a:pPr algn="just"/>
            <a:r>
              <a:rPr lang="en-US" sz="2400" dirty="0" smtClean="0">
                <a:latin typeface="Times New Roman" pitchFamily="18" charset="0"/>
                <a:cs typeface="Times New Roman" pitchFamily="18" charset="0"/>
              </a:rPr>
              <a:t>Using </a:t>
            </a:r>
            <a:r>
              <a:rPr lang="en-US" sz="2400" b="1" dirty="0" smtClean="0">
                <a:latin typeface="Times New Roman" pitchFamily="18" charset="0"/>
                <a:cs typeface="Times New Roman" pitchFamily="18" charset="0"/>
              </a:rPr>
              <a:t>screw</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presses</a:t>
            </a:r>
            <a:r>
              <a:rPr lang="en-US" sz="2400" dirty="0" smtClean="0">
                <a:latin typeface="Times New Roman" pitchFamily="18" charset="0"/>
                <a:cs typeface="Times New Roman" pitchFamily="18" charset="0"/>
              </a:rPr>
              <a:t>, the wet pulp is then pressed down to 75% moisture. </a:t>
            </a:r>
          </a:p>
          <a:p>
            <a:pPr algn="just"/>
            <a:r>
              <a:rPr lang="en-US" sz="2400" dirty="0" smtClean="0">
                <a:latin typeface="Times New Roman" pitchFamily="18" charset="0"/>
                <a:cs typeface="Times New Roman" pitchFamily="18" charset="0"/>
              </a:rPr>
              <a:t>This  recovers  additional sucrose in the liquid pressed out of the pulp, and reduces the energy needed to dry the pulp. </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pressed</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pulp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Vinasse</a:t>
            </a:r>
            <a:r>
              <a:rPr lang="en-US" sz="2400" dirty="0" smtClean="0">
                <a:latin typeface="Times New Roman" pitchFamily="18" charset="0"/>
                <a:cs typeface="Times New Roman" pitchFamily="18" charset="0"/>
              </a:rPr>
              <a:t>), is dried and sold as animal feed or it is used as fertilizer or growth  substrate for yeast cultures,</a:t>
            </a:r>
          </a:p>
          <a:p>
            <a:pPr algn="just"/>
            <a:r>
              <a:rPr lang="en-US" sz="2400" dirty="0" smtClean="0">
                <a:latin typeface="Times New Roman" pitchFamily="18" charset="0"/>
                <a:cs typeface="Times New Roman" pitchFamily="18" charset="0"/>
              </a:rPr>
              <a:t>while the </a:t>
            </a:r>
            <a:r>
              <a:rPr lang="en-US" sz="2400" b="1" dirty="0" smtClean="0">
                <a:latin typeface="Times New Roman" pitchFamily="18" charset="0"/>
                <a:cs typeface="Times New Roman" pitchFamily="18" charset="0"/>
              </a:rPr>
              <a:t>liquid</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pressed</a:t>
            </a:r>
            <a:r>
              <a:rPr lang="en-US" sz="2400" dirty="0" smtClean="0">
                <a:latin typeface="Times New Roman" pitchFamily="18" charset="0"/>
                <a:cs typeface="Times New Roman" pitchFamily="18" charset="0"/>
              </a:rPr>
              <a:t> out of the pulp is combined with the raw juice.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marL="742950" lvl="0" indent="-742950">
              <a:buFont typeface="+mj-lt"/>
              <a:buAutoNum type="alphaLcParenR" startAt="3"/>
            </a:pPr>
            <a:r>
              <a:rPr lang="en-US" sz="3200" b="1" dirty="0" err="1" smtClean="0"/>
              <a:t>Carbonatation</a:t>
            </a:r>
            <a:endParaRPr lang="en-US" b="1" dirty="0"/>
          </a:p>
        </p:txBody>
      </p:sp>
      <p:sp>
        <p:nvSpPr>
          <p:cNvPr id="3" name="Content Placeholder 2"/>
          <p:cNvSpPr>
            <a:spLocks noGrp="1"/>
          </p:cNvSpPr>
          <p:nvPr>
            <p:ph idx="1"/>
          </p:nvPr>
        </p:nvSpPr>
        <p:spPr>
          <a:xfrm>
            <a:off x="457200" y="990600"/>
            <a:ext cx="8229600" cy="5181600"/>
          </a:xfrm>
        </p:spPr>
        <p:txBody>
          <a:bodyPr>
            <a:noAutofit/>
          </a:bodyPr>
          <a:lstStyle/>
          <a:p>
            <a:pPr algn="just"/>
            <a:r>
              <a:rPr lang="en-US" sz="2400" b="1" dirty="0" err="1" smtClean="0">
                <a:latin typeface="Times New Roman" pitchFamily="18" charset="0"/>
                <a:cs typeface="Times New Roman" pitchFamily="18" charset="0"/>
              </a:rPr>
              <a:t>Carbonatation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a procedure which removes impurities from raw juice before it undergoes crystallization.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First, the juice is mixed with </a:t>
            </a:r>
            <a:r>
              <a:rPr lang="en-US" sz="2400" b="1" dirty="0" smtClean="0">
                <a:latin typeface="Times New Roman" pitchFamily="18" charset="0"/>
                <a:cs typeface="Times New Roman" pitchFamily="18" charset="0"/>
              </a:rPr>
              <a:t>hot milk of lime </a:t>
            </a:r>
            <a:r>
              <a:rPr lang="en-US" sz="2400" dirty="0" smtClean="0">
                <a:latin typeface="Times New Roman" pitchFamily="18" charset="0"/>
                <a:cs typeface="Times New Roman" pitchFamily="18" charset="0"/>
              </a:rPr>
              <a:t>(a suspension of calcium hydroxide in water).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treatment precipitates a number of impurities, including multivalent anions such   as sulfate, phosphate, citrate and oxalate, which precipitate as their calcium salts  and  large organic molecules such as proteins, </a:t>
            </a:r>
            <a:r>
              <a:rPr lang="en-US" sz="2400" dirty="0" err="1" smtClean="0">
                <a:latin typeface="Times New Roman" pitchFamily="18" charset="0"/>
                <a:cs typeface="Times New Roman" pitchFamily="18" charset="0"/>
              </a:rPr>
              <a:t>saponins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pectins</a:t>
            </a:r>
            <a:r>
              <a:rPr lang="en-US" sz="2400" dirty="0" smtClean="0">
                <a:latin typeface="Times New Roman" pitchFamily="18" charset="0"/>
                <a:cs typeface="Times New Roman" pitchFamily="18" charset="0"/>
              </a:rPr>
              <a:t>, which aggregate in the presence of multivalent </a:t>
            </a:r>
            <a:r>
              <a:rPr lang="en-US" sz="2400" dirty="0" err="1" smtClean="0">
                <a:latin typeface="Times New Roman" pitchFamily="18" charset="0"/>
                <a:cs typeface="Times New Roman" pitchFamily="18" charset="0"/>
              </a:rPr>
              <a:t>cations</a:t>
            </a:r>
            <a:r>
              <a:rPr lang="en-US" sz="2400" dirty="0" smtClean="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algn="just"/>
            <a:r>
              <a:rPr lang="en-US" sz="2400" dirty="0" smtClean="0">
                <a:latin typeface="Times New Roman" pitchFamily="18" charset="0"/>
                <a:cs typeface="Times New Roman" pitchFamily="18" charset="0"/>
              </a:rPr>
              <a:t>Next, carbon dioxide is bubbled through the alkaline sugar solution, precipitating the lime as calcium carbonate (chalk).</a:t>
            </a:r>
          </a:p>
          <a:p>
            <a:pPr algn="just"/>
            <a:r>
              <a:rPr lang="en-US" sz="2400" dirty="0" smtClean="0">
                <a:latin typeface="Times New Roman" pitchFamily="18" charset="0"/>
                <a:cs typeface="Times New Roman" pitchFamily="18" charset="0"/>
              </a:rPr>
              <a:t>The chalk particles entrap some impurities and absorb others.</a:t>
            </a:r>
          </a:p>
          <a:p>
            <a:pPr algn="just"/>
            <a:r>
              <a:rPr lang="en-US" sz="2400" dirty="0" smtClean="0">
                <a:latin typeface="Times New Roman" pitchFamily="18" charset="0"/>
                <a:cs typeface="Times New Roman" pitchFamily="18" charset="0"/>
              </a:rPr>
              <a:t>A recycling process builds up the size of chalk particles and a natural flocculation occurs where the heavy particles settle out in tanks (clarifiers). </a:t>
            </a:r>
          </a:p>
          <a:p>
            <a:pPr algn="just"/>
            <a:r>
              <a:rPr lang="en-US" sz="2400" dirty="0" smtClean="0">
                <a:latin typeface="Times New Roman" pitchFamily="18" charset="0"/>
                <a:cs typeface="Times New Roman" pitchFamily="18" charset="0"/>
              </a:rPr>
              <a:t>A final addition of more  carbon  dioxide  precipitates more calcium from solution; this is filtered off, leaving a cleaner, golden light-brown sugar solution called </a:t>
            </a:r>
            <a:r>
              <a:rPr lang="en-US" sz="2400" b="1" i="1" dirty="0" smtClean="0">
                <a:latin typeface="Times New Roman" pitchFamily="18" charset="0"/>
                <a:cs typeface="Times New Roman" pitchFamily="18" charset="0"/>
              </a:rPr>
              <a:t>thin juice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Before entering the next stage, the thin juice may receive </a:t>
            </a:r>
            <a:r>
              <a:rPr lang="en-US" sz="2400" b="1" dirty="0" smtClean="0">
                <a:latin typeface="Times New Roman" pitchFamily="18" charset="0"/>
                <a:cs typeface="Times New Roman" pitchFamily="18" charset="0"/>
              </a:rPr>
              <a:t>soda ash to modify the pH </a:t>
            </a:r>
            <a:r>
              <a:rPr lang="en-US" sz="2400" dirty="0" smtClean="0">
                <a:latin typeface="Times New Roman" pitchFamily="18" charset="0"/>
                <a:cs typeface="Times New Roman" pitchFamily="18" charset="0"/>
              </a:rPr>
              <a:t>and</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sulphitation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with a sulfur-based compound </a:t>
            </a:r>
            <a:r>
              <a:rPr lang="en-US" sz="2400" b="1" dirty="0" smtClean="0">
                <a:latin typeface="Times New Roman" pitchFamily="18" charset="0"/>
                <a:cs typeface="Times New Roman" pitchFamily="18" charset="0"/>
              </a:rPr>
              <a:t>to reduce </a:t>
            </a:r>
            <a:r>
              <a:rPr lang="en-US" sz="2400" b="1" dirty="0" err="1" smtClean="0">
                <a:latin typeface="Times New Roman" pitchFamily="18" charset="0"/>
                <a:cs typeface="Times New Roman" pitchFamily="18" charset="0"/>
              </a:rPr>
              <a:t>colour</a:t>
            </a:r>
            <a:r>
              <a:rPr lang="en-US" sz="2400" b="1" dirty="0" smtClean="0">
                <a:latin typeface="Times New Roman" pitchFamily="18" charset="0"/>
                <a:cs typeface="Times New Roman" pitchFamily="18" charset="0"/>
              </a:rPr>
              <a:t> formation due to decomposition of </a:t>
            </a:r>
            <a:r>
              <a:rPr lang="en-US" sz="2400" b="1" dirty="0" err="1" smtClean="0">
                <a:latin typeface="Times New Roman" pitchFamily="18" charset="0"/>
                <a:cs typeface="Times New Roman" pitchFamily="18" charset="0"/>
              </a:rPr>
              <a:t>monosaccharides</a:t>
            </a:r>
            <a:r>
              <a:rPr lang="en-US" sz="2400" b="1" dirty="0" smtClean="0">
                <a:latin typeface="Times New Roman" pitchFamily="18" charset="0"/>
                <a:cs typeface="Times New Roman" pitchFamily="18" charset="0"/>
              </a:rPr>
              <a:t> under heat.</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Autofit/>
          </a:bodyPr>
          <a:lstStyle/>
          <a:p>
            <a:pPr marL="514350" lvl="0" indent="-514350">
              <a:buFont typeface="+mj-lt"/>
              <a:buAutoNum type="alphaLcParenR" startAt="4"/>
            </a:pPr>
            <a:r>
              <a:rPr lang="en-US" sz="3200" b="1" dirty="0" smtClean="0">
                <a:latin typeface="Times New Roman" pitchFamily="18" charset="0"/>
                <a:cs typeface="Times New Roman" pitchFamily="18" charset="0"/>
              </a:rPr>
              <a:t>Evaporation</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4525963"/>
          </a:xfrm>
        </p:spPr>
        <p:txBody>
          <a:bodyPr>
            <a:noAutofit/>
          </a:bodyPr>
          <a:lstStyle/>
          <a:p>
            <a:pPr algn="just"/>
            <a:r>
              <a:rPr lang="en-US" sz="2400" dirty="0" smtClean="0">
                <a:latin typeface="Times New Roman" pitchFamily="18" charset="0"/>
                <a:cs typeface="Times New Roman" pitchFamily="18" charset="0"/>
              </a:rPr>
              <a:t>The thin juice is concentrated via multiple-effect evaporation to make a </a:t>
            </a:r>
            <a:r>
              <a:rPr lang="en-US" sz="2400" b="1" i="1" dirty="0" smtClean="0">
                <a:latin typeface="Times New Roman" pitchFamily="18" charset="0"/>
                <a:cs typeface="Times New Roman" pitchFamily="18" charset="0"/>
              </a:rPr>
              <a:t>thick juice</a:t>
            </a:r>
            <a:r>
              <a:rPr lang="en-US" sz="2400" dirty="0" smtClean="0">
                <a:latin typeface="Times New Roman" pitchFamily="18" charset="0"/>
                <a:cs typeface="Times New Roman" pitchFamily="18" charset="0"/>
              </a:rPr>
              <a:t>, roughly 60% sucrose by weight and similar in appearance to pancake syrup. Thick juice can be stored in tanks for later processing.</a:t>
            </a:r>
          </a:p>
          <a:p>
            <a:pPr marL="514350" lvl="0" indent="-514350" algn="just">
              <a:buFont typeface="+mj-lt"/>
              <a:buAutoNum type="alphaLcParenR" startAt="5"/>
            </a:pPr>
            <a:r>
              <a:rPr lang="en-US" sz="2400" b="1" dirty="0" smtClean="0">
                <a:latin typeface="Times New Roman" pitchFamily="18" charset="0"/>
                <a:cs typeface="Times New Roman" pitchFamily="18" charset="0"/>
              </a:rPr>
              <a:t>Crystallization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Thick</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juice</a:t>
            </a:r>
            <a:r>
              <a:rPr lang="en-US" sz="2400" dirty="0" smtClean="0">
                <a:latin typeface="Times New Roman" pitchFamily="18" charset="0"/>
                <a:cs typeface="Times New Roman" pitchFamily="18" charset="0"/>
              </a:rPr>
              <a:t> is fed to the crystallizers. Recycled sugar is dissolved into it, and the resulting syrup   is called </a:t>
            </a:r>
            <a:r>
              <a:rPr lang="en-US" sz="2400" b="1" i="1" dirty="0" smtClean="0">
                <a:latin typeface="Times New Roman" pitchFamily="18" charset="0"/>
                <a:cs typeface="Times New Roman" pitchFamily="18" charset="0"/>
              </a:rPr>
              <a:t>mother liquor. </a:t>
            </a:r>
          </a:p>
          <a:p>
            <a:pPr algn="just"/>
            <a:r>
              <a:rPr lang="en-US" sz="2400" dirty="0" smtClean="0">
                <a:latin typeface="Times New Roman" pitchFamily="18" charset="0"/>
                <a:cs typeface="Times New Roman" pitchFamily="18" charset="0"/>
              </a:rPr>
              <a:t>The liquor is concentrated further by boiling under a vacuum in large vessels (the </a:t>
            </a:r>
            <a:r>
              <a:rPr lang="en-US" sz="2400" b="1" dirty="0" smtClean="0">
                <a:latin typeface="Times New Roman" pitchFamily="18" charset="0"/>
                <a:cs typeface="Times New Roman" pitchFamily="18" charset="0"/>
              </a:rPr>
              <a:t>so-called vacuum pans</a:t>
            </a:r>
            <a:r>
              <a:rPr lang="en-US" sz="2400" dirty="0" smtClean="0">
                <a:latin typeface="Times New Roman" pitchFamily="18" charset="0"/>
                <a:cs typeface="Times New Roman" pitchFamily="18" charset="0"/>
              </a:rPr>
              <a:t>) and seeded with fine sugar crystals. </a:t>
            </a:r>
          </a:p>
          <a:p>
            <a:pPr algn="just"/>
            <a:r>
              <a:rPr lang="en-US" sz="2400" dirty="0" smtClean="0">
                <a:latin typeface="Times New Roman" pitchFamily="18" charset="0"/>
                <a:cs typeface="Times New Roman" pitchFamily="18" charset="0"/>
              </a:rPr>
              <a:t>These crystals grow as sugar from the mother liquor forms around them. The resulting sugar crystal and syrup mix is called a </a:t>
            </a:r>
            <a:r>
              <a:rPr lang="en-US" sz="2400" b="1" i="1" dirty="0" err="1" smtClean="0">
                <a:latin typeface="Times New Roman" pitchFamily="18" charset="0"/>
                <a:cs typeface="Times New Roman" pitchFamily="18" charset="0"/>
              </a:rPr>
              <a:t>massecuite</a:t>
            </a:r>
            <a:r>
              <a:rPr lang="en-US" sz="2400" dirty="0" smtClean="0">
                <a:latin typeface="Times New Roman" pitchFamily="18" charset="0"/>
                <a:cs typeface="Times New Roman" pitchFamily="18" charset="0"/>
              </a:rPr>
              <a:t>, from "cooked mass" in French.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dirty="0"/>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normAutofit/>
          </a:bodyPr>
          <a:lstStyle/>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massecuite</a:t>
            </a:r>
            <a:r>
              <a:rPr lang="en-US" sz="2400" dirty="0" smtClean="0">
                <a:latin typeface="Times New Roman" pitchFamily="18" charset="0"/>
                <a:cs typeface="Times New Roman" pitchFamily="18" charset="0"/>
              </a:rPr>
              <a:t> is passed to a </a:t>
            </a:r>
            <a:r>
              <a:rPr lang="en-US" sz="2400" b="1" dirty="0" smtClean="0">
                <a:latin typeface="Times New Roman" pitchFamily="18" charset="0"/>
                <a:cs typeface="Times New Roman" pitchFamily="18" charset="0"/>
              </a:rPr>
              <a:t>centrifuge</a:t>
            </a:r>
            <a:r>
              <a:rPr lang="en-US" sz="2400" dirty="0" smtClean="0">
                <a:latin typeface="Times New Roman" pitchFamily="18" charset="0"/>
                <a:cs typeface="Times New Roman" pitchFamily="18" charset="0"/>
              </a:rPr>
              <a:t>  where the liquid is removed from the sugar crystals. </a:t>
            </a:r>
          </a:p>
          <a:p>
            <a:pPr algn="just"/>
            <a:r>
              <a:rPr lang="en-US" sz="2400" dirty="0" smtClean="0">
                <a:latin typeface="Times New Roman" pitchFamily="18" charset="0"/>
                <a:cs typeface="Times New Roman" pitchFamily="18" charset="0"/>
              </a:rPr>
              <a:t>The syrup separated is </a:t>
            </a:r>
            <a:r>
              <a:rPr lang="en-US" sz="2400" b="1" dirty="0" smtClean="0">
                <a:latin typeface="Times New Roman" pitchFamily="18" charset="0"/>
                <a:cs typeface="Times New Roman" pitchFamily="18" charset="0"/>
              </a:rPr>
              <a:t>molasses,</a:t>
            </a:r>
            <a:r>
              <a:rPr lang="en-US" sz="2400" dirty="0" smtClean="0">
                <a:latin typeface="Times New Roman" pitchFamily="18" charset="0"/>
                <a:cs typeface="Times New Roman" pitchFamily="18" charset="0"/>
              </a:rPr>
              <a:t> which still contains sugar but contains too much impurity to undergo further processing  economically.</a:t>
            </a:r>
          </a:p>
          <a:p>
            <a:pPr algn="just">
              <a:buNone/>
            </a:pPr>
            <a:r>
              <a:rPr lang="en-US" sz="2400" b="1" dirty="0" smtClean="0">
                <a:latin typeface="Times New Roman" panose="02020603050405020304" pitchFamily="18" charset="0"/>
                <a:cs typeface="Times New Roman" panose="02020603050405020304" pitchFamily="18" charset="0"/>
              </a:rPr>
              <a:t>f) Drying and packaging</a:t>
            </a:r>
          </a:p>
          <a:p>
            <a:pPr algn="just"/>
            <a:r>
              <a:rPr lang="en-US" sz="2400" dirty="0" smtClean="0">
                <a:latin typeface="Times New Roman" pitchFamily="18" charset="0"/>
                <a:cs typeface="Times New Roman" pitchFamily="18" charset="0"/>
              </a:rPr>
              <a:t>The  remaining syrup is rinsed off with water and the crystals are </a:t>
            </a:r>
            <a:r>
              <a:rPr lang="en-US" sz="2400" b="1" i="1" dirty="0" smtClean="0">
                <a:latin typeface="Times New Roman" pitchFamily="18" charset="0"/>
                <a:cs typeface="Times New Roman" pitchFamily="18" charset="0"/>
              </a:rPr>
              <a:t>dried in a granulator using warm air.</a:t>
            </a:r>
          </a:p>
          <a:p>
            <a:pPr algn="just"/>
            <a:r>
              <a:rPr lang="en-US" sz="2400" b="1" i="1" dirty="0" smtClean="0">
                <a:latin typeface="Times New Roman" pitchFamily="18" charset="0"/>
                <a:cs typeface="Times New Roman" pitchFamily="18" charset="0"/>
              </a:rPr>
              <a:t>At the end the</a:t>
            </a:r>
            <a:r>
              <a:rPr lang="en-US" sz="2400" dirty="0" smtClean="0">
                <a:latin typeface="Times New Roman" panose="02020603050405020304" pitchFamily="18" charset="0"/>
                <a:cs typeface="Times New Roman" panose="02020603050405020304" pitchFamily="18" charset="0"/>
              </a:rPr>
              <a:t> dry sugar crystals are sorted by </a:t>
            </a:r>
            <a:r>
              <a:rPr lang="en-US" sz="2400" dirty="0" smtClean="0">
                <a:solidFill>
                  <a:schemeClr val="tx2"/>
                </a:solidFill>
                <a:latin typeface="Times New Roman" panose="02020603050405020304" pitchFamily="18" charset="0"/>
                <a:cs typeface="Times New Roman" panose="02020603050405020304" pitchFamily="18" charset="0"/>
              </a:rPr>
              <a:t>size </a:t>
            </a:r>
            <a:r>
              <a:rPr lang="en-US" sz="2400" dirty="0" smtClean="0">
                <a:latin typeface="Times New Roman" panose="02020603050405020304" pitchFamily="18" charset="0"/>
                <a:cs typeface="Times New Roman" panose="02020603050405020304" pitchFamily="18" charset="0"/>
              </a:rPr>
              <a:t>through </a:t>
            </a:r>
            <a:r>
              <a:rPr lang="en-US" sz="2400" dirty="0" smtClean="0">
                <a:solidFill>
                  <a:srgbClr val="C00000"/>
                </a:solidFill>
                <a:latin typeface="Times New Roman" panose="02020603050405020304" pitchFamily="18" charset="0"/>
                <a:cs typeface="Times New Roman" panose="02020603050405020304" pitchFamily="18" charset="0"/>
              </a:rPr>
              <a:t>vibrating screens </a:t>
            </a:r>
            <a:r>
              <a:rPr lang="en-US" sz="2400" dirty="0" smtClean="0">
                <a:latin typeface="Times New Roman" panose="02020603050405020304" pitchFamily="18" charset="0"/>
                <a:cs typeface="Times New Roman" panose="02020603050405020304" pitchFamily="18" charset="0"/>
              </a:rPr>
              <a:t>and placed into </a:t>
            </a:r>
            <a:r>
              <a:rPr lang="en-US" sz="2400" dirty="0" smtClean="0">
                <a:solidFill>
                  <a:srgbClr val="C00000"/>
                </a:solidFill>
                <a:latin typeface="Times New Roman" panose="02020603050405020304" pitchFamily="18" charset="0"/>
                <a:cs typeface="Times New Roman" panose="02020603050405020304" pitchFamily="18" charset="0"/>
              </a:rPr>
              <a:t>storage bins.</a:t>
            </a:r>
          </a:p>
          <a:p>
            <a:pPr algn="just"/>
            <a:r>
              <a:rPr lang="en-US" sz="2400" dirty="0" smtClean="0">
                <a:latin typeface="Times New Roman" panose="02020603050405020304" pitchFamily="18" charset="0"/>
                <a:cs typeface="Times New Roman" panose="02020603050405020304" pitchFamily="18" charset="0"/>
              </a:rPr>
              <a:t>Sugar is then sent to be </a:t>
            </a:r>
            <a:r>
              <a:rPr lang="en-US" sz="2400" dirty="0" smtClean="0">
                <a:solidFill>
                  <a:srgbClr val="C00000"/>
                </a:solidFill>
                <a:latin typeface="Times New Roman" panose="02020603050405020304" pitchFamily="18" charset="0"/>
                <a:cs typeface="Times New Roman" panose="02020603050405020304" pitchFamily="18" charset="0"/>
              </a:rPr>
              <a:t>packed </a:t>
            </a:r>
            <a:r>
              <a:rPr lang="en-US" sz="2400" dirty="0" smtClean="0">
                <a:latin typeface="Times New Roman" panose="02020603050405020304" pitchFamily="18" charset="0"/>
                <a:cs typeface="Times New Roman" panose="02020603050405020304" pitchFamily="18" charset="0"/>
              </a:rPr>
              <a:t>in the </a:t>
            </a:r>
            <a:r>
              <a:rPr lang="en-US" sz="2400" dirty="0" smtClean="0">
                <a:solidFill>
                  <a:srgbClr val="C00000"/>
                </a:solidFill>
                <a:latin typeface="Times New Roman" panose="02020603050405020304" pitchFamily="18" charset="0"/>
                <a:cs typeface="Times New Roman" panose="02020603050405020304" pitchFamily="18" charset="0"/>
              </a:rPr>
              <a:t>familiar packaging stores </a:t>
            </a:r>
            <a:r>
              <a:rPr lang="en-US" sz="2400" dirty="0" smtClean="0">
                <a:latin typeface="Times New Roman" panose="02020603050405020304" pitchFamily="18" charset="0"/>
                <a:cs typeface="Times New Roman" panose="02020603050405020304" pitchFamily="18" charset="0"/>
              </a:rPr>
              <a:t>or </a:t>
            </a:r>
            <a:r>
              <a:rPr lang="en-US" sz="2400" dirty="0" smtClean="0">
                <a:solidFill>
                  <a:schemeClr val="tx2"/>
                </a:solidFill>
                <a:latin typeface="Times New Roman" panose="02020603050405020304" pitchFamily="18" charset="0"/>
                <a:cs typeface="Times New Roman" panose="02020603050405020304" pitchFamily="18" charset="0"/>
              </a:rPr>
              <a:t>in liquid form for industrial use</a:t>
            </a:r>
            <a:r>
              <a:rPr lang="en-US" sz="2400" dirty="0" smtClean="0">
                <a:latin typeface="Times New Roman" panose="02020603050405020304" pitchFamily="18" charset="0"/>
                <a:cs typeface="Times New Roman" panose="02020603050405020304" pitchFamily="18" charset="0"/>
              </a:rPr>
              <a:t>.</a:t>
            </a:r>
          </a:p>
          <a:p>
            <a:pPr algn="just">
              <a:buNone/>
            </a:pPr>
            <a:endParaRPr lang="en-US" sz="2400" dirty="0" smtClean="0">
              <a:latin typeface="Times New Roman" panose="02020603050405020304" pitchFamily="18" charset="0"/>
              <a:cs typeface="Times New Roman" panose="02020603050405020304" pitchFamily="18" charset="0"/>
            </a:endParaRPr>
          </a:p>
          <a:p>
            <a:pPr algn="just"/>
            <a:endParaRPr lang="en-US" sz="2400" b="1" i="1"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Sugar quality process</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400" dirty="0" smtClean="0">
                <a:latin typeface="Times New Roman" pitchFamily="18" charset="0"/>
                <a:cs typeface="Times New Roman" pitchFamily="18" charset="0"/>
              </a:rPr>
              <a:t>Sugar is tested in many ways to validate its quality. </a:t>
            </a:r>
          </a:p>
          <a:p>
            <a:pPr algn="just"/>
            <a:r>
              <a:rPr lang="en-US" sz="2400" dirty="0" smtClean="0">
                <a:latin typeface="Times New Roman" pitchFamily="18" charset="0"/>
                <a:cs typeface="Times New Roman" pitchFamily="18" charset="0"/>
              </a:rPr>
              <a:t>These tests are according to a standard set of quality parameters that are important in demonstrating to potential buyers if the sugar meets the required standard.</a:t>
            </a:r>
          </a:p>
          <a:p>
            <a:pPr algn="just"/>
            <a:r>
              <a:rPr lang="en-US" sz="2400" dirty="0" smtClean="0">
                <a:latin typeface="Times New Roman" pitchFamily="18" charset="0"/>
                <a:cs typeface="Times New Roman" pitchFamily="18" charset="0"/>
              </a:rPr>
              <a:t> Sugar quality is important because it impacts the extractable sugar – the amount of sugar that can be extracted from the milling or refining processes.</a:t>
            </a:r>
          </a:p>
          <a:p>
            <a:pPr algn="just"/>
            <a:r>
              <a:rPr lang="en-US" sz="2400" dirty="0" smtClean="0">
                <a:latin typeface="Times New Roman" pitchFamily="18" charset="0"/>
                <a:cs typeface="Times New Roman" pitchFamily="18" charset="0"/>
              </a:rPr>
              <a:t>The following quality control measures consider the purity,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and texture of the sugar.</a:t>
            </a:r>
          </a:p>
          <a:p>
            <a:pPr marL="457200" indent="-457200" algn="just">
              <a:buFont typeface="+mj-lt"/>
              <a:buAutoNum type="arabicPeriod"/>
            </a:pPr>
            <a:r>
              <a:rPr lang="en-US" sz="2400" b="1" dirty="0" err="1" smtClean="0">
                <a:latin typeface="Times New Roman" pitchFamily="18" charset="0"/>
                <a:cs typeface="Times New Roman" pitchFamily="18" charset="0"/>
              </a:rPr>
              <a:t>Polarisation</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457200" indent="-457200" algn="just"/>
            <a:r>
              <a:rPr lang="en-US" sz="2400" dirty="0" err="1" smtClean="0">
                <a:latin typeface="Times New Roman" pitchFamily="18" charset="0"/>
                <a:cs typeface="Times New Roman" pitchFamily="18" charset="0"/>
              </a:rPr>
              <a:t>Polarisation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pol</a:t>
            </a:r>
            <a:r>
              <a:rPr lang="en-US" sz="2400" dirty="0" smtClean="0">
                <a:latin typeface="Times New Roman" pitchFamily="18" charset="0"/>
                <a:cs typeface="Times New Roman" pitchFamily="18" charset="0"/>
              </a:rPr>
              <a:t>) measures the purity of the sugar, with the sucrose content of the sugar provided as a mass percentage. It is the main standard that is used to determine the quality of the sugar. </a:t>
            </a:r>
          </a:p>
          <a:p>
            <a:pPr marL="457200" indent="-457200"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lgn="just"/>
            <a:r>
              <a:rPr lang="en-US" sz="2400" dirty="0" smtClean="0">
                <a:latin typeface="Times New Roman" pitchFamily="18" charset="0"/>
                <a:cs typeface="Times New Roman" pitchFamily="18" charset="0"/>
              </a:rPr>
              <a:t>A sugar crystal is very close to 100% pure sucrose, which is why </a:t>
            </a:r>
            <a:r>
              <a:rPr lang="en-US" sz="2400" dirty="0" err="1" smtClean="0">
                <a:latin typeface="Times New Roman" pitchFamily="18" charset="0"/>
                <a:cs typeface="Times New Roman" pitchFamily="18" charset="0"/>
              </a:rPr>
              <a:t>pol</a:t>
            </a:r>
            <a:r>
              <a:rPr lang="en-US" sz="2400" dirty="0" smtClean="0">
                <a:latin typeface="Times New Roman" pitchFamily="18" charset="0"/>
                <a:cs typeface="Times New Roman" pitchFamily="18" charset="0"/>
              </a:rPr>
              <a:t> is a useful measure.</a:t>
            </a:r>
          </a:p>
          <a:p>
            <a:pPr algn="just"/>
            <a:r>
              <a:rPr lang="en-US" sz="2400" dirty="0" smtClean="0">
                <a:latin typeface="Times New Roman" pitchFamily="18" charset="0"/>
                <a:cs typeface="Times New Roman" pitchFamily="18" charset="0"/>
              </a:rPr>
              <a:t>The higher the </a:t>
            </a:r>
            <a:r>
              <a:rPr lang="en-US" sz="2400" dirty="0" err="1" smtClean="0">
                <a:latin typeface="Times New Roman" pitchFamily="18" charset="0"/>
                <a:cs typeface="Times New Roman" pitchFamily="18" charset="0"/>
              </a:rPr>
              <a:t>polarisation</a:t>
            </a:r>
            <a:r>
              <a:rPr lang="en-US" sz="2400" dirty="0" smtClean="0">
                <a:latin typeface="Times New Roman" pitchFamily="18" charset="0"/>
                <a:cs typeface="Times New Roman" pitchFamily="18" charset="0"/>
              </a:rPr>
              <a:t>, the purer the sugar is; the lesser the </a:t>
            </a:r>
            <a:r>
              <a:rPr lang="en-US" sz="2400" dirty="0" err="1" smtClean="0">
                <a:latin typeface="Times New Roman" pitchFamily="18" charset="0"/>
                <a:cs typeface="Times New Roman" pitchFamily="18" charset="0"/>
              </a:rPr>
              <a:t>polarisation</a:t>
            </a:r>
            <a:r>
              <a:rPr lang="en-US" sz="2400" dirty="0" smtClean="0">
                <a:latin typeface="Times New Roman" pitchFamily="18" charset="0"/>
                <a:cs typeface="Times New Roman" pitchFamily="18" charset="0"/>
              </a:rPr>
              <a:t>, the more impurities are present in the sugar.</a:t>
            </a:r>
          </a:p>
          <a:p>
            <a:pPr algn="just"/>
            <a:r>
              <a:rPr lang="en-US" sz="2400" dirty="0" err="1" smtClean="0">
                <a:latin typeface="Times New Roman" pitchFamily="18" charset="0"/>
                <a:cs typeface="Times New Roman" pitchFamily="18" charset="0"/>
              </a:rPr>
              <a:t>Polarisation</a:t>
            </a:r>
            <a:r>
              <a:rPr lang="en-US" sz="2400" dirty="0" smtClean="0">
                <a:latin typeface="Times New Roman" pitchFamily="18" charset="0"/>
                <a:cs typeface="Times New Roman" pitchFamily="18" charset="0"/>
              </a:rPr>
              <a:t> is measured by the </a:t>
            </a:r>
            <a:r>
              <a:rPr lang="en-US" sz="2400" b="1" dirty="0" smtClean="0">
                <a:latin typeface="Times New Roman" pitchFamily="18" charset="0"/>
                <a:cs typeface="Times New Roman" pitchFamily="18" charset="0"/>
              </a:rPr>
              <a:t>optical</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rotation</a:t>
            </a:r>
            <a:r>
              <a:rPr lang="en-US" sz="2400" dirty="0" smtClean="0">
                <a:latin typeface="Times New Roman" pitchFamily="18" charset="0"/>
                <a:cs typeface="Times New Roman" pitchFamily="18" charset="0"/>
              </a:rPr>
              <a:t> of </a:t>
            </a:r>
            <a:r>
              <a:rPr lang="en-US" sz="2400" dirty="0" err="1" smtClean="0">
                <a:latin typeface="Times New Roman" pitchFamily="18" charset="0"/>
                <a:cs typeface="Times New Roman" pitchFamily="18" charset="0"/>
              </a:rPr>
              <a:t>polarised</a:t>
            </a:r>
            <a:r>
              <a:rPr lang="en-US" sz="2400" dirty="0" smtClean="0">
                <a:latin typeface="Times New Roman" pitchFamily="18" charset="0"/>
                <a:cs typeface="Times New Roman" pitchFamily="18" charset="0"/>
              </a:rPr>
              <a:t> light, passing through the sugar.</a:t>
            </a:r>
          </a:p>
          <a:p>
            <a:pPr algn="just"/>
            <a:r>
              <a:rPr lang="en-US" sz="2400" dirty="0" smtClean="0">
                <a:latin typeface="Times New Roman" pitchFamily="18" charset="0"/>
                <a:cs typeface="Times New Roman" pitchFamily="18" charset="0"/>
              </a:rPr>
              <a:t>This  means measuring the amount of light refracted through the final product. </a:t>
            </a:r>
          </a:p>
          <a:p>
            <a:pPr algn="just"/>
            <a:r>
              <a:rPr lang="en-US" sz="2400" dirty="0" smtClean="0">
                <a:latin typeface="Times New Roman" pitchFamily="18" charset="0"/>
                <a:cs typeface="Times New Roman" pitchFamily="18" charset="0"/>
              </a:rPr>
              <a:t>Molasses and other impurities make the sugar darker in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and therefore more difficult for light to pass through.</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en-US" b="1" dirty="0" smtClean="0"/>
              <a:t>Ash </a:t>
            </a:r>
            <a:r>
              <a:rPr lang="en-US" dirty="0" smtClean="0"/>
              <a:t/>
            </a:r>
            <a:br>
              <a:rPr lang="en-US" dirty="0" smtClean="0"/>
            </a:br>
            <a:endParaRPr lang="en-US" dirty="0"/>
          </a:p>
        </p:txBody>
      </p:sp>
      <p:sp>
        <p:nvSpPr>
          <p:cNvPr id="3" name="Content Placeholder 2"/>
          <p:cNvSpPr>
            <a:spLocks noGrp="1"/>
          </p:cNvSpPr>
          <p:nvPr>
            <p:ph idx="1"/>
          </p:nvPr>
        </p:nvSpPr>
        <p:spPr>
          <a:xfrm>
            <a:off x="457200" y="731837"/>
            <a:ext cx="8229600" cy="4525963"/>
          </a:xfrm>
        </p:spPr>
        <p:txBody>
          <a:bodyPr>
            <a:noAutofit/>
          </a:bodyPr>
          <a:lstStyle/>
          <a:p>
            <a:pPr algn="just"/>
            <a:r>
              <a:rPr lang="en-US" sz="2400" b="1" i="1" dirty="0" smtClean="0">
                <a:latin typeface="Times New Roman" pitchFamily="18" charset="0"/>
                <a:cs typeface="Times New Roman" pitchFamily="18" charset="0"/>
              </a:rPr>
              <a:t>Ash</a:t>
            </a:r>
            <a:r>
              <a:rPr lang="en-US" sz="2400" dirty="0" smtClean="0">
                <a:latin typeface="Times New Roman" pitchFamily="18" charset="0"/>
                <a:cs typeface="Times New Roman" pitchFamily="18" charset="0"/>
              </a:rPr>
              <a:t> refers to all the inorganic components that are naturally present in the cane or beet.</a:t>
            </a:r>
          </a:p>
          <a:p>
            <a:pPr algn="just"/>
            <a:r>
              <a:rPr lang="en-US" sz="2400" dirty="0" smtClean="0">
                <a:latin typeface="Times New Roman" pitchFamily="18" charset="0"/>
                <a:cs typeface="Times New Roman" pitchFamily="18" charset="0"/>
              </a:rPr>
              <a:t>It is present in cane juice, and is carried over in a smaller amount into raw sugar. </a:t>
            </a:r>
          </a:p>
          <a:p>
            <a:pPr algn="just"/>
            <a:r>
              <a:rPr lang="en-US" sz="2400" dirty="0" smtClean="0">
                <a:latin typeface="Times New Roman" pitchFamily="18" charset="0"/>
                <a:cs typeface="Times New Roman" pitchFamily="18" charset="0"/>
              </a:rPr>
              <a:t>Ash is made up of both soluble and insoluble compounds and can be determined by the </a:t>
            </a:r>
            <a:r>
              <a:rPr lang="en-US" sz="2400" b="1" i="1" dirty="0" smtClean="0">
                <a:latin typeface="Times New Roman" pitchFamily="18" charset="0"/>
                <a:cs typeface="Times New Roman" pitchFamily="18" charset="0"/>
              </a:rPr>
              <a:t>conductivity</a:t>
            </a:r>
            <a:r>
              <a:rPr lang="en-US" sz="2400" dirty="0" smtClean="0">
                <a:latin typeface="Times New Roman" pitchFamily="18" charset="0"/>
                <a:cs typeface="Times New Roman" pitchFamily="18" charset="0"/>
              </a:rPr>
              <a:t> of the solution. </a:t>
            </a:r>
          </a:p>
          <a:p>
            <a:pPr algn="just"/>
            <a:r>
              <a:rPr lang="en-US" sz="2400" dirty="0" smtClean="0">
                <a:latin typeface="Times New Roman" pitchFamily="18" charset="0"/>
                <a:cs typeface="Times New Roman" pitchFamily="18" charset="0"/>
              </a:rPr>
              <a:t>It is quite complex chemistry, but essentially a conductance meter is used to measure the soluble, inorganic compounds present in the sugar.</a:t>
            </a:r>
          </a:p>
          <a:p>
            <a:r>
              <a:rPr lang="en-US" sz="2400" dirty="0" smtClean="0">
                <a:latin typeface="Times New Roman" pitchFamily="18" charset="0"/>
                <a:cs typeface="Times New Roman" pitchFamily="18" charset="0"/>
              </a:rPr>
              <a:t> If there is a high ash content in raw sugar, higher refining costs will be earned as it will take longer to purify and there will be less yield.</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411162"/>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Cont’d</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38200"/>
            <a:ext cx="8229600" cy="4525963"/>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In the sap of some plants, the sugar mixtures </a:t>
            </a:r>
            <a:r>
              <a:rPr lang="en-US" sz="2400" dirty="0">
                <a:latin typeface="Times New Roman" panose="02020603050405020304" pitchFamily="18" charset="0"/>
                <a:cs typeface="Times New Roman" panose="02020603050405020304" pitchFamily="18" charset="0"/>
              </a:rPr>
              <a:t>are condensed into </a:t>
            </a:r>
            <a:r>
              <a:rPr lang="en-US" sz="2400" dirty="0" smtClean="0">
                <a:latin typeface="Times New Roman" panose="02020603050405020304" pitchFamily="18" charset="0"/>
                <a:cs typeface="Times New Roman" panose="02020603050405020304" pitchFamily="18" charset="0"/>
              </a:rPr>
              <a:t>syrup.</a:t>
            </a:r>
          </a:p>
          <a:p>
            <a:pPr algn="just"/>
            <a:r>
              <a:rPr lang="en-US" sz="2400" dirty="0" smtClean="0">
                <a:latin typeface="Times New Roman" panose="02020603050405020304" pitchFamily="18" charset="0"/>
                <a:cs typeface="Times New Roman" panose="02020603050405020304" pitchFamily="18" charset="0"/>
              </a:rPr>
              <a:t>Juices </a:t>
            </a:r>
            <a:r>
              <a:rPr lang="en-US" sz="2400" dirty="0">
                <a:latin typeface="Times New Roman" panose="02020603050405020304" pitchFamily="18" charset="0"/>
                <a:cs typeface="Times New Roman" panose="02020603050405020304" pitchFamily="18" charset="0"/>
              </a:rPr>
              <a:t>of </a:t>
            </a:r>
            <a:r>
              <a:rPr lang="en-US" sz="2400" b="1" dirty="0">
                <a:latin typeface="Times New Roman" panose="02020603050405020304" pitchFamily="18" charset="0"/>
                <a:cs typeface="Times New Roman" panose="02020603050405020304" pitchFamily="18" charset="0"/>
              </a:rPr>
              <a:t>sugarcane</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Saccharum</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officinarum</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sugar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beet</a:t>
            </a:r>
            <a:r>
              <a:rPr lang="en-US" sz="2400"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Beta </a:t>
            </a:r>
            <a:r>
              <a:rPr lang="en-US" sz="2400" i="1" dirty="0" err="1" smtClean="0">
                <a:latin typeface="Times New Roman" panose="02020603050405020304" pitchFamily="18" charset="0"/>
                <a:cs typeface="Times New Roman" panose="02020603050405020304" pitchFamily="18" charset="0"/>
              </a:rPr>
              <a:t>vulgaris</a:t>
            </a:r>
            <a:r>
              <a:rPr lang="en-US" sz="2400" dirty="0">
                <a:latin typeface="Times New Roman" panose="02020603050405020304" pitchFamily="18" charset="0"/>
                <a:cs typeface="Times New Roman" panose="02020603050405020304" pitchFamily="18" charset="0"/>
              </a:rPr>
              <a:t>) are rich in </a:t>
            </a:r>
            <a:r>
              <a:rPr lang="en-US" sz="2400" b="1" dirty="0">
                <a:latin typeface="Times New Roman" panose="02020603050405020304" pitchFamily="18" charset="0"/>
                <a:cs typeface="Times New Roman" panose="02020603050405020304" pitchFamily="18" charset="0"/>
              </a:rPr>
              <a:t>pure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sucrose</a:t>
            </a:r>
            <a:r>
              <a:rPr lang="en-US" sz="2400" dirty="0">
                <a:latin typeface="Times New Roman" panose="02020603050405020304" pitchFamily="18" charset="0"/>
                <a:cs typeface="Times New Roman" panose="02020603050405020304" pitchFamily="18" charset="0"/>
              </a:rPr>
              <a:t>, although </a:t>
            </a:r>
            <a:r>
              <a:rPr lang="en-US" sz="2400" b="1" dirty="0">
                <a:latin typeface="Times New Roman" panose="02020603050405020304" pitchFamily="18" charset="0"/>
                <a:cs typeface="Times New Roman" panose="02020603050405020304" pitchFamily="18" charset="0"/>
              </a:rPr>
              <a:t>beet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sugar</a:t>
            </a:r>
            <a:r>
              <a:rPr lang="en-US" sz="2400" dirty="0">
                <a:latin typeface="Times New Roman" panose="02020603050405020304" pitchFamily="18" charset="0"/>
                <a:cs typeface="Times New Roman" panose="02020603050405020304" pitchFamily="18" charset="0"/>
              </a:rPr>
              <a:t> is generally much less sweet than </a:t>
            </a:r>
            <a:r>
              <a:rPr lang="en-US" sz="2400" dirty="0" smtClean="0">
                <a:latin typeface="Times New Roman" panose="02020603050405020304" pitchFamily="18" charset="0"/>
                <a:cs typeface="Times New Roman" panose="02020603050405020304" pitchFamily="18" charset="0"/>
              </a:rPr>
              <a:t>cane sugar</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two sugar crops are the main sources of commercial sucrose</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Other sugar crops include sweet sorghum, sugar maple, honey, and corn sugar.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types </a:t>
            </a:r>
            <a:r>
              <a:rPr lang="en-US" sz="2400" dirty="0" smtClean="0">
                <a:latin typeface="Times New Roman" panose="02020603050405020304" pitchFamily="18" charset="0"/>
                <a:cs typeface="Times New Roman" panose="02020603050405020304" pitchFamily="18" charset="0"/>
              </a:rPr>
              <a:t>of sugar </a:t>
            </a:r>
            <a:r>
              <a:rPr lang="en-US" sz="2400" dirty="0">
                <a:latin typeface="Times New Roman" panose="02020603050405020304" pitchFamily="18" charset="0"/>
                <a:cs typeface="Times New Roman" panose="02020603050405020304" pitchFamily="18" charset="0"/>
              </a:rPr>
              <a:t>used today are white sugar (fully refined sugar), composed of clear, colorless or </a:t>
            </a:r>
            <a:r>
              <a:rPr lang="en-US" sz="2400" dirty="0" smtClean="0">
                <a:latin typeface="Times New Roman" panose="02020603050405020304" pitchFamily="18" charset="0"/>
                <a:cs typeface="Times New Roman" panose="02020603050405020304" pitchFamily="18" charset="0"/>
              </a:rPr>
              <a:t>crystal fragments</a:t>
            </a:r>
            <a:r>
              <a:rPr lang="en-US" sz="2400" dirty="0">
                <a:latin typeface="Times New Roman" panose="02020603050405020304" pitchFamily="18" charset="0"/>
                <a:cs typeface="Times New Roman" panose="02020603050405020304" pitchFamily="18" charset="0"/>
              </a:rPr>
              <a:t>; or brown sugar, which is less fully refined and contains a greater amount of </a:t>
            </a:r>
            <a:r>
              <a:rPr lang="en-US" sz="2400" dirty="0" smtClean="0">
                <a:latin typeface="Times New Roman" panose="02020603050405020304" pitchFamily="18" charset="0"/>
                <a:cs typeface="Times New Roman" panose="02020603050405020304" pitchFamily="18" charset="0"/>
              </a:rPr>
              <a:t>treacle residue, from which it obtains its color.</a:t>
            </a: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CF6D07-D233-42F9-9FBE-A5144AD2A7AC}"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startAt="3"/>
            </a:pPr>
            <a:r>
              <a:rPr lang="en-US" sz="3200" b="1" dirty="0" smtClean="0">
                <a:latin typeface="Times New Roman" pitchFamily="18" charset="0"/>
                <a:cs typeface="Times New Roman" pitchFamily="18" charset="0"/>
              </a:rPr>
              <a:t>Moisture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pPr algn="just"/>
            <a:r>
              <a:rPr lang="en-US" dirty="0" smtClean="0">
                <a:latin typeface="Times New Roman" pitchFamily="18" charset="0"/>
                <a:cs typeface="Times New Roman" pitchFamily="18" charset="0"/>
              </a:rPr>
              <a:t>Reducing moisture in sugar is very important, as sugar is hygroscopic (meaning it absorbs moisture from the air) and can ‘cake’ if it becomes too moist. </a:t>
            </a:r>
          </a:p>
          <a:p>
            <a:pPr algn="just"/>
            <a:r>
              <a:rPr lang="en-US" dirty="0" smtClean="0">
                <a:latin typeface="Times New Roman" pitchFamily="18" charset="0"/>
                <a:cs typeface="Times New Roman" pitchFamily="18" charset="0"/>
              </a:rPr>
              <a:t>Generally speaking, moisture in sugar can be separated into three separate categories and is expressed as a percentage:</a:t>
            </a:r>
          </a:p>
          <a:p>
            <a:pPr lvl="0" algn="just"/>
            <a:r>
              <a:rPr lang="en-US" b="1" i="1" dirty="0" smtClean="0">
                <a:latin typeface="Times New Roman" pitchFamily="18" charset="0"/>
                <a:cs typeface="Times New Roman" pitchFamily="18" charset="0"/>
              </a:rPr>
              <a:t>Bound moisture </a:t>
            </a:r>
            <a:r>
              <a:rPr lang="en-US" dirty="0" smtClean="0">
                <a:latin typeface="Times New Roman" pitchFamily="18" charset="0"/>
                <a:cs typeface="Times New Roman" pitchFamily="18" charset="0"/>
              </a:rPr>
              <a:t>– the moisture trapped between the </a:t>
            </a:r>
            <a:r>
              <a:rPr lang="en-US" dirty="0" err="1" smtClean="0">
                <a:latin typeface="Times New Roman" pitchFamily="18" charset="0"/>
                <a:cs typeface="Times New Roman" pitchFamily="18" charset="0"/>
              </a:rPr>
              <a:t>crystallised</a:t>
            </a:r>
            <a:r>
              <a:rPr lang="en-US" dirty="0" smtClean="0">
                <a:latin typeface="Times New Roman" pitchFamily="18" charset="0"/>
                <a:cs typeface="Times New Roman" pitchFamily="18" charset="0"/>
              </a:rPr>
              <a:t> sugar and a thin surface layer of amorphous sugar</a:t>
            </a:r>
          </a:p>
          <a:p>
            <a:pPr lvl="0" algn="just"/>
            <a:r>
              <a:rPr lang="en-US" b="1" i="1" dirty="0" smtClean="0">
                <a:latin typeface="Times New Roman" pitchFamily="18" charset="0"/>
                <a:cs typeface="Times New Roman" pitchFamily="18" charset="0"/>
              </a:rPr>
              <a:t>Internal moisture </a:t>
            </a:r>
            <a:r>
              <a:rPr lang="en-US" dirty="0" smtClean="0">
                <a:latin typeface="Times New Roman" pitchFamily="18" charset="0"/>
                <a:cs typeface="Times New Roman" pitchFamily="18" charset="0"/>
              </a:rPr>
              <a:t>– the moisture inside the crystal itself</a:t>
            </a:r>
          </a:p>
          <a:p>
            <a:pPr lvl="0" algn="just"/>
            <a:r>
              <a:rPr lang="en-US" b="1" i="1" dirty="0" smtClean="0">
                <a:latin typeface="Times New Roman" pitchFamily="18" charset="0"/>
                <a:cs typeface="Times New Roman" pitchFamily="18" charset="0"/>
              </a:rPr>
              <a:t>Free moisture </a:t>
            </a:r>
            <a:r>
              <a:rPr lang="en-US" dirty="0" smtClean="0">
                <a:latin typeface="Times New Roman" pitchFamily="18" charset="0"/>
                <a:cs typeface="Times New Roman" pitchFamily="18" charset="0"/>
              </a:rPr>
              <a:t>– the surface moisture in the syrup film</a:t>
            </a:r>
          </a:p>
          <a:p>
            <a:pPr algn="just"/>
            <a:r>
              <a:rPr lang="en-US" dirty="0" smtClean="0">
                <a:latin typeface="Times New Roman" pitchFamily="18" charset="0"/>
                <a:cs typeface="Times New Roman" pitchFamily="18" charset="0"/>
              </a:rPr>
              <a:t>The optimal moisture content of refined sugar is typically between 0.02 and 0.05%, and of raw sugar between 0.25 and 1.10%.</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startAt="4"/>
            </a:pPr>
            <a:r>
              <a:rPr lang="en-US" sz="3200" b="1" dirty="0" smtClean="0">
                <a:latin typeface="Times New Roman" pitchFamily="18" charset="0"/>
                <a:cs typeface="Times New Roman" pitchFamily="18" charset="0"/>
              </a:rPr>
              <a:t>Crystal size and uniformity</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Autofit/>
          </a:bodyPr>
          <a:lstStyle/>
          <a:p>
            <a:pPr algn="just"/>
            <a:r>
              <a:rPr lang="en-US" sz="2400" dirty="0" smtClean="0">
                <a:latin typeface="Times New Roman" pitchFamily="18" charset="0"/>
                <a:cs typeface="Times New Roman" pitchFamily="18" charset="0"/>
              </a:rPr>
              <a:t>Crystal size, also known as ‘screen size’. </a:t>
            </a:r>
          </a:p>
          <a:p>
            <a:pPr algn="just"/>
            <a:r>
              <a:rPr lang="en-US" sz="2400" dirty="0" smtClean="0">
                <a:latin typeface="Times New Roman" pitchFamily="18" charset="0"/>
                <a:cs typeface="Times New Roman" pitchFamily="18" charset="0"/>
              </a:rPr>
              <a:t>It is important to refineries to know that the sugar has met a certain screen size, and important to mills that they are able to produce uniform sugar that is able to fetch a profit.</a:t>
            </a:r>
          </a:p>
          <a:p>
            <a:pPr marL="457200" indent="-457200" algn="just">
              <a:buFont typeface="+mj-lt"/>
              <a:buAutoNum type="arabicPeriod" startAt="5"/>
            </a:pPr>
            <a:r>
              <a:rPr lang="en-US" sz="2400" b="1" dirty="0" err="1" smtClean="0">
                <a:latin typeface="Times New Roman" pitchFamily="18" charset="0"/>
                <a:cs typeface="Times New Roman" pitchFamily="18" charset="0"/>
              </a:rPr>
              <a:t>Colour</a:t>
            </a:r>
            <a:r>
              <a:rPr lang="en-US" sz="2400" b="1" dirty="0" smtClean="0">
                <a:latin typeface="Times New Roman" pitchFamily="18" charset="0"/>
                <a:cs typeface="Times New Roman" pitchFamily="18" charset="0"/>
              </a:rPr>
              <a:t>  measurement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Another way that sugar quality is measured is through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The term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refers to a wide range of complex and molecular components that contribute to the overall </a:t>
            </a:r>
            <a:r>
              <a:rPr lang="en-US" sz="2400" b="1" dirty="0" smtClean="0">
                <a:latin typeface="Times New Roman" pitchFamily="18" charset="0"/>
                <a:cs typeface="Times New Roman" pitchFamily="18" charset="0"/>
              </a:rPr>
              <a:t>appearance of sugar</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800" b="1" dirty="0" smtClean="0">
                <a:latin typeface="Times New Roman" panose="02020603050405020304" pitchFamily="18" charset="0"/>
                <a:cs typeface="Times New Roman" panose="02020603050405020304" pitchFamily="18" charset="0"/>
              </a:rPr>
              <a:t>CHAPTER SEVEN</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THE PAPER AND PULP INDUSTRY</a:t>
            </a:r>
            <a:endParaRPr lang="en-US" sz="2800" dirty="0"/>
          </a:p>
        </p:txBody>
      </p:sp>
      <p:sp>
        <p:nvSpPr>
          <p:cNvPr id="3" name="Content Placeholder 2"/>
          <p:cNvSpPr>
            <a:spLocks noGrp="1"/>
          </p:cNvSpPr>
          <p:nvPr>
            <p:ph idx="1"/>
          </p:nvPr>
        </p:nvSpPr>
        <p:spPr>
          <a:xfrm>
            <a:off x="457200" y="1066800"/>
            <a:ext cx="8229600" cy="4525963"/>
          </a:xfrm>
        </p:spPr>
        <p:txBody>
          <a:bodyPr>
            <a:noAutofit/>
          </a:bodyPr>
          <a:lstStyle/>
          <a:p>
            <a:pPr algn="just"/>
            <a:r>
              <a:rPr lang="en-GB" sz="2400" dirty="0" smtClean="0">
                <a:latin typeface="Times New Roman" pitchFamily="18" charset="0"/>
                <a:cs typeface="Times New Roman" pitchFamily="18" charset="0"/>
              </a:rPr>
              <a:t>Paper and boards are produced from a pulp which is a mixture of cellulose fibres and water (up to 99%). </a:t>
            </a:r>
          </a:p>
          <a:p>
            <a:pPr algn="just"/>
            <a:r>
              <a:rPr lang="en-GB" sz="2400" dirty="0" smtClean="0">
                <a:latin typeface="Times New Roman" pitchFamily="18" charset="0"/>
                <a:cs typeface="Times New Roman" pitchFamily="18" charset="0"/>
              </a:rPr>
              <a:t>The cellulose fibres are usually derived from finely shredded wood. But other materials can be used to such as bamboo or hemp to produce paper. </a:t>
            </a:r>
          </a:p>
          <a:p>
            <a:pPr algn="just"/>
            <a:r>
              <a:rPr lang="en-GB" sz="2400" dirty="0" smtClean="0">
                <a:latin typeface="Times New Roman" pitchFamily="18" charset="0"/>
                <a:cs typeface="Times New Roman" pitchFamily="18" charset="0"/>
              </a:rPr>
              <a:t>Wood generally provides the best results and this is why it is used. Woods </a:t>
            </a:r>
            <a:r>
              <a:rPr lang="en-GB" sz="2400" dirty="0" smtClean="0">
                <a:latin typeface="Times New Roman" pitchFamily="18" charset="0"/>
                <a:cs typeface="Times New Roman" pitchFamily="18" charset="0"/>
              </a:rPr>
              <a:t>which </a:t>
            </a:r>
            <a:r>
              <a:rPr lang="en-GB" sz="2400" dirty="0" smtClean="0">
                <a:latin typeface="Times New Roman" pitchFamily="18" charset="0"/>
                <a:cs typeface="Times New Roman" pitchFamily="18" charset="0"/>
              </a:rPr>
              <a:t>are </a:t>
            </a:r>
            <a:r>
              <a:rPr lang="en-GB" sz="2400" dirty="0" smtClean="0">
                <a:latin typeface="Times New Roman" pitchFamily="18" charset="0"/>
                <a:cs typeface="Times New Roman" pitchFamily="18" charset="0"/>
              </a:rPr>
              <a:t>deciduous </a:t>
            </a:r>
            <a:r>
              <a:rPr lang="en-GB" sz="2400" dirty="0" smtClean="0">
                <a:latin typeface="Times New Roman" pitchFamily="18" charset="0"/>
                <a:cs typeface="Times New Roman" pitchFamily="18" charset="0"/>
              </a:rPr>
              <a:t>and coniferous are used</a:t>
            </a:r>
            <a:r>
              <a:rPr lang="en-GB"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pic>
        <p:nvPicPr>
          <p:cNvPr id="6" name="Picture 1"/>
          <p:cNvPicPr>
            <a:picLocks noChangeAspect="1" noChangeArrowheads="1"/>
          </p:cNvPicPr>
          <p:nvPr/>
        </p:nvPicPr>
        <p:blipFill>
          <a:blip r:embed="rId2"/>
          <a:srcRect b="8485"/>
          <a:stretch>
            <a:fillRect/>
          </a:stretch>
        </p:blipFill>
        <p:spPr bwMode="auto">
          <a:xfrm>
            <a:off x="381000" y="4114800"/>
            <a:ext cx="3657600" cy="2514600"/>
          </a:xfrm>
          <a:prstGeom prst="rect">
            <a:avLst/>
          </a:prstGeom>
          <a:noFill/>
          <a:ln w="9525">
            <a:noFill/>
            <a:miter lim="800000"/>
            <a:headEnd/>
            <a:tailEnd/>
          </a:ln>
        </p:spPr>
      </p:pic>
      <p:sp>
        <p:nvSpPr>
          <p:cNvPr id="7" name="Rectangle 6"/>
          <p:cNvSpPr/>
          <p:nvPr/>
        </p:nvSpPr>
        <p:spPr>
          <a:xfrm>
            <a:off x="1752600" y="5681663"/>
            <a:ext cx="1905000" cy="7953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latin typeface="Century Gothic" panose="020B0502020202020204" pitchFamily="34" charset="0"/>
              </a:rPr>
              <a:t>Cellulose under a microscope</a:t>
            </a:r>
          </a:p>
        </p:txBody>
      </p:sp>
      <p:pic>
        <p:nvPicPr>
          <p:cNvPr id="8" name="Picture 2"/>
          <p:cNvPicPr>
            <a:picLocks noChangeAspect="1" noChangeArrowheads="1"/>
          </p:cNvPicPr>
          <p:nvPr/>
        </p:nvPicPr>
        <p:blipFill>
          <a:blip r:embed="rId3"/>
          <a:srcRect/>
          <a:stretch>
            <a:fillRect/>
          </a:stretch>
        </p:blipFill>
        <p:spPr bwMode="auto">
          <a:xfrm>
            <a:off x="4648200" y="3810000"/>
            <a:ext cx="3667125" cy="3048000"/>
          </a:xfrm>
          <a:prstGeom prst="rect">
            <a:avLst/>
          </a:prstGeom>
          <a:noFill/>
          <a:ln w="9525">
            <a:noFill/>
            <a:miter lim="800000"/>
            <a:headEnd/>
            <a:tailEnd/>
          </a:ln>
        </p:spPr>
      </p:pic>
      <p:sp>
        <p:nvSpPr>
          <p:cNvPr id="10" name="Rectangle 9"/>
          <p:cNvSpPr/>
          <p:nvPr/>
        </p:nvSpPr>
        <p:spPr>
          <a:xfrm>
            <a:off x="4724400" y="3810000"/>
            <a:ext cx="995363" cy="360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atin typeface="Century Gothic" panose="020B0502020202020204" pitchFamily="34" charset="0"/>
              </a:rPr>
              <a:t>WOOD </a:t>
            </a:r>
          </a:p>
        </p:txBody>
      </p:sp>
      <p:sp>
        <p:nvSpPr>
          <p:cNvPr id="11" name="Rectangle 10"/>
          <p:cNvSpPr/>
          <p:nvPr/>
        </p:nvSpPr>
        <p:spPr>
          <a:xfrm>
            <a:off x="4724400" y="4876800"/>
            <a:ext cx="858838" cy="358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atin typeface="Century Gothic" panose="020B0502020202020204" pitchFamily="34" charset="0"/>
              </a:rPr>
              <a:t>PULP</a:t>
            </a:r>
          </a:p>
        </p:txBody>
      </p:sp>
      <p:sp>
        <p:nvSpPr>
          <p:cNvPr id="12" name="Rectangle 11"/>
          <p:cNvSpPr/>
          <p:nvPr/>
        </p:nvSpPr>
        <p:spPr>
          <a:xfrm>
            <a:off x="4724400" y="5867400"/>
            <a:ext cx="863600" cy="3603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atin typeface="Century Gothic" panose="020B0502020202020204" pitchFamily="34" charset="0"/>
              </a:rPr>
              <a:t>FIBRE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smtClean="0">
                <a:latin typeface="Times New Roman" pitchFamily="18" charset="0"/>
                <a:cs typeface="Times New Roman" pitchFamily="18" charset="0"/>
              </a:rPr>
              <a:t>Paper Pulping</a:t>
            </a:r>
            <a:br>
              <a:rPr lang="en-GB"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TextBox 10"/>
          <p:cNvSpPr txBox="1">
            <a:spLocks noGrp="1" noChangeArrowheads="1"/>
          </p:cNvSpPr>
          <p:nvPr>
            <p:ph idx="1"/>
          </p:nvPr>
        </p:nvSpPr>
        <p:spPr bwMode="auto">
          <a:xfrm>
            <a:off x="457200" y="762000"/>
            <a:ext cx="8229600" cy="6223242"/>
          </a:xfrm>
          <a:prstGeom prst="rect">
            <a:avLst/>
          </a:prstGeom>
          <a:noFill/>
          <a:ln w="9525">
            <a:noFill/>
            <a:miter lim="800000"/>
            <a:headEnd/>
            <a:tailEnd/>
          </a:ln>
        </p:spPr>
        <p:txBody>
          <a:bodyPr>
            <a:spAutoFit/>
          </a:bodyPr>
          <a:lstStyle/>
          <a:p>
            <a:pPr algn="just"/>
            <a:r>
              <a:rPr lang="en-US" sz="2400" dirty="0" smtClean="0">
                <a:latin typeface="Times New Roman" pitchFamily="18" charset="0"/>
                <a:cs typeface="Times New Roman" pitchFamily="18" charset="0"/>
              </a:rPr>
              <a:t>Pulping of wood can be done in two ways: mechanically </a:t>
            </a:r>
            <a:r>
              <a:rPr lang="en-US" sz="2400" dirty="0" smtClean="0">
                <a:latin typeface="Times New Roman" pitchFamily="18" charset="0"/>
                <a:cs typeface="Times New Roman" pitchFamily="18" charset="0"/>
              </a:rPr>
              <a:t>or chemically.</a:t>
            </a:r>
          </a:p>
          <a:p>
            <a:pPr algn="just">
              <a:buNone/>
            </a:pPr>
            <a:r>
              <a:rPr lang="en-US" sz="2400" b="1" i="1" dirty="0" smtClean="0">
                <a:latin typeface="Times New Roman" pitchFamily="18" charset="0"/>
                <a:cs typeface="Times New Roman" pitchFamily="18" charset="0"/>
              </a:rPr>
              <a:t>Mechanical pulp</a:t>
            </a:r>
          </a:p>
          <a:p>
            <a:pPr algn="just"/>
            <a:r>
              <a:rPr lang="en-US" sz="2400" dirty="0" smtClean="0">
                <a:latin typeface="Times New Roman" pitchFamily="18" charset="0"/>
                <a:cs typeface="Times New Roman" pitchFamily="18" charset="0"/>
              </a:rPr>
              <a:t>In the case of mechanical pulp, the wood is processed </a:t>
            </a:r>
            <a:r>
              <a:rPr lang="en-US" sz="2400" dirty="0" smtClean="0">
                <a:latin typeface="Times New Roman" pitchFamily="18" charset="0"/>
                <a:cs typeface="Times New Roman" pitchFamily="18" charset="0"/>
              </a:rPr>
              <a:t>into </a:t>
            </a:r>
            <a:r>
              <a:rPr lang="en-US" sz="2400" dirty="0" err="1" smtClean="0">
                <a:latin typeface="Times New Roman" pitchFamily="18" charset="0"/>
                <a:cs typeface="Times New Roman" pitchFamily="18" charset="0"/>
              </a:rPr>
              <a:t>fibre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form by grinding it against a quickly rotating stone </a:t>
            </a:r>
            <a:r>
              <a:rPr lang="en-US" sz="2400" dirty="0" smtClean="0">
                <a:latin typeface="Times New Roman" pitchFamily="18" charset="0"/>
                <a:cs typeface="Times New Roman" pitchFamily="18" charset="0"/>
              </a:rPr>
              <a:t>under addition </a:t>
            </a:r>
            <a:r>
              <a:rPr lang="en-US" sz="2400" dirty="0" smtClean="0">
                <a:latin typeface="Times New Roman" pitchFamily="18" charset="0"/>
                <a:cs typeface="Times New Roman" pitchFamily="18" charset="0"/>
              </a:rPr>
              <a:t>of water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result is called wood pulp or MP – mechanical pulp</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disadvantage of this type of pulp is that the </a:t>
            </a:r>
            <a:r>
              <a:rPr lang="en-US" sz="2400" dirty="0" err="1" smtClean="0">
                <a:latin typeface="Times New Roman" pitchFamily="18" charset="0"/>
                <a:cs typeface="Times New Roman" pitchFamily="18" charset="0"/>
              </a:rPr>
              <a:t>fibre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strongly </a:t>
            </a:r>
            <a:r>
              <a:rPr lang="en-US" sz="2400" dirty="0" smtClean="0">
                <a:latin typeface="Times New Roman" pitchFamily="18" charset="0"/>
                <a:cs typeface="Times New Roman" pitchFamily="18" charset="0"/>
              </a:rPr>
              <a:t>damaged and that there are all sorts of impurities </a:t>
            </a:r>
            <a:r>
              <a:rPr lang="en-US" sz="2400" dirty="0" smtClean="0">
                <a:latin typeface="Times New Roman" pitchFamily="18" charset="0"/>
                <a:cs typeface="Times New Roman" pitchFamily="18" charset="0"/>
              </a:rPr>
              <a:t>in the </a:t>
            </a:r>
            <a:r>
              <a:rPr lang="en-US" sz="2400" dirty="0" smtClean="0">
                <a:latin typeface="Times New Roman" pitchFamily="18" charset="0"/>
                <a:cs typeface="Times New Roman" pitchFamily="18" charset="0"/>
              </a:rPr>
              <a:t>pulp mass</a:t>
            </a:r>
            <a:r>
              <a:rPr lang="en-US" sz="2400" dirty="0" smtClean="0">
                <a:latin typeface="Times New Roman" pitchFamily="18" charset="0"/>
                <a:cs typeface="Times New Roman" pitchFamily="18" charset="0"/>
              </a:rPr>
              <a:t>.</a:t>
            </a:r>
          </a:p>
          <a:p>
            <a:pPr algn="just">
              <a:buNone/>
            </a:pPr>
            <a:r>
              <a:rPr lang="en-US" sz="2400" b="1" i="1" dirty="0" smtClean="0">
                <a:latin typeface="Times New Roman" pitchFamily="18" charset="0"/>
                <a:cs typeface="Times New Roman" pitchFamily="18" charset="0"/>
              </a:rPr>
              <a:t>Chemical pulp</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the production of wood pulp, the pure </a:t>
            </a:r>
            <a:r>
              <a:rPr lang="en-US" sz="2400" dirty="0" err="1" smtClean="0">
                <a:latin typeface="Times New Roman" pitchFamily="18" charset="0"/>
                <a:cs typeface="Times New Roman" pitchFamily="18" charset="0"/>
              </a:rPr>
              <a:t>fibre</a:t>
            </a:r>
            <a:r>
              <a:rPr lang="en-US" sz="2400" dirty="0" smtClean="0">
                <a:latin typeface="Times New Roman" pitchFamily="18" charset="0"/>
                <a:cs typeface="Times New Roman" pitchFamily="18" charset="0"/>
              </a:rPr>
              <a:t> has to be </a:t>
            </a:r>
            <a:r>
              <a:rPr lang="en-US" sz="2400" dirty="0" smtClean="0">
                <a:latin typeface="Times New Roman" pitchFamily="18" charset="0"/>
                <a:cs typeface="Times New Roman" pitchFamily="18" charset="0"/>
              </a:rPr>
              <a:t>set  free</a:t>
            </a:r>
            <a:r>
              <a:rPr lang="en-US" sz="2400" dirty="0" smtClean="0">
                <a:latin typeface="Times New Roman" pitchFamily="18" charset="0"/>
                <a:cs typeface="Times New Roman" pitchFamily="18" charset="0"/>
              </a:rPr>
              <a:t>, which means that the lignin has to be removed as </a:t>
            </a:r>
            <a:r>
              <a:rPr lang="en-US" sz="2400" dirty="0" smtClean="0">
                <a:latin typeface="Times New Roman" pitchFamily="18" charset="0"/>
                <a:cs typeface="Times New Roman" pitchFamily="18" charset="0"/>
              </a:rPr>
              <a:t>well.</a:t>
            </a:r>
          </a:p>
          <a:p>
            <a:r>
              <a:rPr lang="en-US" sz="2400" dirty="0" smtClean="0">
                <a:latin typeface="Times New Roman" pitchFamily="18" charset="0"/>
                <a:cs typeface="Times New Roman" pitchFamily="18" charset="0"/>
              </a:rPr>
              <a:t>To </a:t>
            </a:r>
            <a:r>
              <a:rPr lang="en-US" sz="2400" dirty="0" smtClean="0">
                <a:latin typeface="Times New Roman" pitchFamily="18" charset="0"/>
                <a:cs typeface="Times New Roman" pitchFamily="18" charset="0"/>
              </a:rPr>
              <a:t>achieve this, the wood chips are cooked in a chemical</a:t>
            </a:r>
          </a:p>
          <a:p>
            <a:r>
              <a:rPr lang="en-US" sz="2400" dirty="0" smtClean="0">
                <a:latin typeface="Times New Roman" pitchFamily="18" charset="0"/>
                <a:cs typeface="Times New Roman" pitchFamily="18" charset="0"/>
              </a:rPr>
              <a:t>solution.</a:t>
            </a:r>
            <a:endParaRPr lang="en-GB" sz="2400" dirty="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583363"/>
          </a:xfrm>
        </p:spPr>
        <p:txBody>
          <a:bodyPr>
            <a:noAutofit/>
          </a:bodyPr>
          <a:lstStyle/>
          <a:p>
            <a:pPr marL="285750" indent="-285750" algn="just">
              <a:buFont typeface="Arial"/>
              <a:buChar char="•"/>
            </a:pPr>
            <a:r>
              <a:rPr lang="en-US" sz="2400" dirty="0" smtClean="0">
                <a:latin typeface="Times New Roman"/>
                <a:ea typeface="+mn-lt"/>
                <a:cs typeface="+mn-lt"/>
              </a:rPr>
              <a:t>Chemical pulps are made by cooking (digesting) the raw materials, using the </a:t>
            </a:r>
            <a:r>
              <a:rPr lang="en-US" sz="2400" dirty="0" err="1" smtClean="0">
                <a:latin typeface="Times New Roman"/>
                <a:ea typeface="+mn-lt"/>
                <a:cs typeface="+mn-lt"/>
              </a:rPr>
              <a:t>kraft</a:t>
            </a:r>
            <a:r>
              <a:rPr lang="en-US" sz="2400" dirty="0" smtClean="0">
                <a:latin typeface="Times New Roman"/>
                <a:ea typeface="+mn-lt"/>
                <a:cs typeface="+mn-lt"/>
              </a:rPr>
              <a:t> (sulfate) and sulfite processes.</a:t>
            </a:r>
          </a:p>
          <a:p>
            <a:pPr marL="285750" indent="-285750" algn="just">
              <a:buFont typeface="Arial"/>
              <a:buChar char="•"/>
            </a:pPr>
            <a:r>
              <a:rPr lang="en-US" sz="2400" dirty="0" smtClean="0">
                <a:latin typeface="Times New Roman"/>
                <a:ea typeface="+mn-lt"/>
                <a:cs typeface="+mn-lt"/>
              </a:rPr>
              <a:t>In the </a:t>
            </a:r>
            <a:r>
              <a:rPr lang="en-US" sz="2400" dirty="0" err="1" smtClean="0">
                <a:solidFill>
                  <a:srgbClr val="E67070"/>
                </a:solidFill>
                <a:latin typeface="Times New Roman"/>
                <a:ea typeface="+mn-lt"/>
                <a:cs typeface="+mn-lt"/>
              </a:rPr>
              <a:t>kraft</a:t>
            </a:r>
            <a:r>
              <a:rPr lang="en-US" sz="2400" dirty="0" smtClean="0">
                <a:solidFill>
                  <a:srgbClr val="E67070"/>
                </a:solidFill>
                <a:latin typeface="Times New Roman"/>
                <a:ea typeface="+mn-lt"/>
                <a:cs typeface="+mn-lt"/>
              </a:rPr>
              <a:t> pulp process </a:t>
            </a:r>
            <a:r>
              <a:rPr lang="en-US" sz="2400" dirty="0" smtClean="0">
                <a:latin typeface="Times New Roman"/>
                <a:ea typeface="+mn-lt"/>
                <a:cs typeface="+mn-lt"/>
              </a:rPr>
              <a:t>the active cooking chemicals (white liquor) are sodium hydroxide (</a:t>
            </a:r>
            <a:r>
              <a:rPr lang="en-US" sz="2400" dirty="0" err="1" smtClean="0">
                <a:latin typeface="Times New Roman"/>
                <a:ea typeface="+mn-lt"/>
                <a:cs typeface="+mn-lt"/>
              </a:rPr>
              <a:t>NaOH</a:t>
            </a:r>
            <a:r>
              <a:rPr lang="en-US" sz="2400" dirty="0" smtClean="0">
                <a:latin typeface="Times New Roman"/>
                <a:ea typeface="+mn-lt"/>
                <a:cs typeface="+mn-lt"/>
              </a:rPr>
              <a:t>) and sodium sulfide (Na</a:t>
            </a:r>
            <a:r>
              <a:rPr lang="en-US" sz="2400" baseline="-25000" dirty="0" smtClean="0">
                <a:latin typeface="Times New Roman"/>
                <a:ea typeface="+mn-lt"/>
                <a:cs typeface="+mn-lt"/>
              </a:rPr>
              <a:t>2</a:t>
            </a:r>
            <a:r>
              <a:rPr lang="en-US" sz="2400" dirty="0" smtClean="0">
                <a:latin typeface="Times New Roman"/>
                <a:ea typeface="+mn-lt"/>
                <a:cs typeface="+mn-lt"/>
              </a:rPr>
              <a:t>S).</a:t>
            </a:r>
          </a:p>
          <a:p>
            <a:pPr marL="285750" indent="-285750" algn="just">
              <a:buFont typeface="Arial"/>
              <a:buChar char="•"/>
            </a:pPr>
            <a:r>
              <a:rPr lang="en-US" sz="2400" dirty="0" smtClean="0">
                <a:latin typeface="Times New Roman"/>
                <a:ea typeface="+mn-lt"/>
                <a:cs typeface="+mn-lt"/>
              </a:rPr>
              <a:t>Kraft pulp possesses superior pulp strength properties in comparison to </a:t>
            </a:r>
            <a:r>
              <a:rPr lang="en-US" sz="2400" dirty="0" err="1" smtClean="0">
                <a:latin typeface="Times New Roman"/>
                <a:ea typeface="+mn-lt"/>
                <a:cs typeface="+mn-lt"/>
              </a:rPr>
              <a:t>sulphite</a:t>
            </a:r>
            <a:r>
              <a:rPr lang="en-US" sz="2400" dirty="0" smtClean="0">
                <a:latin typeface="Times New Roman"/>
                <a:ea typeface="+mn-lt"/>
                <a:cs typeface="+mn-lt"/>
              </a:rPr>
              <a:t> pulp. </a:t>
            </a:r>
          </a:p>
          <a:p>
            <a:pPr marL="285750" indent="-285750" algn="just">
              <a:buFont typeface="Arial"/>
              <a:buChar char="•"/>
            </a:pPr>
            <a:r>
              <a:rPr lang="en-US" sz="2400" dirty="0" smtClean="0">
                <a:latin typeface="Times New Roman"/>
                <a:ea typeface="+mn-lt"/>
                <a:cs typeface="+mn-lt"/>
              </a:rPr>
              <a:t>Kraft processes produce a variety of pulps used mainly for packaging and high-strength papers and board.</a:t>
            </a:r>
          </a:p>
          <a:p>
            <a:pPr marL="285750" indent="-285750" algn="just">
              <a:buFont typeface="Arial"/>
              <a:buChar char="•"/>
            </a:pPr>
            <a:r>
              <a:rPr lang="en-US" sz="2400" dirty="0" smtClean="0">
                <a:latin typeface="Times New Roman"/>
                <a:ea typeface="+mn-lt"/>
                <a:cs typeface="+mn-lt"/>
              </a:rPr>
              <a:t>In the </a:t>
            </a:r>
            <a:r>
              <a:rPr lang="en-US" sz="2400" dirty="0" smtClean="0">
                <a:solidFill>
                  <a:srgbClr val="E67070"/>
                </a:solidFill>
                <a:latin typeface="Times New Roman"/>
                <a:ea typeface="+mn-lt"/>
                <a:cs typeface="+mn-lt"/>
              </a:rPr>
              <a:t>sulfite process </a:t>
            </a:r>
            <a:r>
              <a:rPr lang="en-US" sz="2400" dirty="0" smtClean="0">
                <a:latin typeface="Times New Roman"/>
                <a:ea typeface="+mn-lt"/>
                <a:cs typeface="+mn-lt"/>
              </a:rPr>
              <a:t>Acid </a:t>
            </a:r>
            <a:r>
              <a:rPr lang="en-US" sz="2400" dirty="0" err="1" smtClean="0">
                <a:latin typeface="Times New Roman"/>
                <a:ea typeface="+mn-lt"/>
                <a:cs typeface="+mn-lt"/>
              </a:rPr>
              <a:t>sulphite</a:t>
            </a:r>
            <a:r>
              <a:rPr lang="en-US" sz="2400" dirty="0" smtClean="0">
                <a:latin typeface="Times New Roman"/>
                <a:ea typeface="+mn-lt"/>
                <a:cs typeface="+mn-lt"/>
              </a:rPr>
              <a:t>, </a:t>
            </a:r>
            <a:r>
              <a:rPr lang="en-US" sz="2400" dirty="0" err="1" smtClean="0">
                <a:latin typeface="Times New Roman"/>
                <a:ea typeface="+mn-lt"/>
                <a:cs typeface="+mn-lt"/>
              </a:rPr>
              <a:t>Bisulphite</a:t>
            </a:r>
            <a:r>
              <a:rPr lang="en-US" sz="2400" dirty="0" smtClean="0">
                <a:latin typeface="Times New Roman"/>
                <a:ea typeface="+mn-lt"/>
                <a:cs typeface="+mn-lt"/>
              </a:rPr>
              <a:t>, Neutral </a:t>
            </a:r>
            <a:r>
              <a:rPr lang="en-US" sz="2400" dirty="0" err="1" smtClean="0">
                <a:latin typeface="Times New Roman"/>
                <a:ea typeface="+mn-lt"/>
                <a:cs typeface="+mn-lt"/>
              </a:rPr>
              <a:t>sulphite</a:t>
            </a:r>
            <a:r>
              <a:rPr lang="en-US" sz="2400" dirty="0" smtClean="0">
                <a:latin typeface="Times New Roman"/>
                <a:ea typeface="+mn-lt"/>
                <a:cs typeface="+mn-lt"/>
              </a:rPr>
              <a:t> (NSSC), and Alkaline </a:t>
            </a:r>
            <a:r>
              <a:rPr lang="en-US" sz="2400" dirty="0" err="1" smtClean="0">
                <a:latin typeface="Times New Roman"/>
                <a:ea typeface="+mn-lt"/>
                <a:cs typeface="+mn-lt"/>
              </a:rPr>
              <a:t>sulphite</a:t>
            </a:r>
            <a:r>
              <a:rPr lang="en-US" sz="2400" dirty="0" smtClean="0">
                <a:latin typeface="Times New Roman"/>
                <a:ea typeface="+mn-lt"/>
                <a:cs typeface="+mn-lt"/>
              </a:rPr>
              <a:t> are mainly used to attack and remove lignin.</a:t>
            </a:r>
          </a:p>
          <a:p>
            <a:pPr algn="just"/>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i="1" dirty="0" smtClean="0">
                <a:solidFill>
                  <a:srgbClr val="0070C0"/>
                </a:solidFill>
                <a:latin typeface="Times New Roman" pitchFamily="18" charset="0"/>
                <a:cs typeface="Times New Roman" pitchFamily="18" charset="0"/>
              </a:rPr>
              <a:t>Pulp washing and screening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rmAutofit fontScale="92500" lnSpcReduction="10000"/>
          </a:bodyPr>
          <a:lstStyle/>
          <a:p>
            <a:pPr algn="just"/>
            <a:r>
              <a:rPr lang="en-US" sz="2400" dirty="0" smtClean="0">
                <a:latin typeface="Times New Roman"/>
                <a:cs typeface="Times New Roman"/>
              </a:rPr>
              <a:t>To</a:t>
            </a:r>
            <a:r>
              <a:rPr lang="en-US" sz="2400" dirty="0" smtClean="0">
                <a:latin typeface="Times New Roman"/>
                <a:cs typeface="Times New Roman"/>
              </a:rPr>
              <a:t> </a:t>
            </a:r>
            <a:r>
              <a:rPr lang="en-US" sz="2400" dirty="0" smtClean="0">
                <a:solidFill>
                  <a:srgbClr val="E67070"/>
                </a:solidFill>
                <a:latin typeface="Times New Roman"/>
                <a:ea typeface="+mn-lt"/>
                <a:cs typeface="+mn-lt"/>
              </a:rPr>
              <a:t>removes impurities</a:t>
            </a:r>
            <a:r>
              <a:rPr lang="en-US" sz="2400" dirty="0" smtClean="0">
                <a:latin typeface="Times New Roman"/>
                <a:ea typeface="+mn-lt"/>
                <a:cs typeface="+mn-lt"/>
              </a:rPr>
              <a:t> and recycles any residual cooking liquor via the pulp washing process</a:t>
            </a:r>
            <a:r>
              <a:rPr lang="en-US" sz="2400" dirty="0" smtClean="0">
                <a:latin typeface="Times New Roman"/>
                <a:ea typeface="+mn-lt"/>
                <a:cs typeface="+mn-lt"/>
              </a:rPr>
              <a:t>.</a:t>
            </a:r>
          </a:p>
          <a:p>
            <a:pPr>
              <a:buNone/>
            </a:pPr>
            <a:r>
              <a:rPr lang="en-US" sz="2800" b="1" i="1" dirty="0" smtClean="0">
                <a:solidFill>
                  <a:srgbClr val="0070C0"/>
                </a:solidFill>
                <a:ea typeface="+mn-lt"/>
                <a:cs typeface="+mn-lt"/>
              </a:rPr>
              <a:t>Bleaching  </a:t>
            </a:r>
            <a:endParaRPr lang="en-US" sz="1800" b="1" i="1" dirty="0" smtClean="0">
              <a:ea typeface="+mn-lt"/>
              <a:cs typeface="+mn-lt"/>
            </a:endParaRPr>
          </a:p>
          <a:p>
            <a:pPr marL="285750" indent="-285750">
              <a:buFont typeface="Arial"/>
              <a:buChar char="•"/>
            </a:pPr>
            <a:r>
              <a:rPr lang="en-US" sz="2400" dirty="0" smtClean="0">
                <a:latin typeface="Times New Roman"/>
                <a:ea typeface="+mn-lt"/>
                <a:cs typeface="+mn-lt"/>
              </a:rPr>
              <a:t>Bleaching is any process that chemically alters pulp to </a:t>
            </a:r>
            <a:r>
              <a:rPr lang="en-US" sz="2400" dirty="0" smtClean="0">
                <a:solidFill>
                  <a:srgbClr val="E67070"/>
                </a:solidFill>
                <a:latin typeface="Times New Roman"/>
                <a:ea typeface="+mn-lt"/>
                <a:cs typeface="+mn-lt"/>
              </a:rPr>
              <a:t>increase its brightness.</a:t>
            </a:r>
          </a:p>
          <a:p>
            <a:pPr marL="285750" indent="-285750">
              <a:buFont typeface="Arial"/>
              <a:buChar char="•"/>
            </a:pPr>
            <a:r>
              <a:rPr lang="en-US" sz="2400" dirty="0" smtClean="0">
                <a:latin typeface="Times New Roman"/>
                <a:ea typeface="+mn-lt"/>
                <a:cs typeface="+mn-lt"/>
              </a:rPr>
              <a:t> The principal pulp bleaching agents are chlorine, chlorine dioxide, hypochlorite, peroxide, chlorite, oxygen and ozone</a:t>
            </a:r>
            <a:r>
              <a:rPr lang="en-US" sz="2400" dirty="0" smtClean="0">
                <a:ea typeface="+mn-lt"/>
                <a:cs typeface="+mn-lt"/>
              </a:rPr>
              <a:t>. </a:t>
            </a:r>
            <a:endParaRPr lang="en-US" sz="2400" dirty="0" smtClean="0">
              <a:ea typeface="+mn-lt"/>
              <a:cs typeface="+mn-lt"/>
            </a:endParaRPr>
          </a:p>
          <a:p>
            <a:pPr>
              <a:buNone/>
            </a:pPr>
            <a:r>
              <a:rPr lang="en-US" sz="2800" b="1" i="1" dirty="0" smtClean="0">
                <a:solidFill>
                  <a:srgbClr val="0070C0"/>
                </a:solidFill>
                <a:ea typeface="+mn-lt"/>
                <a:cs typeface="+mn-lt"/>
              </a:rPr>
              <a:t>Stock </a:t>
            </a:r>
            <a:r>
              <a:rPr lang="en-US" sz="2800" b="1" i="1" dirty="0" smtClean="0">
                <a:solidFill>
                  <a:srgbClr val="0070C0"/>
                </a:solidFill>
                <a:ea typeface="+mn-lt"/>
                <a:cs typeface="+mn-lt"/>
              </a:rPr>
              <a:t>Preparation</a:t>
            </a:r>
            <a:endParaRPr lang="en-US" sz="2400" b="1" i="1" dirty="0" smtClean="0">
              <a:ea typeface="+mn-lt"/>
              <a:cs typeface="+mn-lt"/>
            </a:endParaRPr>
          </a:p>
          <a:p>
            <a:pPr marL="285750" indent="-285750">
              <a:buFont typeface="Arial"/>
              <a:buChar char="•"/>
            </a:pPr>
            <a:r>
              <a:rPr lang="en-US" sz="2400" dirty="0" smtClean="0">
                <a:latin typeface="Times New Roman"/>
                <a:ea typeface="+mn-lt"/>
                <a:cs typeface="+mn-lt"/>
              </a:rPr>
              <a:t>Stock preparation is conducted to convert raw stock into finished stock (furnish) for the paper machine. </a:t>
            </a:r>
          </a:p>
          <a:p>
            <a:pPr marL="285750" indent="-285750">
              <a:buFont typeface="Arial"/>
              <a:buChar char="•"/>
            </a:pPr>
            <a:r>
              <a:rPr lang="en-US" sz="2400" dirty="0" smtClean="0">
                <a:latin typeface="Times New Roman"/>
                <a:ea typeface="+mn-lt"/>
                <a:cs typeface="+mn-lt"/>
              </a:rPr>
              <a:t>The pulp is prepared for the paper machine including the blending of different pulps, dilution, and the addition of chemicals. </a:t>
            </a:r>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5364163"/>
          </a:xfrm>
        </p:spPr>
        <p:txBody>
          <a:bodyPr>
            <a:normAutofit lnSpcReduction="10000"/>
          </a:bodyPr>
          <a:lstStyle/>
          <a:p>
            <a:r>
              <a:rPr lang="en-US" sz="2400" b="1" i="1" dirty="0" smtClean="0">
                <a:solidFill>
                  <a:srgbClr val="0070C0"/>
                </a:solidFill>
                <a:latin typeface="Times New Roman" pitchFamily="18" charset="0"/>
                <a:ea typeface="+mn-lt"/>
                <a:cs typeface="Times New Roman" pitchFamily="18" charset="0"/>
              </a:rPr>
              <a:t>The Wet-end Operation</a:t>
            </a:r>
          </a:p>
          <a:p>
            <a:pPr marL="285750" indent="-285750">
              <a:buFont typeface="Arial"/>
              <a:buChar char="•"/>
            </a:pPr>
            <a:r>
              <a:rPr lang="en-US" sz="2400" dirty="0" smtClean="0">
                <a:latin typeface="Times New Roman" pitchFamily="18" charset="0"/>
                <a:ea typeface="+mn-lt"/>
                <a:cs typeface="Times New Roman" pitchFamily="18" charset="0"/>
              </a:rPr>
              <a:t>The pulp is pumped into the </a:t>
            </a:r>
            <a:r>
              <a:rPr lang="en-US" sz="2400" dirty="0" err="1" smtClean="0">
                <a:latin typeface="Times New Roman" pitchFamily="18" charset="0"/>
                <a:ea typeface="+mn-lt"/>
                <a:cs typeface="Times New Roman" pitchFamily="18" charset="0"/>
              </a:rPr>
              <a:t>headbox</a:t>
            </a:r>
            <a:r>
              <a:rPr lang="en-US" sz="2400" dirty="0" smtClean="0">
                <a:latin typeface="Times New Roman" pitchFamily="18" charset="0"/>
                <a:ea typeface="+mn-lt"/>
                <a:cs typeface="Times New Roman" pitchFamily="18" charset="0"/>
              </a:rPr>
              <a:t> of the paper machine at this point. The slurry consists of approximately 99.5% water and approximately 0.5% pulp fiber. The exit point for the slurry is the “slice” or head box opening.</a:t>
            </a:r>
            <a:endParaRPr lang="en-US" sz="2400" dirty="0" smtClean="0">
              <a:latin typeface="Times New Roman" pitchFamily="18" charset="0"/>
              <a:cs typeface="Times New Roman" pitchFamily="18" charset="0"/>
            </a:endParaRPr>
          </a:p>
          <a:p>
            <a:pPr marL="285750" indent="-285750">
              <a:buFont typeface="Arial"/>
              <a:buChar char="•"/>
            </a:pPr>
            <a:r>
              <a:rPr lang="en-US" sz="2400" dirty="0" smtClean="0">
                <a:latin typeface="Times New Roman" pitchFamily="18" charset="0"/>
                <a:ea typeface="+mn-lt"/>
                <a:cs typeface="Times New Roman" pitchFamily="18" charset="0"/>
              </a:rPr>
              <a:t>As the wire moves along the machine path, water drains through the mesh</a:t>
            </a:r>
            <a:r>
              <a:rPr lang="en-US" sz="2400" dirty="0" smtClean="0">
                <a:latin typeface="Times New Roman" pitchFamily="18" charset="0"/>
                <a:ea typeface="+mn-lt"/>
                <a:cs typeface="Times New Roman" pitchFamily="18" charset="0"/>
              </a:rPr>
              <a:t>.</a:t>
            </a:r>
          </a:p>
          <a:p>
            <a:r>
              <a:rPr lang="en-US" sz="2800" b="1" i="1" dirty="0" smtClean="0">
                <a:solidFill>
                  <a:srgbClr val="0070C0"/>
                </a:solidFill>
                <a:ea typeface="+mn-lt"/>
                <a:cs typeface="+mn-lt"/>
              </a:rPr>
              <a:t>Pressing and Drying</a:t>
            </a:r>
            <a:endParaRPr lang="en-US" sz="2800" dirty="0" smtClean="0">
              <a:solidFill>
                <a:srgbClr val="0070C0"/>
              </a:solidFill>
              <a:ea typeface="+mn-lt"/>
              <a:cs typeface="+mn-lt"/>
            </a:endParaRPr>
          </a:p>
          <a:p>
            <a:pPr marL="285750" indent="-285750">
              <a:buFont typeface="Arial"/>
              <a:buChar char="•"/>
            </a:pPr>
            <a:r>
              <a:rPr lang="en-US" sz="2400" dirty="0" smtClean="0">
                <a:latin typeface="Times New Roman"/>
                <a:ea typeface="+mn-lt"/>
                <a:cs typeface="+mn-lt"/>
              </a:rPr>
              <a:t>As the paper enters the </a:t>
            </a:r>
            <a:r>
              <a:rPr lang="en-US" sz="2400" dirty="0" smtClean="0">
                <a:solidFill>
                  <a:srgbClr val="E67070"/>
                </a:solidFill>
                <a:latin typeface="Times New Roman"/>
                <a:ea typeface="+mn-lt"/>
                <a:cs typeface="+mn-lt"/>
              </a:rPr>
              <a:t>press section</a:t>
            </a:r>
            <a:r>
              <a:rPr lang="en-US" sz="2400" dirty="0" smtClean="0">
                <a:latin typeface="Times New Roman"/>
                <a:ea typeface="+mn-lt"/>
                <a:cs typeface="+mn-lt"/>
              </a:rPr>
              <a:t>, it undergoes compression between two rotating rolls to squeeze out more water.</a:t>
            </a:r>
            <a:endParaRPr lang="en-US" sz="2400" dirty="0" smtClean="0">
              <a:latin typeface="Times New Roman"/>
              <a:cs typeface="Times New Roman"/>
            </a:endParaRPr>
          </a:p>
          <a:p>
            <a:pPr marL="285750" indent="-285750">
              <a:buFont typeface="Arial"/>
              <a:buChar char="•"/>
            </a:pPr>
            <a:r>
              <a:rPr lang="en-US" sz="2400" dirty="0" smtClean="0">
                <a:latin typeface="Times New Roman"/>
                <a:ea typeface="+mn-lt"/>
                <a:cs typeface="+mn-lt"/>
              </a:rPr>
              <a:t>Then it  continues  its way through the </a:t>
            </a:r>
            <a:r>
              <a:rPr lang="en-US" sz="2400" dirty="0" smtClean="0">
                <a:solidFill>
                  <a:srgbClr val="E67070"/>
                </a:solidFill>
                <a:latin typeface="Times New Roman"/>
                <a:ea typeface="+mn-lt"/>
                <a:cs typeface="+mn-lt"/>
              </a:rPr>
              <a:t>steam heated dryers </a:t>
            </a:r>
            <a:r>
              <a:rPr lang="en-US" sz="2400" dirty="0" smtClean="0">
                <a:latin typeface="Times New Roman"/>
                <a:ea typeface="+mn-lt"/>
                <a:cs typeface="+mn-lt"/>
              </a:rPr>
              <a:t>losing moisture each step of the way.</a:t>
            </a:r>
          </a:p>
          <a:p>
            <a:pPr marL="285750" indent="-285750">
              <a:buFont typeface="Arial"/>
              <a:buChar char="•"/>
            </a:pPr>
            <a:r>
              <a:rPr lang="en-US" sz="2400" dirty="0" smtClean="0">
                <a:latin typeface="Times New Roman"/>
                <a:ea typeface="+mn-lt"/>
                <a:cs typeface="+mn-lt"/>
              </a:rPr>
              <a:t>About 90% of the cost of removing water from the sheet occurs during the pressing and drying operations.</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Autofit/>
          </a:bodyPr>
          <a:lstStyle/>
          <a:p>
            <a:pPr>
              <a:buNone/>
            </a:pPr>
            <a:r>
              <a:rPr lang="en-US" sz="2400" b="1" i="1" dirty="0" smtClean="0">
                <a:solidFill>
                  <a:srgbClr val="0070C0"/>
                </a:solidFill>
                <a:latin typeface="Times New Roman" pitchFamily="18" charset="0"/>
                <a:ea typeface="+mn-lt"/>
                <a:cs typeface="Times New Roman" pitchFamily="18" charset="0"/>
              </a:rPr>
              <a:t>Coating/</a:t>
            </a:r>
            <a:r>
              <a:rPr lang="en-US" sz="2400" b="1" i="1" dirty="0" err="1" smtClean="0">
                <a:solidFill>
                  <a:srgbClr val="0070C0"/>
                </a:solidFill>
                <a:latin typeface="Times New Roman" pitchFamily="18" charset="0"/>
                <a:ea typeface="+mn-lt"/>
                <a:cs typeface="Times New Roman" pitchFamily="18" charset="0"/>
              </a:rPr>
              <a:t>Calendering</a:t>
            </a:r>
            <a:endParaRPr lang="en-US" sz="2400" dirty="0" smtClean="0">
              <a:solidFill>
                <a:srgbClr val="0070C0"/>
              </a:solidFill>
              <a:latin typeface="Times New Roman" pitchFamily="18" charset="0"/>
              <a:ea typeface="+mn-lt"/>
              <a:cs typeface="Times New Roman" pitchFamily="18" charset="0"/>
            </a:endParaRPr>
          </a:p>
          <a:p>
            <a:pPr marL="285750" indent="-285750">
              <a:buFont typeface="Arial"/>
              <a:buChar char="•"/>
            </a:pPr>
            <a:r>
              <a:rPr lang="en-US" sz="2400" dirty="0" smtClean="0">
                <a:latin typeface="Times New Roman" pitchFamily="18" charset="0"/>
                <a:cs typeface="Times New Roman" pitchFamily="18" charset="0"/>
              </a:rPr>
              <a:t>Coating is the treatment of the paper surface with clay or other pigments and/or adhesives </a:t>
            </a:r>
            <a:r>
              <a:rPr lang="en-US" sz="2400" dirty="0" smtClean="0">
                <a:solidFill>
                  <a:srgbClr val="E67070"/>
                </a:solidFill>
                <a:latin typeface="Times New Roman" pitchFamily="18" charset="0"/>
                <a:cs typeface="Times New Roman" pitchFamily="18" charset="0"/>
              </a:rPr>
              <a:t>to enhance printing quality, color, smoothness, opacity,</a:t>
            </a:r>
            <a:r>
              <a:rPr lang="en-US" sz="2400" dirty="0" smtClean="0">
                <a:latin typeface="Times New Roman" pitchFamily="18" charset="0"/>
                <a:cs typeface="Times New Roman" pitchFamily="18" charset="0"/>
              </a:rPr>
              <a:t> or other surface characteristics. There is a great demand for paper with a</a:t>
            </a:r>
            <a:r>
              <a:rPr lang="en-US" sz="2400" dirty="0" smtClean="0">
                <a:solidFill>
                  <a:srgbClr val="E6707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very smooth printing surface</a:t>
            </a:r>
            <a:r>
              <a:rPr lang="en-US" sz="2400" dirty="0" smtClean="0">
                <a:latin typeface="Times New Roman" pitchFamily="18" charset="0"/>
                <a:cs typeface="Times New Roman" pitchFamily="18" charset="0"/>
              </a:rPr>
              <a:t>.</a:t>
            </a:r>
          </a:p>
          <a:p>
            <a:pPr>
              <a:buNone/>
            </a:pPr>
            <a:r>
              <a:rPr lang="en-US" sz="2400" b="1" i="1" dirty="0" smtClean="0">
                <a:solidFill>
                  <a:srgbClr val="0070C0"/>
                </a:solidFill>
                <a:ea typeface="+mn-lt"/>
                <a:cs typeface="+mn-lt"/>
              </a:rPr>
              <a:t>Finishing</a:t>
            </a:r>
            <a:endParaRPr lang="en-US" sz="2400" b="1" i="1" dirty="0" smtClean="0">
              <a:ea typeface="+mn-lt"/>
              <a:cs typeface="+mn-lt"/>
            </a:endParaRPr>
          </a:p>
          <a:p>
            <a:pPr marL="285750" indent="-285750">
              <a:buFont typeface="Arial"/>
              <a:buChar char="•"/>
            </a:pPr>
            <a:r>
              <a:rPr lang="en-US" sz="2400" dirty="0" smtClean="0">
                <a:latin typeface="Times New Roman"/>
                <a:ea typeface="+mn-lt"/>
                <a:cs typeface="+mn-lt"/>
              </a:rPr>
              <a:t>At the end of the drying process, the sheet is smoothed using an </a:t>
            </a:r>
            <a:r>
              <a:rPr lang="en-US" sz="2400" dirty="0" smtClean="0">
                <a:solidFill>
                  <a:srgbClr val="E67070"/>
                </a:solidFill>
                <a:latin typeface="Times New Roman"/>
                <a:ea typeface="+mn-lt"/>
                <a:cs typeface="+mn-lt"/>
              </a:rPr>
              <a:t>"ironing"</a:t>
            </a:r>
            <a:r>
              <a:rPr lang="en-US" sz="2400" dirty="0" smtClean="0">
                <a:latin typeface="Times New Roman"/>
                <a:ea typeface="+mn-lt"/>
                <a:cs typeface="+mn-lt"/>
              </a:rPr>
              <a:t> method, which consists of hot polished iron rollers mounted in pairs with synthetic material rollers, one above the other. </a:t>
            </a:r>
            <a:endParaRPr lang="en-US" sz="2400" baseline="30000" dirty="0" smtClean="0">
              <a:latin typeface="Times New Roman"/>
              <a:cs typeface="Times New Roman"/>
            </a:endParaRPr>
          </a:p>
          <a:p>
            <a:pPr>
              <a:buNone/>
            </a:pPr>
            <a:r>
              <a:rPr lang="en-US" sz="2400" b="1" i="1" dirty="0" smtClean="0">
                <a:solidFill>
                  <a:srgbClr val="0070C0"/>
                </a:solidFill>
                <a:ea typeface="+mn-lt"/>
                <a:cs typeface="+mn-lt"/>
              </a:rPr>
              <a:t>Shipping</a:t>
            </a:r>
            <a:endParaRPr lang="en-US" sz="2400" dirty="0" smtClean="0">
              <a:solidFill>
                <a:srgbClr val="0070C0"/>
              </a:solidFill>
              <a:ea typeface="+mn-lt"/>
              <a:cs typeface="+mn-lt"/>
            </a:endParaRPr>
          </a:p>
          <a:p>
            <a:pPr marL="285750" indent="-285750"/>
            <a:r>
              <a:rPr lang="en-US" sz="2400" dirty="0" smtClean="0">
                <a:latin typeface="Times New Roman"/>
                <a:ea typeface="+mn-lt"/>
                <a:cs typeface="+mn-lt"/>
              </a:rPr>
              <a:t>The </a:t>
            </a:r>
            <a:r>
              <a:rPr lang="en-US" sz="2400" dirty="0" smtClean="0">
                <a:latin typeface="Times New Roman"/>
                <a:ea typeface="+mn-lt"/>
                <a:cs typeface="+mn-lt"/>
              </a:rPr>
              <a:t>paper comes off the machine ready for reeling up into large reels, which can be </a:t>
            </a:r>
            <a:r>
              <a:rPr lang="en-US" sz="2400" dirty="0" smtClean="0">
                <a:solidFill>
                  <a:srgbClr val="E67070"/>
                </a:solidFill>
                <a:latin typeface="Times New Roman"/>
                <a:ea typeface="+mn-lt"/>
                <a:cs typeface="+mn-lt"/>
              </a:rPr>
              <a:t>cut or slit into smaller ones</a:t>
            </a:r>
            <a:r>
              <a:rPr lang="en-US" sz="2400" dirty="0" smtClean="0">
                <a:latin typeface="Times New Roman"/>
                <a:ea typeface="+mn-lt"/>
                <a:cs typeface="+mn-lt"/>
              </a:rPr>
              <a:t>, according to customer requirements. </a:t>
            </a:r>
            <a:endParaRPr lang="en-US" sz="2400" dirty="0" smtClean="0">
              <a:solidFill>
                <a:srgbClr val="0070C0"/>
              </a:solidFill>
              <a:latin typeface="Times New Roman"/>
              <a:ea typeface="+mn-lt"/>
              <a:cs typeface="+mn-lt"/>
            </a:endParaRPr>
          </a:p>
          <a:p>
            <a:r>
              <a:rPr lang="en-US" sz="2400" b="1" i="1" dirty="0" smtClean="0">
                <a:solidFill>
                  <a:srgbClr val="0070C0"/>
                </a:solidFill>
                <a:ea typeface="+mn-lt"/>
                <a:cs typeface="+mn-lt"/>
              </a:rPr>
              <a:t>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dirty="0"/>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Content Placeholder 5"/>
          <p:cNvSpPr>
            <a:spLocks noGrp="1" noChangeArrowheads="1"/>
          </p:cNvSpPr>
          <p:nvPr>
            <p:ph idx="1"/>
          </p:nvPr>
        </p:nvSpPr>
        <p:spPr bwMode="auto">
          <a:xfrm>
            <a:off x="381000" y="457200"/>
            <a:ext cx="8229600" cy="4376583"/>
          </a:xfrm>
          <a:prstGeom prst="rect">
            <a:avLst/>
          </a:prstGeom>
          <a:solidFill>
            <a:schemeClr val="bg1"/>
          </a:solidFill>
          <a:ln w="9525">
            <a:noFill/>
            <a:miter lim="800000"/>
            <a:headEnd/>
            <a:tailEnd/>
          </a:ln>
        </p:spPr>
        <p:txBody>
          <a:bodyPr>
            <a:spAutoFit/>
          </a:bodyPr>
          <a:lstStyle/>
          <a:p>
            <a:pPr algn="just">
              <a:buNone/>
            </a:pPr>
            <a:r>
              <a:rPr lang="en-GB" sz="2400" b="1" dirty="0" smtClean="0">
                <a:latin typeface="Times New Roman" pitchFamily="18" charset="0"/>
                <a:cs typeface="Times New Roman" pitchFamily="18" charset="0"/>
              </a:rPr>
              <a:t>Generally </a:t>
            </a:r>
          </a:p>
          <a:p>
            <a:pPr algn="just">
              <a:buNone/>
            </a:pPr>
            <a:endParaRPr lang="en-GB" sz="2400" dirty="0" smtClean="0">
              <a:latin typeface="Times New Roman" pitchFamily="18" charset="0"/>
              <a:cs typeface="Times New Roman" pitchFamily="18" charset="0"/>
            </a:endParaRPr>
          </a:p>
          <a:p>
            <a:pPr marL="457200" indent="-457200" algn="just">
              <a:buFont typeface="+mj-lt"/>
              <a:buAutoNum type="arabicParenR"/>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Pulping procedure will be done to separate and clean the fibres</a:t>
            </a:r>
          </a:p>
          <a:p>
            <a:pPr algn="just">
              <a:buNone/>
            </a:pPr>
            <a:r>
              <a:rPr lang="en-GB" sz="2400" dirty="0">
                <a:latin typeface="Times New Roman" pitchFamily="18" charset="0"/>
                <a:cs typeface="Times New Roman" pitchFamily="18" charset="0"/>
              </a:rPr>
              <a:t>2) Refining procedure will be followed after pulping processes</a:t>
            </a:r>
          </a:p>
          <a:p>
            <a:pPr algn="just">
              <a:buNone/>
            </a:pPr>
            <a:r>
              <a:rPr lang="en-GB" sz="2400" dirty="0">
                <a:latin typeface="Times New Roman" pitchFamily="18" charset="0"/>
                <a:cs typeface="Times New Roman" pitchFamily="18" charset="0"/>
              </a:rPr>
              <a:t>3) Dilution process to form a thin fibre mixture</a:t>
            </a:r>
          </a:p>
          <a:p>
            <a:pPr algn="just">
              <a:buNone/>
            </a:pPr>
            <a:r>
              <a:rPr lang="en-GB" sz="2400" dirty="0">
                <a:latin typeface="Times New Roman" pitchFamily="18" charset="0"/>
                <a:cs typeface="Times New Roman" pitchFamily="18" charset="0"/>
              </a:rPr>
              <a:t>4) Formation of fibres on a thin screened</a:t>
            </a:r>
          </a:p>
          <a:p>
            <a:pPr algn="just">
              <a:buNone/>
            </a:pPr>
            <a:r>
              <a:rPr lang="en-GB" sz="2400" dirty="0">
                <a:latin typeface="Times New Roman" pitchFamily="18" charset="0"/>
                <a:cs typeface="Times New Roman" pitchFamily="18" charset="0"/>
              </a:rPr>
              <a:t>5) Pressurisation to enhance the materials density</a:t>
            </a:r>
          </a:p>
          <a:p>
            <a:pPr algn="just">
              <a:buNone/>
            </a:pPr>
            <a:r>
              <a:rPr lang="en-GB" sz="2400" dirty="0">
                <a:latin typeface="Times New Roman" pitchFamily="18" charset="0"/>
                <a:cs typeface="Times New Roman" pitchFamily="18" charset="0"/>
              </a:rPr>
              <a:t>6) Drying to eliminate the density of materials</a:t>
            </a:r>
          </a:p>
          <a:p>
            <a:pPr algn="just">
              <a:buNone/>
            </a:pPr>
            <a:r>
              <a:rPr lang="en-GB" sz="2400" dirty="0">
                <a:latin typeface="Times New Roman" pitchFamily="18" charset="0"/>
                <a:cs typeface="Times New Roman" pitchFamily="18" charset="0"/>
              </a:rPr>
              <a:t>7) Finishing procedure to provide a suitable surface for usage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lgn="just">
              <a:buNone/>
            </a:pPr>
            <a:r>
              <a:rPr lang="en-US" sz="2400" b="1" i="1" dirty="0" smtClean="0">
                <a:solidFill>
                  <a:srgbClr val="0070C0"/>
                </a:solidFill>
                <a:latin typeface="Times New Roman" pitchFamily="18" charset="0"/>
                <a:ea typeface="+mn-lt"/>
                <a:cs typeface="Times New Roman" pitchFamily="18" charset="0"/>
              </a:rPr>
              <a:t>Quality </a:t>
            </a:r>
            <a:r>
              <a:rPr lang="en-US" sz="2400" b="1" i="1" dirty="0" smtClean="0">
                <a:solidFill>
                  <a:srgbClr val="0070C0"/>
                </a:solidFill>
                <a:latin typeface="Times New Roman" pitchFamily="18" charset="0"/>
                <a:ea typeface="+mn-lt"/>
                <a:cs typeface="Times New Roman" pitchFamily="18" charset="0"/>
              </a:rPr>
              <a:t>control</a:t>
            </a:r>
            <a:endParaRPr lang="en-US" sz="2400" dirty="0" smtClean="0">
              <a:latin typeface="Times New Roman" pitchFamily="18" charset="0"/>
              <a:ea typeface="+mn-lt"/>
              <a:cs typeface="Times New Roman" pitchFamily="18" charset="0"/>
            </a:endParaRPr>
          </a:p>
          <a:p>
            <a:pPr marL="285750" indent="-285750" algn="just">
              <a:buFont typeface="Arial"/>
              <a:buChar char="•"/>
            </a:pPr>
            <a:r>
              <a:rPr lang="en-US" sz="2400" dirty="0" smtClean="0">
                <a:latin typeface="Times New Roman" pitchFamily="18" charset="0"/>
                <a:ea typeface="+mn-lt"/>
                <a:cs typeface="Times New Roman" pitchFamily="18" charset="0"/>
              </a:rPr>
              <a:t>To </a:t>
            </a:r>
            <a:r>
              <a:rPr lang="en-US" sz="2400" dirty="0" smtClean="0">
                <a:latin typeface="Times New Roman" pitchFamily="18" charset="0"/>
                <a:ea typeface="+mn-lt"/>
                <a:cs typeface="Times New Roman" pitchFamily="18" charset="0"/>
              </a:rPr>
              <a:t>ensure that the paper or board is of a consistently high quality. Moreover, </a:t>
            </a:r>
            <a:r>
              <a:rPr lang="en-US" sz="2400" dirty="0" smtClean="0">
                <a:solidFill>
                  <a:srgbClr val="E67070"/>
                </a:solidFill>
                <a:latin typeface="Times New Roman" pitchFamily="18" charset="0"/>
                <a:ea typeface="+mn-lt"/>
                <a:cs typeface="Times New Roman" pitchFamily="18" charset="0"/>
              </a:rPr>
              <a:t>for food contact applications</a:t>
            </a:r>
            <a:r>
              <a:rPr lang="en-US" sz="2400" dirty="0" smtClean="0">
                <a:latin typeface="Times New Roman" pitchFamily="18" charset="0"/>
                <a:ea typeface="+mn-lt"/>
                <a:cs typeface="Times New Roman" pitchFamily="18" charset="0"/>
              </a:rPr>
              <a:t>, microbiological and chemical controls have to be carried out. </a:t>
            </a:r>
            <a:endParaRPr lang="en-US" sz="2400" baseline="300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411162"/>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Cont’d</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685800"/>
            <a:ext cx="8229600" cy="4525963"/>
          </a:xfrm>
        </p:spPr>
        <p:txBody>
          <a:bodyPr>
            <a:noAutofit/>
          </a:bodyPr>
          <a:lstStyle/>
          <a:p>
            <a:pPr algn="just">
              <a:buNone/>
            </a:pPr>
            <a:r>
              <a:rPr lang="en-US" sz="2400" b="1" dirty="0">
                <a:latin typeface="Times New Roman" panose="02020603050405020304" pitchFamily="18" charset="0"/>
                <a:cs typeface="Times New Roman" panose="02020603050405020304" pitchFamily="18" charset="0"/>
              </a:rPr>
              <a:t>The Manufacturing Process</a:t>
            </a:r>
          </a:p>
          <a:p>
            <a:pPr algn="just">
              <a:buNone/>
            </a:pPr>
            <a:r>
              <a:rPr lang="en-US" sz="2400" b="1" i="1" dirty="0">
                <a:latin typeface="Times New Roman" panose="02020603050405020304" pitchFamily="18" charset="0"/>
                <a:cs typeface="Times New Roman" panose="02020603050405020304" pitchFamily="18" charset="0"/>
              </a:rPr>
              <a:t>(a) Planting and harvesting</a:t>
            </a:r>
          </a:p>
          <a:p>
            <a:pPr algn="just"/>
            <a:r>
              <a:rPr lang="en-US" sz="2400" dirty="0" smtClean="0">
                <a:latin typeface="Times New Roman" panose="02020603050405020304" pitchFamily="18" charset="0"/>
                <a:cs typeface="Times New Roman" panose="02020603050405020304" pitchFamily="18" charset="0"/>
              </a:rPr>
              <a:t>Sugarcane takes about </a:t>
            </a:r>
            <a:r>
              <a:rPr lang="en-US" sz="2400" dirty="0" smtClean="0">
                <a:solidFill>
                  <a:srgbClr val="C00000"/>
                </a:solidFill>
                <a:latin typeface="Times New Roman" panose="02020603050405020304" pitchFamily="18" charset="0"/>
                <a:cs typeface="Times New Roman" panose="02020603050405020304" pitchFamily="18" charset="0"/>
              </a:rPr>
              <a:t>seven months </a:t>
            </a:r>
            <a:r>
              <a:rPr lang="en-US" sz="2400" dirty="0" smtClean="0">
                <a:latin typeface="Times New Roman" panose="02020603050405020304" pitchFamily="18" charset="0"/>
                <a:cs typeface="Times New Roman" panose="02020603050405020304" pitchFamily="18" charset="0"/>
              </a:rPr>
              <a:t>to mature in a tropical area and about 12-22 months in a subtropical area.</a:t>
            </a:r>
          </a:p>
          <a:p>
            <a:pPr algn="just"/>
            <a:r>
              <a:rPr lang="en-US" sz="2400" dirty="0" smtClean="0">
                <a:latin typeface="Times New Roman" panose="02020603050405020304" pitchFamily="18" charset="0"/>
                <a:cs typeface="Times New Roman" panose="02020603050405020304" pitchFamily="18" charset="0"/>
              </a:rPr>
              <a:t> At this time, fields of sugarcane are tested for sucrose, and the most mature fields are harvested first.</a:t>
            </a:r>
          </a:p>
          <a:p>
            <a:pPr algn="just"/>
            <a:r>
              <a:rPr lang="en-US" sz="2400" dirty="0" smtClean="0">
                <a:latin typeface="Times New Roman" panose="02020603050405020304" pitchFamily="18" charset="0"/>
                <a:cs typeface="Times New Roman" panose="02020603050405020304" pitchFamily="18" charset="0"/>
              </a:rPr>
              <a:t>Harvesting </a:t>
            </a:r>
            <a:r>
              <a:rPr lang="en-US" sz="2400" dirty="0">
                <a:latin typeface="Times New Roman" panose="02020603050405020304" pitchFamily="18" charset="0"/>
                <a:cs typeface="Times New Roman" panose="02020603050405020304" pitchFamily="18" charset="0"/>
              </a:rPr>
              <a:t>of both cane and sugar beet is done primarily by machine, although in some states </a:t>
            </a: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also done by hand.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harvested cane stalks and beets are loaded mechanically into trucks </a:t>
            </a:r>
            <a:r>
              <a:rPr lang="en-US" sz="2400" dirty="0" smtClean="0">
                <a:latin typeface="Times New Roman" panose="02020603050405020304" pitchFamily="18" charset="0"/>
                <a:cs typeface="Times New Roman" panose="02020603050405020304" pitchFamily="18" charset="0"/>
              </a:rPr>
              <a:t>or railroad </a:t>
            </a:r>
            <a:r>
              <a:rPr lang="en-US" sz="2400" dirty="0">
                <a:latin typeface="Times New Roman" panose="02020603050405020304" pitchFamily="18" charset="0"/>
                <a:cs typeface="Times New Roman" panose="02020603050405020304" pitchFamily="18" charset="0"/>
              </a:rPr>
              <a:t>cars and taken to mills for processing into raw sugar.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Once </a:t>
            </a:r>
            <a:r>
              <a:rPr lang="en-US" sz="2400" dirty="0">
                <a:latin typeface="Times New Roman" panose="02020603050405020304" pitchFamily="18" charset="0"/>
                <a:cs typeface="Times New Roman" panose="02020603050405020304" pitchFamily="18" charset="0"/>
              </a:rPr>
              <a:t>there, they are </a:t>
            </a:r>
            <a:r>
              <a:rPr lang="en-US" sz="2400" dirty="0" smtClean="0">
                <a:latin typeface="Times New Roman" panose="02020603050405020304" pitchFamily="18" charset="0"/>
                <a:cs typeface="Times New Roman" panose="02020603050405020304" pitchFamily="18" charset="0"/>
              </a:rPr>
              <a:t>cleaned, washed</a:t>
            </a:r>
            <a:r>
              <a:rPr lang="en-US" sz="2400" dirty="0">
                <a:latin typeface="Times New Roman" panose="02020603050405020304" pitchFamily="18" charset="0"/>
                <a:cs typeface="Times New Roman" panose="02020603050405020304" pitchFamily="18" charset="0"/>
              </a:rPr>
              <a:t>, milled to extract juice, filtered, and purified.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result is a clear, sugar-filled juice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689369-F3C3-44FB-8AC5-01A7BA538CC2}"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1ED0C6-FB98-4B26-B2B5-D4FE7F57D1EF}"/>
              </a:ext>
            </a:extLst>
          </p:cNvPr>
          <p:cNvSpPr txBox="1"/>
          <p:nvPr/>
        </p:nvSpPr>
        <p:spPr>
          <a:xfrm>
            <a:off x="470140" y="598098"/>
            <a:ext cx="6111815"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u="sng" dirty="0" smtClean="0">
                <a:solidFill>
                  <a:srgbClr val="0070C0"/>
                </a:solidFill>
              </a:rPr>
              <a:t> </a:t>
            </a:r>
            <a:r>
              <a:rPr lang="en-US" sz="2400" b="1" i="1" u="sng" dirty="0">
                <a:solidFill>
                  <a:srgbClr val="0070C0"/>
                </a:solidFill>
              </a:rPr>
              <a:t>Types of Paper </a:t>
            </a:r>
          </a:p>
          <a:p>
            <a:endParaRPr lang="en-US" dirty="0">
              <a:latin typeface="Times New Roman"/>
              <a:ea typeface="+mn-lt"/>
              <a:cs typeface="+mn-lt"/>
            </a:endParaRPr>
          </a:p>
          <a:p>
            <a:pPr marL="285750" indent="-285750">
              <a:buFont typeface="Arial"/>
              <a:buChar char="•"/>
            </a:pPr>
            <a:r>
              <a:rPr lang="en-US" dirty="0">
                <a:latin typeface="Times New Roman"/>
                <a:ea typeface="+mn-lt"/>
                <a:cs typeface="+mn-lt"/>
              </a:rPr>
              <a:t>Paper is divided into two broad categories: </a:t>
            </a:r>
            <a:r>
              <a:rPr lang="en-US" dirty="0">
                <a:solidFill>
                  <a:srgbClr val="E67070"/>
                </a:solidFill>
                <a:latin typeface="Times New Roman"/>
                <a:ea typeface="+mn-lt"/>
                <a:cs typeface="+mn-lt"/>
              </a:rPr>
              <a:t>fine papers</a:t>
            </a:r>
            <a:r>
              <a:rPr lang="en-US" dirty="0">
                <a:latin typeface="Times New Roman"/>
                <a:ea typeface="+mn-lt"/>
                <a:cs typeface="+mn-lt"/>
              </a:rPr>
              <a:t>, generally made of bleached pulp, and typically used for writing paper, bond, ledger, book and cover papers, and </a:t>
            </a:r>
            <a:r>
              <a:rPr lang="en-US" dirty="0">
                <a:solidFill>
                  <a:srgbClr val="E67070"/>
                </a:solidFill>
                <a:latin typeface="Times New Roman"/>
                <a:ea typeface="+mn-lt"/>
                <a:cs typeface="+mn-lt"/>
              </a:rPr>
              <a:t>coarse papers</a:t>
            </a:r>
            <a:r>
              <a:rPr lang="en-US" dirty="0">
                <a:latin typeface="Times New Roman"/>
                <a:ea typeface="+mn-lt"/>
                <a:cs typeface="+mn-lt"/>
              </a:rPr>
              <a:t>, generally made of unbleached </a:t>
            </a:r>
            <a:r>
              <a:rPr lang="en-US" dirty="0" err="1">
                <a:latin typeface="Times New Roman"/>
                <a:ea typeface="+mn-lt"/>
                <a:cs typeface="+mn-lt"/>
              </a:rPr>
              <a:t>kraft</a:t>
            </a:r>
            <a:r>
              <a:rPr lang="en-US" dirty="0">
                <a:latin typeface="Times New Roman"/>
                <a:ea typeface="+mn-lt"/>
                <a:cs typeface="+mn-lt"/>
              </a:rPr>
              <a:t> softwood pulps and used for packaging. </a:t>
            </a:r>
            <a:endParaRPr lang="en-US" baseline="30000" dirty="0">
              <a:latin typeface="Times New Roman"/>
              <a:ea typeface="+mn-lt"/>
              <a:cs typeface="+mn-lt"/>
            </a:endParaRPr>
          </a:p>
          <a:p>
            <a:endParaRPr lang="en-US" dirty="0">
              <a:latin typeface="Times New Roman"/>
              <a:ea typeface="+mn-lt"/>
              <a:cs typeface="+mn-lt"/>
            </a:endParaRPr>
          </a:p>
          <a:p>
            <a:r>
              <a:rPr lang="en-US" sz="2000" b="1" i="1" dirty="0">
                <a:solidFill>
                  <a:srgbClr val="0070C0"/>
                </a:solidFill>
                <a:ea typeface="+mn-lt"/>
                <a:cs typeface="+mn-lt"/>
              </a:rPr>
              <a:t> Kraft Paper</a:t>
            </a:r>
            <a:endParaRPr lang="en-US" dirty="0">
              <a:solidFill>
                <a:srgbClr val="0070C0"/>
              </a:solidFill>
              <a:latin typeface="Times New Roman"/>
              <a:ea typeface="+mn-lt"/>
              <a:cs typeface="+mn-lt"/>
            </a:endParaRPr>
          </a:p>
          <a:p>
            <a:endParaRPr lang="en-US" sz="2000" b="1" i="1" dirty="0">
              <a:solidFill>
                <a:schemeClr val="accent1">
                  <a:lumMod val="50000"/>
                </a:schemeClr>
              </a:solidFill>
              <a:latin typeface="Garamond"/>
              <a:ea typeface="+mn-lt"/>
              <a:cs typeface="+mn-lt"/>
            </a:endParaRPr>
          </a:p>
          <a:p>
            <a:pPr marL="285750" indent="-285750">
              <a:buFont typeface="Arial"/>
              <a:buChar char="•"/>
            </a:pPr>
            <a:r>
              <a:rPr lang="en-US" dirty="0">
                <a:latin typeface="Times New Roman"/>
                <a:ea typeface="+mn-lt"/>
                <a:cs typeface="+mn-lt"/>
              </a:rPr>
              <a:t>This is typically</a:t>
            </a:r>
            <a:r>
              <a:rPr lang="en-US" dirty="0">
                <a:solidFill>
                  <a:srgbClr val="E67070"/>
                </a:solidFill>
                <a:latin typeface="Times New Roman"/>
                <a:ea typeface="+mn-lt"/>
                <a:cs typeface="+mn-lt"/>
              </a:rPr>
              <a:t> a coarse paper</a:t>
            </a:r>
            <a:r>
              <a:rPr lang="en-US" dirty="0">
                <a:solidFill>
                  <a:srgbClr val="D18691"/>
                </a:solidFill>
                <a:latin typeface="Times New Roman"/>
                <a:ea typeface="+mn-lt"/>
                <a:cs typeface="+mn-lt"/>
              </a:rPr>
              <a:t> </a:t>
            </a:r>
            <a:r>
              <a:rPr lang="en-US" dirty="0">
                <a:latin typeface="Times New Roman"/>
                <a:ea typeface="+mn-lt"/>
                <a:cs typeface="+mn-lt"/>
              </a:rPr>
              <a:t>with exceptional strength, often made on a machine and then either machine-glazed on a dryer or machine-finished on a </a:t>
            </a:r>
            <a:r>
              <a:rPr lang="en-US" dirty="0" err="1">
                <a:latin typeface="Times New Roman"/>
                <a:ea typeface="+mn-lt"/>
                <a:cs typeface="+mn-lt"/>
              </a:rPr>
              <a:t>calender</a:t>
            </a:r>
            <a:r>
              <a:rPr lang="en-US" dirty="0">
                <a:latin typeface="Times New Roman"/>
                <a:ea typeface="+mn-lt"/>
                <a:cs typeface="+mn-lt"/>
              </a:rPr>
              <a:t>. It is sometimes made with no </a:t>
            </a:r>
            <a:r>
              <a:rPr lang="en-US" dirty="0" err="1">
                <a:latin typeface="Times New Roman"/>
                <a:ea typeface="+mn-lt"/>
                <a:cs typeface="+mn-lt"/>
              </a:rPr>
              <a:t>calendering</a:t>
            </a:r>
            <a:r>
              <a:rPr lang="en-US" dirty="0">
                <a:latin typeface="Times New Roman"/>
                <a:ea typeface="+mn-lt"/>
                <a:cs typeface="+mn-lt"/>
              </a:rPr>
              <a:t> so that when it is converted into </a:t>
            </a:r>
            <a:r>
              <a:rPr lang="en-US" b="1" dirty="0">
                <a:latin typeface="Times New Roman"/>
                <a:ea typeface="+mn-lt"/>
                <a:cs typeface="+mn-lt"/>
              </a:rPr>
              <a:t>bags</a:t>
            </a:r>
            <a:r>
              <a:rPr lang="en-US" dirty="0">
                <a:latin typeface="Times New Roman"/>
                <a:ea typeface="+mn-lt"/>
                <a:cs typeface="+mn-lt"/>
              </a:rPr>
              <a:t>, the rough surface will prevent them from sliding over one another when stacked on pallets.</a:t>
            </a:r>
            <a:r>
              <a:rPr lang="en-US" baseline="30000" dirty="0">
                <a:latin typeface="Times New Roman"/>
                <a:ea typeface="+mn-lt"/>
                <a:cs typeface="+mn-lt"/>
              </a:rPr>
              <a:t> </a:t>
            </a:r>
            <a:r>
              <a:rPr lang="en-US" dirty="0">
                <a:latin typeface="Times New Roman"/>
                <a:ea typeface="+mn-lt"/>
                <a:cs typeface="+mn-lt"/>
              </a:rPr>
              <a:t/>
            </a:r>
            <a:br>
              <a:rPr lang="en-US" dirty="0">
                <a:latin typeface="Times New Roman"/>
                <a:ea typeface="+mn-lt"/>
                <a:cs typeface="+mn-lt"/>
              </a:rPr>
            </a:br>
            <a:endParaRPr lang="en-US" dirty="0">
              <a:latin typeface="Times New Roman"/>
              <a:ea typeface="+mn-lt"/>
              <a:cs typeface="+mn-lt"/>
            </a:endParaRPr>
          </a:p>
          <a:p>
            <a:endParaRPr lang="en-US" dirty="0">
              <a:latin typeface="Times New Roman"/>
              <a:ea typeface="+mn-lt"/>
              <a:cs typeface="+mn-lt"/>
            </a:endParaRPr>
          </a:p>
        </p:txBody>
      </p:sp>
      <p:pic>
        <p:nvPicPr>
          <p:cNvPr id="3" name="Picture 3" descr="A close up of a box&#10;&#10;Description generated with high confidence">
            <a:extLst>
              <a:ext uri="{FF2B5EF4-FFF2-40B4-BE49-F238E27FC236}">
                <a16:creationId xmlns:a16="http://schemas.microsoft.com/office/drawing/2014/main" xmlns="" id="{D3877E08-5B2E-46C3-B442-98AD52375CFB}"/>
              </a:ext>
            </a:extLst>
          </p:cNvPr>
          <p:cNvPicPr>
            <a:picLocks noChangeAspect="1"/>
          </p:cNvPicPr>
          <p:nvPr/>
        </p:nvPicPr>
        <p:blipFill>
          <a:blip r:embed="rId2"/>
          <a:stretch>
            <a:fillRect/>
          </a:stretch>
        </p:blipFill>
        <p:spPr>
          <a:xfrm>
            <a:off x="7205457" y="701237"/>
            <a:ext cx="1394017" cy="2013388"/>
          </a:xfrm>
          <a:prstGeom prst="rect">
            <a:avLst/>
          </a:prstGeom>
        </p:spPr>
      </p:pic>
      <p:pic>
        <p:nvPicPr>
          <p:cNvPr id="5" name="Picture 5" descr="A picture containing food&#10;&#10;Description generated with very high confidence">
            <a:extLst>
              <a:ext uri="{FF2B5EF4-FFF2-40B4-BE49-F238E27FC236}">
                <a16:creationId xmlns:a16="http://schemas.microsoft.com/office/drawing/2014/main" xmlns="" id="{EBA4C9D3-0148-4031-9945-690AC675AF74}"/>
              </a:ext>
            </a:extLst>
          </p:cNvPr>
          <p:cNvPicPr>
            <a:picLocks noChangeAspect="1"/>
          </p:cNvPicPr>
          <p:nvPr/>
        </p:nvPicPr>
        <p:blipFill>
          <a:blip r:embed="rId3"/>
          <a:stretch>
            <a:fillRect/>
          </a:stretch>
        </p:blipFill>
        <p:spPr>
          <a:xfrm>
            <a:off x="6627429" y="2982523"/>
            <a:ext cx="2057400" cy="2101645"/>
          </a:xfrm>
          <a:prstGeom prst="rect">
            <a:avLst/>
          </a:prstGeom>
        </p:spPr>
      </p:pic>
      <p:pic>
        <p:nvPicPr>
          <p:cNvPr id="7" name="Picture 7" descr="A picture containing table, sitting, bag&#10;&#10;Description generated with very high confidence">
            <a:extLst>
              <a:ext uri="{FF2B5EF4-FFF2-40B4-BE49-F238E27FC236}">
                <a16:creationId xmlns:a16="http://schemas.microsoft.com/office/drawing/2014/main" xmlns="" id="{2DE9F2D5-5A61-4DFF-AF45-F837E742DC23}"/>
              </a:ext>
            </a:extLst>
          </p:cNvPr>
          <p:cNvPicPr>
            <a:picLocks noChangeAspect="1"/>
          </p:cNvPicPr>
          <p:nvPr/>
        </p:nvPicPr>
        <p:blipFill>
          <a:blip r:embed="rId4"/>
          <a:stretch>
            <a:fillRect/>
          </a:stretch>
        </p:blipFill>
        <p:spPr>
          <a:xfrm>
            <a:off x="4420257" y="5105400"/>
            <a:ext cx="2057400" cy="1737360"/>
          </a:xfrm>
          <a:prstGeom prst="rect">
            <a:avLst/>
          </a:prstGeom>
        </p:spPr>
      </p:pic>
    </p:spTree>
    <p:extLst>
      <p:ext uri="{BB962C8B-B14F-4D97-AF65-F5344CB8AC3E}">
        <p14:creationId xmlns="" xmlns:p14="http://schemas.microsoft.com/office/powerpoint/2010/main" val="3350297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7672A6-BF8D-4578-9951-23BAFA5207E6}"/>
              </a:ext>
            </a:extLst>
          </p:cNvPr>
          <p:cNvSpPr txBox="1"/>
          <p:nvPr/>
        </p:nvSpPr>
        <p:spPr>
          <a:xfrm>
            <a:off x="380343" y="507125"/>
            <a:ext cx="502985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smtClean="0">
                <a:solidFill>
                  <a:srgbClr val="0070C0"/>
                </a:solidFill>
                <a:latin typeface="Times New Roman" pitchFamily="18" charset="0"/>
                <a:ea typeface="+mn-lt"/>
                <a:cs typeface="Times New Roman" pitchFamily="18" charset="0"/>
              </a:rPr>
              <a:t>Bleached Paper</a:t>
            </a:r>
            <a:endParaRPr lang="en-US" sz="2400" b="1" i="1" dirty="0">
              <a:solidFill>
                <a:srgbClr val="0070C0"/>
              </a:solidFill>
              <a:latin typeface="Times New Roman" pitchFamily="18" charset="0"/>
              <a:ea typeface="+mn-lt"/>
              <a:cs typeface="Times New Roman" pitchFamily="18" charset="0"/>
            </a:endParaRPr>
          </a:p>
          <a:p>
            <a:pPr marL="285750" indent="-285750">
              <a:buFont typeface="Arial"/>
              <a:buChar char="•"/>
            </a:pPr>
            <a:r>
              <a:rPr lang="en-US" sz="2400" dirty="0">
                <a:latin typeface="Times New Roman" pitchFamily="18" charset="0"/>
                <a:ea typeface="+mn-lt"/>
                <a:cs typeface="Times New Roman" pitchFamily="18" charset="0"/>
              </a:rPr>
              <a:t>These are manufactured from pulps which are </a:t>
            </a:r>
            <a:r>
              <a:rPr lang="en-US" sz="2400" dirty="0">
                <a:solidFill>
                  <a:srgbClr val="E67070"/>
                </a:solidFill>
                <a:latin typeface="Times New Roman" pitchFamily="18" charset="0"/>
                <a:ea typeface="+mn-lt"/>
                <a:cs typeface="Times New Roman" pitchFamily="18" charset="0"/>
              </a:rPr>
              <a:t>relatively white</a:t>
            </a:r>
            <a:r>
              <a:rPr lang="en-US" sz="2400" dirty="0">
                <a:latin typeface="Times New Roman" pitchFamily="18" charset="0"/>
                <a:ea typeface="+mn-lt"/>
                <a:cs typeface="Times New Roman" pitchFamily="18" charset="0"/>
              </a:rPr>
              <a:t>, bright and soft and receptive to the special chemicals necessary to develop many functional properties. They are generally more expensive and weaker than unbleached papers</a:t>
            </a:r>
            <a:r>
              <a:rPr lang="en-US" sz="2400" dirty="0" smtClean="0">
                <a:latin typeface="Times New Roman" pitchFamily="18" charset="0"/>
                <a:ea typeface="+mn-lt"/>
                <a:cs typeface="Times New Roman" pitchFamily="18" charset="0"/>
              </a:rPr>
              <a:t>.</a:t>
            </a:r>
            <a:endParaRPr lang="en-US" sz="2400" baseline="30000" dirty="0">
              <a:latin typeface="Times New Roman" pitchFamily="18" charset="0"/>
              <a:cs typeface="Times New Roman" pitchFamily="18" charset="0"/>
            </a:endParaRPr>
          </a:p>
          <a:p>
            <a:r>
              <a:rPr lang="en-US" sz="2400" b="1" i="1" dirty="0" smtClean="0">
                <a:solidFill>
                  <a:srgbClr val="0070C0"/>
                </a:solidFill>
                <a:latin typeface="Times New Roman" pitchFamily="18" charset="0"/>
                <a:ea typeface="+mn-lt"/>
                <a:cs typeface="Times New Roman" pitchFamily="18" charset="0"/>
              </a:rPr>
              <a:t> </a:t>
            </a:r>
            <a:r>
              <a:rPr lang="en-US" sz="2400" b="1" i="1" dirty="0">
                <a:solidFill>
                  <a:srgbClr val="0070C0"/>
                </a:solidFill>
                <a:latin typeface="Times New Roman" pitchFamily="18" charset="0"/>
                <a:ea typeface="+mn-lt"/>
                <a:cs typeface="Times New Roman" pitchFamily="18" charset="0"/>
              </a:rPr>
              <a:t>Greaseproof Paper </a:t>
            </a:r>
            <a:endParaRPr lang="en-US" sz="2400" dirty="0">
              <a:latin typeface="Times New Roman" pitchFamily="18" charset="0"/>
              <a:cs typeface="Times New Roman" pitchFamily="18" charset="0"/>
            </a:endParaRPr>
          </a:p>
          <a:p>
            <a:pPr marL="285750" indent="-285750">
              <a:buFont typeface="Arial"/>
              <a:buChar char="•"/>
            </a:pPr>
            <a:r>
              <a:rPr lang="en-US" sz="2400" dirty="0">
                <a:latin typeface="Times New Roman" pitchFamily="18" charset="0"/>
                <a:ea typeface="+mn-lt"/>
                <a:cs typeface="Times New Roman" pitchFamily="18" charset="0"/>
              </a:rPr>
              <a:t>This is a </a:t>
            </a:r>
            <a:r>
              <a:rPr lang="en-US" sz="2400" dirty="0">
                <a:solidFill>
                  <a:srgbClr val="E67070"/>
                </a:solidFill>
                <a:latin typeface="Times New Roman" pitchFamily="18" charset="0"/>
                <a:ea typeface="+mn-lt"/>
                <a:cs typeface="Times New Roman" pitchFamily="18" charset="0"/>
              </a:rPr>
              <a:t>translucent</a:t>
            </a:r>
            <a:r>
              <a:rPr lang="en-US" sz="2400" dirty="0">
                <a:latin typeface="Times New Roman" pitchFamily="18" charset="0"/>
                <a:ea typeface="+mn-lt"/>
                <a:cs typeface="Times New Roman" pitchFamily="18" charset="0"/>
              </a:rPr>
              <a:t>, machine-finished paper which has been </a:t>
            </a:r>
            <a:r>
              <a:rPr lang="en-US" sz="2400" dirty="0">
                <a:solidFill>
                  <a:srgbClr val="E67070"/>
                </a:solidFill>
                <a:latin typeface="Times New Roman" pitchFamily="18" charset="0"/>
                <a:ea typeface="+mn-lt"/>
                <a:cs typeface="Times New Roman" pitchFamily="18" charset="0"/>
              </a:rPr>
              <a:t>hydrated</a:t>
            </a:r>
            <a:r>
              <a:rPr lang="en-US" sz="2400" dirty="0">
                <a:latin typeface="Times New Roman" pitchFamily="18" charset="0"/>
                <a:ea typeface="+mn-lt"/>
                <a:cs typeface="Times New Roman" pitchFamily="18" charset="0"/>
              </a:rPr>
              <a:t> to give oil and grease resistance.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3" name="Picture 3" descr="A picture containing indoor, table, white, small&#10;&#10;Description generated with very high confidence">
            <a:extLst>
              <a:ext uri="{FF2B5EF4-FFF2-40B4-BE49-F238E27FC236}">
                <a16:creationId xmlns:a16="http://schemas.microsoft.com/office/drawing/2014/main" xmlns="" id="{14C30F2C-9D45-4BEC-ADCE-6644ECA64DCB}"/>
              </a:ext>
            </a:extLst>
          </p:cNvPr>
          <p:cNvPicPr>
            <a:picLocks noChangeAspect="1"/>
          </p:cNvPicPr>
          <p:nvPr/>
        </p:nvPicPr>
        <p:blipFill>
          <a:blip r:embed="rId2"/>
          <a:stretch>
            <a:fillRect/>
          </a:stretch>
        </p:blipFill>
        <p:spPr>
          <a:xfrm>
            <a:off x="6647137" y="409399"/>
            <a:ext cx="1978573" cy="1940168"/>
          </a:xfrm>
          <a:prstGeom prst="rect">
            <a:avLst/>
          </a:prstGeom>
        </p:spPr>
      </p:pic>
      <p:pic>
        <p:nvPicPr>
          <p:cNvPr id="5" name="Picture 5" descr="A stack of flyers on a table&#10;&#10;Description generated with high confidence">
            <a:extLst>
              <a:ext uri="{FF2B5EF4-FFF2-40B4-BE49-F238E27FC236}">
                <a16:creationId xmlns:a16="http://schemas.microsoft.com/office/drawing/2014/main" xmlns="" id="{F373F303-B13C-489A-844F-492F975F42AF}"/>
              </a:ext>
            </a:extLst>
          </p:cNvPr>
          <p:cNvPicPr>
            <a:picLocks noChangeAspect="1"/>
          </p:cNvPicPr>
          <p:nvPr/>
        </p:nvPicPr>
        <p:blipFill>
          <a:blip r:embed="rId3"/>
          <a:stretch>
            <a:fillRect/>
          </a:stretch>
        </p:blipFill>
        <p:spPr>
          <a:xfrm>
            <a:off x="6833608" y="4233567"/>
            <a:ext cx="1732238" cy="2214005"/>
          </a:xfrm>
          <a:prstGeom prst="rect">
            <a:avLst/>
          </a:prstGeom>
        </p:spPr>
      </p:pic>
      <p:pic>
        <p:nvPicPr>
          <p:cNvPr id="9" name="Picture 9" descr="A red apple sitting on top of a wooden table&#10;&#10;Description generated with high confidence">
            <a:extLst>
              <a:ext uri="{FF2B5EF4-FFF2-40B4-BE49-F238E27FC236}">
                <a16:creationId xmlns:a16="http://schemas.microsoft.com/office/drawing/2014/main" xmlns="" id="{BBE93832-3D0C-4F3A-A17F-E3BD72BE01E5}"/>
              </a:ext>
            </a:extLst>
          </p:cNvPr>
          <p:cNvPicPr>
            <a:picLocks noChangeAspect="1"/>
          </p:cNvPicPr>
          <p:nvPr/>
        </p:nvPicPr>
        <p:blipFill>
          <a:blip r:embed="rId4"/>
          <a:stretch>
            <a:fillRect/>
          </a:stretch>
        </p:blipFill>
        <p:spPr>
          <a:xfrm>
            <a:off x="5171722" y="4569464"/>
            <a:ext cx="1485900" cy="1883796"/>
          </a:xfrm>
          <a:prstGeom prst="rect">
            <a:avLst/>
          </a:prstGeom>
        </p:spPr>
      </p:pic>
      <p:pic>
        <p:nvPicPr>
          <p:cNvPr id="11" name="Picture 11">
            <a:extLst>
              <a:ext uri="{FF2B5EF4-FFF2-40B4-BE49-F238E27FC236}">
                <a16:creationId xmlns:a16="http://schemas.microsoft.com/office/drawing/2014/main" xmlns="" id="{D3E698F3-6882-4C6D-AD8B-4FAF27C6D65B}"/>
              </a:ext>
            </a:extLst>
          </p:cNvPr>
          <p:cNvPicPr>
            <a:picLocks noChangeAspect="1"/>
          </p:cNvPicPr>
          <p:nvPr/>
        </p:nvPicPr>
        <p:blipFill>
          <a:blip r:embed="rId5"/>
          <a:stretch>
            <a:fillRect/>
          </a:stretch>
        </p:blipFill>
        <p:spPr>
          <a:xfrm>
            <a:off x="6716111" y="2350196"/>
            <a:ext cx="1850477" cy="1816020"/>
          </a:xfrm>
          <a:prstGeom prst="rect">
            <a:avLst/>
          </a:prstGeom>
        </p:spPr>
      </p:pic>
      <p:sp>
        <p:nvSpPr>
          <p:cNvPr id="13" name="TextBox 12">
            <a:extLst>
              <a:ext uri="{FF2B5EF4-FFF2-40B4-BE49-F238E27FC236}">
                <a16:creationId xmlns:a16="http://schemas.microsoft.com/office/drawing/2014/main" xmlns="" id="{5C8CBD01-AB58-4A6F-B524-01B1CB0EE938}"/>
              </a:ext>
            </a:extLst>
          </p:cNvPr>
          <p:cNvSpPr txBox="1"/>
          <p:nvPr/>
        </p:nvSpPr>
        <p:spPr>
          <a:xfrm>
            <a:off x="8632885" y="6018362"/>
            <a:ext cx="2057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70C0"/>
                </a:solidFill>
              </a:rPr>
              <a:t>8</a:t>
            </a:r>
          </a:p>
        </p:txBody>
      </p:sp>
    </p:spTree>
    <p:extLst>
      <p:ext uri="{BB962C8B-B14F-4D97-AF65-F5344CB8AC3E}">
        <p14:creationId xmlns="" xmlns:p14="http://schemas.microsoft.com/office/powerpoint/2010/main" val="1928370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smtClean="0">
                <a:latin typeface="Times New Roman" pitchFamily="18" charset="0"/>
                <a:cs typeface="Times New Roman" pitchFamily="18" charset="0"/>
              </a:rPr>
              <a:t>Paper &amp; the environment. </a:t>
            </a:r>
            <a:br>
              <a:rPr lang="en-GB"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TextBox 7"/>
          <p:cNvSpPr txBox="1">
            <a:spLocks noGrp="1" noChangeArrowheads="1"/>
          </p:cNvSpPr>
          <p:nvPr>
            <p:ph idx="1"/>
          </p:nvPr>
        </p:nvSpPr>
        <p:spPr bwMode="auto">
          <a:xfrm>
            <a:off x="457200" y="914400"/>
            <a:ext cx="8229600" cy="2899255"/>
          </a:xfrm>
          <a:prstGeom prst="rect">
            <a:avLst/>
          </a:prstGeom>
          <a:noFill/>
          <a:ln w="9525">
            <a:noFill/>
            <a:miter lim="800000"/>
            <a:headEnd/>
            <a:tailEnd/>
          </a:ln>
        </p:spPr>
        <p:txBody>
          <a:bodyPr>
            <a:spAutoFit/>
          </a:bodyPr>
          <a:lstStyle/>
          <a:p>
            <a:pPr algn="just"/>
            <a:r>
              <a:rPr lang="en-GB" sz="2400" dirty="0">
                <a:latin typeface="Times New Roman" pitchFamily="18" charset="0"/>
                <a:cs typeface="Times New Roman" pitchFamily="18" charset="0"/>
              </a:rPr>
              <a:t>Like many materials paper if it is not disposed off sensibly will end up in landfill. </a:t>
            </a:r>
            <a:endParaRPr lang="en-GB" sz="2400" b="1" dirty="0">
              <a:latin typeface="Times New Roman" pitchFamily="18" charset="0"/>
              <a:cs typeface="Times New Roman" pitchFamily="18" charset="0"/>
            </a:endParaRPr>
          </a:p>
          <a:p>
            <a:pPr algn="just"/>
            <a:r>
              <a:rPr lang="en-GB" sz="2400" b="1" dirty="0">
                <a:latin typeface="Times New Roman" pitchFamily="18" charset="0"/>
                <a:cs typeface="Times New Roman" pitchFamily="18" charset="0"/>
              </a:rPr>
              <a:t>MATHS TASK </a:t>
            </a:r>
            <a:r>
              <a:rPr lang="en-GB" sz="2400" dirty="0">
                <a:latin typeface="Times New Roman" pitchFamily="18" charset="0"/>
                <a:cs typeface="Times New Roman" pitchFamily="18" charset="0"/>
              </a:rPr>
              <a:t>– HOW MANY TREES ARE USED </a:t>
            </a:r>
            <a:r>
              <a:rPr lang="en-GB" sz="2400" dirty="0" smtClean="0">
                <a:latin typeface="Times New Roman" pitchFamily="18" charset="0"/>
                <a:cs typeface="Times New Roman" pitchFamily="18" charset="0"/>
              </a:rPr>
              <a:t>yearly </a:t>
            </a:r>
            <a:r>
              <a:rPr lang="en-GB" sz="2400" dirty="0">
                <a:latin typeface="Times New Roman" pitchFamily="18" charset="0"/>
                <a:cs typeface="Times New Roman" pitchFamily="18" charset="0"/>
              </a:rPr>
              <a:t>THEN?</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Trees are important to the environment because they absorb carbon dioxide and provide habitats for animals. </a:t>
            </a:r>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2133600"/>
            <a:ext cx="1182688" cy="914400"/>
          </a:xfrm>
          <a:prstGeom prst="rect">
            <a:avLst/>
          </a:prstGeom>
          <a:noFill/>
          <a:ln w="9525">
            <a:noFill/>
            <a:miter lim="800000"/>
            <a:headEnd/>
            <a:tailEnd/>
          </a:ln>
        </p:spPr>
      </p:pic>
      <p:pic>
        <p:nvPicPr>
          <p:cNvPr id="8" name="Picture 1"/>
          <p:cNvPicPr>
            <a:picLocks noChangeAspect="1" noChangeArrowheads="1"/>
          </p:cNvPicPr>
          <p:nvPr/>
        </p:nvPicPr>
        <p:blipFill>
          <a:blip r:embed="rId3"/>
          <a:srcRect/>
          <a:stretch>
            <a:fillRect/>
          </a:stretch>
        </p:blipFill>
        <p:spPr bwMode="auto">
          <a:xfrm>
            <a:off x="762000" y="3733800"/>
            <a:ext cx="5791200" cy="2157412"/>
          </a:xfrm>
          <a:prstGeom prst="rect">
            <a:avLst/>
          </a:prstGeom>
          <a:noFill/>
          <a:ln w="9525">
            <a:noFill/>
            <a:miter lim="800000"/>
            <a:headEnd/>
            <a:tailEnd/>
          </a:ln>
        </p:spPr>
      </p:pic>
      <p:sp>
        <p:nvSpPr>
          <p:cNvPr id="9" name="TextBox 1"/>
          <p:cNvSpPr txBox="1">
            <a:spLocks noChangeArrowheads="1"/>
          </p:cNvSpPr>
          <p:nvPr/>
        </p:nvSpPr>
        <p:spPr bwMode="auto">
          <a:xfrm>
            <a:off x="381000" y="5892225"/>
            <a:ext cx="4648200" cy="584775"/>
          </a:xfrm>
          <a:prstGeom prst="rect">
            <a:avLst/>
          </a:prstGeom>
          <a:solidFill>
            <a:schemeClr val="accent3"/>
          </a:solidFill>
          <a:ln w="9525">
            <a:noFill/>
            <a:miter lim="800000"/>
            <a:headEnd/>
            <a:tailEnd/>
          </a:ln>
        </p:spPr>
        <p:txBody>
          <a:bodyPr wrap="square">
            <a:spAutoFit/>
          </a:bodyPr>
          <a:lstStyle/>
          <a:p>
            <a:pPr algn="ctr"/>
            <a:r>
              <a:rPr lang="en-GB" sz="1600" b="1" dirty="0">
                <a:latin typeface="Times New Roman" pitchFamily="18" charset="0"/>
                <a:cs typeface="Times New Roman" pitchFamily="18" charset="0"/>
              </a:rPr>
              <a:t>Paper in landfill decomposes giving of methane which is a greenhouse gas.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970579-048C-4CB2-9A98-0C865E5C17C4}" type="datetime1">
              <a:rPr lang="en-US" smtClean="0"/>
              <a:pPr/>
              <a:t>3/15/2022</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6" name="TextBox 7"/>
          <p:cNvSpPr txBox="1">
            <a:spLocks noGrp="1" noChangeArrowheads="1"/>
          </p:cNvSpPr>
          <p:nvPr>
            <p:ph idx="1"/>
          </p:nvPr>
        </p:nvSpPr>
        <p:spPr bwMode="auto">
          <a:xfrm>
            <a:off x="457200" y="304800"/>
            <a:ext cx="8229600" cy="4081117"/>
          </a:xfrm>
          <a:prstGeom prst="rect">
            <a:avLst/>
          </a:prstGeom>
          <a:noFill/>
          <a:ln w="9525">
            <a:noFill/>
            <a:miter lim="800000"/>
            <a:headEnd/>
            <a:tailEnd/>
          </a:ln>
        </p:spPr>
        <p:txBody>
          <a:bodyPr>
            <a:spAutoFit/>
          </a:bodyPr>
          <a:lstStyle/>
          <a:p>
            <a:pPr algn="just"/>
            <a:r>
              <a:rPr lang="en-GB" sz="2400" dirty="0">
                <a:latin typeface="Times New Roman" pitchFamily="18" charset="0"/>
                <a:cs typeface="Times New Roman" pitchFamily="18" charset="0"/>
              </a:rPr>
              <a:t>Recycling paper and boards is easily and widely accessible to do so. When paper is disposed off in a specialised paper bin it is sent to be graded. </a:t>
            </a:r>
          </a:p>
          <a:p>
            <a:pPr algn="just"/>
            <a:r>
              <a:rPr lang="en-GB" sz="2400" dirty="0">
                <a:latin typeface="Times New Roman" pitchFamily="18" charset="0"/>
                <a:cs typeface="Times New Roman" pitchFamily="18" charset="0"/>
              </a:rPr>
              <a:t>Magazines which are produced out of high quality glossy paper will produce a higher quality of recycled paper than a newspaper would do. </a:t>
            </a:r>
          </a:p>
          <a:p>
            <a:pPr algn="just"/>
            <a:r>
              <a:rPr lang="en-GB" sz="2400" dirty="0">
                <a:latin typeface="Times New Roman" pitchFamily="18" charset="0"/>
                <a:cs typeface="Times New Roman" pitchFamily="18" charset="0"/>
              </a:rPr>
              <a:t>The energy it needs to produce brand new paper from pulp and those from recycled materials is between 40-70% more. </a:t>
            </a:r>
          </a:p>
          <a:p>
            <a:pPr algn="just"/>
            <a:endParaRPr lang="en-GB" sz="2400" dirty="0">
              <a:latin typeface="Times New Roman" pitchFamily="18" charset="0"/>
              <a:cs typeface="Times New Roman" pitchFamily="18" charset="0"/>
            </a:endParaRPr>
          </a:p>
          <a:p>
            <a:pPr algn="just"/>
            <a:r>
              <a:rPr lang="en-GB" sz="2400" b="1" dirty="0">
                <a:latin typeface="Times New Roman" pitchFamily="18" charset="0"/>
                <a:cs typeface="Times New Roman" pitchFamily="18" charset="0"/>
              </a:rPr>
              <a:t>THEREFORE RECYCLE YOUR PAPER/MAGAZINES!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17"/>
            <a:ext cx="8229600" cy="660783"/>
          </a:xfrm>
        </p:spPr>
        <p:txBody>
          <a:bodyPr>
            <a:noAutofit/>
          </a:bodyPr>
          <a:lstStyle/>
          <a:p>
            <a:r>
              <a:rPr lang="en-US" sz="2800" b="1" dirty="0" smtClean="0">
                <a:latin typeface="Times New Roman" panose="02020603050405020304" pitchFamily="18" charset="0"/>
                <a:cs typeface="Times New Roman" panose="02020603050405020304" pitchFamily="18" charset="0"/>
              </a:rPr>
              <a:t>Chapter-  8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Chemical foodstuff processing</a:t>
            </a:r>
            <a:br>
              <a:rPr lang="en-US"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1076" y="1734207"/>
            <a:ext cx="8229600" cy="4097666"/>
          </a:xfrm>
        </p:spPr>
        <p:txBody>
          <a:bodyPr>
            <a:normAutofit/>
          </a:bodyPr>
          <a:lstStyle/>
          <a:p>
            <a:pPr algn="ctr">
              <a:buNone/>
            </a:pPr>
            <a:r>
              <a:rPr lang="en-US" sz="2400" b="1" dirty="0" smtClean="0">
                <a:latin typeface="Times New Roman" panose="02020603050405020304" pitchFamily="18" charset="0"/>
                <a:cs typeface="Times New Roman" panose="02020603050405020304" pitchFamily="18" charset="0"/>
              </a:rPr>
              <a:t>Objective</a:t>
            </a:r>
            <a:endParaRPr lang="en-US" sz="24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To identify the alcoholic content of beer, wines and distilled  beverages</a:t>
            </a:r>
          </a:p>
          <a:p>
            <a:pPr lvl="2">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To discuss the industrial manufacture of  Beer, Wine, and Spirits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3941"/>
          </a:xfrm>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8.1.  Alcoholic Beverages</a:t>
            </a:r>
            <a:br>
              <a:rPr lang="en-US" sz="2800" b="1"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588579"/>
            <a:ext cx="8229600" cy="5759669"/>
          </a:xfrm>
        </p:spPr>
        <p:txBody>
          <a:bodyPr>
            <a:no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An </a:t>
            </a:r>
            <a:r>
              <a:rPr lang="en-US" sz="2400" b="1" dirty="0" smtClean="0">
                <a:latin typeface="Times New Roman" panose="02020603050405020304" pitchFamily="18" charset="0"/>
                <a:cs typeface="Times New Roman" panose="02020603050405020304" pitchFamily="18" charset="0"/>
              </a:rPr>
              <a:t>alcoholic beverage </a:t>
            </a:r>
            <a:r>
              <a:rPr lang="en-US" sz="2400" dirty="0" smtClean="0">
                <a:latin typeface="Times New Roman" panose="02020603050405020304" pitchFamily="18" charset="0"/>
                <a:cs typeface="Times New Roman" panose="02020603050405020304" pitchFamily="18" charset="0"/>
              </a:rPr>
              <a:t>is a drink containing ethanol, commonly known as alcohol.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Alcohol is a psychoactive drug that has a depressant effect.</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 high blood alcohol content is usually considered to be legal drunkenness because it reduces attention and slows reaction speed.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Alcohol can be addictive, and the state of addiction to alcohol is known as</a:t>
            </a:r>
            <a:r>
              <a:rPr lang="en-US" sz="2400" b="1" i="1" dirty="0" smtClean="0">
                <a:latin typeface="Times New Roman" panose="02020603050405020304" pitchFamily="18" charset="0"/>
                <a:cs typeface="Times New Roman" panose="02020603050405020304" pitchFamily="18" charset="0"/>
              </a:rPr>
              <a:t>  alcoholism.</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Alcoholic beverages that have a lower alcohol content (beer and wine) are produced by fermentation of sugar- or starch-containing plant material.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Beverages of higher alcohol content (spirits) are produced by fermentation followed by  distillation.</a:t>
            </a:r>
            <a:endParaRPr lang="en-US" sz="2400" b="1" i="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Alcoholic beverages are divided into three general classes: </a:t>
            </a:r>
            <a:r>
              <a:rPr lang="en-US" sz="2400" i="1" dirty="0" smtClean="0">
                <a:latin typeface="Times New Roman" panose="02020603050405020304" pitchFamily="18" charset="0"/>
                <a:cs typeface="Times New Roman" panose="02020603050405020304" pitchFamily="18" charset="0"/>
              </a:rPr>
              <a:t>beers, wines, and spirits</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0369"/>
          </a:xfrm>
        </p:spPr>
        <p:txBody>
          <a:bodyPr>
            <a:normAutofit fontScale="90000"/>
          </a:bodyPr>
          <a:lstStyle/>
          <a:p>
            <a:r>
              <a:rPr lang="en-US" b="1" i="1" dirty="0" smtClean="0"/>
              <a:t/>
            </a:r>
            <a:br>
              <a:rPr lang="en-US" b="1" i="1" dirty="0" smtClean="0"/>
            </a:br>
            <a:r>
              <a:rPr lang="en-US" sz="3600" b="1" i="1" dirty="0" smtClean="0"/>
              <a:t>Beer</a:t>
            </a:r>
            <a:r>
              <a:rPr lang="en-US" b="1" i="1" dirty="0" smtClean="0"/>
              <a:t/>
            </a:r>
            <a:br>
              <a:rPr lang="en-US" b="1" i="1" dirty="0" smtClean="0"/>
            </a:br>
            <a:endParaRPr lang="en-US" dirty="0"/>
          </a:p>
        </p:txBody>
      </p:sp>
      <p:sp>
        <p:nvSpPr>
          <p:cNvPr id="3" name="Content Placeholder 2"/>
          <p:cNvSpPr>
            <a:spLocks noGrp="1"/>
          </p:cNvSpPr>
          <p:nvPr>
            <p:ph idx="1"/>
          </p:nvPr>
        </p:nvSpPr>
        <p:spPr>
          <a:xfrm>
            <a:off x="457200" y="693683"/>
            <a:ext cx="8229600" cy="5602014"/>
          </a:xfrm>
        </p:spPr>
        <p:txBody>
          <a:bodyPr>
            <a:no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Beer is the world's oldest and most widely consumed alcoholic beverage and the third  most popular drink overall after water and tea.</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It is produced by the brewing and fermentation of starches which are mainly derived from cereal grains — most commonly malted barley although wheat, maize (corn), and rice are also used.</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Alcoholic beverages that are distilled after fermentation, are fermented from </a:t>
            </a:r>
            <a:r>
              <a:rPr lang="en-US" sz="2400" dirty="0" err="1" smtClean="0">
                <a:latin typeface="Times New Roman" panose="02020603050405020304" pitchFamily="18" charset="0"/>
                <a:cs typeface="Times New Roman" panose="02020603050405020304" pitchFamily="18" charset="0"/>
              </a:rPr>
              <a:t>noncereal</a:t>
            </a:r>
            <a:r>
              <a:rPr lang="en-US" sz="2400" dirty="0" smtClean="0">
                <a:latin typeface="Times New Roman" panose="02020603050405020304" pitchFamily="18" charset="0"/>
                <a:cs typeface="Times New Roman" panose="02020603050405020304" pitchFamily="18" charset="0"/>
              </a:rPr>
              <a:t> sources such as grapes or honey, or are fermented from </a:t>
            </a:r>
            <a:r>
              <a:rPr lang="en-US" sz="2400" dirty="0" err="1" smtClean="0">
                <a:latin typeface="Times New Roman" panose="02020603050405020304" pitchFamily="18" charset="0"/>
                <a:cs typeface="Times New Roman" panose="02020603050405020304" pitchFamily="18" charset="0"/>
              </a:rPr>
              <a:t>unmalted</a:t>
            </a:r>
            <a:r>
              <a:rPr lang="en-US" sz="2400" dirty="0" smtClean="0">
                <a:latin typeface="Times New Roman" panose="02020603050405020304" pitchFamily="18" charset="0"/>
                <a:cs typeface="Times New Roman" panose="02020603050405020304" pitchFamily="18" charset="0"/>
              </a:rPr>
              <a:t> cereal grain are not classified as  beer.</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two main types of beer are </a:t>
            </a:r>
            <a:r>
              <a:rPr lang="en-US" sz="2400" i="1" dirty="0" smtClean="0">
                <a:latin typeface="Times New Roman" panose="02020603050405020304" pitchFamily="18" charset="0"/>
                <a:cs typeface="Times New Roman" panose="02020603050405020304" pitchFamily="18" charset="0"/>
              </a:rPr>
              <a:t>lager </a:t>
            </a:r>
            <a:r>
              <a:rPr lang="en-US" sz="2400" dirty="0" smtClean="0">
                <a:latin typeface="Times New Roman" panose="02020603050405020304" pitchFamily="18" charset="0"/>
                <a:cs typeface="Times New Roman" panose="02020603050405020304" pitchFamily="18" charset="0"/>
              </a:rPr>
              <a:t>and </a:t>
            </a:r>
            <a:r>
              <a:rPr lang="en-US" sz="2400" i="1" dirty="0" smtClean="0">
                <a:latin typeface="Times New Roman" panose="02020603050405020304" pitchFamily="18" charset="0"/>
                <a:cs typeface="Times New Roman" panose="02020603050405020304" pitchFamily="18" charset="0"/>
              </a:rPr>
              <a:t>ale</a:t>
            </a:r>
            <a:r>
              <a:rPr 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sz="2400" i="1" dirty="0" smtClean="0">
                <a:latin typeface="Times New Roman" panose="02020603050405020304" pitchFamily="18" charset="0"/>
                <a:cs typeface="Times New Roman" panose="02020603050405020304" pitchFamily="18" charset="0"/>
              </a:rPr>
              <a:t>Ale </a:t>
            </a:r>
            <a:r>
              <a:rPr lang="en-US" sz="2400" dirty="0" smtClean="0">
                <a:latin typeface="Times New Roman" panose="02020603050405020304" pitchFamily="18" charset="0"/>
                <a:cs typeface="Times New Roman" panose="02020603050405020304" pitchFamily="18" charset="0"/>
              </a:rPr>
              <a:t>is further classified into varieties such as </a:t>
            </a:r>
            <a:r>
              <a:rPr lang="en-US" sz="2400" i="1" dirty="0" smtClean="0">
                <a:latin typeface="Times New Roman" panose="02020603050405020304" pitchFamily="18" charset="0"/>
                <a:cs typeface="Times New Roman" panose="02020603050405020304" pitchFamily="18" charset="0"/>
              </a:rPr>
              <a:t>pale ale, stout, </a:t>
            </a:r>
            <a:r>
              <a:rPr lang="en-US" sz="2400" dirty="0" smtClean="0">
                <a:latin typeface="Times New Roman" panose="02020603050405020304" pitchFamily="18" charset="0"/>
                <a:cs typeface="Times New Roman" panose="02020603050405020304" pitchFamily="18" charset="0"/>
              </a:rPr>
              <a:t>and </a:t>
            </a:r>
            <a:r>
              <a:rPr lang="en-US" sz="2400" i="1" dirty="0" smtClean="0">
                <a:latin typeface="Times New Roman" panose="02020603050405020304" pitchFamily="18" charset="0"/>
                <a:cs typeface="Times New Roman" panose="02020603050405020304" pitchFamily="18" charset="0"/>
              </a:rPr>
              <a:t>brown ale.</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490" y="126124"/>
            <a:ext cx="8024648" cy="6106510"/>
          </a:xfrm>
        </p:spPr>
        <p:txBody>
          <a:bodyPr>
            <a:no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Most beer is flavored with hops, which add bitterness and act as a natural preservative.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Other flavorings, such as fruits or herbs, may also be used.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alcoholic strength of beer is usually 4% to 6% alcohol by volume (ABV), but it may be less than 2% or as much as  12%.</a:t>
            </a:r>
          </a:p>
          <a:p>
            <a:pPr algn="ctr">
              <a:buNone/>
            </a:pPr>
            <a:r>
              <a:rPr lang="en-US" sz="2400" b="1" dirty="0" smtClean="0">
                <a:latin typeface="Times New Roman" panose="02020603050405020304" pitchFamily="18" charset="0"/>
                <a:cs typeface="Times New Roman" panose="02020603050405020304" pitchFamily="18" charset="0"/>
              </a:rPr>
              <a:t>Manufacture of Beer</a:t>
            </a:r>
          </a:p>
          <a:p>
            <a:pPr algn="just">
              <a:buNone/>
            </a:pPr>
            <a:r>
              <a:rPr lang="en-US" sz="2400" b="1" i="1" dirty="0" smtClean="0">
                <a:latin typeface="Times New Roman" panose="02020603050405020304" pitchFamily="18" charset="0"/>
                <a:cs typeface="Times New Roman" panose="02020603050405020304" pitchFamily="18" charset="0"/>
              </a:rPr>
              <a:t>Raw materials</a:t>
            </a:r>
          </a:p>
          <a:p>
            <a:pPr algn="just">
              <a:buNone/>
            </a:pPr>
            <a:r>
              <a:rPr lang="en-US" sz="2400" b="1" dirty="0" smtClean="0">
                <a:latin typeface="Times New Roman" panose="02020603050405020304" pitchFamily="18" charset="0"/>
                <a:cs typeface="Times New Roman" panose="02020603050405020304" pitchFamily="18" charset="0"/>
              </a:rPr>
              <a:t>Barley</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Barley may be regarded as the backbone of beer.</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Barley provides </a:t>
            </a:r>
            <a:r>
              <a:rPr lang="en-US" sz="2400" b="1" i="1" dirty="0" smtClean="0">
                <a:latin typeface="Times New Roman" panose="02020603050405020304" pitchFamily="18" charset="0"/>
                <a:cs typeface="Times New Roman" panose="02020603050405020304" pitchFamily="18" charset="0"/>
              </a:rPr>
              <a:t>fermentable sugars </a:t>
            </a:r>
            <a:r>
              <a:rPr lang="en-US" sz="2400" dirty="0" smtClean="0">
                <a:latin typeface="Times New Roman" panose="02020603050405020304" pitchFamily="18" charset="0"/>
                <a:cs typeface="Times New Roman" panose="02020603050405020304" pitchFamily="18" charset="0"/>
              </a:rPr>
              <a:t>that yeast convert to alcohol during fermentation, </a:t>
            </a:r>
            <a:r>
              <a:rPr lang="en-US" sz="2400" b="1" i="1" dirty="0" err="1" smtClean="0">
                <a:latin typeface="Times New Roman" panose="02020603050405020304" pitchFamily="18" charset="0"/>
                <a:cs typeface="Times New Roman" panose="02020603050405020304" pitchFamily="18" charset="0"/>
              </a:rPr>
              <a:t>dextrins</a:t>
            </a:r>
            <a:r>
              <a:rPr lang="en-US" sz="2400" dirty="0" smtClean="0">
                <a:latin typeface="Times New Roman" panose="02020603050405020304" pitchFamily="18" charset="0"/>
                <a:cs typeface="Times New Roman" panose="02020603050405020304" pitchFamily="18" charset="0"/>
              </a:rPr>
              <a:t> that give beer mouth-feel and body,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proteins</a:t>
            </a:r>
            <a:r>
              <a:rPr lang="en-US" sz="2400" dirty="0" smtClean="0">
                <a:latin typeface="Times New Roman" panose="02020603050405020304" pitchFamily="18" charset="0"/>
                <a:cs typeface="Times New Roman" panose="02020603050405020304" pitchFamily="18" charset="0"/>
              </a:rPr>
              <a:t> responsible for beer foam and malty </a:t>
            </a:r>
            <a:r>
              <a:rPr lang="en-US" sz="2400" dirty="0" err="1" smtClean="0">
                <a:latin typeface="Times New Roman" panose="02020603050405020304" pitchFamily="18" charset="0"/>
                <a:cs typeface="Times New Roman" panose="02020603050405020304" pitchFamily="18" charset="0"/>
              </a:rPr>
              <a:t>flavours</a:t>
            </a:r>
            <a:r>
              <a:rPr lang="en-US" sz="2400" dirty="0" smtClean="0">
                <a:latin typeface="Times New Roman" panose="02020603050405020304" pitchFamily="18" charset="0"/>
                <a:cs typeface="Times New Roman" panose="02020603050405020304" pitchFamily="18" charset="0"/>
              </a:rPr>
              <a:t> and </a:t>
            </a:r>
            <a:r>
              <a:rPr lang="en-US" sz="2400" b="1" i="1" dirty="0" smtClean="0">
                <a:latin typeface="Times New Roman" panose="02020603050405020304" pitchFamily="18" charset="0"/>
                <a:cs typeface="Times New Roman" panose="02020603050405020304" pitchFamily="18" charset="0"/>
              </a:rPr>
              <a:t>aromas </a:t>
            </a:r>
            <a:r>
              <a:rPr lang="en-US" sz="2400" dirty="0" smtClean="0">
                <a:latin typeface="Times New Roman" panose="02020603050405020304" pitchFamily="18" charset="0"/>
                <a:cs typeface="Times New Roman" panose="02020603050405020304" pitchFamily="18" charset="0"/>
              </a:rPr>
              <a:t>that balance hop bitterness in  the final beer.</a:t>
            </a:r>
          </a:p>
          <a:p>
            <a:pPr algn="just">
              <a:buNone/>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7003"/>
          </a:xfrm>
        </p:spPr>
        <p:txBody>
          <a:bodyPr>
            <a:normAutofit fontScale="90000"/>
          </a:bodyPr>
          <a:lstStyle/>
          <a:p>
            <a:r>
              <a:rPr lang="en-US" sz="2800" b="1" i="1" dirty="0" smtClean="0"/>
              <a:t>Cont’d</a:t>
            </a:r>
            <a:endParaRPr lang="en-US" sz="2800" b="1" i="1" dirty="0"/>
          </a:p>
        </p:txBody>
      </p:sp>
      <p:sp>
        <p:nvSpPr>
          <p:cNvPr id="3" name="Content Placeholder 2"/>
          <p:cNvSpPr>
            <a:spLocks noGrp="1"/>
          </p:cNvSpPr>
          <p:nvPr>
            <p:ph idx="1"/>
          </p:nvPr>
        </p:nvSpPr>
        <p:spPr>
          <a:xfrm>
            <a:off x="457200" y="651641"/>
            <a:ext cx="8229600" cy="5980387"/>
          </a:xfrm>
        </p:spPr>
        <p:txBody>
          <a:bodyPr>
            <a:no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barley used must be viable, free of disease, infection and </a:t>
            </a:r>
            <a:r>
              <a:rPr lang="en-US" sz="2400" dirty="0" err="1" smtClean="0">
                <a:latin typeface="Times New Roman" panose="02020603050405020304" pitchFamily="18" charset="0"/>
                <a:cs typeface="Times New Roman" panose="02020603050405020304" pitchFamily="18" charset="0"/>
              </a:rPr>
              <a:t>discolouration</a:t>
            </a:r>
            <a:r>
              <a:rPr lang="en-US" sz="2400" dirty="0" smtClean="0">
                <a:latin typeface="Times New Roman" panose="02020603050405020304" pitchFamily="18" charset="0"/>
                <a:cs typeface="Times New Roman" panose="02020603050405020304" pitchFamily="18" charset="0"/>
              </a:rPr>
              <a:t>, and reasonably free of debris and damaged corns.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grain should be relatively low in nitrogen (i.e. 9-12% protein), have vigorous germination, the potential for rapid and  complete modification and the ability to yield high levels of brewing  enzymes.</a:t>
            </a:r>
          </a:p>
          <a:p>
            <a:pPr algn="just">
              <a:buNone/>
            </a:pPr>
            <a:r>
              <a:rPr lang="en-US" sz="2400" dirty="0" smtClean="0">
                <a:latin typeface="Times New Roman" panose="02020603050405020304" pitchFamily="18" charset="0"/>
                <a:cs typeface="Times New Roman" panose="02020603050405020304" pitchFamily="18" charset="0"/>
              </a:rPr>
              <a:t>Steps carried out:</a:t>
            </a:r>
          </a:p>
          <a:p>
            <a:pPr marL="457200" indent="-457200" algn="ctr">
              <a:buFont typeface="+mj-lt"/>
              <a:buAutoNum type="arabicParenR"/>
            </a:pPr>
            <a:r>
              <a:rPr lang="en-US" sz="2400" b="1" dirty="0" smtClean="0">
                <a:latin typeface="Times New Roman" panose="02020603050405020304" pitchFamily="18" charset="0"/>
                <a:cs typeface="Times New Roman" panose="02020603050405020304" pitchFamily="18" charset="0"/>
              </a:rPr>
              <a:t>Malting</a:t>
            </a:r>
            <a:endParaRPr lang="en-US" sz="2400" dirty="0" smtClean="0">
              <a:latin typeface="Times New Roman" panose="02020603050405020304" pitchFamily="18" charset="0"/>
              <a:cs typeface="Times New Roman" panose="02020603050405020304" pitchFamily="18" charset="0"/>
            </a:endParaRPr>
          </a:p>
          <a:p>
            <a:pPr marL="342900" lvl="2" indent="-342900" algn="just">
              <a:buNone/>
            </a:pPr>
            <a:r>
              <a:rPr lang="en-US" b="1" dirty="0" smtClean="0">
                <a:latin typeface="Times New Roman" panose="02020603050405020304" pitchFamily="18" charset="0"/>
                <a:cs typeface="Times New Roman" panose="02020603050405020304" pitchFamily="18" charset="0"/>
              </a:rPr>
              <a:t>a) Steeping</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During steeping the barley grains are soaked (“imbibed with”) in water.  The first flush of  water removes surface dirt and other impurities.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After this the grains are soaked until they absorb about 45% water.</a:t>
            </a:r>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3" name="Content Placeholder 2"/>
          <p:cNvSpPr>
            <a:spLocks noGrp="1"/>
          </p:cNvSpPr>
          <p:nvPr>
            <p:ph idx="4294967295"/>
          </p:nvPr>
        </p:nvSpPr>
        <p:spPr>
          <a:xfrm>
            <a:off x="457200" y="609600"/>
            <a:ext cx="8229600" cy="4525963"/>
          </a:xfrm>
        </p:spPr>
        <p:txBody>
          <a:bodyPr>
            <a:norm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water is changed every 6 to 8 hours over a period of usually between 24 (Australia) and 48 hours (Europe/USA), so steeping uses a lot of water.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Air is also needed during steeping because the grains are living and breathing organisms which require oxygen for energy and excrete carbon dioxide when making that  energy.</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2800" b="1" i="1" dirty="0" smtClean="0">
                <a:latin typeface="Times New Roman" panose="02020603050405020304" pitchFamily="18" charset="0"/>
                <a:cs typeface="Times New Roman" panose="02020603050405020304" pitchFamily="18" charset="0"/>
              </a:rPr>
              <a:t>cont’d</a:t>
            </a:r>
            <a:endParaRPr lang="en-US"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85800"/>
            <a:ext cx="8229600" cy="4525963"/>
          </a:xfrm>
        </p:spPr>
        <p:txBody>
          <a:bodyPr>
            <a:normAutofit/>
          </a:bodyPr>
          <a:lstStyle/>
          <a:p>
            <a:pPr algn="just">
              <a:buNone/>
            </a:pPr>
            <a:r>
              <a:rPr lang="en-US" sz="2400" b="1" dirty="0" smtClean="0">
                <a:latin typeface="Times New Roman" panose="02020603050405020304" pitchFamily="18" charset="0"/>
                <a:cs typeface="Times New Roman" panose="02020603050405020304" pitchFamily="18" charset="0"/>
              </a:rPr>
              <a:t>(b) Preparation and processing</a:t>
            </a:r>
          </a:p>
          <a:p>
            <a:pPr algn="just"/>
            <a:r>
              <a:rPr lang="en-US" sz="2400" dirty="0" smtClean="0">
                <a:latin typeface="Times New Roman" panose="02020603050405020304" pitchFamily="18" charset="0"/>
                <a:cs typeface="Times New Roman" panose="02020603050405020304" pitchFamily="18" charset="0"/>
              </a:rPr>
              <a:t>After the cane arrives at the mill yards, it is mechanically unloaded, and </a:t>
            </a:r>
            <a:r>
              <a:rPr lang="en-US" sz="2400" dirty="0" smtClean="0">
                <a:solidFill>
                  <a:srgbClr val="002060"/>
                </a:solidFill>
                <a:latin typeface="Times New Roman" panose="02020603050405020304" pitchFamily="18" charset="0"/>
                <a:cs typeface="Times New Roman" panose="02020603050405020304" pitchFamily="18" charset="0"/>
              </a:rPr>
              <a:t>excessive soil and rocks </a:t>
            </a:r>
            <a:r>
              <a:rPr lang="en-US" sz="2400" dirty="0" smtClean="0">
                <a:latin typeface="Times New Roman" panose="02020603050405020304" pitchFamily="18" charset="0"/>
                <a:cs typeface="Times New Roman" panose="02020603050405020304" pitchFamily="18" charset="0"/>
              </a:rPr>
              <a:t>are removed. </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cane is cleaned by flooding the carrier with </a:t>
            </a:r>
            <a:r>
              <a:rPr lang="en-US" sz="2400" dirty="0" smtClean="0">
                <a:solidFill>
                  <a:srgbClr val="C00000"/>
                </a:solidFill>
                <a:latin typeface="Times New Roman" panose="02020603050405020304" pitchFamily="18" charset="0"/>
                <a:cs typeface="Times New Roman" panose="02020603050405020304" pitchFamily="18" charset="0"/>
              </a:rPr>
              <a:t>warm</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water</a:t>
            </a:r>
            <a:r>
              <a:rPr lang="en-US" sz="2400" dirty="0" smtClean="0">
                <a:latin typeface="Times New Roman" panose="02020603050405020304" pitchFamily="18" charset="0"/>
                <a:cs typeface="Times New Roman" panose="02020603050405020304" pitchFamily="18" charset="0"/>
              </a:rPr>
              <a:t> (in the case of </a:t>
            </a:r>
            <a:r>
              <a:rPr lang="en-US" sz="2400" dirty="0" smtClean="0">
                <a:solidFill>
                  <a:srgbClr val="C00000"/>
                </a:solidFill>
                <a:latin typeface="Times New Roman" panose="02020603050405020304" pitchFamily="18" charset="0"/>
                <a:cs typeface="Times New Roman" panose="02020603050405020304" pitchFamily="18" charset="0"/>
              </a:rPr>
              <a:t>sparse rock and trash clutter</a:t>
            </a:r>
            <a:r>
              <a:rPr lang="en-US" sz="2400" dirty="0" smtClean="0">
                <a:latin typeface="Times New Roman" panose="02020603050405020304" pitchFamily="18" charset="0"/>
                <a:cs typeface="Times New Roman" panose="02020603050405020304" pitchFamily="18" charset="0"/>
              </a:rPr>
              <a:t>) or by spreading the cane on agitating conveyors that pass through strong jet of water and combing drums (to </a:t>
            </a:r>
            <a:r>
              <a:rPr lang="en-US" sz="2400" dirty="0" smtClean="0">
                <a:solidFill>
                  <a:srgbClr val="C00000"/>
                </a:solidFill>
                <a:latin typeface="Times New Roman" panose="02020603050405020304" pitchFamily="18" charset="0"/>
                <a:cs typeface="Times New Roman" panose="02020603050405020304" pitchFamily="18" charset="0"/>
              </a:rPr>
              <a:t>remove larger amounts of rocks, trash, and leaves, etc</a:t>
            </a:r>
            <a:r>
              <a:rPr lang="en-US" sz="2400" dirty="0" smtClean="0">
                <a:latin typeface="Times New Roman" panose="02020603050405020304" pitchFamily="18" charset="0"/>
                <a:cs typeface="Times New Roman" panose="02020603050405020304" pitchFamily="18" charset="0"/>
              </a:rPr>
              <a:t>.). </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this point, the cane is clean and ready to be milled.</a:t>
            </a:r>
          </a:p>
          <a:p>
            <a:endParaRPr lang="en-US" sz="2400" dirty="0"/>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2107"/>
          </a:xfrm>
        </p:spPr>
        <p:txBody>
          <a:bodyPr>
            <a:noAutofit/>
          </a:bodyPr>
          <a:lstStyle/>
          <a:p>
            <a:r>
              <a:rPr lang="en-US" sz="2800" b="1" i="1" dirty="0" smtClean="0">
                <a:latin typeface="Times New Roman" panose="02020603050405020304" pitchFamily="18" charset="0"/>
                <a:cs typeface="Times New Roman" panose="02020603050405020304" pitchFamily="18" charset="0"/>
              </a:rPr>
              <a:t>Chemistry in steeping</a:t>
            </a:r>
            <a:br>
              <a:rPr lang="en-US" sz="2800" b="1" i="1"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386" y="756745"/>
            <a:ext cx="8229600" cy="5402317"/>
          </a:xfrm>
        </p:spPr>
        <p:txBody>
          <a:bodyPr>
            <a:norm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During steeping the barley starts to produce enzymes (the production of enzymes is completed during germination).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enzymes degrade starches into simple sugars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maltose) that can be </a:t>
            </a:r>
            <a:r>
              <a:rPr lang="en-US" sz="2400" dirty="0" err="1" smtClean="0">
                <a:latin typeface="Times New Roman" panose="02020603050405020304" pitchFamily="18" charset="0"/>
                <a:cs typeface="Times New Roman" panose="02020603050405020304" pitchFamily="18" charset="0"/>
              </a:rPr>
              <a:t>utilised</a:t>
            </a:r>
            <a:r>
              <a:rPr lang="en-US" sz="2400" dirty="0" smtClean="0">
                <a:latin typeface="Times New Roman" panose="02020603050405020304" pitchFamily="18" charset="0"/>
                <a:cs typeface="Times New Roman" panose="02020603050405020304" pitchFamily="18" charset="0"/>
              </a:rPr>
              <a:t> by the growing grain.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energy to produce these comes from the respiration of the simple sugars, with a simplified equation:</a:t>
            </a:r>
          </a:p>
          <a:p>
            <a:pPr algn="just">
              <a:buNone/>
            </a:pPr>
            <a:r>
              <a:rPr lang="en-US" sz="2400" dirty="0" smtClean="0">
                <a:latin typeface="Times New Roman" panose="02020603050405020304" pitchFamily="18" charset="0"/>
                <a:cs typeface="Times New Roman" panose="02020603050405020304" pitchFamily="18" charset="0"/>
              </a:rPr>
              <a:t>   C6H12O6 (in starch)   +  6O2            6CO2   +  6H2O  +  heat</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order to control the malting process it is important to maintain a supply of oxygen, remove the carbon dioxide and make sure the temperature doesn’t rise too high.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As well as  this, if the  steeping process goes for too long some of the starches will be </a:t>
            </a:r>
            <a:r>
              <a:rPr lang="en-US" sz="2400" dirty="0" err="1" smtClean="0">
                <a:latin typeface="Times New Roman" panose="02020603050405020304" pitchFamily="18" charset="0"/>
                <a:cs typeface="Times New Roman" panose="02020603050405020304" pitchFamily="18" charset="0"/>
              </a:rPr>
              <a:t>oxidised</a:t>
            </a:r>
            <a:r>
              <a:rPr lang="en-US" sz="2400" dirty="0" smtClean="0">
                <a:latin typeface="Times New Roman" panose="02020603050405020304" pitchFamily="18" charset="0"/>
                <a:cs typeface="Times New Roman" panose="02020603050405020304" pitchFamily="18" charset="0"/>
              </a:rPr>
              <a:t>  away.</a:t>
            </a:r>
          </a:p>
          <a:p>
            <a:pPr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4908330" y="3477336"/>
            <a:ext cx="4887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660"/>
          </a:xfrm>
        </p:spPr>
        <p:txBody>
          <a:bodyPr>
            <a:noAutofit/>
          </a:bodyPr>
          <a:lstStyle/>
          <a:p>
            <a:pPr lvl="2" algn="ctr" defTabSz="457200" rtl="0">
              <a:spcBef>
                <a:spcPct val="0"/>
              </a:spcBef>
            </a:pPr>
            <a:r>
              <a:rPr lang="en-US" sz="2400" b="1" dirty="0" smtClean="0">
                <a:latin typeface="Times New Roman" panose="02020603050405020304" pitchFamily="18" charset="0"/>
                <a:cs typeface="Times New Roman" panose="02020603050405020304" pitchFamily="18" charset="0"/>
              </a:rPr>
              <a:t>b) Germination</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51641"/>
            <a:ext cx="8229600" cy="5654566"/>
          </a:xfrm>
        </p:spPr>
        <p:txBody>
          <a:bodyPr>
            <a:norm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barley grains are allowed to germinate, producing new barley plants. This produces enzymes which are needed to convert starch into sugars and to break down some of the hard, insoluble parts of the barley.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During germination the barley grains grow rootlets called ‘chits’.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germination process also needs a constant supply of water and air.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During germination the cell walls of the grains are broken down, and germination is complete when they can be crushed with the fingers. </a:t>
            </a:r>
          </a:p>
          <a:p>
            <a:pPr algn="just">
              <a:buNone/>
            </a:pPr>
            <a:r>
              <a:rPr lang="en-US" sz="2400" b="1" i="1" dirty="0" smtClean="0">
                <a:latin typeface="Times New Roman" panose="02020603050405020304" pitchFamily="18" charset="0"/>
                <a:cs typeface="Times New Roman" panose="02020603050405020304" pitchFamily="18" charset="0"/>
              </a:rPr>
              <a:t>Mass loss during germination</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There is a mass loss due to </a:t>
            </a:r>
            <a:r>
              <a:rPr lang="en-US" sz="2400" i="1" dirty="0" smtClean="0">
                <a:latin typeface="Times New Roman" panose="02020603050405020304" pitchFamily="18" charset="0"/>
                <a:cs typeface="Times New Roman" panose="02020603050405020304" pitchFamily="18" charset="0"/>
              </a:rPr>
              <a:t>respiration</a:t>
            </a:r>
            <a:r>
              <a:rPr lang="en-US" sz="2400" dirty="0" smtClean="0">
                <a:latin typeface="Times New Roman" panose="02020603050405020304" pitchFamily="18" charset="0"/>
                <a:cs typeface="Times New Roman" panose="02020603050405020304" pitchFamily="18" charset="0"/>
              </a:rPr>
              <a:t> and the formation of the </a:t>
            </a:r>
            <a:r>
              <a:rPr lang="en-US" sz="2400" i="1" dirty="0" smtClean="0">
                <a:latin typeface="Times New Roman" panose="02020603050405020304" pitchFamily="18" charset="0"/>
                <a:cs typeface="Times New Roman" panose="02020603050405020304" pitchFamily="18" charset="0"/>
              </a:rPr>
              <a:t>rootlets </a:t>
            </a:r>
            <a:r>
              <a:rPr lang="en-US" sz="2400" dirty="0" smtClean="0">
                <a:latin typeface="Times New Roman" panose="02020603050405020304" pitchFamily="18" charset="0"/>
                <a:cs typeface="Times New Roman" panose="02020603050405020304" pitchFamily="18" charset="0"/>
              </a:rPr>
              <a:t>(which are discarded).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9859"/>
          </a:xfrm>
        </p:spPr>
        <p:txBody>
          <a:bodyPr>
            <a:normAutofit fontScale="90000"/>
          </a:bodyPr>
          <a:lstStyle/>
          <a:p>
            <a:r>
              <a:rPr lang="en-US" sz="2400" b="1" i="1" dirty="0" smtClean="0">
                <a:latin typeface="Times New Roman" panose="02020603050405020304" pitchFamily="18" charset="0"/>
                <a:cs typeface="Times New Roman" panose="02020603050405020304" pitchFamily="18" charset="0"/>
              </a:rPr>
              <a:t>Cont’d</a:t>
            </a:r>
            <a:endParaRPr lang="en-US" sz="24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93683"/>
            <a:ext cx="8229600" cy="4525963"/>
          </a:xfrm>
        </p:spPr>
        <p:txBody>
          <a:bodyPr>
            <a:normAutofit/>
          </a:bodyPr>
          <a:lstStyle/>
          <a:p>
            <a:pPr lvl="0" algn="just"/>
            <a:r>
              <a:rPr lang="en-US" sz="2400" b="1" i="1" dirty="0" smtClean="0">
                <a:latin typeface="Times New Roman" panose="02020603050405020304" pitchFamily="18" charset="0"/>
                <a:cs typeface="Times New Roman" panose="02020603050405020304" pitchFamily="18" charset="0"/>
              </a:rPr>
              <a:t>Limit-</a:t>
            </a:r>
            <a:r>
              <a:rPr lang="en-US" sz="2400" b="1" i="1" dirty="0" err="1" smtClean="0">
                <a:latin typeface="Times New Roman" panose="02020603050405020304" pitchFamily="18" charset="0"/>
                <a:cs typeface="Times New Roman" panose="02020603050405020304" pitchFamily="18" charset="0"/>
              </a:rPr>
              <a:t>dextrinase</a:t>
            </a:r>
            <a:r>
              <a:rPr lang="en-US" sz="2400" dirty="0" smtClean="0">
                <a:latin typeface="Times New Roman" panose="02020603050405020304" pitchFamily="18" charset="0"/>
                <a:cs typeface="Times New Roman" panose="02020603050405020304" pitchFamily="18" charset="0"/>
              </a:rPr>
              <a:t> complete the breakdown of larger sugar molecules that are branched (limit </a:t>
            </a:r>
            <a:r>
              <a:rPr lang="en-US" sz="2400" dirty="0" err="1" smtClean="0">
                <a:latin typeface="Times New Roman" panose="02020603050405020304" pitchFamily="18" charset="0"/>
                <a:cs typeface="Times New Roman" panose="02020603050405020304" pitchFamily="18" charset="0"/>
              </a:rPr>
              <a:t>dextrins</a:t>
            </a:r>
            <a:r>
              <a:rPr lang="en-US" sz="2400" dirty="0" smtClean="0">
                <a:latin typeface="Times New Roman" panose="02020603050405020304" pitchFamily="18" charset="0"/>
                <a:cs typeface="Times New Roman" panose="02020603050405020304" pitchFamily="18" charset="0"/>
              </a:rPr>
              <a:t>) simple sugars that may be further </a:t>
            </a:r>
            <a:r>
              <a:rPr lang="en-US" sz="2400" dirty="0" err="1" smtClean="0">
                <a:latin typeface="Times New Roman" panose="02020603050405020304" pitchFamily="18" charset="0"/>
                <a:cs typeface="Times New Roman" panose="02020603050405020304" pitchFamily="18" charset="0"/>
              </a:rPr>
              <a:t>hydrolysed</a:t>
            </a:r>
            <a:r>
              <a:rPr lang="en-US" sz="2400" dirty="0" smtClean="0">
                <a:latin typeface="Times New Roman" panose="02020603050405020304" pitchFamily="18" charset="0"/>
                <a:cs typeface="Times New Roman" panose="02020603050405020304" pitchFamily="18" charset="0"/>
              </a:rPr>
              <a:t> into fermentable sugars such as maltose and glucose.</a:t>
            </a:r>
          </a:p>
          <a:p>
            <a:pPr lvl="0" algn="just"/>
            <a:r>
              <a:rPr lang="en-US" sz="2400" b="1" i="1" dirty="0" smtClean="0">
                <a:latin typeface="Times New Roman" panose="02020603050405020304" pitchFamily="18" charset="0"/>
                <a:cs typeface="Times New Roman" panose="02020603050405020304" pitchFamily="18" charset="0"/>
              </a:rPr>
              <a:t>b-</a:t>
            </a:r>
            <a:r>
              <a:rPr lang="en-US" sz="2400" b="1" i="1" dirty="0" err="1" smtClean="0">
                <a:latin typeface="Times New Roman" panose="02020603050405020304" pitchFamily="18" charset="0"/>
                <a:cs typeface="Times New Roman" panose="02020603050405020304" pitchFamily="18" charset="0"/>
              </a:rPr>
              <a:t>glucanase</a:t>
            </a:r>
            <a:r>
              <a:rPr lang="en-US" sz="2400" dirty="0" smtClean="0">
                <a:latin typeface="Times New Roman" panose="02020603050405020304" pitchFamily="18" charset="0"/>
                <a:cs typeface="Times New Roman" panose="02020603050405020304" pitchFamily="18" charset="0"/>
              </a:rPr>
              <a:t> (produced during germination) break down b-</a:t>
            </a:r>
            <a:r>
              <a:rPr lang="en-US" sz="2400" dirty="0" err="1" smtClean="0">
                <a:latin typeface="Times New Roman" panose="02020603050405020304" pitchFamily="18" charset="0"/>
                <a:cs typeface="Times New Roman" panose="02020603050405020304" pitchFamily="18" charset="0"/>
              </a:rPr>
              <a:t>glucan</a:t>
            </a:r>
            <a:r>
              <a:rPr lang="en-US" sz="2400" dirty="0" smtClean="0">
                <a:latin typeface="Times New Roman" panose="02020603050405020304" pitchFamily="18" charset="0"/>
                <a:cs typeface="Times New Roman" panose="02020603050405020304" pitchFamily="18" charset="0"/>
              </a:rPr>
              <a:t>, a complex sugar  polymer which is used to hold the cell walls together, into smaller </a:t>
            </a:r>
            <a:r>
              <a:rPr lang="en-US" sz="2400" dirty="0" err="1" smtClean="0">
                <a:latin typeface="Times New Roman" panose="02020603050405020304" pitchFamily="18" charset="0"/>
                <a:cs typeface="Times New Roman" panose="02020603050405020304" pitchFamily="18" charset="0"/>
              </a:rPr>
              <a:t>polysaccarides</a:t>
            </a:r>
            <a:r>
              <a:rPr lang="en-US" sz="2400" dirty="0" smtClean="0">
                <a:latin typeface="Times New Roman" panose="02020603050405020304" pitchFamily="18" charset="0"/>
                <a:cs typeface="Times New Roman" panose="02020603050405020304" pitchFamily="18" charset="0"/>
              </a:rPr>
              <a:t> which   in turn can be further broken down into glucose.</a:t>
            </a:r>
          </a:p>
          <a:p>
            <a:pPr lvl="0" algn="just"/>
            <a:r>
              <a:rPr lang="en-US" sz="2400" b="1" i="1" dirty="0" err="1" smtClean="0">
                <a:latin typeface="Times New Roman" panose="02020603050405020304" pitchFamily="18" charset="0"/>
                <a:cs typeface="Times New Roman" panose="02020603050405020304" pitchFamily="18" charset="0"/>
              </a:rPr>
              <a:t>Proteanases</a:t>
            </a:r>
            <a:r>
              <a:rPr lang="en-US" sz="2400" dirty="0" smtClean="0">
                <a:latin typeface="Times New Roman" panose="02020603050405020304" pitchFamily="18" charset="0"/>
                <a:cs typeface="Times New Roman" panose="02020603050405020304" pitchFamily="18" charset="0"/>
              </a:rPr>
              <a:t> break down the proteins in the cell wall into smaller peptides and soluble amino acids.</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252"/>
          </a:xfrm>
        </p:spPr>
        <p:txBody>
          <a:bodyPr>
            <a:normAutofit fontScale="90000"/>
          </a:bodyPr>
          <a:lstStyle/>
          <a:p>
            <a:r>
              <a:rPr lang="en-US" sz="2800" b="1" i="1" dirty="0" smtClean="0">
                <a:latin typeface="Times New Roman" panose="02020603050405020304" pitchFamily="18" charset="0"/>
                <a:cs typeface="Times New Roman" panose="02020603050405020304" pitchFamily="18" charset="0"/>
              </a:rPr>
              <a:t>The enzymes in malting</a:t>
            </a:r>
            <a:br>
              <a:rPr lang="en-US" sz="2800" b="1" i="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09600"/>
            <a:ext cx="8229600" cy="4525963"/>
          </a:xfrm>
        </p:spPr>
        <p:txBody>
          <a:bodyPr>
            <a:no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enzymes are proteins which are produced by the action of plant hormones called  </a:t>
            </a:r>
            <a:r>
              <a:rPr lang="en-US" sz="2400" b="1" dirty="0" smtClean="0">
                <a:latin typeface="Times New Roman" panose="02020603050405020304" pitchFamily="18" charset="0"/>
                <a:cs typeface="Times New Roman" panose="02020603050405020304" pitchFamily="18" charset="0"/>
              </a:rPr>
              <a:t>gibberellins</a:t>
            </a:r>
            <a:r>
              <a:rPr 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enzymes are </a:t>
            </a:r>
            <a:r>
              <a:rPr lang="en-US" sz="2400" i="1" dirty="0" smtClean="0">
                <a:latin typeface="Times New Roman" panose="02020603050405020304" pitchFamily="18" charset="0"/>
                <a:cs typeface="Times New Roman" panose="02020603050405020304" pitchFamily="18" charset="0"/>
              </a:rPr>
              <a:t>produced </a:t>
            </a:r>
            <a:r>
              <a:rPr lang="en-US" sz="2400" dirty="0" smtClean="0">
                <a:latin typeface="Times New Roman" panose="02020603050405020304" pitchFamily="18" charset="0"/>
                <a:cs typeface="Times New Roman" panose="02020603050405020304" pitchFamily="18" charset="0"/>
              </a:rPr>
              <a:t>or </a:t>
            </a:r>
            <a:r>
              <a:rPr lang="en-US" sz="2400" i="1" dirty="0" smtClean="0">
                <a:latin typeface="Times New Roman" panose="02020603050405020304" pitchFamily="18" charset="0"/>
                <a:cs typeface="Times New Roman" panose="02020603050405020304" pitchFamily="18" charset="0"/>
              </a:rPr>
              <a:t>released </a:t>
            </a:r>
            <a:r>
              <a:rPr lang="en-US" sz="2400" dirty="0" smtClean="0">
                <a:latin typeface="Times New Roman" panose="02020603050405020304" pitchFamily="18" charset="0"/>
                <a:cs typeface="Times New Roman" panose="02020603050405020304" pitchFamily="18" charset="0"/>
              </a:rPr>
              <a:t>during germination. Some of the enzymes start their work during germination, breaking down the cell walls and converting some of the insoluble, high molecular weight cell wall polysaccharides small sized polymers and eventually into sugars.</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Some of the enzymes produced or released during malting, and the work that they do  are:</a:t>
            </a:r>
          </a:p>
          <a:p>
            <a:pPr algn="just">
              <a:buFont typeface="Wingdings" panose="05000000000000000000" pitchFamily="2" charset="2"/>
              <a:buChar char="v"/>
            </a:pPr>
            <a:r>
              <a:rPr lang="en-US" sz="2400" b="1" i="1" dirty="0" smtClean="0">
                <a:latin typeface="Times New Roman" panose="02020603050405020304" pitchFamily="18" charset="0"/>
                <a:cs typeface="Times New Roman" panose="02020603050405020304" pitchFamily="18" charset="0"/>
              </a:rPr>
              <a:t>a-amylase</a:t>
            </a:r>
            <a:r>
              <a:rPr lang="en-US" sz="2400" dirty="0" smtClean="0">
                <a:latin typeface="Times New Roman" panose="02020603050405020304" pitchFamily="18" charset="0"/>
                <a:cs typeface="Times New Roman" panose="02020603050405020304" pitchFamily="18" charset="0"/>
              </a:rPr>
              <a:t> (which are produced during germination) break down long starch chains into smaller ‘</a:t>
            </a:r>
            <a:r>
              <a:rPr lang="en-US" sz="2400" dirty="0" err="1" smtClean="0">
                <a:latin typeface="Times New Roman" panose="02020603050405020304" pitchFamily="18" charset="0"/>
                <a:cs typeface="Times New Roman" panose="02020603050405020304" pitchFamily="18" charset="0"/>
              </a:rPr>
              <a:t>dextrins</a:t>
            </a:r>
            <a:r>
              <a:rPr lang="en-US" sz="2400" dirty="0" smtClean="0">
                <a:latin typeface="Times New Roman" panose="02020603050405020304" pitchFamily="18" charset="0"/>
                <a:cs typeface="Times New Roman" panose="02020603050405020304" pitchFamily="18" charset="0"/>
              </a:rPr>
              <a:t>’.  This enzyme is the first to attack the starch  granule.</a:t>
            </a:r>
          </a:p>
          <a:p>
            <a:pPr algn="just">
              <a:buFont typeface="Wingdings" panose="05000000000000000000" pitchFamily="2" charset="2"/>
              <a:buChar char="v"/>
            </a:pPr>
            <a:r>
              <a:rPr lang="en-US" sz="2400" b="1" i="1" dirty="0" smtClean="0">
                <a:latin typeface="Times New Roman" panose="02020603050405020304" pitchFamily="18" charset="0"/>
                <a:cs typeface="Times New Roman" panose="02020603050405020304" pitchFamily="18" charset="0"/>
              </a:rPr>
              <a:t>b-amylase </a:t>
            </a:r>
            <a:r>
              <a:rPr lang="en-US" sz="2400" dirty="0" smtClean="0">
                <a:latin typeface="Times New Roman" panose="02020603050405020304" pitchFamily="18" charset="0"/>
                <a:cs typeface="Times New Roman" panose="02020603050405020304" pitchFamily="18" charset="0"/>
              </a:rPr>
              <a:t>(which are released and modified during germination) break down smaller molecules (</a:t>
            </a:r>
            <a:r>
              <a:rPr lang="en-US" sz="2400" dirty="0" err="1" smtClean="0">
                <a:latin typeface="Times New Roman" panose="02020603050405020304" pitchFamily="18" charset="0"/>
                <a:cs typeface="Times New Roman" panose="02020603050405020304" pitchFamily="18" charset="0"/>
              </a:rPr>
              <a:t>dextrins</a:t>
            </a:r>
            <a:r>
              <a:rPr lang="en-US" sz="2400" dirty="0" smtClean="0">
                <a:latin typeface="Times New Roman" panose="02020603050405020304" pitchFamily="18" charset="0"/>
                <a:cs typeface="Times New Roman" panose="02020603050405020304" pitchFamily="18" charset="0"/>
              </a:rPr>
              <a:t>) into maltose.</a:t>
            </a:r>
          </a:p>
          <a:p>
            <a:pPr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lvl="2" algn="ctr"/>
            <a:r>
              <a:rPr lang="en-US" sz="2800" b="1" smtClean="0">
                <a:latin typeface="Times New Roman" panose="02020603050405020304" pitchFamily="18" charset="0"/>
                <a:cs typeface="Times New Roman" panose="02020603050405020304" pitchFamily="18" charset="0"/>
              </a:rPr>
              <a:t/>
            </a:r>
            <a:br>
              <a:rPr lang="en-US" sz="2800" b="1" smtClean="0">
                <a:latin typeface="Times New Roman" panose="02020603050405020304" pitchFamily="18" charset="0"/>
                <a:cs typeface="Times New Roman" panose="02020603050405020304" pitchFamily="18" charset="0"/>
              </a:rPr>
            </a:br>
            <a:r>
              <a:rPr lang="en-US" sz="2800" b="1" smtClean="0">
                <a:latin typeface="Times New Roman" panose="02020603050405020304" pitchFamily="18" charset="0"/>
                <a:cs typeface="Times New Roman" panose="02020603050405020304" pitchFamily="18" charset="0"/>
              </a:rPr>
              <a:t>c)Kilning</a:t>
            </a:r>
            <a:br>
              <a:rPr lang="en-US" sz="2800" b="1"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854263"/>
          </a:xfrm>
        </p:spPr>
        <p:txBody>
          <a:bodyPr>
            <a:no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Hot air dries and kills the green malt which is then heated at temperatures normally beginning at about 50°C and reaching a final temperature normally between 80 about 100°C in 24 hours.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kilning releases a wide variety of different </a:t>
            </a:r>
            <a:r>
              <a:rPr lang="en-US" sz="2400" dirty="0" err="1" smtClean="0">
                <a:latin typeface="Times New Roman" panose="02020603050405020304" pitchFamily="18" charset="0"/>
                <a:cs typeface="Times New Roman" panose="02020603050405020304" pitchFamily="18" charset="0"/>
              </a:rPr>
              <a:t>flavours</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colours</a:t>
            </a:r>
            <a:r>
              <a:rPr lang="en-US" sz="2400" dirty="0" smtClean="0">
                <a:latin typeface="Times New Roman" panose="02020603050405020304" pitchFamily="18" charset="0"/>
                <a:cs typeface="Times New Roman" panose="02020603050405020304" pitchFamily="18" charset="0"/>
              </a:rPr>
              <a:t> by a series browning reactions between sugars and peptides/amino acids called </a:t>
            </a:r>
            <a:r>
              <a:rPr lang="en-US" sz="2400" i="1" dirty="0" err="1" smtClean="0">
                <a:latin typeface="Times New Roman" panose="02020603050405020304" pitchFamily="18" charset="0"/>
                <a:cs typeface="Times New Roman" panose="02020603050405020304" pitchFamily="18" charset="0"/>
              </a:rPr>
              <a:t>Maillard</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Reactions</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After kilning the ‘green malt’ has become ‘</a:t>
            </a:r>
            <a:r>
              <a:rPr lang="en-US" sz="2400" b="1" dirty="0" smtClean="0">
                <a:latin typeface="Times New Roman" panose="02020603050405020304" pitchFamily="18" charset="0"/>
                <a:cs typeface="Times New Roman" panose="02020603050405020304" pitchFamily="18" charset="0"/>
              </a:rPr>
              <a:t>malt’</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3" name="Content Placeholder 2"/>
          <p:cNvSpPr>
            <a:spLocks noGrp="1"/>
          </p:cNvSpPr>
          <p:nvPr>
            <p:ph idx="4294967295"/>
          </p:nvPr>
        </p:nvSpPr>
        <p:spPr>
          <a:xfrm>
            <a:off x="381000" y="685800"/>
            <a:ext cx="8229600" cy="4525963"/>
          </a:xfrm>
        </p:spPr>
        <p:txBody>
          <a:bodyPr>
            <a:noAutofit/>
          </a:bodyPr>
          <a:lstStyle/>
          <a:p>
            <a:pPr algn="just">
              <a:buNone/>
            </a:pPr>
            <a:r>
              <a:rPr lang="en-US" sz="2400" b="1" i="1" dirty="0" err="1" smtClean="0">
                <a:latin typeface="Times New Roman" panose="02020603050405020304" pitchFamily="18" charset="0"/>
                <a:cs typeface="Times New Roman" panose="02020603050405020304" pitchFamily="18" charset="0"/>
              </a:rPr>
              <a:t>Flavour</a:t>
            </a:r>
            <a:r>
              <a:rPr lang="en-US" sz="2400" b="1" i="1" dirty="0" smtClean="0">
                <a:latin typeface="Times New Roman" panose="02020603050405020304" pitchFamily="18" charset="0"/>
                <a:cs typeface="Times New Roman" panose="02020603050405020304" pitchFamily="18" charset="0"/>
              </a:rPr>
              <a:t> and </a:t>
            </a:r>
            <a:r>
              <a:rPr lang="en-US" sz="2400" b="1" i="1" dirty="0" err="1" smtClean="0">
                <a:latin typeface="Times New Roman" panose="02020603050405020304" pitchFamily="18" charset="0"/>
                <a:cs typeface="Times New Roman" panose="02020603050405020304" pitchFamily="18" charset="0"/>
              </a:rPr>
              <a:t>colour</a:t>
            </a:r>
            <a:r>
              <a:rPr lang="en-US" sz="2400" b="1" i="1" dirty="0" smtClean="0">
                <a:latin typeface="Times New Roman" panose="02020603050405020304" pitchFamily="18" charset="0"/>
                <a:cs typeface="Times New Roman" panose="02020603050405020304" pitchFamily="18" charset="0"/>
              </a:rPr>
              <a:t> control during malting</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There are lots of things the beer maker can do during malting to change the final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of the beer. Here are a few examples.</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the final stages of kilning, the malt can be ‘cured’ at a high temperature.</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Malts can be wetted and roasted at very high temperatures (up to 200°C) to produce   crystal (caramel), chocolate (black) and amber malts.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These are used in small proportions to give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to the beers.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Dark beers like stout will use about 5-10% proportion of dark malts.</a:t>
            </a:r>
          </a:p>
          <a:p>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5679"/>
          </a:xfrm>
        </p:spPr>
        <p:txBody>
          <a:bodyPr>
            <a:normAutofit/>
          </a:bodyPr>
          <a:lstStyle/>
          <a:p>
            <a:r>
              <a:rPr lang="en-US" sz="2800" b="1" i="1" dirty="0" smtClean="0"/>
              <a:t>Cont’d</a:t>
            </a:r>
            <a:endParaRPr lang="en-US" sz="2800" b="1" i="1" dirty="0"/>
          </a:p>
        </p:txBody>
      </p:sp>
      <p:sp>
        <p:nvSpPr>
          <p:cNvPr id="3" name="Content Placeholder 2"/>
          <p:cNvSpPr>
            <a:spLocks noGrp="1"/>
          </p:cNvSpPr>
          <p:nvPr>
            <p:ph idx="1"/>
          </p:nvPr>
        </p:nvSpPr>
        <p:spPr>
          <a:xfrm>
            <a:off x="457200" y="830317"/>
            <a:ext cx="8229600" cy="4525963"/>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Some of the types of malts are:</a:t>
            </a:r>
          </a:p>
          <a:p>
            <a:pPr lvl="1" algn="just"/>
            <a:r>
              <a:rPr lang="en-US" sz="2400" b="1" dirty="0" smtClean="0">
                <a:latin typeface="Times New Roman" panose="02020603050405020304" pitchFamily="18" charset="0"/>
                <a:cs typeface="Times New Roman" panose="02020603050405020304" pitchFamily="18" charset="0"/>
              </a:rPr>
              <a:t>Roasted Barley </a:t>
            </a:r>
            <a:r>
              <a:rPr lang="en-US" sz="2400" dirty="0" smtClean="0">
                <a:latin typeface="Times New Roman" panose="02020603050405020304" pitchFamily="18" charset="0"/>
                <a:cs typeface="Times New Roman" panose="02020603050405020304" pitchFamily="18" charset="0"/>
              </a:rPr>
              <a:t>provides black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and bitter taste</a:t>
            </a:r>
          </a:p>
          <a:p>
            <a:pPr lvl="1" algn="just"/>
            <a:r>
              <a:rPr lang="en-US" sz="2400" b="1" dirty="0" smtClean="0">
                <a:latin typeface="Times New Roman" panose="02020603050405020304" pitchFamily="18" charset="0"/>
                <a:cs typeface="Times New Roman" panose="02020603050405020304" pitchFamily="18" charset="0"/>
              </a:rPr>
              <a:t>Roasted Wheat  </a:t>
            </a:r>
            <a:r>
              <a:rPr lang="en-US" sz="2400" dirty="0" smtClean="0">
                <a:latin typeface="Times New Roman" panose="02020603050405020304" pitchFamily="18" charset="0"/>
                <a:cs typeface="Times New Roman" panose="02020603050405020304" pitchFamily="18" charset="0"/>
              </a:rPr>
              <a:t>provides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and unique </a:t>
            </a:r>
            <a:r>
              <a:rPr lang="en-US" sz="2400" dirty="0" err="1" smtClean="0">
                <a:latin typeface="Times New Roman" panose="02020603050405020304" pitchFamily="18" charset="0"/>
                <a:cs typeface="Times New Roman" panose="02020603050405020304" pitchFamily="18" charset="0"/>
              </a:rPr>
              <a:t>flavour</a:t>
            </a:r>
            <a:endParaRPr lang="en-US" sz="2400" dirty="0" smtClean="0">
              <a:latin typeface="Times New Roman" panose="02020603050405020304" pitchFamily="18" charset="0"/>
              <a:cs typeface="Times New Roman" panose="02020603050405020304" pitchFamily="18" charset="0"/>
            </a:endParaRPr>
          </a:p>
          <a:p>
            <a:pPr lvl="1" algn="just"/>
            <a:r>
              <a:rPr lang="en-US" sz="2400" b="1" dirty="0" smtClean="0">
                <a:latin typeface="Times New Roman" panose="02020603050405020304" pitchFamily="18" charset="0"/>
                <a:cs typeface="Times New Roman" panose="02020603050405020304" pitchFamily="18" charset="0"/>
              </a:rPr>
              <a:t>Light Crystal Malt </a:t>
            </a:r>
            <a:r>
              <a:rPr lang="en-US" sz="2400" dirty="0" smtClean="0">
                <a:latin typeface="Times New Roman" panose="02020603050405020304" pitchFamily="18" charset="0"/>
                <a:cs typeface="Times New Roman" panose="02020603050405020304" pitchFamily="18" charset="0"/>
              </a:rPr>
              <a:t>used for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head retention,  storage</a:t>
            </a:r>
          </a:p>
          <a:p>
            <a:pPr lvl="1" algn="just"/>
            <a:r>
              <a:rPr lang="en-US" sz="2400" b="1" dirty="0" smtClean="0">
                <a:latin typeface="Times New Roman" panose="02020603050405020304" pitchFamily="18" charset="0"/>
                <a:cs typeface="Times New Roman" panose="02020603050405020304" pitchFamily="18" charset="0"/>
              </a:rPr>
              <a:t>Dark Crystal Malt </a:t>
            </a:r>
            <a:r>
              <a:rPr lang="en-US" sz="2400" dirty="0" smtClean="0">
                <a:latin typeface="Times New Roman" panose="02020603050405020304" pitchFamily="18" charset="0"/>
                <a:cs typeface="Times New Roman" panose="02020603050405020304" pitchFamily="18" charset="0"/>
              </a:rPr>
              <a:t>used for </a:t>
            </a:r>
            <a:r>
              <a:rPr lang="en-US" sz="2400" dirty="0" err="1" smtClean="0">
                <a:latin typeface="Times New Roman" panose="02020603050405020304" pitchFamily="18" charset="0"/>
                <a:cs typeface="Times New Roman" panose="02020603050405020304" pitchFamily="18" charset="0"/>
              </a:rPr>
              <a:t>colour</a:t>
            </a:r>
            <a:endParaRPr lang="en-US" sz="2400" dirty="0" smtClean="0">
              <a:latin typeface="Times New Roman" panose="02020603050405020304" pitchFamily="18" charset="0"/>
              <a:cs typeface="Times New Roman" panose="02020603050405020304" pitchFamily="18" charset="0"/>
            </a:endParaRPr>
          </a:p>
          <a:p>
            <a:pPr lvl="1" algn="just"/>
            <a:r>
              <a:rPr lang="en-US" sz="2400" b="1" dirty="0" smtClean="0">
                <a:latin typeface="Times New Roman" panose="02020603050405020304" pitchFamily="18" charset="0"/>
                <a:cs typeface="Times New Roman" panose="02020603050405020304" pitchFamily="18" charset="0"/>
              </a:rPr>
              <a:t>Roasted Chocolate </a:t>
            </a:r>
            <a:r>
              <a:rPr lang="en-US" sz="2400" dirty="0" smtClean="0">
                <a:latin typeface="Times New Roman" panose="02020603050405020304" pitchFamily="18" charset="0"/>
                <a:cs typeface="Times New Roman" panose="02020603050405020304" pitchFamily="18" charset="0"/>
              </a:rPr>
              <a:t>provides a malt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(smoother) and  </a:t>
            </a:r>
            <a:r>
              <a:rPr lang="en-US" sz="2400" dirty="0" err="1" smtClean="0">
                <a:latin typeface="Times New Roman" panose="02020603050405020304" pitchFamily="18" charset="0"/>
                <a:cs typeface="Times New Roman" panose="02020603050405020304" pitchFamily="18" charset="0"/>
              </a:rPr>
              <a:t>colour</a:t>
            </a:r>
            <a:endParaRPr lang="en-US" sz="2400" dirty="0" smtClean="0">
              <a:latin typeface="Times New Roman" panose="02020603050405020304" pitchFamily="18" charset="0"/>
              <a:cs typeface="Times New Roman" panose="02020603050405020304" pitchFamily="18" charset="0"/>
            </a:endParaRPr>
          </a:p>
          <a:p>
            <a:pPr lvl="1" algn="just"/>
            <a:r>
              <a:rPr lang="en-US" sz="2400" b="1" dirty="0" smtClean="0">
                <a:latin typeface="Times New Roman" panose="02020603050405020304" pitchFamily="18" charset="0"/>
                <a:cs typeface="Times New Roman" panose="02020603050405020304" pitchFamily="18" charset="0"/>
              </a:rPr>
              <a:t>Black Malt </a:t>
            </a:r>
            <a:r>
              <a:rPr lang="en-US" sz="2400" dirty="0" smtClean="0">
                <a:latin typeface="Times New Roman" panose="02020603050405020304" pitchFamily="18" charset="0"/>
                <a:cs typeface="Times New Roman" panose="02020603050405020304" pitchFamily="18" charset="0"/>
              </a:rPr>
              <a:t>provides almost black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and bitter and dry taste</a:t>
            </a:r>
          </a:p>
          <a:p>
            <a:pPr lvl="1" algn="just"/>
            <a:r>
              <a:rPr lang="en-US" sz="2400" b="1" dirty="0" smtClean="0">
                <a:latin typeface="Times New Roman" panose="02020603050405020304" pitchFamily="18" charset="0"/>
                <a:cs typeface="Times New Roman" panose="02020603050405020304" pitchFamily="18" charset="0"/>
              </a:rPr>
              <a:t>Amber Malt </a:t>
            </a:r>
            <a:r>
              <a:rPr lang="en-US" sz="2400" dirty="0" smtClean="0">
                <a:latin typeface="Times New Roman" panose="02020603050405020304" pitchFamily="18" charset="0"/>
                <a:cs typeface="Times New Roman" panose="02020603050405020304" pitchFamily="18" charset="0"/>
              </a:rPr>
              <a:t>provides a subtle </a:t>
            </a:r>
            <a:r>
              <a:rPr lang="en-US" sz="2400" dirty="0" err="1" smtClean="0">
                <a:latin typeface="Times New Roman" panose="02020603050405020304" pitchFamily="18" charset="0"/>
                <a:cs typeface="Times New Roman" panose="02020603050405020304" pitchFamily="18" charset="0"/>
              </a:rPr>
              <a:t>biscuity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flavour</a:t>
            </a:r>
            <a:endParaRPr lang="en-US" sz="2400" dirty="0" smtClean="0">
              <a:latin typeface="Times New Roman" panose="02020603050405020304" pitchFamily="18" charset="0"/>
              <a:cs typeface="Times New Roman" panose="02020603050405020304" pitchFamily="18" charset="0"/>
            </a:endParaRPr>
          </a:p>
          <a:p>
            <a:pPr lvl="1" algn="just"/>
            <a:r>
              <a:rPr lang="en-US" sz="2400" b="1" dirty="0" err="1" smtClean="0">
                <a:latin typeface="Times New Roman" panose="02020603050405020304" pitchFamily="18" charset="0"/>
                <a:cs typeface="Times New Roman" panose="02020603050405020304" pitchFamily="18" charset="0"/>
              </a:rPr>
              <a:t>Caramalt</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Golden provides </a:t>
            </a: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and full caramel  </a:t>
            </a:r>
            <a:r>
              <a:rPr lang="en-US" sz="2400" dirty="0" err="1" smtClean="0">
                <a:latin typeface="Times New Roman" panose="02020603050405020304" pitchFamily="18" charset="0"/>
                <a:cs typeface="Times New Roman" panose="02020603050405020304" pitchFamily="18" charset="0"/>
              </a:rPr>
              <a:t>flavour</a:t>
            </a:r>
            <a:endParaRPr lang="en-US" sz="24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a:t>
            </a:r>
          </a:p>
          <a:p>
            <a:pPr algn="just">
              <a:buNone/>
            </a:pPr>
            <a:r>
              <a:rPr lang="en-US" sz="2400" dirty="0" smtClean="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
        <p:nvSpPr>
          <p:cNvPr id="3" name="Content Placeholder 2"/>
          <p:cNvSpPr>
            <a:spLocks noGrp="1"/>
          </p:cNvSpPr>
          <p:nvPr>
            <p:ph idx="4294967295"/>
          </p:nvPr>
        </p:nvSpPr>
        <p:spPr>
          <a:xfrm>
            <a:off x="457200" y="685800"/>
            <a:ext cx="8229600" cy="4525963"/>
          </a:xfrm>
        </p:spPr>
        <p:txBody>
          <a:bodyPr>
            <a:noAutofit/>
          </a:bodyPr>
          <a:lstStyle/>
          <a:p>
            <a:pPr>
              <a:buNone/>
            </a:pPr>
            <a:r>
              <a:rPr lang="en-US" sz="2400" b="1" dirty="0" smtClean="0">
                <a:latin typeface="Times New Roman" panose="02020603050405020304" pitchFamily="18" charset="0"/>
                <a:cs typeface="Times New Roman" panose="02020603050405020304" pitchFamily="18" charset="0"/>
              </a:rPr>
              <a:t>Storage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dried malt (ca 5% moisture) is now in a form that can be readily and stably, stored and transported.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storage and transport it is important that the malt is kept dry and free from insects and rodents.</a:t>
            </a:r>
          </a:p>
          <a:p>
            <a:pPr>
              <a:buNone/>
            </a:pPr>
            <a:r>
              <a:rPr lang="en-US" sz="2400" b="1" i="1" dirty="0" err="1" smtClean="0">
                <a:latin typeface="Times New Roman" panose="02020603050405020304" pitchFamily="18" charset="0"/>
                <a:cs typeface="Times New Roman" panose="02020603050405020304" pitchFamily="18" charset="0"/>
              </a:rPr>
              <a:t>Gelatinisation</a:t>
            </a:r>
            <a:endParaRPr lang="en-US" sz="24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enzymes which attack proteins and </a:t>
            </a:r>
            <a:r>
              <a:rPr lang="en-US" sz="2400" dirty="0" err="1" smtClean="0">
                <a:latin typeface="Times New Roman" panose="02020603050405020304" pitchFamily="18" charset="0"/>
                <a:cs typeface="Times New Roman" panose="02020603050405020304" pitchFamily="18" charset="0"/>
              </a:rPr>
              <a:t>glucans</a:t>
            </a:r>
            <a:r>
              <a:rPr lang="en-US" sz="2400" dirty="0" smtClean="0">
                <a:latin typeface="Times New Roman" panose="02020603050405020304" pitchFamily="18" charset="0"/>
                <a:cs typeface="Times New Roman" panose="02020603050405020304" pitchFamily="18" charset="0"/>
              </a:rPr>
              <a:t> ideally do most of their work during malting. However, the starch is contained in granules which must be burst open by heating before the enzymes can get to work on them.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process is called ‘</a:t>
            </a:r>
            <a:r>
              <a:rPr lang="en-US" sz="2400" b="1" i="1" dirty="0" err="1" smtClean="0">
                <a:latin typeface="Times New Roman" panose="02020603050405020304" pitchFamily="18" charset="0"/>
                <a:cs typeface="Times New Roman" panose="02020603050405020304" pitchFamily="18" charset="0"/>
              </a:rPr>
              <a:t>gelatinisation</a:t>
            </a:r>
            <a:r>
              <a:rPr lang="en-US" sz="2400" dirty="0" smtClean="0">
                <a:latin typeface="Times New Roman" panose="02020603050405020304" pitchFamily="18" charset="0"/>
                <a:cs typeface="Times New Roman" panose="02020603050405020304" pitchFamily="18" charset="0"/>
              </a:rPr>
              <a:t>’ and takes place during mashing. </a:t>
            </a:r>
          </a:p>
          <a:p>
            <a:pPr>
              <a:buNone/>
            </a:pPr>
            <a:r>
              <a:rPr lang="en-US" sz="2400" b="1" i="1" dirty="0" smtClean="0">
                <a:latin typeface="Times New Roman" panose="02020603050405020304" pitchFamily="18" charset="0"/>
                <a:cs typeface="Times New Roman" panose="02020603050405020304" pitchFamily="18" charset="0"/>
              </a:rPr>
              <a:t/>
            </a:r>
            <a:br>
              <a:rPr lang="en-US" sz="2400" b="1" i="1"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714375"/>
            <a:ext cx="8229600" cy="5622925"/>
          </a:xfrm>
        </p:spPr>
        <p:txBody>
          <a:bodyPr>
            <a:no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Barley malt </a:t>
            </a:r>
            <a:r>
              <a:rPr lang="en-US" sz="2400" dirty="0" err="1" smtClean="0">
                <a:latin typeface="Times New Roman" panose="02020603050405020304" pitchFamily="18" charset="0"/>
                <a:cs typeface="Times New Roman" panose="02020603050405020304" pitchFamily="18" charset="0"/>
              </a:rPr>
              <a:t>gelatinises</a:t>
            </a:r>
            <a:r>
              <a:rPr lang="en-US" sz="2400" dirty="0" smtClean="0">
                <a:latin typeface="Times New Roman" panose="02020603050405020304" pitchFamily="18" charset="0"/>
                <a:cs typeface="Times New Roman" panose="02020603050405020304" pitchFamily="18" charset="0"/>
              </a:rPr>
              <a:t> at 60°C while some of the adjuncts will </a:t>
            </a:r>
            <a:r>
              <a:rPr lang="en-US" sz="2400" dirty="0" err="1" smtClean="0">
                <a:latin typeface="Times New Roman" panose="02020603050405020304" pitchFamily="18" charset="0"/>
                <a:cs typeface="Times New Roman" panose="02020603050405020304" pitchFamily="18" charset="0"/>
              </a:rPr>
              <a:t>gelatinise</a:t>
            </a:r>
            <a:r>
              <a:rPr lang="en-US" sz="2400" dirty="0" smtClean="0">
                <a:latin typeface="Times New Roman" panose="02020603050405020304" pitchFamily="18" charset="0"/>
                <a:cs typeface="Times New Roman" panose="02020603050405020304" pitchFamily="18" charset="0"/>
              </a:rPr>
              <a:t> at higher temperatures.</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brewer must control the temperature</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precise temperature can have a very significant effect on how the amylases work, producing different proportions of fermentable sugars.</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optimum pH for amylase activity is between 5.2 and 5.6. Since malts usually have higher pH values, the mash must be made more acidic, a process that was traditionally called ‘souring the malt’. </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is done in Tasmania by adding Calcium Sulfate.</a:t>
            </a:r>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2617"/>
          </a:xfrm>
        </p:spPr>
        <p:txBody>
          <a:bodyPr>
            <a:noAutofit/>
          </a:bodyPr>
          <a:lstStyle/>
          <a:p>
            <a:pPr marL="742950" indent="-742950"/>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2) Brewing</a:t>
            </a:r>
            <a:br>
              <a:rPr lang="en-US" sz="2800" b="1"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3379"/>
            <a:ext cx="8229600" cy="4525963"/>
          </a:xfrm>
        </p:spPr>
        <p:txBody>
          <a:bodyPr>
            <a:noAutofit/>
          </a:bodyPr>
          <a:lstStyle/>
          <a:p>
            <a:pPr lvl="0">
              <a:buNone/>
            </a:pPr>
            <a:r>
              <a:rPr lang="en-US" sz="2400" b="1" dirty="0" smtClean="0">
                <a:latin typeface="Times New Roman" panose="02020603050405020304" pitchFamily="18" charset="0"/>
                <a:cs typeface="Times New Roman" panose="02020603050405020304" pitchFamily="18" charset="0"/>
              </a:rPr>
              <a:t>A) Milling </a:t>
            </a:r>
          </a:p>
          <a:p>
            <a:pPr lvl="0" algn="just"/>
            <a:r>
              <a:rPr lang="en-US" sz="2400" dirty="0" smtClean="0">
                <a:latin typeface="Times New Roman" panose="02020603050405020304" pitchFamily="18" charset="0"/>
                <a:cs typeface="Times New Roman" panose="02020603050405020304" pitchFamily="18" charset="0"/>
              </a:rPr>
              <a:t>The malt is now crushed in a ‘grist mill’. This breaks down barriers in the grains, giving the enzymes full access to the carbohydrates that are still in the grains, and facilitates the efficient extraction of the soluble material (extract) from the malt. The malt now is called ‘malt grist’.</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B ) Mashing</a:t>
            </a:r>
          </a:p>
          <a:p>
            <a:pPr lvl="0"/>
            <a:r>
              <a:rPr lang="en-US" sz="2400" dirty="0" smtClean="0">
                <a:latin typeface="Times New Roman" panose="02020603050405020304" pitchFamily="18" charset="0"/>
                <a:cs typeface="Times New Roman" panose="02020603050405020304" pitchFamily="18" charset="0"/>
              </a:rPr>
              <a:t>During mashing the starches in the grist are converted to sugars. The grist is mixed with high quality heated water, usually around 65°C. </a:t>
            </a:r>
          </a:p>
          <a:p>
            <a:pPr lvl="0"/>
            <a:r>
              <a:rPr lang="en-US" sz="2400" dirty="0" smtClean="0">
                <a:latin typeface="Times New Roman" panose="02020603050405020304" pitchFamily="18" charset="0"/>
                <a:cs typeface="Times New Roman" panose="02020603050405020304" pitchFamily="18" charset="0"/>
              </a:rPr>
              <a:t> The soluble materials produced during mashing are called the extract and the solution of soluble materials in water is called the </a:t>
            </a:r>
            <a:r>
              <a:rPr lang="en-US" sz="2400" dirty="0" err="1" smtClean="0">
                <a:latin typeface="Times New Roman" panose="02020603050405020304" pitchFamily="18" charset="0"/>
                <a:cs typeface="Times New Roman" panose="02020603050405020304" pitchFamily="18" charset="0"/>
              </a:rPr>
              <a:t>wort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438"/>
            <a:ext cx="8229600" cy="411162"/>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Cont’d</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655637"/>
            <a:ext cx="8229600" cy="4525963"/>
          </a:xfrm>
        </p:spPr>
        <p:txBody>
          <a:bodyPr>
            <a:noAutofit/>
          </a:bodyPr>
          <a:lstStyle/>
          <a:p>
            <a:pPr algn="just">
              <a:buNone/>
            </a:pPr>
            <a:r>
              <a:rPr lang="en-US" sz="2400" b="1" dirty="0" smtClean="0">
                <a:latin typeface="Times New Roman" panose="02020603050405020304" pitchFamily="18" charset="0"/>
                <a:cs typeface="Times New Roman" panose="02020603050405020304" pitchFamily="18" charset="0"/>
              </a:rPr>
              <a:t>c</a:t>
            </a:r>
            <a:r>
              <a:rPr lang="en-US" sz="2400" b="1" dirty="0">
                <a:latin typeface="Times New Roman" panose="02020603050405020304" pitchFamily="18" charset="0"/>
                <a:cs typeface="Times New Roman" panose="02020603050405020304" pitchFamily="18" charset="0"/>
              </a:rPr>
              <a:t>) Juice extraction pressing</a:t>
            </a:r>
          </a:p>
          <a:p>
            <a:pPr algn="just"/>
            <a:r>
              <a:rPr lang="en-US" sz="2400" dirty="0">
                <a:latin typeface="Times New Roman" panose="02020603050405020304" pitchFamily="18" charset="0"/>
                <a:cs typeface="Times New Roman" panose="02020603050405020304" pitchFamily="18" charset="0"/>
              </a:rPr>
              <a:t>Two or three heavily grooved crusher rollers break the cane and </a:t>
            </a:r>
            <a:r>
              <a:rPr lang="en-US" sz="2400" dirty="0">
                <a:solidFill>
                  <a:srgbClr val="FF0000"/>
                </a:solidFill>
                <a:latin typeface="Times New Roman" panose="02020603050405020304" pitchFamily="18" charset="0"/>
                <a:cs typeface="Times New Roman" panose="02020603050405020304" pitchFamily="18" charset="0"/>
              </a:rPr>
              <a:t>extract a large part of the </a:t>
            </a:r>
            <a:r>
              <a:rPr lang="en-US" sz="2400" dirty="0" smtClean="0">
                <a:solidFill>
                  <a:srgbClr val="FF0000"/>
                </a:solidFill>
                <a:latin typeface="Times New Roman" panose="02020603050405020304" pitchFamily="18" charset="0"/>
                <a:cs typeface="Times New Roman" panose="02020603050405020304" pitchFamily="18" charset="0"/>
              </a:rPr>
              <a:t>juice</a:t>
            </a:r>
            <a:r>
              <a:rPr lang="en-US" sz="2400" dirty="0" smtClean="0">
                <a:latin typeface="Times New Roman" panose="02020603050405020304" pitchFamily="18" charset="0"/>
                <a:cs typeface="Times New Roman" panose="02020603050405020304" pitchFamily="18" charset="0"/>
              </a:rPr>
              <a:t>, or </a:t>
            </a:r>
            <a:r>
              <a:rPr lang="en-US" sz="2400" dirty="0">
                <a:latin typeface="Times New Roman" panose="02020603050405020304" pitchFamily="18" charset="0"/>
                <a:cs typeface="Times New Roman" panose="02020603050405020304" pitchFamily="18" charset="0"/>
              </a:rPr>
              <a:t>swing-hammer type shredders shred the cane </a:t>
            </a:r>
            <a:r>
              <a:rPr lang="en-US" sz="2400" dirty="0">
                <a:solidFill>
                  <a:schemeClr val="tx2"/>
                </a:solidFill>
                <a:latin typeface="Times New Roman" panose="02020603050405020304" pitchFamily="18" charset="0"/>
                <a:cs typeface="Times New Roman" panose="02020603050405020304" pitchFamily="18" charset="0"/>
              </a:rPr>
              <a:t>without extracting the </a:t>
            </a:r>
            <a:r>
              <a:rPr lang="en-US" sz="2400" dirty="0" smtClean="0">
                <a:solidFill>
                  <a:schemeClr val="tx2"/>
                </a:solidFill>
                <a:latin typeface="Times New Roman" panose="02020603050405020304" pitchFamily="18" charset="0"/>
                <a:cs typeface="Times New Roman" panose="02020603050405020304" pitchFamily="18" charset="0"/>
              </a:rPr>
              <a:t>juice.</a:t>
            </a:r>
          </a:p>
          <a:p>
            <a:pPr algn="just"/>
            <a:r>
              <a:rPr lang="en-US" sz="2400" dirty="0" smtClean="0">
                <a:latin typeface="Times New Roman" panose="02020603050405020304" pitchFamily="18" charset="0"/>
                <a:cs typeface="Times New Roman" panose="02020603050405020304" pitchFamily="18" charset="0"/>
              </a:rPr>
              <a:t>Revolving knives cutting </a:t>
            </a:r>
            <a:r>
              <a:rPr lang="en-US" sz="2400" dirty="0">
                <a:latin typeface="Times New Roman" panose="02020603050405020304" pitchFamily="18" charset="0"/>
                <a:cs typeface="Times New Roman" panose="02020603050405020304" pitchFamily="18" charset="0"/>
              </a:rPr>
              <a:t>the stalks into chips are </a:t>
            </a:r>
            <a:r>
              <a:rPr lang="en-US" sz="2400" dirty="0" smtClean="0">
                <a:latin typeface="Times New Roman" panose="02020603050405020304" pitchFamily="18" charset="0"/>
                <a:cs typeface="Times New Roman" panose="02020603050405020304" pitchFamily="18" charset="0"/>
              </a:rPr>
              <a:t>additional </a:t>
            </a:r>
            <a:r>
              <a:rPr lang="en-US" sz="2400" dirty="0">
                <a:latin typeface="Times New Roman" panose="02020603050405020304" pitchFamily="18" charset="0"/>
                <a:cs typeface="Times New Roman" panose="02020603050405020304" pitchFamily="18" charset="0"/>
              </a:rPr>
              <a:t>to the crushers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combination of two, or even all three, methods may be </a:t>
            </a:r>
            <a:r>
              <a:rPr lang="en-US" sz="2400" dirty="0" smtClean="0">
                <a:latin typeface="Times New Roman" panose="02020603050405020304" pitchFamily="18" charset="0"/>
                <a:cs typeface="Times New Roman" panose="02020603050405020304" pitchFamily="18" charset="0"/>
              </a:rPr>
              <a:t>used.</a:t>
            </a:r>
          </a:p>
          <a:p>
            <a:pPr algn="just"/>
            <a:r>
              <a:rPr lang="en-US" sz="2400" dirty="0" smtClean="0">
                <a:latin typeface="Times New Roman" panose="02020603050405020304" pitchFamily="18" charset="0"/>
                <a:cs typeface="Times New Roman" panose="02020603050405020304" pitchFamily="18" charset="0"/>
              </a:rPr>
              <a:t>So the pressing </a:t>
            </a:r>
            <a:r>
              <a:rPr lang="en-US" sz="2400" dirty="0">
                <a:latin typeface="Times New Roman" panose="02020603050405020304" pitchFamily="18" charset="0"/>
                <a:cs typeface="Times New Roman" panose="02020603050405020304" pitchFamily="18" charset="0"/>
              </a:rPr>
              <a:t>process involves crushing the stalks between the heavy and grooved metal rollers </a:t>
            </a:r>
            <a:r>
              <a:rPr lang="en-US" sz="2400" dirty="0" smtClean="0">
                <a:solidFill>
                  <a:srgbClr val="C00000"/>
                </a:solidFill>
                <a:latin typeface="Times New Roman" panose="02020603050405020304" pitchFamily="18" charset="0"/>
                <a:cs typeface="Times New Roman" panose="02020603050405020304" pitchFamily="18" charset="0"/>
              </a:rPr>
              <a:t>to separate </a:t>
            </a:r>
            <a:r>
              <a:rPr lang="en-US" sz="2400" dirty="0">
                <a:solidFill>
                  <a:srgbClr val="C00000"/>
                </a:solidFill>
                <a:latin typeface="Times New Roman" panose="02020603050405020304" pitchFamily="18" charset="0"/>
                <a:cs typeface="Times New Roman" panose="02020603050405020304" pitchFamily="18" charset="0"/>
              </a:rPr>
              <a:t>the fiber (</a:t>
            </a:r>
            <a:r>
              <a:rPr lang="en-US" sz="2400" dirty="0" err="1">
                <a:solidFill>
                  <a:srgbClr val="C00000"/>
                </a:solidFill>
                <a:latin typeface="Times New Roman" panose="02020603050405020304" pitchFamily="18" charset="0"/>
                <a:cs typeface="Times New Roman" panose="02020603050405020304" pitchFamily="18" charset="0"/>
              </a:rPr>
              <a:t>bagasse</a:t>
            </a:r>
            <a:r>
              <a:rPr lang="en-US" sz="2400" dirty="0">
                <a:solidFill>
                  <a:srgbClr val="C00000"/>
                </a:solidFill>
                <a:latin typeface="Times New Roman" panose="02020603050405020304" pitchFamily="18" charset="0"/>
                <a:cs typeface="Times New Roman" panose="02020603050405020304" pitchFamily="18" charset="0"/>
              </a:rPr>
              <a:t>) from the juice that contains the sugar</a:t>
            </a:r>
            <a:r>
              <a:rPr lang="en-US" sz="2400" dirty="0" smtClean="0">
                <a:solidFill>
                  <a:srgbClr val="C00000"/>
                </a:solidFill>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Next, the sugar is separated from the cut stalks </a:t>
            </a:r>
            <a:r>
              <a:rPr lang="en-US" sz="2400" dirty="0" smtClean="0">
                <a:solidFill>
                  <a:schemeClr val="tx2"/>
                </a:solidFill>
                <a:latin typeface="Times New Roman" panose="02020603050405020304" pitchFamily="18" charset="0"/>
                <a:cs typeface="Times New Roman" panose="02020603050405020304" pitchFamily="18" charset="0"/>
              </a:rPr>
              <a:t>by dissolving it in hot water or hot juice.</a:t>
            </a:r>
          </a:p>
          <a:p>
            <a:pPr algn="just"/>
            <a:r>
              <a:rPr lang="en-US" sz="2400" dirty="0" smtClean="0">
                <a:latin typeface="Times New Roman" panose="02020603050405020304" pitchFamily="18" charset="0"/>
                <a:cs typeface="Times New Roman" panose="02020603050405020304" pitchFamily="18" charset="0"/>
              </a:rPr>
              <a:t>The extracted juice, called </a:t>
            </a:r>
            <a:r>
              <a:rPr lang="en-US" sz="2400" i="1" dirty="0" err="1" smtClean="0">
                <a:solidFill>
                  <a:srgbClr val="C00000"/>
                </a:solidFill>
                <a:latin typeface="Times New Roman" panose="02020603050405020304" pitchFamily="18" charset="0"/>
                <a:cs typeface="Times New Roman" panose="02020603050405020304" pitchFamily="18" charset="0"/>
              </a:rPr>
              <a:t>vesou</a:t>
            </a:r>
            <a:r>
              <a:rPr lang="en-US" sz="2400" i="1" dirty="0" smtClean="0">
                <a:solidFill>
                  <a:srgbClr val="C0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contains 95 percent or more of the sucrose present.</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65965A-A0D8-48B6-85FA-BF8EEB510886}"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533400"/>
            <a:ext cx="8229600" cy="4525963"/>
          </a:xfrm>
        </p:spPr>
        <p:txBody>
          <a:bodyPr>
            <a:noAutofit/>
          </a:bodyPr>
          <a:lstStyle/>
          <a:p>
            <a:pPr>
              <a:buNone/>
            </a:pPr>
            <a:r>
              <a:rPr lang="en-US" sz="2400" b="1" dirty="0" smtClean="0">
                <a:latin typeface="Times New Roman" panose="02020603050405020304" pitchFamily="18" charset="0"/>
                <a:cs typeface="Times New Roman" panose="02020603050405020304" pitchFamily="18" charset="0"/>
              </a:rPr>
              <a:t>Water quality in mashing</a:t>
            </a:r>
          </a:p>
          <a:p>
            <a:pPr algn="just"/>
            <a:r>
              <a:rPr lang="en-US" sz="2400" dirty="0" smtClean="0">
                <a:latin typeface="Times New Roman" panose="02020603050405020304" pitchFamily="18" charset="0"/>
                <a:cs typeface="Times New Roman" panose="02020603050405020304" pitchFamily="18" charset="0"/>
              </a:rPr>
              <a:t>The activity of enzymes has a dependency on temperature and </a:t>
            </a:r>
            <a:r>
              <a:rPr lang="en-US" sz="2400" dirty="0" err="1" smtClean="0">
                <a:latin typeface="Times New Roman" panose="02020603050405020304" pitchFamily="18" charset="0"/>
                <a:cs typeface="Times New Roman" panose="02020603050405020304" pitchFamily="18" charset="0"/>
              </a:rPr>
              <a:t>pH.</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There is an optimum temperature and an optimum pH at which the activity of  the yeast is a maximum:</a:t>
            </a:r>
          </a:p>
          <a:p>
            <a:pPr algn="just">
              <a:buNone/>
            </a:pPr>
            <a:r>
              <a:rPr lang="en-US" sz="2400" dirty="0" smtClean="0">
                <a:latin typeface="Times New Roman" panose="02020603050405020304" pitchFamily="18" charset="0"/>
                <a:cs typeface="Times New Roman" panose="02020603050405020304" pitchFamily="18" charset="0"/>
              </a:rPr>
              <a:t> The value of these depends on the particular  enzyme.</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C) Lautering</a:t>
            </a:r>
          </a:p>
          <a:p>
            <a:pPr lvl="0" algn="just"/>
            <a:r>
              <a:rPr lang="en-US" sz="2400" dirty="0" smtClean="0">
                <a:latin typeface="Times New Roman" panose="02020603050405020304" pitchFamily="18" charset="0"/>
                <a:cs typeface="Times New Roman" panose="02020603050405020304" pitchFamily="18" charset="0"/>
              </a:rPr>
              <a:t>After the completion of mashing (normally 1 hour) the mash is </a:t>
            </a:r>
            <a:r>
              <a:rPr lang="en-US" sz="2400" dirty="0" err="1" smtClean="0">
                <a:latin typeface="Times New Roman" panose="02020603050405020304" pitchFamily="18" charset="0"/>
                <a:cs typeface="Times New Roman" panose="02020603050405020304" pitchFamily="18" charset="0"/>
              </a:rPr>
              <a:t>transfered</a:t>
            </a:r>
            <a:r>
              <a:rPr lang="en-US" sz="2400" dirty="0" smtClean="0">
                <a:latin typeface="Times New Roman" panose="02020603050405020304" pitchFamily="18" charset="0"/>
                <a:cs typeface="Times New Roman" panose="02020603050405020304" pitchFamily="18" charset="0"/>
              </a:rPr>
              <a:t> into the </a:t>
            </a:r>
            <a:r>
              <a:rPr lang="en-US" sz="2400" dirty="0" err="1" smtClean="0">
                <a:latin typeface="Times New Roman" panose="02020603050405020304" pitchFamily="18" charset="0"/>
                <a:cs typeface="Times New Roman" panose="02020603050405020304" pitchFamily="18" charset="0"/>
              </a:rPr>
              <a:t>lauter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tun</a:t>
            </a:r>
            <a:r>
              <a:rPr lang="en-US" sz="2400" dirty="0" smtClean="0">
                <a:latin typeface="Times New Roman" panose="02020603050405020304" pitchFamily="18" charset="0"/>
                <a:cs typeface="Times New Roman" panose="02020603050405020304" pitchFamily="18" charset="0"/>
              </a:rPr>
              <a:t> which is rather like a large strainer. The husks settle at the base of the </a:t>
            </a:r>
            <a:r>
              <a:rPr lang="en-US" sz="2400" dirty="0" err="1" smtClean="0">
                <a:latin typeface="Times New Roman" panose="02020603050405020304" pitchFamily="18" charset="0"/>
                <a:cs typeface="Times New Roman" panose="02020603050405020304" pitchFamily="18" charset="0"/>
              </a:rPr>
              <a:t>lauter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tun</a:t>
            </a:r>
            <a:r>
              <a:rPr lang="en-US" sz="2400" dirty="0" smtClean="0">
                <a:latin typeface="Times New Roman" panose="02020603050405020304" pitchFamily="18" charset="0"/>
                <a:cs typeface="Times New Roman" panose="02020603050405020304" pitchFamily="18" charset="0"/>
              </a:rPr>
              <a:t> forming a filter bed which traps all the remaining grist solids and allows the </a:t>
            </a:r>
            <a:r>
              <a:rPr lang="en-US" sz="2400" dirty="0" err="1" smtClean="0">
                <a:latin typeface="Times New Roman" panose="02020603050405020304" pitchFamily="18" charset="0"/>
                <a:cs typeface="Times New Roman" panose="02020603050405020304" pitchFamily="18" charset="0"/>
              </a:rPr>
              <a:t>wort</a:t>
            </a:r>
            <a:r>
              <a:rPr lang="en-US" sz="2400" dirty="0" smtClean="0">
                <a:latin typeface="Times New Roman" panose="02020603050405020304" pitchFamily="18" charset="0"/>
                <a:cs typeface="Times New Roman" panose="02020603050405020304" pitchFamily="18" charset="0"/>
              </a:rPr>
              <a:t> containing the </a:t>
            </a:r>
            <a:r>
              <a:rPr lang="en-US" sz="2400" dirty="0" err="1" smtClean="0">
                <a:latin typeface="Times New Roman" panose="02020603050405020304" pitchFamily="18" charset="0"/>
                <a:cs typeface="Times New Roman" panose="02020603050405020304" pitchFamily="18" charset="0"/>
              </a:rPr>
              <a:t>solubilized</a:t>
            </a:r>
            <a:r>
              <a:rPr lang="en-US" sz="2400" dirty="0" smtClean="0">
                <a:latin typeface="Times New Roman" panose="02020603050405020304" pitchFamily="18" charset="0"/>
                <a:cs typeface="Times New Roman" panose="02020603050405020304" pitchFamily="18" charset="0"/>
              </a:rPr>
              <a:t> malt components to pass through as a relatively transparent liquor called </a:t>
            </a:r>
            <a:r>
              <a:rPr lang="en-US" sz="2400" dirty="0" err="1" smtClean="0">
                <a:latin typeface="Times New Roman" panose="02020603050405020304" pitchFamily="18" charset="0"/>
                <a:cs typeface="Times New Roman" panose="02020603050405020304" pitchFamily="18" charset="0"/>
              </a:rPr>
              <a:t>wort</a:t>
            </a:r>
            <a:r>
              <a:rPr lang="en-US" sz="2400" dirty="0" smtClean="0">
                <a:latin typeface="Times New Roman" panose="02020603050405020304" pitchFamily="18" charset="0"/>
                <a:cs typeface="Times New Roman" panose="02020603050405020304" pitchFamily="18" charset="0"/>
              </a:rPr>
              <a:t>. </a:t>
            </a:r>
          </a:p>
          <a:p>
            <a:pPr lvl="0" algn="just"/>
            <a:r>
              <a:rPr lang="en-US" sz="2400" dirty="0" err="1" smtClean="0">
                <a:latin typeface="Times New Roman" panose="02020603050405020304" pitchFamily="18" charset="0"/>
                <a:cs typeface="Times New Roman" panose="02020603050405020304" pitchFamily="18" charset="0"/>
              </a:rPr>
              <a:t>Sparging</a:t>
            </a:r>
            <a:r>
              <a:rPr lang="en-US" sz="2400" dirty="0" smtClean="0">
                <a:latin typeface="Times New Roman" panose="02020603050405020304" pitchFamily="18" charset="0"/>
                <a:cs typeface="Times New Roman" panose="02020603050405020304" pitchFamily="18" charset="0"/>
              </a:rPr>
              <a:t> with hot  water washes out the sugars from the mash.</a:t>
            </a:r>
          </a:p>
          <a:p>
            <a:pPr lvl="0"/>
            <a:endParaRPr lang="en-US" sz="2400" b="1"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6493"/>
          </a:xfrm>
        </p:spPr>
        <p:txBody>
          <a:bodyPr>
            <a:normAutofit fontScale="90000"/>
          </a:bodyPr>
          <a:lstStyle/>
          <a:p>
            <a:r>
              <a:rPr lang="en-US" sz="2800" b="1" i="1" dirty="0" smtClean="0"/>
              <a:t>cont’d</a:t>
            </a:r>
            <a:endParaRPr lang="en-US" sz="2800" b="1" i="1" dirty="0"/>
          </a:p>
        </p:txBody>
      </p:sp>
      <p:sp>
        <p:nvSpPr>
          <p:cNvPr id="3" name="Content Placeholder 2"/>
          <p:cNvSpPr>
            <a:spLocks noGrp="1"/>
          </p:cNvSpPr>
          <p:nvPr>
            <p:ph idx="1"/>
          </p:nvPr>
        </p:nvSpPr>
        <p:spPr>
          <a:xfrm>
            <a:off x="457200" y="641131"/>
            <a:ext cx="8229600" cy="452596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The final alcohol content of beer depends on the sugar content of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This is determined using a </a:t>
            </a:r>
            <a:r>
              <a:rPr lang="en-US" sz="2000" b="1" i="1" dirty="0" smtClean="0">
                <a:latin typeface="Times New Roman" panose="02020603050405020304" pitchFamily="18" charset="0"/>
                <a:cs typeface="Times New Roman" panose="02020603050405020304" pitchFamily="18" charset="0"/>
              </a:rPr>
              <a:t>hydrometer </a:t>
            </a:r>
            <a:r>
              <a:rPr lang="en-US" sz="2000" dirty="0" smtClean="0">
                <a:latin typeface="Times New Roman" panose="02020603050405020304" pitchFamily="18" charset="0"/>
                <a:cs typeface="Times New Roman" panose="02020603050405020304" pitchFamily="18" charset="0"/>
              </a:rPr>
              <a:t>which measures the density or ‘specific gravity’ of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which is numerically the same as its density in grams per </a:t>
            </a:r>
            <a:r>
              <a:rPr lang="en-US" sz="2000" dirty="0" err="1" smtClean="0">
                <a:latin typeface="Times New Roman" panose="02020603050405020304" pitchFamily="18" charset="0"/>
                <a:cs typeface="Times New Roman" panose="02020603050405020304" pitchFamily="18" charset="0"/>
              </a:rPr>
              <a:t>millilitre</a:t>
            </a:r>
            <a:r>
              <a:rPr lang="en-US" sz="2000" dirty="0" smtClean="0">
                <a:latin typeface="Times New Roman" panose="02020603050405020304" pitchFamily="18" charset="0"/>
                <a:cs typeface="Times New Roman" panose="02020603050405020304" pitchFamily="18" charset="0"/>
              </a:rPr>
              <a:t>. </a:t>
            </a:r>
          </a:p>
          <a:p>
            <a:pPr lvl="0" algn="just">
              <a:buNone/>
            </a:pPr>
            <a:r>
              <a:rPr lang="en-US" sz="2000" b="1" dirty="0" smtClean="0">
                <a:latin typeface="Times New Roman" panose="02020603050405020304" pitchFamily="18" charset="0"/>
                <a:cs typeface="Times New Roman" panose="02020603050405020304" pitchFamily="18" charset="0"/>
              </a:rPr>
              <a:t>D) Boiling</a:t>
            </a:r>
          </a:p>
          <a:p>
            <a:pPr algn="just"/>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is now boiled vigorously in a ‘kettle’ for about an hour, and at different stages during  the boiling hops are added.</a:t>
            </a:r>
          </a:p>
          <a:p>
            <a:pPr algn="just">
              <a:buNone/>
            </a:pPr>
            <a:r>
              <a:rPr lang="en-US" sz="2000" dirty="0" smtClean="0">
                <a:latin typeface="Times New Roman" panose="02020603050405020304" pitchFamily="18" charset="0"/>
                <a:cs typeface="Times New Roman" panose="02020603050405020304" pitchFamily="18" charset="0"/>
              </a:rPr>
              <a:t>The reasons for boiling are to:</a:t>
            </a:r>
          </a:p>
          <a:p>
            <a:pPr lvl="0" algn="just"/>
            <a:r>
              <a:rPr lang="en-US" sz="2000" dirty="0" smtClean="0">
                <a:latin typeface="Times New Roman" panose="02020603050405020304" pitchFamily="18" charset="0"/>
                <a:cs typeface="Times New Roman" panose="02020603050405020304" pitchFamily="18" charset="0"/>
              </a:rPr>
              <a:t>sterilize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rendering it </a:t>
            </a:r>
            <a:r>
              <a:rPr lang="en-US" sz="2000" dirty="0" err="1" smtClean="0">
                <a:latin typeface="Times New Roman" panose="02020603050405020304" pitchFamily="18" charset="0"/>
                <a:cs typeface="Times New Roman" panose="02020603050405020304" pitchFamily="18" charset="0"/>
              </a:rPr>
              <a:t>bacteriologically</a:t>
            </a:r>
            <a:r>
              <a:rPr lang="en-US" sz="2000" dirty="0" smtClean="0">
                <a:latin typeface="Times New Roman" panose="02020603050405020304" pitchFamily="18" charset="0"/>
                <a:cs typeface="Times New Roman" panose="02020603050405020304" pitchFamily="18" charset="0"/>
              </a:rPr>
              <a:t> stable</a:t>
            </a:r>
          </a:p>
          <a:p>
            <a:pPr lvl="0" algn="just"/>
            <a:r>
              <a:rPr lang="en-US" sz="2000" dirty="0" smtClean="0">
                <a:latin typeface="Times New Roman" panose="02020603050405020304" pitchFamily="18" charset="0"/>
                <a:cs typeface="Times New Roman" panose="02020603050405020304" pitchFamily="18" charset="0"/>
              </a:rPr>
              <a:t>precipitate out undesirable proteins, tannins and carbohydrates</a:t>
            </a:r>
          </a:p>
          <a:p>
            <a:pPr lvl="0" algn="just"/>
            <a:r>
              <a:rPr lang="en-US" sz="2000" dirty="0" smtClean="0">
                <a:latin typeface="Times New Roman" panose="02020603050405020304" pitchFamily="18" charset="0"/>
                <a:cs typeface="Times New Roman" panose="02020603050405020304" pitchFamily="18" charset="0"/>
              </a:rPr>
              <a:t>inactivate enzymes that survive mashing</a:t>
            </a:r>
          </a:p>
          <a:p>
            <a:pPr lvl="0" algn="just"/>
            <a:r>
              <a:rPr lang="en-US" sz="2000" dirty="0" smtClean="0">
                <a:latin typeface="Times New Roman" panose="02020603050405020304" pitchFamily="18" charset="0"/>
                <a:cs typeface="Times New Roman" panose="02020603050405020304" pitchFamily="18" charset="0"/>
              </a:rPr>
              <a:t>modify remaining proteins (i.e. more foam active) and allow further  browning/Millard  reactions to occur</a:t>
            </a:r>
          </a:p>
          <a:p>
            <a:pPr lvl="0" algn="just"/>
            <a:r>
              <a:rPr lang="en-US" sz="2000" dirty="0" smtClean="0">
                <a:latin typeface="Times New Roman" panose="02020603050405020304" pitchFamily="18" charset="0"/>
                <a:cs typeface="Times New Roman" panose="02020603050405020304" pitchFamily="18" charset="0"/>
              </a:rPr>
              <a:t>concentrate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through evaporation</a:t>
            </a:r>
          </a:p>
          <a:p>
            <a:pPr lvl="0" algn="just"/>
            <a:r>
              <a:rPr lang="en-US" sz="2000" dirty="0" smtClean="0">
                <a:latin typeface="Times New Roman" panose="02020603050405020304" pitchFamily="18" charset="0"/>
                <a:cs typeface="Times New Roman" panose="02020603050405020304" pitchFamily="18" charset="0"/>
              </a:rPr>
              <a:t>bring out the </a:t>
            </a:r>
            <a:r>
              <a:rPr lang="en-US" sz="2000" dirty="0" err="1" smtClean="0">
                <a:latin typeface="Times New Roman" panose="02020603050405020304" pitchFamily="18" charset="0"/>
                <a:cs typeface="Times New Roman" panose="02020603050405020304" pitchFamily="18" charset="0"/>
              </a:rPr>
              <a:t>flavours</a:t>
            </a:r>
            <a:r>
              <a:rPr lang="en-US" sz="2000" dirty="0" smtClean="0">
                <a:latin typeface="Times New Roman" panose="02020603050405020304" pitchFamily="18" charset="0"/>
                <a:cs typeface="Times New Roman" panose="02020603050405020304" pitchFamily="18" charset="0"/>
              </a:rPr>
              <a:t> in the hops</a:t>
            </a:r>
          </a:p>
          <a:p>
            <a:pPr lvl="0" algn="just"/>
            <a:r>
              <a:rPr lang="en-US" sz="2000" dirty="0" smtClean="0">
                <a:latin typeface="Times New Roman" panose="02020603050405020304" pitchFamily="18" charset="0"/>
                <a:cs typeface="Times New Roman" panose="02020603050405020304" pitchFamily="18" charset="0"/>
              </a:rPr>
              <a:t>boil away some undesirable </a:t>
            </a:r>
            <a:r>
              <a:rPr lang="en-US" sz="2000" dirty="0" err="1" smtClean="0">
                <a:latin typeface="Times New Roman" panose="02020603050405020304" pitchFamily="18" charset="0"/>
                <a:cs typeface="Times New Roman" panose="02020603050405020304" pitchFamily="18" charset="0"/>
              </a:rPr>
              <a:t>flavours</a:t>
            </a:r>
            <a:r>
              <a:rPr lang="en-US" sz="2000" dirty="0" smtClean="0">
                <a:latin typeface="Times New Roman" panose="02020603050405020304" pitchFamily="18" charset="0"/>
                <a:cs typeface="Times New Roman" panose="02020603050405020304" pitchFamily="18" charset="0"/>
              </a:rPr>
              <a:t> (such as </a:t>
            </a:r>
            <a:r>
              <a:rPr lang="en-US" sz="2000" dirty="0" err="1" smtClean="0">
                <a:latin typeface="Times New Roman" panose="02020603050405020304" pitchFamily="18" charset="0"/>
                <a:cs typeface="Times New Roman" panose="02020603050405020304" pitchFamily="18" charset="0"/>
              </a:rPr>
              <a:t>dimethy</a:t>
            </a:r>
            <a:r>
              <a:rPr lang="en-US" sz="2000" dirty="0" smtClean="0">
                <a:latin typeface="Times New Roman" panose="02020603050405020304" pitchFamily="18" charset="0"/>
                <a:cs typeface="Times New Roman" panose="02020603050405020304" pitchFamily="18" charset="0"/>
              </a:rPr>
              <a:t> sulfide  DMS).</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5679"/>
          </a:xfrm>
        </p:spPr>
        <p:txBody>
          <a:bodyPr>
            <a:noAutofit/>
          </a:bodyPr>
          <a:lstStyle/>
          <a:p>
            <a:r>
              <a:rPr lang="en-US" sz="1400" b="1" dirty="0" smtClean="0"/>
              <a:t/>
            </a:r>
            <a:br>
              <a:rPr lang="en-US" sz="1400" b="1" dirty="0" smtClean="0"/>
            </a:br>
            <a:r>
              <a:rPr lang="en-US" sz="2800" b="1" dirty="0" smtClean="0"/>
              <a:t>Hops</a:t>
            </a:r>
            <a:r>
              <a:rPr lang="en-US" sz="1400" b="1" dirty="0" smtClean="0"/>
              <a:t/>
            </a:r>
            <a:br>
              <a:rPr lang="en-US" sz="1400" b="1" dirty="0" smtClean="0"/>
            </a:br>
            <a:endParaRPr lang="en-US" sz="1400" dirty="0"/>
          </a:p>
        </p:txBody>
      </p:sp>
      <p:sp>
        <p:nvSpPr>
          <p:cNvPr id="3" name="Content Placeholder 2"/>
          <p:cNvSpPr>
            <a:spLocks noGrp="1"/>
          </p:cNvSpPr>
          <p:nvPr>
            <p:ph idx="1"/>
          </p:nvPr>
        </p:nvSpPr>
        <p:spPr>
          <a:xfrm>
            <a:off x="457200" y="830317"/>
            <a:ext cx="8229600" cy="452596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Hops are one of the essential </a:t>
            </a:r>
            <a:r>
              <a:rPr lang="en-US" sz="2400" dirty="0" err="1" smtClean="0">
                <a:latin typeface="Times New Roman" panose="02020603050405020304" pitchFamily="18" charset="0"/>
                <a:cs typeface="Times New Roman" panose="02020603050405020304" pitchFamily="18" charset="0"/>
              </a:rPr>
              <a:t>flavouring</a:t>
            </a:r>
            <a:r>
              <a:rPr lang="en-US" sz="2400" dirty="0" smtClean="0">
                <a:latin typeface="Times New Roman" panose="02020603050405020304" pitchFamily="18" charset="0"/>
                <a:cs typeface="Times New Roman" panose="02020603050405020304" pitchFamily="18" charset="0"/>
              </a:rPr>
              <a:t> ingredients of most beers.</a:t>
            </a:r>
          </a:p>
          <a:p>
            <a:pPr algn="just"/>
            <a:r>
              <a:rPr lang="en-US" sz="2400" dirty="0" smtClean="0">
                <a:latin typeface="Times New Roman" panose="02020603050405020304" pitchFamily="18" charset="0"/>
                <a:cs typeface="Times New Roman" panose="02020603050405020304" pitchFamily="18" charset="0"/>
              </a:rPr>
              <a:t>The main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contributed by hops is  a bitter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and to get this </a:t>
            </a:r>
            <a:r>
              <a:rPr lang="en-US" sz="2400" dirty="0" err="1" smtClean="0">
                <a:latin typeface="Times New Roman" panose="02020603050405020304" pitchFamily="18" charset="0"/>
                <a:cs typeface="Times New Roman" panose="02020603050405020304" pitchFamily="18" charset="0"/>
              </a:rPr>
              <a:t>bittering</a:t>
            </a:r>
            <a:r>
              <a:rPr lang="en-US" sz="2400" dirty="0" smtClean="0">
                <a:latin typeface="Times New Roman" panose="02020603050405020304" pitchFamily="18" charset="0"/>
                <a:cs typeface="Times New Roman" panose="02020603050405020304" pitchFamily="18" charset="0"/>
              </a:rPr>
              <a:t> effect hops are added to the </a:t>
            </a:r>
            <a:r>
              <a:rPr lang="en-US" sz="2400" dirty="0" err="1" smtClean="0">
                <a:latin typeface="Times New Roman" panose="02020603050405020304" pitchFamily="18" charset="0"/>
                <a:cs typeface="Times New Roman" panose="02020603050405020304" pitchFamily="18" charset="0"/>
              </a:rPr>
              <a:t>wort</a:t>
            </a:r>
            <a:r>
              <a:rPr lang="en-US" sz="2400" dirty="0" smtClean="0">
                <a:latin typeface="Times New Roman" panose="02020603050405020304" pitchFamily="18" charset="0"/>
                <a:cs typeface="Times New Roman" panose="02020603050405020304" pitchFamily="18" charset="0"/>
              </a:rPr>
              <a:t> at the beginning of boiling.  </a:t>
            </a:r>
          </a:p>
          <a:p>
            <a:pPr algn="just"/>
            <a:r>
              <a:rPr lang="en-US" sz="2400" dirty="0" smtClean="0">
                <a:latin typeface="Times New Roman" panose="02020603050405020304" pitchFamily="18" charset="0"/>
                <a:cs typeface="Times New Roman" panose="02020603050405020304" pitchFamily="18" charset="0"/>
              </a:rPr>
              <a:t> Hops also contain essential oils which have a strong aroma,  and special aroma hops may be   added to the </a:t>
            </a:r>
            <a:r>
              <a:rPr lang="en-US" sz="2400" dirty="0" err="1" smtClean="0">
                <a:latin typeface="Times New Roman" panose="02020603050405020304" pitchFamily="18" charset="0"/>
                <a:cs typeface="Times New Roman" panose="02020603050405020304" pitchFamily="18" charset="0"/>
              </a:rPr>
              <a:t>wort</a:t>
            </a:r>
            <a:r>
              <a:rPr lang="en-US" sz="2400" dirty="0" smtClean="0">
                <a:latin typeface="Times New Roman" panose="02020603050405020304" pitchFamily="18" charset="0"/>
                <a:cs typeface="Times New Roman" panose="02020603050405020304" pitchFamily="18" charset="0"/>
              </a:rPr>
              <a:t> near the end of boiling so that the essential oils do not distil  off.</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941"/>
            <a:ext cx="8229600" cy="534659"/>
          </a:xfrm>
        </p:spPr>
        <p:txBody>
          <a:bodyPr>
            <a:noAutofit/>
          </a:bodyPr>
          <a:lstStyle/>
          <a:p>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3) Fermentation</a:t>
            </a:r>
            <a:br>
              <a:rPr lang="en-US" sz="2400" b="1"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3834" y="809297"/>
            <a:ext cx="8229600" cy="5328744"/>
          </a:xfrm>
        </p:spPr>
        <p:txBody>
          <a:bodyPr>
            <a:noAutofit/>
          </a:bodyPr>
          <a:lstStyle/>
          <a:p>
            <a:pPr algn="just">
              <a:buNone/>
            </a:pPr>
            <a:r>
              <a:rPr lang="en-US" sz="2000" b="1" i="1" dirty="0" smtClean="0">
                <a:latin typeface="Times New Roman" panose="02020603050405020304" pitchFamily="18" charset="0"/>
                <a:cs typeface="Times New Roman" panose="02020603050405020304" pitchFamily="18" charset="0"/>
              </a:rPr>
              <a:t>Yeasts</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Yeasts are viable, living cells that are </a:t>
            </a:r>
            <a:r>
              <a:rPr lang="en-US" sz="2000" b="1" dirty="0" smtClean="0">
                <a:latin typeface="Times New Roman" panose="02020603050405020304" pitchFamily="18" charset="0"/>
                <a:cs typeface="Times New Roman" panose="02020603050405020304" pitchFamily="18" charset="0"/>
              </a:rPr>
              <a:t>pitched </a:t>
            </a:r>
            <a:r>
              <a:rPr lang="en-US" sz="2000" dirty="0" smtClean="0">
                <a:latin typeface="Times New Roman" panose="02020603050405020304" pitchFamily="18" charset="0"/>
                <a:cs typeface="Times New Roman" panose="02020603050405020304" pitchFamily="18" charset="0"/>
              </a:rPr>
              <a:t>into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utilise</a:t>
            </a:r>
            <a:r>
              <a:rPr lang="en-US" sz="2000" dirty="0" smtClean="0">
                <a:latin typeface="Times New Roman" panose="02020603050405020304" pitchFamily="18" charset="0"/>
                <a:cs typeface="Times New Roman" panose="02020603050405020304" pitchFamily="18" charset="0"/>
              </a:rPr>
              <a:t> the fermentable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sugars to produce alcohol and carbon dioxide for their respiration/energy requirements. </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is food for the yeast cells which multiply during fermentation.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Yeasts are living and growing organisms that need energy.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the beginning of the fermentation process, dissolved oxygen in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allows the yeasts to grow by </a:t>
            </a:r>
            <a:r>
              <a:rPr lang="en-US" sz="2000" b="1" dirty="0" smtClean="0">
                <a:latin typeface="Times New Roman" panose="02020603050405020304" pitchFamily="18" charset="0"/>
                <a:cs typeface="Times New Roman" panose="02020603050405020304" pitchFamily="18" charset="0"/>
              </a:rPr>
              <a:t>respiration</a:t>
            </a:r>
            <a:r>
              <a:rPr lang="en-US" sz="2000" dirty="0" smtClean="0">
                <a:latin typeface="Times New Roman" panose="02020603050405020304" pitchFamily="18" charset="0"/>
                <a:cs typeface="Times New Roman" panose="02020603050405020304" pitchFamily="18" charset="0"/>
              </a:rPr>
              <a:t>. This is an important process because it gets the yeast working and saves a lot of  time.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C6H12O6  (</a:t>
            </a:r>
            <a:r>
              <a:rPr lang="en-US" sz="2000" dirty="0" err="1" smtClean="0">
                <a:latin typeface="Times New Roman" panose="02020603050405020304" pitchFamily="18" charset="0"/>
                <a:cs typeface="Times New Roman" panose="02020603050405020304" pitchFamily="18" charset="0"/>
              </a:rPr>
              <a:t>aq</a:t>
            </a:r>
            <a:r>
              <a:rPr lang="en-US" sz="2000" dirty="0" smtClean="0">
                <a:latin typeface="Times New Roman" panose="02020603050405020304" pitchFamily="18" charset="0"/>
                <a:cs typeface="Times New Roman" panose="02020603050405020304" pitchFamily="18" charset="0"/>
              </a:rPr>
              <a:t>)  +  6O2 (</a:t>
            </a:r>
            <a:r>
              <a:rPr lang="en-US" sz="2000" dirty="0" err="1" smtClean="0">
                <a:latin typeface="Times New Roman" panose="02020603050405020304" pitchFamily="18" charset="0"/>
                <a:cs typeface="Times New Roman" panose="02020603050405020304" pitchFamily="18" charset="0"/>
              </a:rPr>
              <a:t>aq</a:t>
            </a:r>
            <a:r>
              <a:rPr lang="en-US" sz="2000" dirty="0" smtClean="0">
                <a:latin typeface="Times New Roman" panose="02020603050405020304" pitchFamily="18" charset="0"/>
                <a:cs typeface="Times New Roman" panose="02020603050405020304" pitchFamily="18" charset="0"/>
              </a:rPr>
              <a:t>)         6CO2 (</a:t>
            </a:r>
            <a:r>
              <a:rPr lang="en-US" sz="2000" dirty="0" err="1" smtClean="0">
                <a:latin typeface="Times New Roman" panose="02020603050405020304" pitchFamily="18" charset="0"/>
                <a:cs typeface="Times New Roman" panose="02020603050405020304" pitchFamily="18" charset="0"/>
              </a:rPr>
              <a:t>aq</a:t>
            </a:r>
            <a:r>
              <a:rPr lang="en-US" sz="2000" dirty="0" smtClean="0">
                <a:latin typeface="Times New Roman" panose="02020603050405020304" pitchFamily="18" charset="0"/>
                <a:cs typeface="Times New Roman" panose="02020603050405020304" pitchFamily="18" charset="0"/>
              </a:rPr>
              <a:t>)    +  6H2O(l)	 DH = - 2825 kJmol-1</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When all the oxygen in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is used up, anaerobic conditions prevail in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thus the  yeast obtains its energy by </a:t>
            </a:r>
            <a:r>
              <a:rPr lang="en-US" sz="2000" b="1" dirty="0" smtClean="0">
                <a:latin typeface="Times New Roman" panose="02020603050405020304" pitchFamily="18" charset="0"/>
                <a:cs typeface="Times New Roman" panose="02020603050405020304" pitchFamily="18" charset="0"/>
              </a:rPr>
              <a:t>fermentation </a:t>
            </a:r>
            <a:r>
              <a:rPr lang="en-US" sz="2000" dirty="0" smtClean="0">
                <a:latin typeface="Times New Roman" panose="02020603050405020304" pitchFamily="18" charset="0"/>
                <a:cs typeface="Times New Roman" panose="02020603050405020304" pitchFamily="18" charset="0"/>
              </a:rPr>
              <a:t>that is the process that creates  alcohol.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Primary fermentation turns the sugars in the </a:t>
            </a:r>
            <a:r>
              <a:rPr lang="en-US" sz="2000" dirty="0" err="1" smtClean="0">
                <a:latin typeface="Times New Roman" panose="02020603050405020304" pitchFamily="18" charset="0"/>
                <a:cs typeface="Times New Roman" panose="02020603050405020304" pitchFamily="18" charset="0"/>
              </a:rPr>
              <a:t>wort</a:t>
            </a:r>
            <a:r>
              <a:rPr lang="en-US" sz="2000" dirty="0" smtClean="0">
                <a:latin typeface="Times New Roman" panose="02020603050405020304" pitchFamily="18" charset="0"/>
                <a:cs typeface="Times New Roman" panose="02020603050405020304" pitchFamily="18" charset="0"/>
              </a:rPr>
              <a:t> into alcohol and carbon dioxide and it produces ‘</a:t>
            </a:r>
            <a:r>
              <a:rPr lang="en-US" sz="2000" b="1" dirty="0" smtClean="0">
                <a:latin typeface="Times New Roman" panose="02020603050405020304" pitchFamily="18" charset="0"/>
                <a:cs typeface="Times New Roman" panose="02020603050405020304" pitchFamily="18" charset="0"/>
              </a:rPr>
              <a:t>green beer</a:t>
            </a:r>
            <a:r>
              <a:rPr lang="en-US" sz="2000" dirty="0" smtClean="0">
                <a:latin typeface="Times New Roman" panose="02020603050405020304" pitchFamily="18" charset="0"/>
                <a:cs typeface="Times New Roman" panose="02020603050405020304" pitchFamily="18" charset="0"/>
              </a:rPr>
              <a:t>’  .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C6H12O6            2C2H5OH(</a:t>
            </a:r>
            <a:r>
              <a:rPr lang="en-US" sz="2000" dirty="0" err="1" smtClean="0">
                <a:latin typeface="Times New Roman" panose="02020603050405020304" pitchFamily="18" charset="0"/>
                <a:cs typeface="Times New Roman" panose="02020603050405020304" pitchFamily="18" charset="0"/>
              </a:rPr>
              <a:t>aq</a:t>
            </a:r>
            <a:r>
              <a:rPr lang="en-US" sz="2000" dirty="0" smtClean="0">
                <a:latin typeface="Times New Roman" panose="02020603050405020304" pitchFamily="18" charset="0"/>
                <a:cs typeface="Times New Roman" panose="02020603050405020304" pitchFamily="18" charset="0"/>
              </a:rPr>
              <a:t>)   +  2CO2 (g)	DH = - 106 kJmol-1</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4014950" y="4107957"/>
            <a:ext cx="3363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2333295" y="6390290"/>
            <a:ext cx="3363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676"/>
            <a:ext cx="8229600" cy="4525963"/>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Temperature is important in determining the activity of yeast.</a:t>
            </a:r>
          </a:p>
          <a:p>
            <a:pPr algn="just"/>
            <a:r>
              <a:rPr lang="en-US" sz="2400" dirty="0" smtClean="0">
                <a:latin typeface="Times New Roman" panose="02020603050405020304" pitchFamily="18" charset="0"/>
                <a:cs typeface="Times New Roman" panose="02020603050405020304" pitchFamily="18" charset="0"/>
              </a:rPr>
              <a:t>At low temperatures the metabolic processes in yeasts are slow, while at high temperatures the  living  yeasts become inactive and may die.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4) Maturation</a:t>
            </a:r>
          </a:p>
          <a:p>
            <a:pPr algn="just"/>
            <a:r>
              <a:rPr lang="en-US" sz="2400" dirty="0" smtClean="0">
                <a:latin typeface="Times New Roman" panose="02020603050405020304" pitchFamily="18" charset="0"/>
                <a:cs typeface="Times New Roman" panose="02020603050405020304" pitchFamily="18" charset="0"/>
              </a:rPr>
              <a:t>The green beer produced in primary fermentation is cloudy, flat, has funny </a:t>
            </a:r>
            <a:r>
              <a:rPr lang="en-US" sz="2400" dirty="0" err="1" smtClean="0">
                <a:latin typeface="Times New Roman" panose="02020603050405020304" pitchFamily="18" charset="0"/>
                <a:cs typeface="Times New Roman" panose="02020603050405020304" pitchFamily="18" charset="0"/>
              </a:rPr>
              <a:t>flavours</a:t>
            </a:r>
            <a:r>
              <a:rPr lang="en-US" sz="2400" dirty="0" smtClean="0">
                <a:latin typeface="Times New Roman" panose="02020603050405020304" pitchFamily="18" charset="0"/>
                <a:cs typeface="Times New Roman" panose="02020603050405020304" pitchFamily="18" charset="0"/>
              </a:rPr>
              <a:t> and can  easily spoil. It has to go through a few more stages before it is ready to drink. The first step is the maturation of the beer during which</a:t>
            </a:r>
          </a:p>
          <a:p>
            <a:pPr lvl="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yeast settles (and is collected for future use)</a:t>
            </a:r>
          </a:p>
          <a:p>
            <a:pPr lvl="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flavours</a:t>
            </a:r>
            <a:r>
              <a:rPr lang="en-US" sz="2400" dirty="0" smtClean="0">
                <a:latin typeface="Times New Roman" panose="02020603050405020304" pitchFamily="18" charset="0"/>
                <a:cs typeface="Times New Roman" panose="02020603050405020304" pitchFamily="18" charset="0"/>
              </a:rPr>
              <a:t> mature through fermentation of undesirable primary fermentation  products</a:t>
            </a:r>
          </a:p>
          <a:p>
            <a:pPr lvl="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hazy components are precipitated out</a:t>
            </a:r>
          </a:p>
          <a:p>
            <a:pPr lvl="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final product can be </a:t>
            </a:r>
            <a:r>
              <a:rPr lang="en-US" sz="2400" dirty="0" err="1" smtClean="0">
                <a:latin typeface="Times New Roman" panose="02020603050405020304" pitchFamily="18" charset="0"/>
                <a:cs typeface="Times New Roman" panose="02020603050405020304" pitchFamily="18" charset="0"/>
              </a:rPr>
              <a:t>standardised</a:t>
            </a:r>
            <a:r>
              <a:rPr lang="en-US" sz="2400" dirty="0" smtClean="0">
                <a:latin typeface="Times New Roman" panose="02020603050405020304" pitchFamily="18" charset="0"/>
                <a:cs typeface="Times New Roman" panose="02020603050405020304" pitchFamily="18" charset="0"/>
              </a:rPr>
              <a:t> through blending and dilution to correct alcohol concentration. </a:t>
            </a:r>
          </a:p>
          <a:p>
            <a:pPr lvl="0"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036638"/>
            <a:ext cx="8001000" cy="4525962"/>
          </a:xfrm>
        </p:spPr>
        <p:txBody>
          <a:bodyPr>
            <a:normAutofit/>
          </a:bodyPr>
          <a:lstStyle/>
          <a:p>
            <a:pPr algn="ctr">
              <a:buNone/>
            </a:pPr>
            <a:endParaRPr lang="en-US" sz="2400" b="1" dirty="0" smtClean="0">
              <a:latin typeface="Times New Roman" panose="02020603050405020304" pitchFamily="18" charset="0"/>
              <a:cs typeface="Times New Roman" panose="02020603050405020304" pitchFamily="18" charset="0"/>
            </a:endParaRPr>
          </a:p>
          <a:p>
            <a:pPr algn="ctr">
              <a:buNone/>
            </a:pPr>
            <a:r>
              <a:rPr lang="en-US" sz="2400" b="1" dirty="0" smtClean="0">
                <a:latin typeface="Times New Roman" panose="02020603050405020304" pitchFamily="18" charset="0"/>
                <a:cs typeface="Times New Roman" panose="02020603050405020304" pitchFamily="18" charset="0"/>
              </a:rPr>
              <a:t>5) The final beer</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Colour</a:t>
            </a:r>
            <a:r>
              <a:rPr lang="en-US" sz="2400" dirty="0" smtClean="0">
                <a:latin typeface="Times New Roman" panose="02020603050405020304" pitchFamily="18" charset="0"/>
                <a:cs typeface="Times New Roman" panose="02020603050405020304" pitchFamily="18" charset="0"/>
              </a:rPr>
              <a:t>, foam amount and stability, brightness, carbon dioxide content, mouth-feel and  hop  aroma, </a:t>
            </a:r>
            <a:r>
              <a:rPr lang="en-US" sz="2400" dirty="0" err="1" smtClean="0">
                <a:latin typeface="Times New Roman" panose="02020603050405020304" pitchFamily="18" charset="0"/>
                <a:cs typeface="Times New Roman" panose="02020603050405020304" pitchFamily="18" charset="0"/>
              </a:rPr>
              <a:t>flavour</a:t>
            </a:r>
            <a:r>
              <a:rPr lang="en-US" sz="2400" dirty="0" smtClean="0">
                <a:latin typeface="Times New Roman" panose="02020603050405020304" pitchFamily="18" charset="0"/>
                <a:cs typeface="Times New Roman" panose="02020603050405020304" pitchFamily="18" charset="0"/>
              </a:rPr>
              <a:t> and bitterness are all involved in the complex exercise of evaluating a glass of  beer.</a:t>
            </a:r>
          </a:p>
          <a:p>
            <a:pPr algn="ctr">
              <a:buNone/>
            </a:pPr>
            <a:r>
              <a:rPr lang="en-US" sz="2400" dirty="0" smtClean="0"/>
              <a:t/>
            </a:r>
            <a:br>
              <a:rPr lang="en-US" sz="2400" dirty="0" smtClean="0"/>
            </a:br>
            <a:r>
              <a:rPr lang="en-US" sz="2400" b="1" i="1" dirty="0" smtClean="0"/>
              <a:t>What makes a good beer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3890"/>
          </a:xfrm>
        </p:spPr>
        <p:txBody>
          <a:bodyPr>
            <a:normAutofit fontScale="90000"/>
          </a:bodyPr>
          <a:lstStyle/>
          <a:p>
            <a:r>
              <a:rPr lang="en-US" sz="2700" b="1" i="1" u="sng" dirty="0" smtClean="0">
                <a:latin typeface="Times New Roman" panose="02020603050405020304" pitchFamily="18" charset="0"/>
                <a:cs typeface="Times New Roman" panose="02020603050405020304" pitchFamily="18" charset="0"/>
              </a:rPr>
              <a:t/>
            </a:r>
            <a:br>
              <a:rPr lang="en-US" sz="2700" b="1" i="1" u="sng" dirty="0" smtClean="0">
                <a:latin typeface="Times New Roman" panose="02020603050405020304" pitchFamily="18" charset="0"/>
                <a:cs typeface="Times New Roman" panose="02020603050405020304" pitchFamily="18" charset="0"/>
              </a:rPr>
            </a:br>
            <a:r>
              <a:rPr lang="en-US" sz="2700" b="1" i="1" u="sng" dirty="0" smtClean="0">
                <a:latin typeface="Times New Roman" panose="02020603050405020304" pitchFamily="18" charset="0"/>
                <a:cs typeface="Times New Roman" panose="02020603050405020304" pitchFamily="18" charset="0"/>
              </a:rPr>
              <a:t>Wine</a:t>
            </a:r>
            <a:r>
              <a:rPr lang="en-US" b="1" i="1" u="sng" dirty="0" smtClean="0">
                <a:latin typeface="Times New Roman" panose="02020603050405020304" pitchFamily="18" charset="0"/>
                <a:cs typeface="Times New Roman" panose="02020603050405020304" pitchFamily="18" charset="0"/>
              </a:rPr>
              <a:t/>
            </a:r>
            <a:br>
              <a:rPr lang="en-US" b="1" i="1" u="sng"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914400" y="557048"/>
            <a:ext cx="7420303" cy="4525963"/>
          </a:xfrm>
        </p:spPr>
        <p:txBody>
          <a:bodyPr>
            <a:norm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Wine is produced from grapes, and fruit wine is produced from fruits such as plums, cherries, or apples.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Wine involves a longer fermentation process than beer and also a long aging process (months or years), resulting in an alcohol content of 9%–16% ABV.</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Sparkling wine can be made by means of a secondary fermentation.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Fortified wine is wine (such as port or sherry), to which a distilled beverage (usually brandy) has been added.</a:t>
            </a:r>
          </a:p>
          <a:p>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659"/>
          </a:xfrm>
        </p:spPr>
        <p:txBody>
          <a:bodyPr>
            <a:noAutofit/>
          </a:bodyPr>
          <a:lstStyle/>
          <a:p>
            <a:r>
              <a:rPr lang="en-US" sz="2800" b="1" i="1" dirty="0" smtClean="0">
                <a:latin typeface="Times New Roman" panose="02020603050405020304" pitchFamily="18" charset="0"/>
                <a:cs typeface="Times New Roman" panose="02020603050405020304" pitchFamily="18" charset="0"/>
              </a:rPr>
              <a:t/>
            </a:r>
            <a:br>
              <a:rPr lang="en-US" sz="2800" b="1" i="1" dirty="0" smtClean="0">
                <a:latin typeface="Times New Roman" panose="02020603050405020304" pitchFamily="18" charset="0"/>
                <a:cs typeface="Times New Roman" panose="02020603050405020304" pitchFamily="18" charset="0"/>
              </a:rPr>
            </a:br>
            <a:r>
              <a:rPr lang="en-US" sz="2800" b="1" i="1" dirty="0" smtClean="0">
                <a:latin typeface="Times New Roman" panose="02020603050405020304" pitchFamily="18" charset="0"/>
                <a:cs typeface="Times New Roman" panose="02020603050405020304" pitchFamily="18" charset="0"/>
              </a:rPr>
              <a:t>Spirits</a:t>
            </a:r>
            <a:br>
              <a:rPr lang="en-US" sz="2800" b="1" i="1"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09297"/>
            <a:ext cx="8229600" cy="4525963"/>
          </a:xfrm>
        </p:spPr>
        <p:txBody>
          <a:bodyPr>
            <a:normAutofit/>
          </a:bodyPr>
          <a:lstStyle/>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Unsweetened, distilled, alcoholic beverages that  have an  alcohol content of at least 20% ABV   are called </a:t>
            </a:r>
            <a:r>
              <a:rPr lang="en-US" sz="2400" i="1" dirty="0" smtClean="0">
                <a:latin typeface="Times New Roman" panose="02020603050405020304" pitchFamily="18" charset="0"/>
                <a:cs typeface="Times New Roman" panose="02020603050405020304" pitchFamily="18" charset="0"/>
              </a:rPr>
              <a:t>spirits</a:t>
            </a:r>
            <a:r>
              <a:rPr 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Spirits are produced by the distillation of a fermented base product. </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Distilling concentrates the alcohol and eliminates some of the  congeners.</a:t>
            </a:r>
          </a:p>
          <a:p>
            <a:pPr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Spirits can be added to wines to create </a:t>
            </a:r>
            <a:r>
              <a:rPr lang="en-US" sz="2400" i="1" dirty="0" smtClean="0">
                <a:latin typeface="Times New Roman" panose="02020603050405020304" pitchFamily="18" charset="0"/>
                <a:cs typeface="Times New Roman" panose="02020603050405020304" pitchFamily="18" charset="0"/>
              </a:rPr>
              <a:t>fortified wines</a:t>
            </a:r>
            <a:r>
              <a:rPr lang="en-US" sz="2400" dirty="0" smtClean="0">
                <a:latin typeface="Times New Roman" panose="02020603050405020304" pitchFamily="18" charset="0"/>
                <a:cs typeface="Times New Roman" panose="02020603050405020304" pitchFamily="18" charset="0"/>
              </a:rPr>
              <a:t>, such as port and  sherry.</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Cont’d</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38200"/>
            <a:ext cx="8229600" cy="5562600"/>
          </a:xfrm>
        </p:spPr>
        <p:txBody>
          <a:bodyPr>
            <a:noAutofit/>
          </a:bodyPr>
          <a:lstStyle/>
          <a:p>
            <a:pPr algn="just">
              <a:buNone/>
            </a:pPr>
            <a:r>
              <a:rPr lang="en-US" sz="2400" b="1" dirty="0" smtClean="0">
                <a:latin typeface="Times New Roman" panose="02020603050405020304" pitchFamily="18" charset="0"/>
                <a:cs typeface="Times New Roman" panose="02020603050405020304" pitchFamily="18" charset="0"/>
              </a:rPr>
              <a:t>d</a:t>
            </a:r>
            <a:r>
              <a:rPr lang="en-US" sz="2400" b="1" dirty="0">
                <a:latin typeface="Times New Roman" panose="02020603050405020304" pitchFamily="18" charset="0"/>
                <a:cs typeface="Times New Roman" panose="02020603050405020304" pitchFamily="18" charset="0"/>
              </a:rPr>
              <a:t>) Purification of juice — clarification and evaporation</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clarification (or </a:t>
            </a:r>
            <a:r>
              <a:rPr lang="en-US" sz="2400" dirty="0" smtClean="0">
                <a:latin typeface="Times New Roman" panose="02020603050405020304" pitchFamily="18" charset="0"/>
                <a:cs typeface="Times New Roman" panose="02020603050405020304" pitchFamily="18" charset="0"/>
              </a:rPr>
              <a:t>defecation) process </a:t>
            </a:r>
            <a:r>
              <a:rPr lang="en-US" sz="2400" dirty="0">
                <a:latin typeface="Times New Roman" panose="02020603050405020304" pitchFamily="18" charset="0"/>
                <a:cs typeface="Times New Roman" panose="02020603050405020304" pitchFamily="18" charset="0"/>
              </a:rPr>
              <a:t>is designed to remove both </a:t>
            </a:r>
            <a:r>
              <a:rPr lang="en-US" sz="2400" dirty="0">
                <a:solidFill>
                  <a:srgbClr val="C00000"/>
                </a:solidFill>
                <a:latin typeface="Times New Roman" panose="02020603050405020304" pitchFamily="18" charset="0"/>
                <a:cs typeface="Times New Roman" panose="02020603050405020304" pitchFamily="18" charset="0"/>
              </a:rPr>
              <a:t>soluble</a:t>
            </a:r>
            <a:r>
              <a:rPr lang="en-US" sz="2400" dirty="0">
                <a:latin typeface="Times New Roman" panose="02020603050405020304" pitchFamily="18" charset="0"/>
                <a:cs typeface="Times New Roman" panose="02020603050405020304" pitchFamily="18" charset="0"/>
              </a:rPr>
              <a:t> and </a:t>
            </a:r>
            <a:r>
              <a:rPr lang="en-US" sz="2400" dirty="0">
                <a:solidFill>
                  <a:srgbClr val="C00000"/>
                </a:solidFill>
                <a:latin typeface="Times New Roman" panose="02020603050405020304" pitchFamily="18" charset="0"/>
                <a:cs typeface="Times New Roman" panose="02020603050405020304" pitchFamily="18" charset="0"/>
              </a:rPr>
              <a:t>insoluble impurities </a:t>
            </a:r>
            <a:r>
              <a:rPr lang="en-US" sz="2400" dirty="0">
                <a:latin typeface="Times New Roman" panose="02020603050405020304" pitchFamily="18" charset="0"/>
                <a:cs typeface="Times New Roman" panose="02020603050405020304" pitchFamily="18" charset="0"/>
              </a:rPr>
              <a:t>(such as sand, soil, </a:t>
            </a:r>
            <a:r>
              <a:rPr lang="en-US" sz="2400" dirty="0" smtClean="0">
                <a:latin typeface="Times New Roman" panose="02020603050405020304" pitchFamily="18" charset="0"/>
                <a:cs typeface="Times New Roman" panose="02020603050405020304" pitchFamily="18" charset="0"/>
              </a:rPr>
              <a:t>and ground </a:t>
            </a:r>
            <a:r>
              <a:rPr lang="en-US" sz="2400" dirty="0">
                <a:latin typeface="Times New Roman" panose="02020603050405020304" pitchFamily="18" charset="0"/>
                <a:cs typeface="Times New Roman" panose="02020603050405020304" pitchFamily="18" charset="0"/>
              </a:rPr>
              <a:t>rock) that have not been removed by preliminary screening.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juice from the mills, a dark green color, is </a:t>
            </a:r>
            <a:r>
              <a:rPr lang="en-US" sz="2400" dirty="0" smtClean="0">
                <a:solidFill>
                  <a:schemeClr val="tx2"/>
                </a:solidFill>
                <a:latin typeface="Times New Roman" panose="02020603050405020304" pitchFamily="18" charset="0"/>
                <a:cs typeface="Times New Roman" panose="02020603050405020304" pitchFamily="18" charset="0"/>
              </a:rPr>
              <a:t>acid</a:t>
            </a:r>
            <a:r>
              <a:rPr lang="en-US" sz="2400" dirty="0" smtClean="0">
                <a:latin typeface="Times New Roman" panose="02020603050405020304" pitchFamily="18" charset="0"/>
                <a:cs typeface="Times New Roman" panose="02020603050405020304" pitchFamily="18" charset="0"/>
              </a:rPr>
              <a:t> and </a:t>
            </a:r>
            <a:r>
              <a:rPr lang="en-US" sz="2400" dirty="0" smtClean="0">
                <a:solidFill>
                  <a:schemeClr val="tx2"/>
                </a:solidFill>
                <a:latin typeface="Times New Roman" panose="02020603050405020304" pitchFamily="18" charset="0"/>
                <a:cs typeface="Times New Roman" panose="02020603050405020304" pitchFamily="18" charset="0"/>
              </a:rPr>
              <a:t>turbid</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So the </a:t>
            </a:r>
            <a:r>
              <a:rPr lang="en-US" sz="2400" dirty="0">
                <a:latin typeface="Times New Roman" panose="02020603050405020304" pitchFamily="18" charset="0"/>
                <a:cs typeface="Times New Roman" panose="02020603050405020304" pitchFamily="18" charset="0"/>
              </a:rPr>
              <a:t>process employs </a:t>
            </a:r>
            <a:r>
              <a:rPr lang="en-US" sz="2400" dirty="0" smtClean="0">
                <a:solidFill>
                  <a:srgbClr val="C00000"/>
                </a:solidFill>
                <a:latin typeface="Times New Roman" panose="02020603050405020304" pitchFamily="18" charset="0"/>
                <a:cs typeface="Times New Roman" panose="02020603050405020304" pitchFamily="18" charset="0"/>
              </a:rPr>
              <a:t>lime </a:t>
            </a:r>
            <a:r>
              <a:rPr lang="en-US" sz="2400" dirty="0" smtClean="0">
                <a:latin typeface="Times New Roman" panose="02020603050405020304" pitchFamily="18" charset="0"/>
                <a:cs typeface="Times New Roman" panose="02020603050405020304" pitchFamily="18" charset="0"/>
              </a:rPr>
              <a:t>and </a:t>
            </a:r>
            <a:r>
              <a:rPr lang="en-US" sz="2400" dirty="0">
                <a:solidFill>
                  <a:srgbClr val="C00000"/>
                </a:solidFill>
                <a:latin typeface="Times New Roman" panose="02020603050405020304" pitchFamily="18" charset="0"/>
                <a:cs typeface="Times New Roman" panose="02020603050405020304" pitchFamily="18" charset="0"/>
              </a:rPr>
              <a:t>heat as the clarifying </a:t>
            </a:r>
            <a:r>
              <a:rPr lang="en-US" sz="2400" dirty="0" smtClean="0">
                <a:solidFill>
                  <a:srgbClr val="C00000"/>
                </a:solidFill>
                <a:latin typeface="Times New Roman" panose="02020603050405020304" pitchFamily="18" charset="0"/>
                <a:cs typeface="Times New Roman" panose="02020603050405020304" pitchFamily="18" charset="0"/>
              </a:rPr>
              <a:t>agents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Milk </a:t>
            </a:r>
            <a:r>
              <a:rPr lang="en-US" sz="2400" dirty="0">
                <a:latin typeface="Times New Roman" panose="02020603050405020304" pitchFamily="18" charset="0"/>
                <a:cs typeface="Times New Roman" panose="02020603050405020304" pitchFamily="18" charset="0"/>
              </a:rPr>
              <a:t>of lime (about one pound per ton of cane) </a:t>
            </a:r>
            <a:r>
              <a:rPr lang="en-US" sz="2400" dirty="0">
                <a:solidFill>
                  <a:schemeClr val="tx2"/>
                </a:solidFill>
                <a:latin typeface="Times New Roman" panose="02020603050405020304" pitchFamily="18" charset="0"/>
                <a:cs typeface="Times New Roman" panose="02020603050405020304" pitchFamily="18" charset="0"/>
              </a:rPr>
              <a:t>neutralizes </a:t>
            </a:r>
            <a:r>
              <a:rPr lang="en-US" sz="2400" dirty="0" smtClean="0">
                <a:solidFill>
                  <a:schemeClr val="tx2"/>
                </a:solidFill>
                <a:latin typeface="Times New Roman" panose="02020603050405020304" pitchFamily="18" charset="0"/>
                <a:cs typeface="Times New Roman" panose="02020603050405020304" pitchFamily="18" charset="0"/>
              </a:rPr>
              <a:t>the natural </a:t>
            </a:r>
            <a:r>
              <a:rPr lang="en-US" sz="2400" dirty="0">
                <a:solidFill>
                  <a:schemeClr val="tx2"/>
                </a:solidFill>
                <a:latin typeface="Times New Roman" panose="02020603050405020304" pitchFamily="18" charset="0"/>
                <a:cs typeface="Times New Roman" panose="02020603050405020304" pitchFamily="18" charset="0"/>
              </a:rPr>
              <a:t>acidity of the juice, forming insoluble lime </a:t>
            </a:r>
            <a:r>
              <a:rPr lang="en-US" sz="2400" dirty="0" smtClean="0">
                <a:solidFill>
                  <a:schemeClr val="tx2"/>
                </a:solidFill>
                <a:latin typeface="Times New Roman" panose="02020603050405020304" pitchFamily="18" charset="0"/>
                <a:cs typeface="Times New Roman" panose="02020603050405020304" pitchFamily="18" charset="0"/>
              </a:rPr>
              <a:t>salts.</a:t>
            </a:r>
          </a:p>
          <a:p>
            <a:pPr algn="just"/>
            <a:r>
              <a:rPr lang="en-US" sz="2400" dirty="0" smtClean="0">
                <a:latin typeface="Times New Roman" panose="02020603050405020304" pitchFamily="18" charset="0"/>
                <a:cs typeface="Times New Roman" panose="02020603050405020304" pitchFamily="18" charset="0"/>
              </a:rPr>
              <a:t>Heating </a:t>
            </a:r>
            <a:r>
              <a:rPr lang="en-US" sz="2400" dirty="0">
                <a:latin typeface="Times New Roman" panose="02020603050405020304" pitchFamily="18" charset="0"/>
                <a:cs typeface="Times New Roman" panose="02020603050405020304" pitchFamily="18" charset="0"/>
              </a:rPr>
              <a:t>the lime juice to </a:t>
            </a:r>
            <a:r>
              <a:rPr lang="en-US" sz="2400" dirty="0" smtClean="0">
                <a:latin typeface="Times New Roman" panose="02020603050405020304" pitchFamily="18" charset="0"/>
                <a:cs typeface="Times New Roman" panose="02020603050405020304" pitchFamily="18" charset="0"/>
              </a:rPr>
              <a:t>boiling </a:t>
            </a:r>
            <a:r>
              <a:rPr lang="en-US" sz="2400" dirty="0" smtClean="0">
                <a:solidFill>
                  <a:schemeClr val="tx2"/>
                </a:solidFill>
                <a:latin typeface="Times New Roman" panose="02020603050405020304" pitchFamily="18" charset="0"/>
                <a:cs typeface="Times New Roman" panose="02020603050405020304" pitchFamily="18" charset="0"/>
              </a:rPr>
              <a:t>coagulates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albumin and some of the fats, waxes, and gums, and the precipitate </a:t>
            </a:r>
            <a:r>
              <a:rPr lang="en-US" sz="2400" dirty="0" smtClean="0">
                <a:latin typeface="Times New Roman" panose="02020603050405020304" pitchFamily="18" charset="0"/>
                <a:cs typeface="Times New Roman" panose="02020603050405020304" pitchFamily="18" charset="0"/>
              </a:rPr>
              <a:t>formed entraps </a:t>
            </a:r>
            <a:r>
              <a:rPr lang="en-US" sz="2400" dirty="0">
                <a:latin typeface="Times New Roman" panose="02020603050405020304" pitchFamily="18" charset="0"/>
                <a:cs typeface="Times New Roman" panose="02020603050405020304" pitchFamily="18" charset="0"/>
              </a:rPr>
              <a:t>suspended solids as well as the minute particles</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A04B276-6151-4EDC-A146-A27D91852142}" type="datetime1">
              <a:rPr lang="en-US" smtClean="0"/>
              <a:pPr/>
              <a:t>2/25/2009</a:t>
            </a:fld>
            <a:endParaRPr lang="en-US" dirty="0"/>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Cont’d</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486400"/>
          </a:xfrm>
        </p:spPr>
        <p:txBody>
          <a:bodyPr>
            <a:normAutofit lnSpcReduction="10000"/>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muds</a:t>
            </a:r>
            <a:r>
              <a:rPr lang="en-US" sz="2400" dirty="0" smtClean="0">
                <a:latin typeface="Times New Roman" panose="02020603050405020304" pitchFamily="18" charset="0"/>
                <a:cs typeface="Times New Roman" panose="02020603050405020304" pitchFamily="18" charset="0"/>
              </a:rPr>
              <a:t> separate from the clear juice through </a:t>
            </a:r>
            <a:r>
              <a:rPr lang="en-US" sz="2400" dirty="0" smtClean="0">
                <a:solidFill>
                  <a:srgbClr val="C00000"/>
                </a:solidFill>
                <a:latin typeface="Times New Roman" panose="02020603050405020304" pitchFamily="18" charset="0"/>
                <a:cs typeface="Times New Roman" panose="02020603050405020304" pitchFamily="18" charset="0"/>
              </a:rPr>
              <a:t>sedimentation</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The non-sugar impurities are removed by continuous </a:t>
            </a:r>
            <a:r>
              <a:rPr lang="en-US" sz="2400" dirty="0" smtClean="0">
                <a:solidFill>
                  <a:srgbClr val="002060"/>
                </a:solidFill>
                <a:latin typeface="Times New Roman" panose="02020603050405020304" pitchFamily="18" charset="0"/>
                <a:cs typeface="Times New Roman" panose="02020603050405020304" pitchFamily="18" charset="0"/>
              </a:rPr>
              <a:t>filtration</a:t>
            </a:r>
            <a:r>
              <a:rPr lang="en-US" sz="2400" dirty="0" smtClean="0">
                <a:solidFill>
                  <a:srgbClr val="C00000"/>
                </a:solidFill>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The final clarified juice contains about </a:t>
            </a:r>
            <a:r>
              <a:rPr lang="en-US" sz="2400" dirty="0" smtClean="0">
                <a:solidFill>
                  <a:srgbClr val="C00000"/>
                </a:solidFill>
                <a:latin typeface="Times New Roman" panose="02020603050405020304" pitchFamily="18" charset="0"/>
                <a:cs typeface="Times New Roman" panose="02020603050405020304" pitchFamily="18" charset="0"/>
              </a:rPr>
              <a:t>85 percent water </a:t>
            </a:r>
            <a:r>
              <a:rPr lang="en-US" sz="2400" dirty="0" smtClean="0">
                <a:latin typeface="Times New Roman" panose="02020603050405020304" pitchFamily="18" charset="0"/>
                <a:cs typeface="Times New Roman" panose="02020603050405020304" pitchFamily="18" charset="0"/>
              </a:rPr>
              <a:t>and has the same composition as the raw extracted juice except for the removed impurities.</a:t>
            </a:r>
          </a:p>
          <a:p>
            <a:pPr algn="just"/>
            <a:r>
              <a:rPr lang="en-US" sz="2400" dirty="0" smtClean="0">
                <a:latin typeface="Times New Roman" panose="02020603050405020304" pitchFamily="18" charset="0"/>
                <a:cs typeface="Times New Roman" panose="02020603050405020304" pitchFamily="18" charset="0"/>
              </a:rPr>
              <a:t>Juice from the clarifier or first stage evaporator is first pretreated with an </a:t>
            </a:r>
            <a:r>
              <a:rPr lang="en-US" sz="2400" dirty="0" smtClean="0">
                <a:solidFill>
                  <a:srgbClr val="C00000"/>
                </a:solidFill>
                <a:latin typeface="Times New Roman" panose="02020603050405020304" pitchFamily="18" charset="0"/>
                <a:cs typeface="Times New Roman" panose="02020603050405020304" pitchFamily="18" charset="0"/>
              </a:rPr>
              <a:t>oxidizing agent</a:t>
            </a:r>
            <a:r>
              <a:rPr lang="en-US" sz="2400" dirty="0" smtClean="0">
                <a:latin typeface="Times New Roman" panose="02020603050405020304" pitchFamily="18" charset="0"/>
                <a:cs typeface="Times New Roman" panose="02020603050405020304" pitchFamily="18" charset="0"/>
              </a:rPr>
              <a:t>, such as hydrogen peroxide </a:t>
            </a:r>
            <a:r>
              <a:rPr lang="en-US" sz="2400" dirty="0" smtClean="0">
                <a:solidFill>
                  <a:schemeClr val="tx2"/>
                </a:solidFill>
                <a:latin typeface="Times New Roman" panose="02020603050405020304" pitchFamily="18" charset="0"/>
                <a:cs typeface="Times New Roman" panose="02020603050405020304" pitchFamily="18" charset="0"/>
              </a:rPr>
              <a:t>(H2O2). </a:t>
            </a:r>
          </a:p>
          <a:p>
            <a:pPr algn="just"/>
            <a:r>
              <a:rPr lang="en-US" sz="2400" dirty="0" smtClean="0">
                <a:latin typeface="Times New Roman" panose="02020603050405020304" pitchFamily="18" charset="0"/>
                <a:cs typeface="Times New Roman" panose="02020603050405020304" pitchFamily="18" charset="0"/>
              </a:rPr>
              <a:t>The pretreated juice is then passed through columns containing granular activated carbon (GAC) for </a:t>
            </a:r>
            <a:r>
              <a:rPr lang="en-US" sz="2400" dirty="0" err="1" smtClean="0">
                <a:solidFill>
                  <a:srgbClr val="C00000"/>
                </a:solidFill>
                <a:latin typeface="Times New Roman" panose="02020603050405020304" pitchFamily="18" charset="0"/>
                <a:cs typeface="Times New Roman" panose="02020603050405020304" pitchFamily="18" charset="0"/>
              </a:rPr>
              <a:t>decolorization</a:t>
            </a:r>
            <a:r>
              <a:rPr lang="en-US" sz="2400" dirty="0" smtClean="0">
                <a:solidFill>
                  <a:srgbClr val="C00000"/>
                </a:solidFill>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first column acts as a guard column, where fines and suspended solids are removed. </a:t>
            </a:r>
          </a:p>
          <a:p>
            <a:r>
              <a:rPr lang="en-US" sz="2400" dirty="0" smtClean="0">
                <a:latin typeface="Times New Roman" panose="02020603050405020304" pitchFamily="18" charset="0"/>
                <a:cs typeface="Times New Roman" panose="02020603050405020304" pitchFamily="18" charset="0"/>
              </a:rPr>
              <a:t>The juice is then </a:t>
            </a:r>
            <a:r>
              <a:rPr lang="en-US" sz="2400" dirty="0" smtClean="0">
                <a:solidFill>
                  <a:srgbClr val="002060"/>
                </a:solidFill>
                <a:latin typeface="Times New Roman" panose="02020603050405020304" pitchFamily="18" charset="0"/>
                <a:cs typeface="Times New Roman" panose="02020603050405020304" pitchFamily="18" charset="0"/>
              </a:rPr>
              <a:t>cooled to 10°C </a:t>
            </a:r>
            <a:r>
              <a:rPr lang="en-US" sz="2400" dirty="0" smtClean="0">
                <a:latin typeface="Times New Roman" panose="02020603050405020304" pitchFamily="18" charset="0"/>
                <a:cs typeface="Times New Roman" panose="02020603050405020304" pitchFamily="18" charset="0"/>
              </a:rPr>
              <a:t>before passing through a </a:t>
            </a:r>
            <a:r>
              <a:rPr lang="en-US" sz="2400" dirty="0" smtClean="0">
                <a:solidFill>
                  <a:srgbClr val="C00000"/>
                </a:solidFill>
                <a:latin typeface="Times New Roman" panose="02020603050405020304" pitchFamily="18" charset="0"/>
                <a:cs typeface="Times New Roman" panose="02020603050405020304" pitchFamily="18" charset="0"/>
              </a:rPr>
              <a:t>bed of strong acid cationic (SAC) resin</a:t>
            </a:r>
            <a:r>
              <a:rPr lang="en-US" sz="2400" dirty="0" smtClean="0">
                <a:latin typeface="Times New Roman" panose="02020603050405020304" pitchFamily="18" charset="0"/>
                <a:cs typeface="Times New Roman" panose="02020603050405020304" pitchFamily="18" charset="0"/>
              </a:rPr>
              <a:t>, which causes a significant </a:t>
            </a:r>
            <a:r>
              <a:rPr lang="en-US" sz="2400" dirty="0" smtClean="0">
                <a:solidFill>
                  <a:schemeClr val="tx2"/>
                </a:solidFill>
                <a:latin typeface="Times New Roman" panose="02020603050405020304" pitchFamily="18" charset="0"/>
                <a:cs typeface="Times New Roman" panose="02020603050405020304" pitchFamily="18" charset="0"/>
              </a:rPr>
              <a:t>drop in </a:t>
            </a:r>
            <a:r>
              <a:rPr lang="en-US" sz="2400" dirty="0" err="1" smtClean="0">
                <a:solidFill>
                  <a:schemeClr val="tx2"/>
                </a:solidFill>
                <a:latin typeface="Times New Roman" panose="02020603050405020304" pitchFamily="18" charset="0"/>
                <a:cs typeface="Times New Roman" panose="02020603050405020304" pitchFamily="18" charset="0"/>
              </a:rPr>
              <a:t>pH.</a:t>
            </a:r>
            <a:r>
              <a:rPr lang="en-US" sz="2400" dirty="0" smtClean="0">
                <a:solidFill>
                  <a:schemeClr val="tx2"/>
                </a:solidFill>
                <a:latin typeface="Times New Roman" panose="02020603050405020304" pitchFamily="18" charset="0"/>
                <a:cs typeface="Times New Roman" panose="02020603050405020304" pitchFamily="18" charset="0"/>
              </a:rPr>
              <a:t> </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solidFill>
                <a:srgbClr val="C00000"/>
              </a:solidFill>
            </a:endParaRPr>
          </a:p>
        </p:txBody>
      </p:sp>
      <p:sp>
        <p:nvSpPr>
          <p:cNvPr id="4" name="Date Placeholder 3"/>
          <p:cNvSpPr>
            <a:spLocks noGrp="1"/>
          </p:cNvSpPr>
          <p:nvPr>
            <p:ph type="dt" sz="half" idx="10"/>
          </p:nvPr>
        </p:nvSpPr>
        <p:spPr/>
        <p:txBody>
          <a:bodyPr/>
          <a:lstStyle/>
          <a:p>
            <a:fld id="{90970579-048C-4CB2-9A98-0C865E5C17C4}"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Cont’d</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731837"/>
            <a:ext cx="8229600" cy="4525963"/>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At low pH</a:t>
            </a:r>
            <a:r>
              <a:rPr lang="en-US" sz="2400" dirty="0">
                <a:latin typeface="Times New Roman" panose="02020603050405020304" pitchFamily="18" charset="0"/>
                <a:cs typeface="Times New Roman" panose="02020603050405020304" pitchFamily="18" charset="0"/>
              </a:rPr>
              <a:t>, sucrose breaks down to </a:t>
            </a:r>
            <a:r>
              <a:rPr lang="en-US" sz="2400" dirty="0">
                <a:solidFill>
                  <a:schemeClr val="tx2"/>
                </a:solidFill>
                <a:latin typeface="Times New Roman" panose="02020603050405020304" pitchFamily="18" charset="0"/>
                <a:cs typeface="Times New Roman" panose="02020603050405020304" pitchFamily="18" charset="0"/>
              </a:rPr>
              <a:t>glucose</a:t>
            </a:r>
            <a:r>
              <a:rPr lang="en-US" sz="2400" dirty="0">
                <a:latin typeface="Times New Roman" panose="02020603050405020304" pitchFamily="18" charset="0"/>
                <a:cs typeface="Times New Roman" panose="02020603050405020304" pitchFamily="18" charset="0"/>
              </a:rPr>
              <a:t> and </a:t>
            </a:r>
            <a:r>
              <a:rPr lang="en-US" sz="2400" dirty="0">
                <a:solidFill>
                  <a:schemeClr val="tx2"/>
                </a:solidFill>
                <a:latin typeface="Times New Roman" panose="02020603050405020304" pitchFamily="18" charset="0"/>
                <a:cs typeface="Times New Roman" panose="02020603050405020304" pitchFamily="18" charset="0"/>
              </a:rPr>
              <a:t>fructose</a:t>
            </a:r>
            <a:r>
              <a:rPr lang="en-US" sz="2400" dirty="0">
                <a:latin typeface="Times New Roman" panose="02020603050405020304" pitchFamily="18" charset="0"/>
                <a:cs typeface="Times New Roman" panose="02020603050405020304" pitchFamily="18" charset="0"/>
              </a:rPr>
              <a:t> by the process of </a:t>
            </a:r>
            <a:r>
              <a:rPr lang="en-US" sz="2400" dirty="0">
                <a:solidFill>
                  <a:srgbClr val="C00000"/>
                </a:solidFill>
                <a:latin typeface="Times New Roman" panose="02020603050405020304" pitchFamily="18" charset="0"/>
                <a:cs typeface="Times New Roman" panose="02020603050405020304" pitchFamily="18" charset="0"/>
              </a:rPr>
              <a:t>inversion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Cooling the </a:t>
            </a:r>
            <a:r>
              <a:rPr lang="en-US" sz="2400" dirty="0" smtClean="0">
                <a:latin typeface="Times New Roman" panose="02020603050405020304" pitchFamily="18" charset="0"/>
                <a:cs typeface="Times New Roman" panose="02020603050405020304" pitchFamily="18" charset="0"/>
              </a:rPr>
              <a:t>juice prevents </a:t>
            </a:r>
            <a:r>
              <a:rPr lang="en-US" sz="2400" dirty="0">
                <a:latin typeface="Times New Roman" panose="02020603050405020304" pitchFamily="18" charset="0"/>
                <a:cs typeface="Times New Roman" panose="02020603050405020304" pitchFamily="18" charset="0"/>
              </a:rPr>
              <a:t>this from occurring.</a:t>
            </a:r>
          </a:p>
          <a:p>
            <a:pPr algn="just"/>
            <a:r>
              <a:rPr lang="en-US" sz="2400" dirty="0">
                <a:latin typeface="Times New Roman" panose="02020603050405020304" pitchFamily="18" charset="0"/>
                <a:cs typeface="Times New Roman" panose="02020603050405020304" pitchFamily="18" charset="0"/>
              </a:rPr>
              <a:t>To concentrate this clarified juice, about two-thirds of the water is removed through </a:t>
            </a:r>
            <a:r>
              <a:rPr lang="en-US" sz="2400" dirty="0" smtClean="0">
                <a:solidFill>
                  <a:srgbClr val="C00000"/>
                </a:solidFill>
                <a:latin typeface="Times New Roman" panose="02020603050405020304" pitchFamily="18" charset="0"/>
                <a:cs typeface="Times New Roman" panose="02020603050405020304" pitchFamily="18" charset="0"/>
              </a:rPr>
              <a:t>vacuum evaporation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Generally</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four vacuum-boiling cells </a:t>
            </a:r>
            <a:r>
              <a:rPr lang="en-US" sz="2400" dirty="0">
                <a:latin typeface="Times New Roman" panose="02020603050405020304" pitchFamily="18" charset="0"/>
                <a:cs typeface="Times New Roman" panose="02020603050405020304" pitchFamily="18" charset="0"/>
              </a:rPr>
              <a:t>or bodies are arranged in </a:t>
            </a:r>
            <a:r>
              <a:rPr lang="en-US" sz="2400" dirty="0">
                <a:solidFill>
                  <a:srgbClr val="C00000"/>
                </a:solidFill>
                <a:latin typeface="Times New Roman" panose="02020603050405020304" pitchFamily="18" charset="0"/>
                <a:cs typeface="Times New Roman" panose="02020603050405020304" pitchFamily="18" charset="0"/>
              </a:rPr>
              <a:t>series</a:t>
            </a:r>
            <a:r>
              <a:rPr lang="en-US" sz="2400" dirty="0">
                <a:latin typeface="Times New Roman" panose="02020603050405020304" pitchFamily="18" charset="0"/>
                <a:cs typeface="Times New Roman" panose="02020603050405020304" pitchFamily="18" charset="0"/>
              </a:rPr>
              <a:t> so that </a:t>
            </a:r>
            <a:r>
              <a:rPr lang="en-US" sz="2400" dirty="0" smtClean="0">
                <a:latin typeface="Times New Roman" panose="02020603050405020304" pitchFamily="18" charset="0"/>
                <a:cs typeface="Times New Roman" panose="02020603050405020304" pitchFamily="18" charset="0"/>
              </a:rPr>
              <a:t>each succeeding </a:t>
            </a:r>
            <a:r>
              <a:rPr lang="en-US" sz="2400" dirty="0">
                <a:latin typeface="Times New Roman" panose="02020603050405020304" pitchFamily="18" charset="0"/>
                <a:cs typeface="Times New Roman" panose="02020603050405020304" pitchFamily="18" charset="0"/>
              </a:rPr>
              <a:t>body has a higher vacuum (and therefore boils at a </a:t>
            </a:r>
            <a:r>
              <a:rPr lang="en-US" sz="2400" dirty="0">
                <a:solidFill>
                  <a:srgbClr val="C00000"/>
                </a:solidFill>
                <a:latin typeface="Times New Roman" panose="02020603050405020304" pitchFamily="18" charset="0"/>
                <a:cs typeface="Times New Roman" panose="02020603050405020304" pitchFamily="18" charset="0"/>
              </a:rPr>
              <a:t>lower temperature). </a:t>
            </a:r>
            <a:endParaRPr lang="en-US" sz="2400" dirty="0" smtClean="0">
              <a:solidFill>
                <a:srgbClr val="C0000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vapors from </a:t>
            </a:r>
            <a:r>
              <a:rPr lang="en-US" sz="2400" dirty="0">
                <a:latin typeface="Times New Roman" panose="02020603050405020304" pitchFamily="18" charset="0"/>
                <a:cs typeface="Times New Roman" panose="02020603050405020304" pitchFamily="18" charset="0"/>
              </a:rPr>
              <a:t>one body can thus boil the juice in the next one—the steam introduced into the first </a:t>
            </a:r>
            <a:r>
              <a:rPr lang="en-US" sz="2400" dirty="0" smtClean="0">
                <a:latin typeface="Times New Roman" panose="02020603050405020304" pitchFamily="18" charset="0"/>
                <a:cs typeface="Times New Roman" panose="02020603050405020304" pitchFamily="18" charset="0"/>
              </a:rPr>
              <a:t>cell does </a:t>
            </a:r>
            <a:r>
              <a:rPr lang="en-US" sz="2400" dirty="0">
                <a:latin typeface="Times New Roman" panose="02020603050405020304" pitchFamily="18" charset="0"/>
                <a:cs typeface="Times New Roman" panose="02020603050405020304" pitchFamily="18" charset="0"/>
              </a:rPr>
              <a:t>what is called </a:t>
            </a:r>
            <a:r>
              <a:rPr lang="en-US" sz="2400" dirty="0">
                <a:solidFill>
                  <a:srgbClr val="C00000"/>
                </a:solidFill>
                <a:latin typeface="Times New Roman" panose="02020603050405020304" pitchFamily="18" charset="0"/>
                <a:cs typeface="Times New Roman" panose="02020603050405020304" pitchFamily="18" charset="0"/>
              </a:rPr>
              <a:t>multiple-effect evaporation</a:t>
            </a:r>
            <a:r>
              <a:rPr lang="en-US" sz="2400" i="1" dirty="0">
                <a:latin typeface="Times New Roman" panose="02020603050405020304" pitchFamily="18" charset="0"/>
                <a:cs typeface="Times New Roman" panose="02020603050405020304" pitchFamily="18" charset="0"/>
              </a:rPr>
              <a:t>. </a:t>
            </a:r>
            <a:endParaRPr lang="en-US" sz="2400" i="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vapor from the last cell goes to a </a:t>
            </a:r>
            <a:r>
              <a:rPr lang="en-US" sz="2400" dirty="0">
                <a:solidFill>
                  <a:srgbClr val="C00000"/>
                </a:solidFill>
                <a:latin typeface="Times New Roman" panose="02020603050405020304" pitchFamily="18" charset="0"/>
                <a:cs typeface="Times New Roman" panose="02020603050405020304" pitchFamily="18" charset="0"/>
              </a:rPr>
              <a:t>condenser</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a:t>
            </a:r>
            <a:r>
              <a:rPr lang="en-US" sz="2400" dirty="0">
                <a:solidFill>
                  <a:schemeClr val="tx2"/>
                </a:solidFill>
                <a:latin typeface="Times New Roman" panose="02020603050405020304" pitchFamily="18" charset="0"/>
                <a:cs typeface="Times New Roman" panose="02020603050405020304" pitchFamily="18" charset="0"/>
              </a:rPr>
              <a:t>syrup </a:t>
            </a:r>
            <a:r>
              <a:rPr lang="en-US" sz="2400" dirty="0">
                <a:latin typeface="Times New Roman" panose="02020603050405020304" pitchFamily="18" charset="0"/>
                <a:cs typeface="Times New Roman" panose="02020603050405020304" pitchFamily="18" charset="0"/>
              </a:rPr>
              <a:t>leaves the last body continuously with about 65 percent solids and 35 percent water.</a:t>
            </a:r>
          </a:p>
        </p:txBody>
      </p:sp>
      <p:sp>
        <p:nvSpPr>
          <p:cNvPr id="4" name="Date Placeholder 3"/>
          <p:cNvSpPr>
            <a:spLocks noGrp="1"/>
          </p:cNvSpPr>
          <p:nvPr>
            <p:ph type="dt" sz="half" idx="10"/>
          </p:nvPr>
        </p:nvSpPr>
        <p:spPr/>
        <p:txBody>
          <a:bodyPr/>
          <a:lstStyle/>
          <a:p>
            <a:fld id="{A4F2E813-D51F-493E-81BE-8D9085174831}" type="datetime1">
              <a:rPr lang="en-US" smtClean="0"/>
              <a:pPr/>
              <a:t>2/25/2009</a:t>
            </a:fld>
            <a:endParaRPr lang="en-US"/>
          </a:p>
        </p:txBody>
      </p:sp>
      <p:sp>
        <p:nvSpPr>
          <p:cNvPr id="5" name="Footer Placeholder 4"/>
          <p:cNvSpPr>
            <a:spLocks noGrp="1"/>
          </p:cNvSpPr>
          <p:nvPr>
            <p:ph type="ftr" sz="quarter" idx="11"/>
          </p:nvPr>
        </p:nvSpPr>
        <p:spPr/>
        <p:txBody>
          <a:bodyPr/>
          <a:lstStyle/>
          <a:p>
            <a:r>
              <a:rPr lang="en-US" smtClean="0"/>
              <a:t>giftofadama@gmail.com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13716499</TotalTime>
  <Words>6008</Words>
  <Application>WPS Presentation</Application>
  <PresentationFormat>On-screen Show (4:3)</PresentationFormat>
  <Paragraphs>541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 CHAPTER FIVE SUGAR INDUSTRY </vt:lpstr>
      <vt:lpstr>5.1. Manufacture of cane sugar </vt:lpstr>
      <vt:lpstr>Cont’d</vt:lpstr>
      <vt:lpstr>Cont’d</vt:lpstr>
      <vt:lpstr>cont’d</vt:lpstr>
      <vt:lpstr>Cont’d</vt:lpstr>
      <vt:lpstr>Cont’d</vt:lpstr>
      <vt:lpstr>Cont’d</vt:lpstr>
      <vt:lpstr>Cont’d</vt:lpstr>
      <vt:lpstr>Cont’d</vt:lpstr>
      <vt:lpstr>Cont’d</vt:lpstr>
      <vt:lpstr>Cont’d</vt:lpstr>
      <vt:lpstr>By products of sugarcane</vt:lpstr>
      <vt:lpstr>Slide 14</vt:lpstr>
      <vt:lpstr>Use of bagasse</vt:lpstr>
      <vt:lpstr>2. Press Mud </vt:lpstr>
      <vt:lpstr>3.Molasses </vt:lpstr>
      <vt:lpstr>Review questions </vt:lpstr>
      <vt:lpstr>Manufacture of sucrose from Beet Root </vt:lpstr>
      <vt:lpstr>Processing </vt:lpstr>
      <vt:lpstr>Diffusion </vt:lpstr>
      <vt:lpstr>Slide 22</vt:lpstr>
      <vt:lpstr>Carbonatation</vt:lpstr>
      <vt:lpstr>Slide 24</vt:lpstr>
      <vt:lpstr>Evaporation   </vt:lpstr>
      <vt:lpstr>Slide 26</vt:lpstr>
      <vt:lpstr>Sugar quality process </vt:lpstr>
      <vt:lpstr>Slide 28</vt:lpstr>
      <vt:lpstr>Ash  </vt:lpstr>
      <vt:lpstr>Moisture  </vt:lpstr>
      <vt:lpstr>Crystal size and uniformity </vt:lpstr>
      <vt:lpstr>CHAPTER SEVEN THE PAPER AND PULP INDUSTRY</vt:lpstr>
      <vt:lpstr>Paper Pulping </vt:lpstr>
      <vt:lpstr>Slide 34</vt:lpstr>
      <vt:lpstr>Pulp washing and screening</vt:lpstr>
      <vt:lpstr>Slide 36</vt:lpstr>
      <vt:lpstr>Slide 37</vt:lpstr>
      <vt:lpstr>Slide 38</vt:lpstr>
      <vt:lpstr>Slide 39</vt:lpstr>
      <vt:lpstr>Slide 40</vt:lpstr>
      <vt:lpstr>Slide 41</vt:lpstr>
      <vt:lpstr>Paper &amp; the environment.  </vt:lpstr>
      <vt:lpstr>Slide 43</vt:lpstr>
      <vt:lpstr>Chapter-  8  Chemical foodstuff processing </vt:lpstr>
      <vt:lpstr>  8.1.  Alcoholic Beverages   </vt:lpstr>
      <vt:lpstr> Beer </vt:lpstr>
      <vt:lpstr>Slide 47</vt:lpstr>
      <vt:lpstr>Cont’d</vt:lpstr>
      <vt:lpstr>Slide 49</vt:lpstr>
      <vt:lpstr>Chemistry in steeping </vt:lpstr>
      <vt:lpstr>b) Germination </vt:lpstr>
      <vt:lpstr>Cont’d</vt:lpstr>
      <vt:lpstr>The enzymes in malting </vt:lpstr>
      <vt:lpstr> c)Kilning </vt:lpstr>
      <vt:lpstr>Slide 55</vt:lpstr>
      <vt:lpstr>Cont’d</vt:lpstr>
      <vt:lpstr>Slide 57</vt:lpstr>
      <vt:lpstr>Slide 58</vt:lpstr>
      <vt:lpstr> 2) Brewing </vt:lpstr>
      <vt:lpstr>Slide 60</vt:lpstr>
      <vt:lpstr>cont’d</vt:lpstr>
      <vt:lpstr> Hops </vt:lpstr>
      <vt:lpstr> 3) Fermentation </vt:lpstr>
      <vt:lpstr>Slide 64</vt:lpstr>
      <vt:lpstr>Slide 65</vt:lpstr>
      <vt:lpstr> Wine </vt:lpstr>
      <vt:lpstr> Spirits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 BASIC ORGANIC PRODUCTS</dc:title>
  <dc:creator>Girume</dc:creator>
  <cp:lastModifiedBy>Geremew</cp:lastModifiedBy>
  <cp:revision>268</cp:revision>
  <dcterms:created xsi:type="dcterms:W3CDTF">2019-04-16T04:21:00Z</dcterms:created>
  <dcterms:modified xsi:type="dcterms:W3CDTF">2022-03-15T15:13:08Z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