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5"/>
  </p:notesMasterIdLst>
  <p:handoutMasterIdLst>
    <p:handoutMasterId r:id="rId56"/>
  </p:handoutMasterIdLst>
  <p:sldIdLst>
    <p:sldId id="256" r:id="rId2"/>
    <p:sldId id="257" r:id="rId3"/>
    <p:sldId id="289" r:id="rId4"/>
    <p:sldId id="342" r:id="rId5"/>
    <p:sldId id="259" r:id="rId6"/>
    <p:sldId id="341" r:id="rId7"/>
    <p:sldId id="343" r:id="rId8"/>
    <p:sldId id="344" r:id="rId9"/>
    <p:sldId id="345" r:id="rId10"/>
    <p:sldId id="346" r:id="rId11"/>
    <p:sldId id="347" r:id="rId12"/>
    <p:sldId id="359" r:id="rId13"/>
    <p:sldId id="273" r:id="rId14"/>
    <p:sldId id="274" r:id="rId15"/>
    <p:sldId id="358" r:id="rId16"/>
    <p:sldId id="275" r:id="rId17"/>
    <p:sldId id="277" r:id="rId18"/>
    <p:sldId id="322" r:id="rId19"/>
    <p:sldId id="321" r:id="rId20"/>
    <p:sldId id="323" r:id="rId21"/>
    <p:sldId id="278" r:id="rId22"/>
    <p:sldId id="279" r:id="rId23"/>
    <p:sldId id="360" r:id="rId24"/>
    <p:sldId id="281" r:id="rId25"/>
    <p:sldId id="282" r:id="rId26"/>
    <p:sldId id="324" r:id="rId27"/>
    <p:sldId id="283" r:id="rId28"/>
    <p:sldId id="316" r:id="rId29"/>
    <p:sldId id="325" r:id="rId30"/>
    <p:sldId id="317" r:id="rId31"/>
    <p:sldId id="318" r:id="rId32"/>
    <p:sldId id="319" r:id="rId33"/>
    <p:sldId id="353" r:id="rId34"/>
    <p:sldId id="348" r:id="rId35"/>
    <p:sldId id="349" r:id="rId36"/>
    <p:sldId id="350" r:id="rId37"/>
    <p:sldId id="351" r:id="rId38"/>
    <p:sldId id="330" r:id="rId39"/>
    <p:sldId id="357" r:id="rId40"/>
    <p:sldId id="331" r:id="rId41"/>
    <p:sldId id="332" r:id="rId42"/>
    <p:sldId id="333" r:id="rId43"/>
    <p:sldId id="334" r:id="rId44"/>
    <p:sldId id="335" r:id="rId45"/>
    <p:sldId id="336" r:id="rId46"/>
    <p:sldId id="337" r:id="rId47"/>
    <p:sldId id="338" r:id="rId48"/>
    <p:sldId id="339" r:id="rId49"/>
    <p:sldId id="340" r:id="rId50"/>
    <p:sldId id="327" r:id="rId51"/>
    <p:sldId id="352" r:id="rId52"/>
    <p:sldId id="304" r:id="rId53"/>
    <p:sldId id="30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3E7"/>
    <a:srgbClr val="FF0000"/>
    <a:srgbClr val="000099"/>
    <a:srgbClr val="3333FF"/>
    <a:srgbClr val="CC00CC"/>
    <a:srgbClr val="FF3300"/>
    <a:srgbClr val="00FFFF"/>
    <a:srgbClr val="9900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68" autoAdjust="0"/>
  </p:normalViewPr>
  <p:slideViewPr>
    <p:cSldViewPr>
      <p:cViewPr>
        <p:scale>
          <a:sx n="70" d="100"/>
          <a:sy n="70" d="100"/>
        </p:scale>
        <p:origin x="-1386"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E3F013-19D9-4C5B-B3C8-3D74A0FF4825}" type="datetimeFigureOut">
              <a:rPr lang="en-US" smtClean="0"/>
              <a:pPr/>
              <a:t>3/19/2021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2D370-CA31-406E-B4DF-B4FB484F38CB}"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5DD8B-3DA4-4EE3-BCB1-BC2C87F97FBD}" type="datetimeFigureOut">
              <a:rPr lang="en-US" smtClean="0"/>
              <a:pPr/>
              <a:t>3/19/2021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A3D8F2-C0E1-491C-AFE1-DD4CB0585B8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5"/>
          <p:cNvSpPr>
            <a:spLocks noGrp="1" noChangeArrowheads="1"/>
          </p:cNvSpPr>
          <p:nvPr>
            <p:ph type="dt" sz="half" idx="10"/>
          </p:nvPr>
        </p:nvSpPr>
        <p:spPr>
          <a:ln/>
        </p:spPr>
        <p:txBody>
          <a:bodyPr/>
          <a:lstStyle>
            <a:lvl1pPr>
              <a:defRPr/>
            </a:lvl1pPr>
          </a:lstStyle>
          <a:p>
            <a:fld id="{0F5DBEA3-C747-4649-88CF-8D1411383EF0}"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fld id="{51F3D70C-68C8-498A-933D-91C7283F8EBF}"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fld id="{DE3C943B-9C44-4B5F-B501-9504E97FB2AF}"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35"/>
          <p:cNvSpPr>
            <a:spLocks noGrp="1" noChangeArrowheads="1"/>
          </p:cNvSpPr>
          <p:nvPr>
            <p:ph type="dt" sz="half" idx="10"/>
          </p:nvPr>
        </p:nvSpPr>
        <p:spPr>
          <a:ln/>
        </p:spPr>
        <p:txBody>
          <a:bodyPr/>
          <a:lstStyle>
            <a:lvl1pPr>
              <a:defRPr/>
            </a:lvl1pPr>
          </a:lstStyle>
          <a:p>
            <a:fld id="{258E608A-9EA1-4FDC-9DB5-180F4CDD3ED7}"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5"/>
          <p:cNvSpPr>
            <a:spLocks noGrp="1" noChangeArrowheads="1"/>
          </p:cNvSpPr>
          <p:nvPr>
            <p:ph type="dt" sz="half" idx="10"/>
          </p:nvPr>
        </p:nvSpPr>
        <p:spPr>
          <a:ln/>
        </p:spPr>
        <p:txBody>
          <a:bodyPr/>
          <a:lstStyle>
            <a:lvl1pPr>
              <a:defRPr/>
            </a:lvl1pPr>
          </a:lstStyle>
          <a:p>
            <a:fld id="{88C82F8C-C4CD-4B5F-B184-0EC5841E6C6E}" type="datetime1">
              <a:rPr lang="en-US" smtClean="0"/>
              <a:pPr/>
              <a:t>3/19/2021</a:t>
            </a:fld>
            <a:endParaRPr lang="en-US"/>
          </a:p>
        </p:txBody>
      </p:sp>
      <p:sp>
        <p:nvSpPr>
          <p:cNvPr id="4"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fld id="{92F7F700-D92C-4DBB-89CD-B3D5E4D5CD6B}"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5"/>
          <p:cNvSpPr>
            <a:spLocks noGrp="1" noChangeArrowheads="1"/>
          </p:cNvSpPr>
          <p:nvPr>
            <p:ph type="dt" sz="half" idx="10"/>
          </p:nvPr>
        </p:nvSpPr>
        <p:spPr>
          <a:ln/>
        </p:spPr>
        <p:txBody>
          <a:bodyPr/>
          <a:lstStyle>
            <a:lvl1pPr>
              <a:defRPr/>
            </a:lvl1pPr>
          </a:lstStyle>
          <a:p>
            <a:fld id="{04FAC729-8F81-451A-B174-8FF8C2D2FC87}" type="datetime1">
              <a:rPr lang="en-US" smtClean="0"/>
              <a:pPr/>
              <a:t>3/19/2021</a:t>
            </a:fld>
            <a:endParaRPr lang="en-US"/>
          </a:p>
        </p:txBody>
      </p:sp>
      <p:sp>
        <p:nvSpPr>
          <p:cNvPr id="5"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5"/>
          <p:cNvSpPr>
            <a:spLocks noGrp="1" noChangeArrowheads="1"/>
          </p:cNvSpPr>
          <p:nvPr>
            <p:ph type="dt" sz="half" idx="10"/>
          </p:nvPr>
        </p:nvSpPr>
        <p:spPr>
          <a:ln/>
        </p:spPr>
        <p:txBody>
          <a:bodyPr/>
          <a:lstStyle>
            <a:lvl1pPr>
              <a:defRPr/>
            </a:lvl1pPr>
          </a:lstStyle>
          <a:p>
            <a:fld id="{1139A58A-B3A2-4F19-8703-C67D152460AC}" type="datetime1">
              <a:rPr lang="en-US" smtClean="0"/>
              <a:pPr/>
              <a:t>3/19/2021</a:t>
            </a:fld>
            <a:endParaRPr lang="en-US"/>
          </a:p>
        </p:txBody>
      </p:sp>
      <p:sp>
        <p:nvSpPr>
          <p:cNvPr id="6"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5"/>
          <p:cNvSpPr>
            <a:spLocks noGrp="1" noChangeArrowheads="1"/>
          </p:cNvSpPr>
          <p:nvPr>
            <p:ph type="dt" sz="half" idx="10"/>
          </p:nvPr>
        </p:nvSpPr>
        <p:spPr>
          <a:ln/>
        </p:spPr>
        <p:txBody>
          <a:bodyPr/>
          <a:lstStyle>
            <a:lvl1pPr>
              <a:defRPr/>
            </a:lvl1pPr>
          </a:lstStyle>
          <a:p>
            <a:fld id="{2CB59091-A029-4FB7-8A23-EB9C4B03D5AA}" type="datetime1">
              <a:rPr lang="en-US" smtClean="0"/>
              <a:pPr/>
              <a:t>3/19/2021</a:t>
            </a:fld>
            <a:endParaRPr lang="en-US"/>
          </a:p>
        </p:txBody>
      </p:sp>
      <p:sp>
        <p:nvSpPr>
          <p:cNvPr id="8"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5"/>
          <p:cNvSpPr>
            <a:spLocks noGrp="1" noChangeArrowheads="1"/>
          </p:cNvSpPr>
          <p:nvPr>
            <p:ph type="dt" sz="half" idx="10"/>
          </p:nvPr>
        </p:nvSpPr>
        <p:spPr>
          <a:ln/>
        </p:spPr>
        <p:txBody>
          <a:bodyPr/>
          <a:lstStyle>
            <a:lvl1pPr>
              <a:defRPr/>
            </a:lvl1pPr>
          </a:lstStyle>
          <a:p>
            <a:fld id="{B723D718-A727-4865-A01A-E36DB5A41C8D}" type="datetime1">
              <a:rPr lang="en-US" smtClean="0"/>
              <a:pPr/>
              <a:t>3/19/2021</a:t>
            </a:fld>
            <a:endParaRPr lang="en-US"/>
          </a:p>
        </p:txBody>
      </p:sp>
      <p:sp>
        <p:nvSpPr>
          <p:cNvPr id="4"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5"/>
          <p:cNvSpPr>
            <a:spLocks noGrp="1" noChangeArrowheads="1"/>
          </p:cNvSpPr>
          <p:nvPr>
            <p:ph type="dt" sz="half" idx="10"/>
          </p:nvPr>
        </p:nvSpPr>
        <p:spPr>
          <a:ln/>
        </p:spPr>
        <p:txBody>
          <a:bodyPr/>
          <a:lstStyle>
            <a:lvl1pPr>
              <a:defRPr/>
            </a:lvl1pPr>
          </a:lstStyle>
          <a:p>
            <a:fld id="{0A76AE45-211A-41A2-BD93-9DD4BBE80301}" type="datetime1">
              <a:rPr lang="en-US" smtClean="0"/>
              <a:pPr/>
              <a:t>3/19/2021</a:t>
            </a:fld>
            <a:endParaRPr lang="en-US"/>
          </a:p>
        </p:txBody>
      </p:sp>
      <p:sp>
        <p:nvSpPr>
          <p:cNvPr id="3"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5"/>
          <p:cNvSpPr>
            <a:spLocks noGrp="1" noChangeArrowheads="1"/>
          </p:cNvSpPr>
          <p:nvPr>
            <p:ph type="dt" sz="half" idx="10"/>
          </p:nvPr>
        </p:nvSpPr>
        <p:spPr>
          <a:ln/>
        </p:spPr>
        <p:txBody>
          <a:bodyPr/>
          <a:lstStyle>
            <a:lvl1pPr>
              <a:defRPr/>
            </a:lvl1pPr>
          </a:lstStyle>
          <a:p>
            <a:fld id="{1A2F0637-556B-4C20-9BB8-D605D96280FA}" type="datetime1">
              <a:rPr lang="en-US" smtClean="0"/>
              <a:pPr/>
              <a:t>3/19/2021</a:t>
            </a:fld>
            <a:endParaRPr lang="en-US"/>
          </a:p>
        </p:txBody>
      </p:sp>
      <p:sp>
        <p:nvSpPr>
          <p:cNvPr id="6"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5"/>
          <p:cNvSpPr>
            <a:spLocks noGrp="1" noChangeArrowheads="1"/>
          </p:cNvSpPr>
          <p:nvPr>
            <p:ph type="dt" sz="half" idx="10"/>
          </p:nvPr>
        </p:nvSpPr>
        <p:spPr>
          <a:ln/>
        </p:spPr>
        <p:txBody>
          <a:bodyPr/>
          <a:lstStyle>
            <a:lvl1pPr>
              <a:defRPr/>
            </a:lvl1pPr>
          </a:lstStyle>
          <a:p>
            <a:fld id="{FA905BE9-58E5-49CE-B18D-87C6E624CDBD}" type="datetime1">
              <a:rPr lang="en-US" smtClean="0"/>
              <a:pPr/>
              <a:t>3/19/2021</a:t>
            </a:fld>
            <a:endParaRPr lang="en-US"/>
          </a:p>
        </p:txBody>
      </p:sp>
      <p:sp>
        <p:nvSpPr>
          <p:cNvPr id="6" name="Rectangle 36"/>
          <p:cNvSpPr>
            <a:spLocks noGrp="1" noChangeArrowheads="1"/>
          </p:cNvSpPr>
          <p:nvPr>
            <p:ph type="sldNum" sz="quarter" idx="11"/>
          </p:nvPr>
        </p:nvSpPr>
        <p:spPr>
          <a:ln/>
        </p:spPr>
        <p:txBody>
          <a:bodyPr/>
          <a:lstStyle>
            <a:lvl1pPr>
              <a:defRPr/>
            </a:lvl1pPr>
          </a:lstStyle>
          <a:p>
            <a:fld id="{7C1660DD-E86C-4716-9274-E571E4B23E7F}"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514" name="Picture 32" descr="**http%3A%2F%2Fscriptco"/>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sp>
        <p:nvSpPr>
          <p:cNvPr id="64515" name="Rectangle 33"/>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64516" name="Rectangle 34"/>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59" name="Rectangle 3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fld id="{04476EE8-8BBF-43A7-8757-7BE65E417823}" type="datetime1">
              <a:rPr lang="en-US" smtClean="0"/>
              <a:pPr/>
              <a:t>3/19/2021</a:t>
            </a:fld>
            <a:endParaRPr lang="en-US"/>
          </a:p>
        </p:txBody>
      </p:sp>
      <p:sp>
        <p:nvSpPr>
          <p:cNvPr id="1060" name="Rectangle 36"/>
          <p:cNvSpPr>
            <a:spLocks noGrp="1" noChangeArrowheads="1"/>
          </p:cNvSpPr>
          <p:nvPr>
            <p:ph type="sldNum" sz="quarter" idx="4"/>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fld id="{7C1660DD-E86C-4716-9274-E571E4B23E7F}" type="slidenum">
              <a:rPr lang="en-US" smtClean="0"/>
              <a:pPr/>
              <a:t>‹#›</a:t>
            </a:fld>
            <a:endParaRPr lang="en-US"/>
          </a:p>
        </p:txBody>
      </p:sp>
      <p:sp>
        <p:nvSpPr>
          <p:cNvPr id="1061" name="Rectangle 37">
            <a:hlinkClick r:id="" action="ppaction://hlinkshowjump?jump=firstslide" highlightClick="1">
              <a:snd r:embed="rId16" name="Utopia Close.wav"/>
            </a:hlinkClick>
          </p:cNvPr>
          <p:cNvSpPr>
            <a:spLocks noChangeArrowheads="1"/>
          </p:cNvSpPr>
          <p:nvPr/>
        </p:nvSpPr>
        <p:spPr bwMode="auto">
          <a:xfrm flipV="1">
            <a:off x="7056438" y="6292850"/>
            <a:ext cx="31750" cy="365125"/>
          </a:xfrm>
          <a:prstGeom prst="rect">
            <a:avLst/>
          </a:prstGeom>
          <a:solidFill>
            <a:schemeClr val="bg1"/>
          </a:solidFill>
          <a:ln w="9525">
            <a:noFill/>
            <a:miter lim="800000"/>
            <a:headEnd/>
            <a:tailEnd/>
          </a:ln>
          <a:effectLst/>
        </p:spPr>
        <p:txBody>
          <a:bodyPr wrap="none" lIns="90000" tIns="46800" rIns="90000" bIns="46800" anchor="ctr"/>
          <a:lstStyle/>
          <a:p>
            <a:pPr>
              <a:defRPr/>
            </a:pPr>
            <a:endParaRPr lang="en-US"/>
          </a:p>
        </p:txBody>
      </p:sp>
      <p:sp>
        <p:nvSpPr>
          <p:cNvPr id="1063" name="Rectangle 39"/>
          <p:cNvSpPr>
            <a:spLocks noChangeArrowheads="1"/>
          </p:cNvSpPr>
          <p:nvPr/>
        </p:nvSpPr>
        <p:spPr bwMode="auto">
          <a:xfrm>
            <a:off x="-1219200" y="6400800"/>
            <a:ext cx="1866900" cy="457200"/>
          </a:xfrm>
          <a:prstGeom prst="rect">
            <a:avLst/>
          </a:prstGeom>
          <a:noFill/>
          <a:ln w="9525">
            <a:noFill/>
            <a:miter lim="800000"/>
            <a:headEnd/>
            <a:tailEnd/>
          </a:ln>
          <a:effectLst/>
        </p:spPr>
        <p:txBody>
          <a:bodyPr/>
          <a:lstStyle/>
          <a:p>
            <a:pPr algn="r">
              <a:defRPr/>
            </a:pPr>
            <a:fld id="{32587084-E120-4A70-8B50-FFC1282B63C0}" type="slidenum">
              <a:rPr lang="en-US" altLang="zh-TW" sz="1400"/>
              <a:pPr algn="r">
                <a:defRPr/>
              </a:pPr>
              <a:t>‹#›</a:t>
            </a:fld>
            <a:endParaRPr lang="en-US" altLang="zh-TW" sz="140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ransition>
    <p:split/>
  </p:transition>
  <p:timing>
    <p:tnLst>
      <p:par>
        <p:cTn id="1" dur="indefinite" restart="never" nodeType="tmRoot"/>
      </p:par>
    </p:tnLst>
  </p:timing>
  <p:hf sldNum="0"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2pPr>
      <a:lvl3pPr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3pPr>
      <a:lvl4pPr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4pPr>
      <a:lvl5pPr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1000"/>
            <a:ext cx="8458200" cy="1219200"/>
          </a:xfrm>
        </p:spPr>
        <p:txBody>
          <a:bodyPr>
            <a:normAutofit/>
          </a:bodyPr>
          <a:lstStyle/>
          <a:p>
            <a:pPr algn="ctr"/>
            <a:r>
              <a:rPr lang="en-US" sz="3600" b="1" dirty="0" smtClean="0">
                <a:solidFill>
                  <a:srgbClr val="1303E7"/>
                </a:solidFill>
              </a:rPr>
              <a:t>Unit</a:t>
            </a:r>
            <a:r>
              <a:rPr lang="en-US" sz="3600" b="1" dirty="0" smtClean="0">
                <a:solidFill>
                  <a:schemeClr val="accent4"/>
                </a:solidFill>
              </a:rPr>
              <a:t>: </a:t>
            </a:r>
            <a:r>
              <a:rPr lang="en-US" sz="3600" b="1" dirty="0" smtClean="0">
                <a:solidFill>
                  <a:srgbClr val="1303E7"/>
                </a:solidFill>
              </a:rPr>
              <a:t>Overview of Atomic theory and Periodic Table</a:t>
            </a:r>
            <a:endParaRPr lang="en-US" sz="3600" b="1" dirty="0">
              <a:solidFill>
                <a:srgbClr val="1303E7"/>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95400" y="4191000"/>
            <a:ext cx="6400800" cy="1524000"/>
          </a:xfrm>
        </p:spPr>
        <p:txBody>
          <a:bodyPr/>
          <a:lstStyle/>
          <a:p>
            <a:endParaRPr lang="en-US" b="1" dirty="0">
              <a:solidFill>
                <a:schemeClr val="accent4"/>
              </a:solidFill>
            </a:endParaRPr>
          </a:p>
        </p:txBody>
      </p:sp>
      <p:sp>
        <p:nvSpPr>
          <p:cNvPr id="4" name="TextBox 3"/>
          <p:cNvSpPr txBox="1"/>
          <p:nvPr/>
        </p:nvSpPr>
        <p:spPr>
          <a:xfrm>
            <a:off x="1371600" y="2819400"/>
            <a:ext cx="6324600" cy="1200329"/>
          </a:xfrm>
          <a:prstGeom prst="rect">
            <a:avLst/>
          </a:prstGeom>
          <a:noFill/>
        </p:spPr>
        <p:txBody>
          <a:bodyPr wrap="square" rtlCol="0">
            <a:spAutoFit/>
          </a:bodyPr>
          <a:lstStyle/>
          <a:p>
            <a:r>
              <a:rPr lang="en-US" sz="2400" b="1" dirty="0" smtClean="0">
                <a:solidFill>
                  <a:srgbClr val="FF0000"/>
                </a:solidFill>
              </a:rPr>
              <a:t>Course: </a:t>
            </a:r>
            <a:r>
              <a:rPr lang="en-US" sz="2400" b="1" dirty="0" smtClean="0">
                <a:solidFill>
                  <a:srgbClr val="FF0000"/>
                </a:solidFill>
              </a:rPr>
              <a:t> </a:t>
            </a:r>
            <a:r>
              <a:rPr lang="en-US" sz="2400" b="1" dirty="0" smtClean="0">
                <a:solidFill>
                  <a:srgbClr val="1303E7"/>
                </a:solidFill>
              </a:rPr>
              <a:t>Fundamenta</a:t>
            </a:r>
            <a:r>
              <a:rPr lang="en-US" sz="2400" b="1" dirty="0" smtClean="0">
                <a:solidFill>
                  <a:srgbClr val="1303E7"/>
                </a:solidFill>
              </a:rPr>
              <a:t>l</a:t>
            </a:r>
            <a:r>
              <a:rPr lang="en-US" sz="2400" b="1" dirty="0" smtClean="0">
                <a:solidFill>
                  <a:srgbClr val="FF0000"/>
                </a:solidFill>
              </a:rPr>
              <a:t> </a:t>
            </a:r>
            <a:r>
              <a:rPr lang="en-US" sz="2400" b="1" dirty="0" smtClean="0">
                <a:solidFill>
                  <a:srgbClr val="1303E7"/>
                </a:solidFill>
              </a:rPr>
              <a:t>Inorganic Chemistry</a:t>
            </a:r>
            <a:endParaRPr lang="en-US" sz="2400" b="1" dirty="0" smtClean="0">
              <a:solidFill>
                <a:srgbClr val="1303E7"/>
              </a:solidFill>
            </a:endParaRPr>
          </a:p>
          <a:p>
            <a:r>
              <a:rPr lang="en-US" sz="2400" b="1" dirty="0" smtClean="0">
                <a:solidFill>
                  <a:srgbClr val="FF0000"/>
                </a:solidFill>
              </a:rPr>
              <a:t>Credit </a:t>
            </a:r>
            <a:r>
              <a:rPr lang="en-US" sz="2400" b="1" dirty="0" smtClean="0">
                <a:solidFill>
                  <a:srgbClr val="FF0000"/>
                </a:solidFill>
              </a:rPr>
              <a:t>Hours:  3  </a:t>
            </a:r>
            <a:endParaRPr lang="en-US" sz="2400" b="1" dirty="0" smtClean="0">
              <a:solidFill>
                <a:srgbClr val="FF0000"/>
              </a:solidFill>
            </a:endParaRPr>
          </a:p>
          <a:p>
            <a:endParaRPr lang="en-US" sz="2400" b="1" dirty="0">
              <a:solidFill>
                <a:srgbClr val="FF0000"/>
              </a:solidFill>
            </a:endParaRPr>
          </a:p>
        </p:txBody>
      </p:sp>
    </p:spTree>
  </p:cSld>
  <p:clrMapOvr>
    <a:masterClrMapping/>
  </p:clrMapOvr>
  <p:transition>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457200"/>
          </a:xfrm>
        </p:spPr>
        <p:txBody>
          <a:bodyPr/>
          <a:lstStyle/>
          <a:p>
            <a:pPr algn="l"/>
            <a:r>
              <a:rPr lang="en-US" sz="2400" b="1" i="1" dirty="0" smtClean="0"/>
              <a:t>Ernest Rutherford (1871- 1937)</a:t>
            </a:r>
            <a:endParaRPr lang="en-US" sz="2400" dirty="0"/>
          </a:p>
        </p:txBody>
      </p:sp>
      <p:sp>
        <p:nvSpPr>
          <p:cNvPr id="3" name="Content Placeholder 2"/>
          <p:cNvSpPr>
            <a:spLocks noGrp="1"/>
          </p:cNvSpPr>
          <p:nvPr>
            <p:ph idx="1"/>
          </p:nvPr>
        </p:nvSpPr>
        <p:spPr>
          <a:xfrm>
            <a:off x="152400" y="762000"/>
            <a:ext cx="8763000" cy="5867400"/>
          </a:xfrm>
        </p:spPr>
        <p:txBody>
          <a:bodyPr/>
          <a:lstStyle/>
          <a:p>
            <a:r>
              <a:rPr lang="en-US" sz="1800" dirty="0" smtClean="0"/>
              <a:t>Rutherford performed a series of experiments with radioactive alpha particles</a:t>
            </a:r>
          </a:p>
          <a:p>
            <a:r>
              <a:rPr lang="en-US" sz="1800" dirty="0" smtClean="0"/>
              <a:t>Rutherford fired tiny alpha particles at solid objects such as gold foil. </a:t>
            </a:r>
          </a:p>
          <a:p>
            <a:r>
              <a:rPr lang="en-US" sz="1800" dirty="0" smtClean="0"/>
              <a:t>He found that </a:t>
            </a:r>
          </a:p>
          <a:p>
            <a:pPr lvl="1"/>
            <a:r>
              <a:rPr lang="en-US" sz="1800" dirty="0" smtClean="0">
                <a:solidFill>
                  <a:srgbClr val="FF0000"/>
                </a:solidFill>
              </a:rPr>
              <a:t>most of the alpha particles passed right through the gold foil, </a:t>
            </a:r>
          </a:p>
          <a:p>
            <a:pPr lvl="1"/>
            <a:r>
              <a:rPr lang="en-US" sz="1800" dirty="0" smtClean="0">
                <a:solidFill>
                  <a:srgbClr val="3333FF"/>
                </a:solidFill>
              </a:rPr>
              <a:t>a small number of alpha particles passed through at an angle and </a:t>
            </a:r>
          </a:p>
          <a:p>
            <a:pPr lvl="1"/>
            <a:r>
              <a:rPr lang="en-US" sz="1800" dirty="0" smtClean="0">
                <a:solidFill>
                  <a:srgbClr val="FF3300"/>
                </a:solidFill>
              </a:rPr>
              <a:t>some bounced straight back like a tennis ball hitting a wall</a:t>
            </a:r>
          </a:p>
          <a:p>
            <a:r>
              <a:rPr lang="en-US" sz="1800" dirty="0" smtClean="0"/>
              <a:t>He suggested that the atom consisted of a </a:t>
            </a:r>
            <a:r>
              <a:rPr lang="en-US" sz="1800" dirty="0" smtClean="0">
                <a:solidFill>
                  <a:srgbClr val="3333FF"/>
                </a:solidFill>
              </a:rPr>
              <a:t>small, dense core of positively charged particles in the center (or nucleus) </a:t>
            </a:r>
            <a:r>
              <a:rPr lang="en-US" sz="1800" dirty="0" smtClean="0"/>
              <a:t>of the atom, surrounded by a swirling ring of electrons</a:t>
            </a:r>
            <a:endParaRPr lang="en-US" sz="1800" dirty="0"/>
          </a:p>
        </p:txBody>
      </p:sp>
      <p:pic>
        <p:nvPicPr>
          <p:cNvPr id="8" name="Picture 7" descr="1445061"/>
          <p:cNvPicPr/>
          <p:nvPr/>
        </p:nvPicPr>
        <p:blipFill>
          <a:blip r:embed="rId3" cstate="print"/>
          <a:srcRect l="813" r="1627" b="4678"/>
          <a:stretch>
            <a:fillRect/>
          </a:stretch>
        </p:blipFill>
        <p:spPr bwMode="auto">
          <a:xfrm>
            <a:off x="1295400" y="3429000"/>
            <a:ext cx="6675120" cy="338328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990600"/>
          </a:xfrm>
        </p:spPr>
        <p:txBody>
          <a:bodyPr/>
          <a:lstStyle/>
          <a:p>
            <a:pPr algn="l"/>
            <a:r>
              <a:rPr lang="en-US" sz="2400" b="1" i="1" dirty="0" smtClean="0"/>
              <a:t>Rutherford’s Conclusion</a:t>
            </a:r>
            <a:endParaRPr lang="en-US" sz="2400" i="1" dirty="0"/>
          </a:p>
        </p:txBody>
      </p:sp>
      <p:sp>
        <p:nvSpPr>
          <p:cNvPr id="3" name="Content Placeholder 2"/>
          <p:cNvSpPr>
            <a:spLocks noGrp="1"/>
          </p:cNvSpPr>
          <p:nvPr>
            <p:ph idx="1"/>
          </p:nvPr>
        </p:nvSpPr>
        <p:spPr>
          <a:xfrm>
            <a:off x="152400" y="1143000"/>
            <a:ext cx="8763000" cy="5334000"/>
          </a:xfrm>
        </p:spPr>
        <p:txBody>
          <a:bodyPr/>
          <a:lstStyle/>
          <a:p>
            <a:pPr marL="457200" indent="-457200">
              <a:lnSpc>
                <a:spcPct val="150000"/>
              </a:lnSpc>
              <a:buFont typeface="+mj-lt"/>
              <a:buAutoNum type="arabicPeriod"/>
            </a:pPr>
            <a:r>
              <a:rPr lang="en-US" sz="2400" dirty="0" smtClean="0"/>
              <a:t>Since most of the α-particles passed through the gold foil </a:t>
            </a:r>
            <a:r>
              <a:rPr lang="en-US" sz="2400" dirty="0" err="1" smtClean="0"/>
              <a:t>undeflected</a:t>
            </a:r>
            <a:r>
              <a:rPr lang="en-US" sz="2400" dirty="0" smtClean="0"/>
              <a:t>, most of the space in an atom is </a:t>
            </a:r>
            <a:r>
              <a:rPr lang="en-US" sz="2400" i="1" dirty="0" smtClean="0">
                <a:solidFill>
                  <a:srgbClr val="FF3300"/>
                </a:solidFill>
              </a:rPr>
              <a:t>empty</a:t>
            </a:r>
          </a:p>
          <a:p>
            <a:pPr marL="457200" indent="-457200">
              <a:lnSpc>
                <a:spcPct val="150000"/>
              </a:lnSpc>
              <a:buFont typeface="+mj-lt"/>
              <a:buAutoNum type="arabicPeriod"/>
            </a:pPr>
            <a:r>
              <a:rPr lang="en-US" sz="2400" dirty="0" smtClean="0"/>
              <a:t>Some of the α-particles were deflected by small angles. This indicated the presence of a </a:t>
            </a:r>
            <a:r>
              <a:rPr lang="en-US" sz="2400" i="1" dirty="0" smtClean="0">
                <a:solidFill>
                  <a:srgbClr val="FF3300"/>
                </a:solidFill>
              </a:rPr>
              <a:t>heavy positive centre in the atom</a:t>
            </a:r>
            <a:r>
              <a:rPr lang="en-US" sz="2400" dirty="0" smtClean="0"/>
              <a:t>, which Rutherford named the nucleus</a:t>
            </a:r>
          </a:p>
          <a:p>
            <a:pPr marL="457200" indent="-457200">
              <a:lnSpc>
                <a:spcPct val="150000"/>
              </a:lnSpc>
              <a:buFont typeface="+mj-lt"/>
              <a:buAutoNum type="arabicPeriod"/>
            </a:pPr>
            <a:r>
              <a:rPr lang="en-US" sz="2400" dirty="0" smtClean="0"/>
              <a:t>Only a few particles (1/1,000,000) were either deflected by a </a:t>
            </a:r>
            <a:r>
              <a:rPr lang="en-US" sz="2400" i="1" dirty="0" smtClean="0">
                <a:solidFill>
                  <a:srgbClr val="FF0000"/>
                </a:solidFill>
              </a:rPr>
              <a:t>very large angle or deflected back</a:t>
            </a:r>
            <a:r>
              <a:rPr lang="en-US" sz="2400" dirty="0" smtClean="0"/>
              <a:t>. This confirmed that the space occupied by the </a:t>
            </a:r>
            <a:r>
              <a:rPr lang="en-US" sz="2400" i="1" dirty="0" smtClean="0">
                <a:solidFill>
                  <a:srgbClr val="3333FF"/>
                </a:solidFill>
              </a:rPr>
              <a:t>heavy positive centre</a:t>
            </a:r>
            <a:r>
              <a:rPr lang="en-US" sz="2400" dirty="0" smtClean="0"/>
              <a:t> must be very small</a:t>
            </a:r>
          </a:p>
          <a:p>
            <a:endParaRPr lang="en-US" sz="2000" dirty="0"/>
          </a:p>
        </p:txBody>
      </p:sp>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3657600" cy="762000"/>
          </a:xfrm>
        </p:spPr>
        <p:txBody>
          <a:bodyPr>
            <a:normAutofit/>
          </a:bodyPr>
          <a:lstStyle/>
          <a:p>
            <a:pPr algn="l"/>
            <a:r>
              <a:rPr lang="en-US" sz="2800" b="1" dirty="0" smtClean="0"/>
              <a:t>James Chadwick</a:t>
            </a:r>
            <a:endParaRPr lang="en-US" sz="2800" dirty="0"/>
          </a:p>
        </p:txBody>
      </p:sp>
      <p:sp>
        <p:nvSpPr>
          <p:cNvPr id="3" name="Content Placeholder 2"/>
          <p:cNvSpPr>
            <a:spLocks noGrp="1"/>
          </p:cNvSpPr>
          <p:nvPr>
            <p:ph idx="1"/>
          </p:nvPr>
        </p:nvSpPr>
        <p:spPr>
          <a:xfrm>
            <a:off x="152400" y="1219200"/>
            <a:ext cx="8763000" cy="5105400"/>
          </a:xfrm>
        </p:spPr>
        <p:txBody>
          <a:bodyPr>
            <a:normAutofit/>
          </a:bodyPr>
          <a:lstStyle/>
          <a:p>
            <a:pPr>
              <a:buFont typeface="Wingdings" pitchFamily="2" charset="2"/>
              <a:buChar char="v"/>
            </a:pPr>
            <a:r>
              <a:rPr lang="en-US" sz="2400" dirty="0" smtClean="0"/>
              <a:t>In 1932, an English scientist, James Chadwick, identified the existence of </a:t>
            </a:r>
            <a:r>
              <a:rPr lang="en-US" sz="2400" i="1" dirty="0" smtClean="0">
                <a:solidFill>
                  <a:srgbClr val="1303E7"/>
                </a:solidFill>
              </a:rPr>
              <a:t>neutrons </a:t>
            </a:r>
          </a:p>
          <a:p>
            <a:pPr>
              <a:buFont typeface="Wingdings" pitchFamily="2" charset="2"/>
              <a:buChar char="v"/>
            </a:pPr>
            <a:r>
              <a:rPr lang="en-US" sz="2400" dirty="0" smtClean="0"/>
              <a:t>He bombarded a thin foil of beryllium with </a:t>
            </a:r>
            <a:r>
              <a:rPr lang="en-US" sz="2400" i="1" dirty="0" smtClean="0">
                <a:solidFill>
                  <a:srgbClr val="3333FF"/>
                </a:solidFill>
              </a:rPr>
              <a:t>α-particles</a:t>
            </a:r>
            <a:r>
              <a:rPr lang="en-US" sz="2400" dirty="0" smtClean="0"/>
              <a:t> of a </a:t>
            </a:r>
            <a:r>
              <a:rPr lang="en-US" sz="2400" i="1" dirty="0" smtClean="0">
                <a:solidFill>
                  <a:srgbClr val="FF3300"/>
                </a:solidFill>
              </a:rPr>
              <a:t>radioactive substance</a:t>
            </a:r>
          </a:p>
          <a:p>
            <a:pPr>
              <a:buFont typeface="Wingdings" pitchFamily="2" charset="2"/>
              <a:buChar char="v"/>
            </a:pPr>
            <a:r>
              <a:rPr lang="en-US" sz="2400" dirty="0" smtClean="0"/>
              <a:t>He then observed that highly </a:t>
            </a:r>
            <a:r>
              <a:rPr lang="en-US" sz="2400" i="1" dirty="0" smtClean="0">
                <a:solidFill>
                  <a:srgbClr val="FF0000"/>
                </a:solidFill>
              </a:rPr>
              <a:t>penetrating rays</a:t>
            </a:r>
            <a:r>
              <a:rPr lang="en-US" sz="2400" dirty="0" smtClean="0"/>
              <a:t>, consisting of </a:t>
            </a:r>
            <a:r>
              <a:rPr lang="en-US" sz="2400" i="1" dirty="0" smtClean="0">
                <a:solidFill>
                  <a:srgbClr val="3333FF"/>
                </a:solidFill>
              </a:rPr>
              <a:t>electrically neutral particles </a:t>
            </a:r>
            <a:r>
              <a:rPr lang="en-US" sz="2400" dirty="0" smtClean="0"/>
              <a:t>of a mass approximately equal to that of the proton, were produced</a:t>
            </a:r>
          </a:p>
          <a:p>
            <a:pPr>
              <a:buFont typeface="Wingdings" pitchFamily="2" charset="2"/>
              <a:buChar char="v"/>
            </a:pPr>
            <a:r>
              <a:rPr lang="en-US" sz="2400" dirty="0" smtClean="0"/>
              <a:t> These neutral particles are called </a:t>
            </a:r>
            <a:r>
              <a:rPr lang="en-US" sz="2400" i="1" dirty="0" smtClean="0">
                <a:solidFill>
                  <a:srgbClr val="FF3300"/>
                </a:solidFill>
              </a:rPr>
              <a:t>neutrons</a:t>
            </a:r>
          </a:p>
          <a:p>
            <a:pPr>
              <a:buFont typeface="Wingdings" pitchFamily="2" charset="2"/>
              <a:buChar char="v"/>
            </a:pPr>
            <a:r>
              <a:rPr lang="en-US" sz="2400" dirty="0" smtClean="0"/>
              <a:t>A neutron is a subatomic particle carrying no charge and having a mass of 1.675 ×10</a:t>
            </a:r>
            <a:r>
              <a:rPr lang="en-US" sz="2400" baseline="30000" dirty="0" smtClean="0"/>
              <a:t>–24</a:t>
            </a:r>
            <a:r>
              <a:rPr lang="en-US" sz="2400" dirty="0" smtClean="0"/>
              <a:t>g</a:t>
            </a:r>
          </a:p>
          <a:p>
            <a:pPr>
              <a:buFont typeface="Wingdings" pitchFamily="2" charset="2"/>
              <a:buChar char="v"/>
            </a:pPr>
            <a:r>
              <a:rPr lang="en-US" sz="2400" dirty="0" smtClean="0"/>
              <a:t>This mass is almost equal to that of a </a:t>
            </a:r>
            <a:r>
              <a:rPr lang="en-US" sz="2400" i="1" dirty="0" smtClean="0">
                <a:solidFill>
                  <a:srgbClr val="3333FF"/>
                </a:solidFill>
              </a:rPr>
              <a:t>proton or of a hydrogen </a:t>
            </a:r>
            <a:r>
              <a:rPr lang="en-US" sz="2400" dirty="0" smtClean="0"/>
              <a:t>atom</a:t>
            </a:r>
          </a:p>
        </p:txBody>
      </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762000"/>
          </a:xfrm>
        </p:spPr>
        <p:txBody>
          <a:bodyPr>
            <a:normAutofit/>
          </a:bodyPr>
          <a:lstStyle/>
          <a:p>
            <a:pPr algn="l"/>
            <a:r>
              <a:rPr lang="en-US" sz="2400" b="1" dirty="0" smtClean="0">
                <a:solidFill>
                  <a:srgbClr val="CC00CC"/>
                </a:solidFill>
              </a:rPr>
              <a:t>Bohr Model of the Atom</a:t>
            </a:r>
            <a:endParaRPr lang="en-US" sz="2400" dirty="0" smtClean="0"/>
          </a:p>
        </p:txBody>
      </p:sp>
      <p:sp>
        <p:nvSpPr>
          <p:cNvPr id="3" name="Content Placeholder 2"/>
          <p:cNvSpPr>
            <a:spLocks noGrp="1"/>
          </p:cNvSpPr>
          <p:nvPr>
            <p:ph idx="1"/>
          </p:nvPr>
        </p:nvSpPr>
        <p:spPr>
          <a:xfrm>
            <a:off x="152400" y="990600"/>
            <a:ext cx="8839200" cy="5334000"/>
          </a:xfrm>
        </p:spPr>
        <p:txBody>
          <a:bodyPr>
            <a:noAutofit/>
          </a:bodyPr>
          <a:lstStyle/>
          <a:p>
            <a:pPr algn="just"/>
            <a:r>
              <a:rPr lang="en-US" sz="2000" dirty="0" smtClean="0"/>
              <a:t>In 1913, Bohr put forward a theory based on quantization of energy to improve upon the Rutherford’s model of the structure of atom</a:t>
            </a:r>
          </a:p>
          <a:p>
            <a:pPr algn="just"/>
            <a:r>
              <a:rPr lang="en-US" sz="2000" dirty="0" err="1" smtClean="0">
                <a:solidFill>
                  <a:srgbClr val="1303E7"/>
                </a:solidFill>
              </a:rPr>
              <a:t>Niels</a:t>
            </a:r>
            <a:r>
              <a:rPr lang="en-US" sz="2000" dirty="0" smtClean="0">
                <a:solidFill>
                  <a:srgbClr val="1303E7"/>
                </a:solidFill>
              </a:rPr>
              <a:t>  Bohr  </a:t>
            </a:r>
            <a:r>
              <a:rPr lang="en-US" sz="2000" dirty="0" smtClean="0"/>
              <a:t>suggested  a  new  model  of  the  atom  that  explained  why  hydrogen  had  a </a:t>
            </a:r>
            <a:r>
              <a:rPr lang="en-US" sz="2000" dirty="0" smtClean="0">
                <a:solidFill>
                  <a:srgbClr val="FF0000"/>
                </a:solidFill>
              </a:rPr>
              <a:t>discrete</a:t>
            </a:r>
            <a:r>
              <a:rPr lang="en-US" sz="2000" dirty="0" smtClean="0"/>
              <a:t> line spectrum rather than a  </a:t>
            </a:r>
            <a:r>
              <a:rPr lang="en-US" sz="2000" dirty="0" smtClean="0">
                <a:solidFill>
                  <a:schemeClr val="accent4"/>
                </a:solidFill>
              </a:rPr>
              <a:t>continuous </a:t>
            </a:r>
            <a:r>
              <a:rPr lang="en-US" sz="2000" dirty="0" smtClean="0"/>
              <a:t>spectrum</a:t>
            </a:r>
          </a:p>
          <a:p>
            <a:pPr algn="just"/>
            <a:r>
              <a:rPr lang="en-US" sz="2000" dirty="0" smtClean="0"/>
              <a:t>Bohr's basic theory was  electrons in atoms can only be at </a:t>
            </a:r>
            <a:r>
              <a:rPr lang="en-US" sz="2000" dirty="0" smtClean="0">
                <a:solidFill>
                  <a:srgbClr val="FF0000"/>
                </a:solidFill>
              </a:rPr>
              <a:t>certain energy levels</a:t>
            </a:r>
            <a:r>
              <a:rPr lang="en-US" sz="2000" dirty="0" smtClean="0"/>
              <a:t>, and </a:t>
            </a:r>
          </a:p>
          <a:p>
            <a:pPr lvl="1" algn="just"/>
            <a:r>
              <a:rPr lang="en-US" sz="2000" dirty="0" smtClean="0"/>
              <a:t>they can </a:t>
            </a:r>
            <a:r>
              <a:rPr lang="en-US" sz="2000" dirty="0" smtClean="0">
                <a:solidFill>
                  <a:schemeClr val="accent4"/>
                </a:solidFill>
              </a:rPr>
              <a:t>give off </a:t>
            </a:r>
            <a:r>
              <a:rPr lang="en-US" sz="2000" dirty="0" smtClean="0"/>
              <a:t>or </a:t>
            </a:r>
            <a:r>
              <a:rPr lang="en-US" sz="2000" dirty="0" smtClean="0">
                <a:solidFill>
                  <a:schemeClr val="accent4"/>
                </a:solidFill>
              </a:rPr>
              <a:t>absorb</a:t>
            </a:r>
            <a:r>
              <a:rPr lang="en-US" sz="2000" dirty="0" smtClean="0"/>
              <a:t> radiation only when they  jump  from  one  level  to  another</a:t>
            </a:r>
          </a:p>
          <a:p>
            <a:pPr algn="just"/>
            <a:r>
              <a:rPr lang="en-US" sz="2000" dirty="0" smtClean="0"/>
              <a:t>In  his model, an atom  consists  of  an  extremely  dense </a:t>
            </a:r>
            <a:r>
              <a:rPr lang="en-US" sz="2000" dirty="0" smtClean="0">
                <a:solidFill>
                  <a:srgbClr val="FF0000"/>
                </a:solidFill>
              </a:rPr>
              <a:t>nucleus</a:t>
            </a:r>
            <a:r>
              <a:rPr lang="en-US" sz="2000" dirty="0" smtClean="0"/>
              <a:t>  that  is  surrounded  by </a:t>
            </a:r>
            <a:r>
              <a:rPr lang="en-US" sz="2000" dirty="0" smtClean="0">
                <a:solidFill>
                  <a:srgbClr val="CC00CC"/>
                </a:solidFill>
              </a:rPr>
              <a:t>electrons </a:t>
            </a:r>
            <a:r>
              <a:rPr lang="en-US" sz="2000" dirty="0" smtClean="0"/>
              <a:t>that  travel  in  set  of </a:t>
            </a:r>
            <a:r>
              <a:rPr lang="en-US" sz="2000" dirty="0" smtClean="0">
                <a:solidFill>
                  <a:srgbClr val="FF0000"/>
                </a:solidFill>
              </a:rPr>
              <a:t>orbits</a:t>
            </a:r>
            <a:r>
              <a:rPr lang="en-US" sz="2000" dirty="0" smtClean="0"/>
              <a:t>  around  the  nucleus</a:t>
            </a:r>
          </a:p>
          <a:p>
            <a:pPr algn="just"/>
            <a:r>
              <a:rPr lang="en-US" sz="2000" dirty="0" smtClean="0"/>
              <a:t>He hypothesized that the energy possessed by these electrons and the radius of the orbits are </a:t>
            </a:r>
            <a:r>
              <a:rPr lang="en-US" sz="2000" i="1" dirty="0" smtClean="0">
                <a:solidFill>
                  <a:srgbClr val="FF0000"/>
                </a:solidFill>
              </a:rPr>
              <a:t>quantized</a:t>
            </a:r>
            <a:r>
              <a:rPr lang="en-US" sz="2000" dirty="0" smtClean="0"/>
              <a:t>, </a:t>
            </a:r>
          </a:p>
          <a:p>
            <a:pPr lvl="1" algn="just"/>
            <a:r>
              <a:rPr lang="en-US" sz="2000" dirty="0" smtClean="0"/>
              <a:t>meaning it is limited to specific values and is never between those values</a:t>
            </a:r>
          </a:p>
          <a:p>
            <a:pPr algn="just"/>
            <a:r>
              <a:rPr lang="en-US" sz="2000" dirty="0" smtClean="0"/>
              <a:t>These “orbits” were of </a:t>
            </a:r>
            <a:r>
              <a:rPr lang="en-US" sz="2000" dirty="0" smtClean="0">
                <a:solidFill>
                  <a:srgbClr val="1303E7"/>
                </a:solidFill>
              </a:rPr>
              <a:t>varying energies</a:t>
            </a:r>
            <a:r>
              <a:rPr lang="en-US" sz="2000" dirty="0" smtClean="0"/>
              <a:t>, dependent on their distance from the nucleus</a:t>
            </a: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normAutofit/>
          </a:bodyPr>
          <a:lstStyle/>
          <a:p>
            <a:pPr algn="l"/>
            <a:r>
              <a:rPr lang="en-US" sz="2400" b="1" dirty="0" smtClean="0">
                <a:solidFill>
                  <a:srgbClr val="CC00CC"/>
                </a:solidFill>
              </a:rPr>
              <a:t>Postulates of Bohr Model of the Atom</a:t>
            </a:r>
            <a:endParaRPr lang="en-US" sz="2400" dirty="0"/>
          </a:p>
        </p:txBody>
      </p:sp>
      <p:sp>
        <p:nvSpPr>
          <p:cNvPr id="3" name="Content Placeholder 2"/>
          <p:cNvSpPr>
            <a:spLocks noGrp="1"/>
          </p:cNvSpPr>
          <p:nvPr>
            <p:ph idx="1"/>
          </p:nvPr>
        </p:nvSpPr>
        <p:spPr>
          <a:xfrm>
            <a:off x="609600" y="6553200"/>
            <a:ext cx="8229600" cy="137160"/>
          </a:xfrm>
        </p:spPr>
        <p:txBody>
          <a:bodyPr>
            <a:normAutofit fontScale="25000" lnSpcReduction="20000"/>
          </a:bodyPr>
          <a:lstStyle/>
          <a:p>
            <a:endParaRPr lang="en-US" dirty="0" smtClean="0"/>
          </a:p>
          <a:p>
            <a:endParaRPr lang="en-US" dirty="0"/>
          </a:p>
        </p:txBody>
      </p:sp>
      <p:sp>
        <p:nvSpPr>
          <p:cNvPr id="33" name="Content Placeholder 2"/>
          <p:cNvSpPr txBox="1">
            <a:spLocks/>
          </p:cNvSpPr>
          <p:nvPr/>
        </p:nvSpPr>
        <p:spPr>
          <a:xfrm>
            <a:off x="304800" y="838200"/>
            <a:ext cx="8686800" cy="5638800"/>
          </a:xfrm>
          <a:prstGeom prst="rect">
            <a:avLst/>
          </a:prstGeom>
        </p:spPr>
        <p:txBody>
          <a:bodyPr vert="horz">
            <a:normAutofit/>
          </a:bodyPr>
          <a:lstStyle/>
          <a:p>
            <a:pPr marL="274320" lvl="0" indent="-274320" algn="just">
              <a:spcBef>
                <a:spcPts val="600"/>
              </a:spcBef>
              <a:buClr>
                <a:schemeClr val="accent1"/>
              </a:buClr>
              <a:buSzPct val="76000"/>
              <a:buFont typeface="Wingdings 3"/>
              <a:buChar char=""/>
              <a:defRPr/>
            </a:pPr>
            <a:r>
              <a:rPr lang="en-US" sz="2400" dirty="0" smtClean="0">
                <a:solidFill>
                  <a:srgbClr val="1303E7"/>
                </a:solidFill>
              </a:rPr>
              <a:t>He postulated that:</a:t>
            </a:r>
          </a:p>
          <a:p>
            <a:pPr marL="457200" lvl="0" indent="-457200" algn="just">
              <a:spcBef>
                <a:spcPts val="600"/>
              </a:spcBef>
              <a:buClr>
                <a:schemeClr val="accent1"/>
              </a:buClr>
              <a:buSzPct val="76000"/>
              <a:buFont typeface="Wingdings" pitchFamily="2" charset="2"/>
              <a:buChar char="v"/>
              <a:defRPr/>
            </a:pPr>
            <a:endParaRPr lang="en-US" sz="2000" dirty="0" smtClean="0"/>
          </a:p>
          <a:p>
            <a:pPr marL="457200" lvl="0" indent="-457200" algn="just">
              <a:spcBef>
                <a:spcPts val="600"/>
              </a:spcBef>
              <a:buClr>
                <a:schemeClr val="accent1"/>
              </a:buClr>
              <a:buSzPct val="76000"/>
              <a:defRPr/>
            </a:pPr>
            <a:r>
              <a:rPr lang="en-US" sz="2400" dirty="0" smtClean="0">
                <a:solidFill>
                  <a:srgbClr val="FF0000"/>
                </a:solidFill>
              </a:rPr>
              <a:t>1. </a:t>
            </a:r>
            <a:r>
              <a:rPr lang="en-US" sz="2000" dirty="0" smtClean="0"/>
              <a:t>The electrons move around the nucleus in one of the several fixed circular orbits called </a:t>
            </a:r>
            <a:r>
              <a:rPr lang="en-US" sz="2000" i="1" dirty="0" smtClean="0">
                <a:solidFill>
                  <a:srgbClr val="1303E7"/>
                </a:solidFill>
              </a:rPr>
              <a:t>energy levels</a:t>
            </a:r>
            <a:r>
              <a:rPr lang="en-US" sz="2000" dirty="0" smtClean="0"/>
              <a:t>. These energy levels are arranged concentrically around the nucleus, and are characterized by an integer n, the lowest level being given the number 1. The energy level corresponding to </a:t>
            </a:r>
            <a:r>
              <a:rPr lang="en-US" sz="2000" dirty="0" smtClean="0">
                <a:solidFill>
                  <a:srgbClr val="FF0000"/>
                </a:solidFill>
              </a:rPr>
              <a:t>n=1, 2, 3, 4,… </a:t>
            </a:r>
            <a:r>
              <a:rPr lang="en-US" sz="2000" dirty="0" smtClean="0"/>
              <a:t>are also known as </a:t>
            </a:r>
            <a:r>
              <a:rPr lang="en-US" sz="2000" dirty="0" smtClean="0">
                <a:solidFill>
                  <a:srgbClr val="FF0000"/>
                </a:solidFill>
              </a:rPr>
              <a:t>K, L, M, N … </a:t>
            </a:r>
            <a:r>
              <a:rPr lang="en-US" sz="2000" dirty="0" smtClean="0"/>
              <a:t>shells</a:t>
            </a:r>
          </a:p>
          <a:p>
            <a:pPr marL="457200" lvl="0" indent="-457200" algn="just">
              <a:spcBef>
                <a:spcPts val="600"/>
              </a:spcBef>
              <a:buClr>
                <a:schemeClr val="accent1"/>
              </a:buClr>
              <a:buSzPct val="76000"/>
              <a:buFont typeface="Wingdings" pitchFamily="2" charset="2"/>
              <a:buChar char="v"/>
              <a:defRPr/>
            </a:pPr>
            <a:endParaRPr lang="en-US" sz="2000" dirty="0" smtClean="0"/>
          </a:p>
          <a:p>
            <a:pPr marL="457200" lvl="0" indent="-457200" algn="just">
              <a:spcBef>
                <a:spcPts val="600"/>
              </a:spcBef>
              <a:buClr>
                <a:schemeClr val="accent1"/>
              </a:buClr>
              <a:buSzPct val="76000"/>
              <a:defRPr/>
            </a:pPr>
            <a:r>
              <a:rPr lang="en-US" sz="2400" dirty="0" smtClean="0">
                <a:solidFill>
                  <a:srgbClr val="FF0000"/>
                </a:solidFill>
              </a:rPr>
              <a:t>2. </a:t>
            </a:r>
            <a:r>
              <a:rPr lang="en-US" sz="2000" dirty="0" smtClean="0"/>
              <a:t>Electrons can move about only in certain orbits which have specific energies. Their movement is possible in only those orbits for which its angular momentum is an integral multiple of h/2</a:t>
            </a:r>
            <a:r>
              <a:rPr lang="en-US" sz="2000" dirty="0" smtClean="0">
                <a:sym typeface="Symbol"/>
              </a:rPr>
              <a:t></a:t>
            </a:r>
            <a:r>
              <a:rPr lang="en-US" sz="2000" dirty="0" smtClean="0"/>
              <a:t> or </a:t>
            </a:r>
            <a:r>
              <a:rPr lang="en-US" sz="2000" dirty="0" err="1" smtClean="0">
                <a:solidFill>
                  <a:srgbClr val="1303E7"/>
                </a:solidFill>
              </a:rPr>
              <a:t>mvr</a:t>
            </a:r>
            <a:r>
              <a:rPr lang="en-US" sz="2000" dirty="0" smtClean="0">
                <a:solidFill>
                  <a:srgbClr val="1303E7"/>
                </a:solidFill>
              </a:rPr>
              <a:t>=</a:t>
            </a:r>
            <a:r>
              <a:rPr lang="en-US" sz="2000" dirty="0" err="1" smtClean="0">
                <a:solidFill>
                  <a:srgbClr val="1303E7"/>
                </a:solidFill>
              </a:rPr>
              <a:t>nh</a:t>
            </a:r>
            <a:r>
              <a:rPr lang="en-US" sz="2000" dirty="0" smtClean="0">
                <a:solidFill>
                  <a:srgbClr val="1303E7"/>
                </a:solidFill>
              </a:rPr>
              <a:t>/2</a:t>
            </a:r>
            <a:r>
              <a:rPr lang="en-US" sz="2000" dirty="0" smtClean="0">
                <a:solidFill>
                  <a:srgbClr val="1303E7"/>
                </a:solidFill>
                <a:sym typeface="Symbol"/>
              </a:rPr>
              <a:t></a:t>
            </a:r>
            <a:r>
              <a:rPr lang="en-US" sz="2000" dirty="0" smtClean="0"/>
              <a:t> where ‘n’ is any integer 1, 2, 3, 4….n.</a:t>
            </a:r>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77200" cy="457200"/>
          </a:xfrm>
        </p:spPr>
        <p:txBody>
          <a:bodyPr/>
          <a:lstStyle/>
          <a:p>
            <a:pPr algn="just"/>
            <a:r>
              <a:rPr lang="en-US" sz="2400" b="1" dirty="0" smtClean="0">
                <a:solidFill>
                  <a:srgbClr val="CC00CC"/>
                </a:solidFill>
              </a:rPr>
              <a:t>Postulates of Bohr Model of the Atom</a:t>
            </a:r>
            <a:endParaRPr lang="en-US" sz="2400" dirty="0"/>
          </a:p>
        </p:txBody>
      </p:sp>
      <p:sp>
        <p:nvSpPr>
          <p:cNvPr id="3" name="Content Placeholder 2"/>
          <p:cNvSpPr>
            <a:spLocks noGrp="1"/>
          </p:cNvSpPr>
          <p:nvPr>
            <p:ph idx="1"/>
          </p:nvPr>
        </p:nvSpPr>
        <p:spPr>
          <a:xfrm>
            <a:off x="228600" y="838200"/>
            <a:ext cx="8534400" cy="5638800"/>
          </a:xfrm>
        </p:spPr>
        <p:txBody>
          <a:bodyPr/>
          <a:lstStyle/>
          <a:p>
            <a:pPr marL="457200" lvl="0" indent="-457200" algn="just">
              <a:spcBef>
                <a:spcPts val="600"/>
              </a:spcBef>
              <a:buClr>
                <a:schemeClr val="accent1"/>
              </a:buClr>
              <a:buSzPct val="76000"/>
              <a:buNone/>
              <a:defRPr/>
            </a:pPr>
            <a:r>
              <a:rPr lang="en-US" sz="2400" dirty="0" smtClean="0">
                <a:solidFill>
                  <a:srgbClr val="FF0000"/>
                </a:solidFill>
              </a:rPr>
              <a:t>3. </a:t>
            </a:r>
            <a:r>
              <a:rPr lang="en-US" sz="2000" dirty="0" smtClean="0"/>
              <a:t>The energy level nearer to the nucleus has low energy, where as that farthest from it has maximum energy. An electron is said to be in ground state, when it moves in energy level having lowest energy</a:t>
            </a:r>
          </a:p>
          <a:p>
            <a:pPr marL="457200" lvl="0" indent="-457200" algn="just">
              <a:spcBef>
                <a:spcPts val="600"/>
              </a:spcBef>
              <a:buClr>
                <a:schemeClr val="accent1"/>
              </a:buClr>
              <a:buSzPct val="76000"/>
              <a:buFont typeface="Wingdings" pitchFamily="2" charset="2"/>
              <a:buChar char="v"/>
              <a:defRPr/>
            </a:pPr>
            <a:endParaRPr lang="en-US" sz="2000" dirty="0" smtClean="0"/>
          </a:p>
          <a:p>
            <a:pPr marL="457200" lvl="0" indent="-457200" algn="just">
              <a:spcBef>
                <a:spcPts val="600"/>
              </a:spcBef>
              <a:buClr>
                <a:schemeClr val="accent1"/>
              </a:buClr>
              <a:buSzPct val="76000"/>
              <a:buNone/>
              <a:defRPr/>
            </a:pPr>
            <a:r>
              <a:rPr lang="en-US" sz="2000" dirty="0" smtClean="0">
                <a:solidFill>
                  <a:srgbClr val="FF0000"/>
                </a:solidFill>
              </a:rPr>
              <a:t>4. </a:t>
            </a:r>
            <a:r>
              <a:rPr lang="en-US" sz="2000" dirty="0" smtClean="0"/>
              <a:t>Energy is emitted or absorbed when an electron moves from one level to another</a:t>
            </a:r>
          </a:p>
          <a:p>
            <a:pPr marL="457200" lvl="0" indent="-457200" algn="just">
              <a:spcBef>
                <a:spcPts val="600"/>
              </a:spcBef>
              <a:buClr>
                <a:schemeClr val="accent1"/>
              </a:buClr>
              <a:buSzPct val="76000"/>
              <a:buFont typeface="Wingdings" pitchFamily="2" charset="2"/>
              <a:buChar char="v"/>
              <a:defRPr/>
            </a:pPr>
            <a:endParaRPr lang="en-US" sz="2000" dirty="0" smtClean="0"/>
          </a:p>
          <a:p>
            <a:pPr marL="457200" lvl="0" indent="-457200" algn="just">
              <a:spcBef>
                <a:spcPts val="600"/>
              </a:spcBef>
              <a:buClr>
                <a:schemeClr val="accent1"/>
              </a:buClr>
              <a:buSzPct val="76000"/>
              <a:buNone/>
              <a:defRPr/>
            </a:pPr>
            <a:r>
              <a:rPr lang="en-US" sz="2000" dirty="0" smtClean="0">
                <a:solidFill>
                  <a:srgbClr val="FF0000"/>
                </a:solidFill>
              </a:rPr>
              <a:t>5. </a:t>
            </a:r>
            <a:r>
              <a:rPr lang="en-US" sz="2000" dirty="0" smtClean="0"/>
              <a:t>When an electron moves from a higher energy (E</a:t>
            </a:r>
            <a:r>
              <a:rPr lang="en-US" sz="2000" baseline="-25000" dirty="0" smtClean="0"/>
              <a:t>2</a:t>
            </a:r>
            <a:r>
              <a:rPr lang="en-US" sz="2000" dirty="0" smtClean="0"/>
              <a:t>) orbit to a lower energy (E</a:t>
            </a:r>
            <a:r>
              <a:rPr lang="en-US" sz="2000" baseline="-25000" dirty="0" smtClean="0"/>
              <a:t>1</a:t>
            </a:r>
            <a:r>
              <a:rPr lang="en-US" sz="2000" dirty="0" smtClean="0"/>
              <a:t>) orbit, the energy (∆E = E</a:t>
            </a:r>
            <a:r>
              <a:rPr lang="en-US" sz="2000" baseline="-25000" dirty="0" smtClean="0"/>
              <a:t>2</a:t>
            </a:r>
            <a:r>
              <a:rPr lang="en-US" sz="2000" dirty="0" smtClean="0"/>
              <a:t>– E</a:t>
            </a:r>
            <a:r>
              <a:rPr lang="en-US" sz="2000" baseline="-25000" dirty="0" smtClean="0"/>
              <a:t>1</a:t>
            </a:r>
            <a:r>
              <a:rPr lang="en-US" sz="2000" dirty="0" smtClean="0"/>
              <a:t>) is emitted in the form of a photon of frequency v such that ∆E=E</a:t>
            </a:r>
            <a:r>
              <a:rPr lang="en-US" sz="2000" baseline="-25000" dirty="0" smtClean="0"/>
              <a:t>2</a:t>
            </a:r>
            <a:r>
              <a:rPr lang="en-US" sz="2000" dirty="0" smtClean="0"/>
              <a:t>-E</a:t>
            </a:r>
            <a:r>
              <a:rPr lang="en-US" sz="2000" baseline="-25000" dirty="0" smtClean="0"/>
              <a:t>1</a:t>
            </a:r>
            <a:r>
              <a:rPr lang="en-US" sz="2000" dirty="0" smtClean="0"/>
              <a:t>=</a:t>
            </a:r>
            <a:r>
              <a:rPr lang="en-US" sz="2000" dirty="0" err="1" smtClean="0"/>
              <a:t>hv</a:t>
            </a:r>
            <a:endParaRPr kumimoji="0" lang="en-US" sz="2000" kern="1200" dirty="0" smtClean="0"/>
          </a:p>
          <a:p>
            <a:endParaRPr lang="en-US" sz="2400" dirty="0"/>
          </a:p>
        </p:txBody>
      </p:sp>
      <p:pic>
        <p:nvPicPr>
          <p:cNvPr id="4" name="Picture 3" descr="9025586"/>
          <p:cNvPicPr/>
          <p:nvPr/>
        </p:nvPicPr>
        <p:blipFill>
          <a:blip r:embed="rId2" cstate="print"/>
          <a:srcRect/>
          <a:stretch>
            <a:fillRect/>
          </a:stretch>
        </p:blipFill>
        <p:spPr bwMode="auto">
          <a:xfrm>
            <a:off x="228600" y="4419600"/>
            <a:ext cx="3657600" cy="1981200"/>
          </a:xfrm>
          <a:prstGeom prst="rect">
            <a:avLst/>
          </a:prstGeom>
          <a:noFill/>
          <a:ln w="9525">
            <a:noFill/>
            <a:miter lim="800000"/>
            <a:headEnd/>
            <a:tailEnd/>
          </a:ln>
        </p:spPr>
      </p:pic>
      <p:pic>
        <p:nvPicPr>
          <p:cNvPr id="5" name="Picture 4"/>
          <p:cNvPicPr/>
          <p:nvPr/>
        </p:nvPicPr>
        <p:blipFill>
          <a:blip r:embed="rId3" cstate="print"/>
          <a:srcRect l="4246" t="5919" r="1634" b="6211"/>
          <a:stretch>
            <a:fillRect/>
          </a:stretch>
        </p:blipFill>
        <p:spPr bwMode="auto">
          <a:xfrm>
            <a:off x="4114800" y="4419600"/>
            <a:ext cx="4800600" cy="213360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381000"/>
          </a:xfrm>
        </p:spPr>
        <p:txBody>
          <a:bodyPr>
            <a:normAutofit fontScale="90000"/>
          </a:bodyPr>
          <a:lstStyle/>
          <a:p>
            <a:pPr algn="l"/>
            <a:r>
              <a:rPr lang="en-US" sz="2400" b="1" dirty="0" smtClean="0">
                <a:solidFill>
                  <a:srgbClr val="CC00CC"/>
                </a:solidFill>
              </a:rPr>
              <a:t>Bohr Model of the Atom</a:t>
            </a:r>
            <a:endParaRPr lang="en-US" sz="2400" dirty="0"/>
          </a:p>
        </p:txBody>
      </p:sp>
      <p:sp>
        <p:nvSpPr>
          <p:cNvPr id="3" name="Content Placeholder 2"/>
          <p:cNvSpPr>
            <a:spLocks noGrp="1"/>
          </p:cNvSpPr>
          <p:nvPr>
            <p:ph idx="1"/>
          </p:nvPr>
        </p:nvSpPr>
        <p:spPr>
          <a:xfrm>
            <a:off x="152400" y="762000"/>
            <a:ext cx="8839200" cy="5791200"/>
          </a:xfrm>
        </p:spPr>
        <p:txBody>
          <a:bodyPr/>
          <a:lstStyle/>
          <a:p>
            <a:r>
              <a:rPr lang="en-US" sz="1800" dirty="0" smtClean="0"/>
              <a:t>From Bohr model, the energy En of an electron in an orbit n can be calculated by the expression:</a:t>
            </a:r>
          </a:p>
          <a:p>
            <a:endParaRPr lang="en-US" sz="1800" dirty="0" smtClean="0"/>
          </a:p>
          <a:p>
            <a:endParaRPr lang="en-US" sz="1800" dirty="0" smtClean="0"/>
          </a:p>
          <a:p>
            <a:r>
              <a:rPr lang="en-US" sz="1800" dirty="0" smtClean="0"/>
              <a:t>The energy difference when an electron in an excited state n =n</a:t>
            </a:r>
            <a:r>
              <a:rPr lang="en-US" sz="1800" baseline="-25000" dirty="0" smtClean="0"/>
              <a:t>2</a:t>
            </a:r>
            <a:r>
              <a:rPr lang="en-US" sz="1800" dirty="0" smtClean="0"/>
              <a:t> drops to lower energy state n = n</a:t>
            </a:r>
            <a:r>
              <a:rPr lang="en-US" sz="1800" baseline="-25000" dirty="0" smtClean="0"/>
              <a:t>1</a:t>
            </a:r>
            <a:r>
              <a:rPr lang="en-US" sz="1800" dirty="0" smtClean="0"/>
              <a:t> can be calculated as follows:</a:t>
            </a:r>
          </a:p>
          <a:p>
            <a:endParaRPr lang="en-US" sz="2000" dirty="0" smtClean="0"/>
          </a:p>
          <a:p>
            <a:endParaRPr lang="en-US" sz="2000" dirty="0" smtClean="0"/>
          </a:p>
          <a:p>
            <a:endParaRPr lang="en-US" sz="2000" dirty="0" smtClean="0"/>
          </a:p>
          <a:p>
            <a:endParaRPr lang="en-US" sz="2000" dirty="0" smtClean="0"/>
          </a:p>
          <a:p>
            <a:endParaRPr lang="en-US" sz="1600" dirty="0" smtClean="0"/>
          </a:p>
          <a:p>
            <a:endParaRPr lang="en-US" sz="1600" dirty="0" smtClean="0"/>
          </a:p>
          <a:p>
            <a:endParaRPr lang="en-US" sz="1600" dirty="0" smtClean="0"/>
          </a:p>
          <a:p>
            <a:endParaRPr lang="en-US" sz="1600" dirty="0" smtClean="0"/>
          </a:p>
          <a:p>
            <a:r>
              <a:rPr lang="en-US" sz="1600" dirty="0" smtClean="0"/>
              <a:t>Therefore,  </a:t>
            </a:r>
          </a:p>
          <a:p>
            <a:endParaRPr lang="en-US" sz="1600" dirty="0" smtClean="0"/>
          </a:p>
          <a:p>
            <a:r>
              <a:rPr lang="en-US" sz="1800" dirty="0" smtClean="0"/>
              <a:t>where R</a:t>
            </a:r>
            <a:r>
              <a:rPr lang="en-US" sz="1800" baseline="-25000" dirty="0" smtClean="0"/>
              <a:t>H</a:t>
            </a:r>
            <a:r>
              <a:rPr lang="en-US" sz="1800" dirty="0" smtClean="0"/>
              <a:t> is the </a:t>
            </a:r>
            <a:r>
              <a:rPr lang="en-US" sz="1800" dirty="0" err="1" smtClean="0"/>
              <a:t>Rydberg</a:t>
            </a:r>
            <a:r>
              <a:rPr lang="en-US" sz="1800" dirty="0" smtClean="0"/>
              <a:t> constant (2.18 x 10</a:t>
            </a:r>
            <a:r>
              <a:rPr lang="en-US" sz="1800" baseline="30000" dirty="0" smtClean="0"/>
              <a:t>-18</a:t>
            </a:r>
            <a:r>
              <a:rPr lang="en-US" sz="1800" dirty="0" smtClean="0"/>
              <a:t>J), </a:t>
            </a:r>
            <a:r>
              <a:rPr lang="en-US" sz="1800" dirty="0" err="1" smtClean="0"/>
              <a:t>n</a:t>
            </a:r>
            <a:r>
              <a:rPr lang="en-US" sz="1800" baseline="-25000" dirty="0" err="1" smtClean="0"/>
              <a:t>i</a:t>
            </a:r>
            <a:r>
              <a:rPr lang="en-US" sz="1800" dirty="0" smtClean="0"/>
              <a:t> is quantum number describing the lower energy state, and </a:t>
            </a:r>
            <a:r>
              <a:rPr lang="en-US" sz="1800" dirty="0" err="1" smtClean="0"/>
              <a:t>n</a:t>
            </a:r>
            <a:r>
              <a:rPr lang="en-US" sz="1800" baseline="-25000" dirty="0" err="1" smtClean="0"/>
              <a:t>f</a:t>
            </a:r>
            <a:r>
              <a:rPr lang="en-US" sz="1800" dirty="0" smtClean="0"/>
              <a:t> is </a:t>
            </a:r>
            <a:r>
              <a:rPr lang="en-US" sz="1800" dirty="0" smtClean="0">
                <a:sym typeface="Symbol"/>
              </a:rPr>
              <a:t></a:t>
            </a:r>
            <a:r>
              <a:rPr lang="en-US" sz="1800" dirty="0" smtClean="0"/>
              <a:t>quantum number describing the higher energy state  </a:t>
            </a:r>
            <a:r>
              <a:rPr lang="en-US" sz="1800" dirty="0" err="1" smtClean="0"/>
              <a:t>n</a:t>
            </a:r>
            <a:r>
              <a:rPr lang="en-US" sz="1800" baseline="-25000" dirty="0" err="1" smtClean="0"/>
              <a:t>f</a:t>
            </a:r>
            <a:r>
              <a:rPr lang="en-US" sz="1800" dirty="0" smtClean="0"/>
              <a:t> &gt; </a:t>
            </a:r>
            <a:r>
              <a:rPr lang="en-US" sz="1800" dirty="0" err="1" smtClean="0"/>
              <a:t>n</a:t>
            </a:r>
            <a:r>
              <a:rPr lang="en-US" sz="1800" baseline="-25000" dirty="0" err="1" smtClean="0"/>
              <a:t>i</a:t>
            </a:r>
            <a:endParaRPr lang="en-US" sz="1800" dirty="0" smtClean="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7" name="Object 1"/>
          <p:cNvGraphicFramePr>
            <a:graphicFrameLocks noChangeAspect="1"/>
          </p:cNvGraphicFramePr>
          <p:nvPr/>
        </p:nvGraphicFramePr>
        <p:xfrm>
          <a:off x="1752600" y="1219200"/>
          <a:ext cx="6019800" cy="723900"/>
        </p:xfrm>
        <a:graphic>
          <a:graphicData uri="http://schemas.openxmlformats.org/presentationml/2006/ole">
            <p:oleObj spid="_x0000_s39937" name="CS ChemDraw Drawing" r:id="rId3" imgW="5651907" imgH="593889" progId="ChemDraw.Document.6.0">
              <p:embed/>
            </p:oleObj>
          </a:graphicData>
        </a:graphic>
      </p:graphicFrame>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39" name="Object 3"/>
          <p:cNvGraphicFramePr>
            <a:graphicFrameLocks noChangeAspect="1"/>
          </p:cNvGraphicFramePr>
          <p:nvPr/>
        </p:nvGraphicFramePr>
        <p:xfrm>
          <a:off x="304800" y="2667000"/>
          <a:ext cx="8305800" cy="2286000"/>
        </p:xfrm>
        <a:graphic>
          <a:graphicData uri="http://schemas.openxmlformats.org/presentationml/2006/ole">
            <p:oleObj spid="_x0000_s39939" name="CS ChemDraw Drawing" r:id="rId4" imgW="6456783" imgH="1732270" progId="ChemDraw.Document.6.0">
              <p:embed/>
            </p:oleObj>
          </a:graphicData>
        </a:graphic>
      </p:graphicFrame>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941" name="Object 5"/>
          <p:cNvGraphicFramePr>
            <a:graphicFrameLocks noChangeAspect="1"/>
          </p:cNvGraphicFramePr>
          <p:nvPr/>
        </p:nvGraphicFramePr>
        <p:xfrm>
          <a:off x="1676400" y="5029200"/>
          <a:ext cx="1752600" cy="685800"/>
        </p:xfrm>
        <a:graphic>
          <a:graphicData uri="http://schemas.openxmlformats.org/presentationml/2006/ole">
            <p:oleObj spid="_x0000_s39941" name="Equation" r:id="rId5" imgW="1358310" imgH="482391" progId="">
              <p:embed/>
            </p:oleObj>
          </a:graphicData>
        </a:graphic>
      </p:graphicFrame>
    </p:spTree>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228600"/>
            <a:ext cx="8229600" cy="6858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1303E7"/>
                </a:solidFill>
                <a:effectLst/>
                <a:uLnTx/>
                <a:uFillTx/>
                <a:latin typeface="+mj-lt"/>
                <a:ea typeface="+mj-ea"/>
                <a:cs typeface="+mj-cs"/>
              </a:rPr>
              <a:t>Some Principles of Quantum Mechanics</a:t>
            </a:r>
            <a:endParaRPr kumimoji="0" lang="en-US" sz="3200" b="0" i="0" u="none" strike="noStrike" kern="1200" cap="none" spc="0" normalizeH="0" baseline="0" noProof="0" dirty="0">
              <a:ln>
                <a:noFill/>
              </a:ln>
              <a:solidFill>
                <a:srgbClr val="CC00CC"/>
              </a:solidFill>
              <a:effectLst>
                <a:outerShdw blurRad="38100" dist="38100" dir="2700000" algn="tl">
                  <a:srgbClr val="000000">
                    <a:alpha val="43137"/>
                  </a:srgbClr>
                </a:outerShdw>
              </a:effectLst>
              <a:uLnTx/>
              <a:uFillTx/>
              <a:latin typeface="+mj-lt"/>
              <a:ea typeface="+mj-ea"/>
              <a:cs typeface="+mj-cs"/>
            </a:endParaRPr>
          </a:p>
        </p:txBody>
      </p:sp>
      <p:sp>
        <p:nvSpPr>
          <p:cNvPr id="6" name="Content Placeholder 5"/>
          <p:cNvSpPr>
            <a:spLocks noGrp="1"/>
          </p:cNvSpPr>
          <p:nvPr>
            <p:ph idx="1"/>
          </p:nvPr>
        </p:nvSpPr>
        <p:spPr>
          <a:xfrm>
            <a:off x="228600" y="1066800"/>
            <a:ext cx="8686800" cy="5334000"/>
          </a:xfrm>
        </p:spPr>
        <p:txBody>
          <a:bodyPr>
            <a:normAutofit/>
          </a:bodyPr>
          <a:lstStyle/>
          <a:p>
            <a:r>
              <a:rPr lang="en-US" sz="2200" dirty="0" smtClean="0"/>
              <a:t>Classical  mechanics,  based  on  Newton’s  laws  of  motion, successfully  describes  </a:t>
            </a:r>
          </a:p>
          <a:p>
            <a:pPr lvl="2"/>
            <a:r>
              <a:rPr lang="en-US" sz="2000" dirty="0" smtClean="0">
                <a:solidFill>
                  <a:schemeClr val="tx1"/>
                </a:solidFill>
              </a:rPr>
              <a:t>the  motion of all </a:t>
            </a:r>
            <a:r>
              <a:rPr lang="en-US" sz="2000" dirty="0" smtClean="0">
                <a:solidFill>
                  <a:srgbClr val="1303E7"/>
                </a:solidFill>
              </a:rPr>
              <a:t>macroscopic objects </a:t>
            </a:r>
            <a:r>
              <a:rPr lang="en-US" sz="2000" dirty="0" smtClean="0">
                <a:solidFill>
                  <a:schemeClr val="tx1"/>
                </a:solidFill>
              </a:rPr>
              <a:t>such as a </a:t>
            </a:r>
            <a:r>
              <a:rPr lang="en-US" sz="2000" dirty="0" smtClean="0">
                <a:solidFill>
                  <a:srgbClr val="FF3300"/>
                </a:solidFill>
              </a:rPr>
              <a:t>falling stone</a:t>
            </a:r>
            <a:r>
              <a:rPr lang="en-US" sz="2000" dirty="0" smtClean="0">
                <a:solidFill>
                  <a:schemeClr val="tx1"/>
                </a:solidFill>
              </a:rPr>
              <a:t>,  </a:t>
            </a:r>
            <a:r>
              <a:rPr lang="en-US" sz="2000" dirty="0" smtClean="0">
                <a:solidFill>
                  <a:srgbClr val="1303E7"/>
                </a:solidFill>
              </a:rPr>
              <a:t>orbiting  planets </a:t>
            </a:r>
            <a:r>
              <a:rPr lang="en-US" sz="2000" dirty="0" smtClean="0">
                <a:solidFill>
                  <a:schemeClr val="tx1"/>
                </a:solidFill>
              </a:rPr>
              <a:t>etc ., which   have essentially a </a:t>
            </a:r>
            <a:r>
              <a:rPr lang="en-US" sz="2000" dirty="0" smtClean="0">
                <a:solidFill>
                  <a:srgbClr val="FF3300"/>
                </a:solidFill>
              </a:rPr>
              <a:t>particle-like behaviour</a:t>
            </a:r>
          </a:p>
          <a:p>
            <a:r>
              <a:rPr lang="en-US" sz="2200" dirty="0" smtClean="0"/>
              <a:t>However, it fails when applied </a:t>
            </a:r>
            <a:r>
              <a:rPr lang="en-US" sz="2200" dirty="0" smtClean="0">
                <a:solidFill>
                  <a:srgbClr val="FF3300"/>
                </a:solidFill>
              </a:rPr>
              <a:t>to microscopic objects </a:t>
            </a:r>
            <a:r>
              <a:rPr lang="en-US" sz="2200" dirty="0" smtClean="0"/>
              <a:t>like electrons, atoms, molecules etc</a:t>
            </a:r>
          </a:p>
          <a:p>
            <a:r>
              <a:rPr lang="en-US" sz="2200" dirty="0" smtClean="0"/>
              <a:t>This  is  mainly  because of  the  fact  that  classical  mechanics  ignores </a:t>
            </a:r>
          </a:p>
          <a:p>
            <a:pPr lvl="2"/>
            <a:r>
              <a:rPr lang="en-US" sz="2000" dirty="0" smtClean="0">
                <a:solidFill>
                  <a:schemeClr val="tx1"/>
                </a:solidFill>
              </a:rPr>
              <a:t>the concept of </a:t>
            </a:r>
            <a:r>
              <a:rPr lang="en-US" sz="2000" dirty="0" smtClean="0">
                <a:solidFill>
                  <a:srgbClr val="FF3300"/>
                </a:solidFill>
              </a:rPr>
              <a:t>dual behaviour of  matter </a:t>
            </a:r>
            <a:r>
              <a:rPr lang="en-US" sz="2000" dirty="0" smtClean="0">
                <a:solidFill>
                  <a:schemeClr val="tx1"/>
                </a:solidFill>
              </a:rPr>
              <a:t>especially for sub-atomic  particles  and  </a:t>
            </a:r>
            <a:r>
              <a:rPr lang="en-US" sz="2000" dirty="0" smtClean="0">
                <a:solidFill>
                  <a:srgbClr val="1303E7"/>
                </a:solidFill>
              </a:rPr>
              <a:t>the uncertainty principle</a:t>
            </a:r>
          </a:p>
          <a:p>
            <a:r>
              <a:rPr lang="en-US" sz="2200" dirty="0" smtClean="0"/>
              <a:t>Quantum mechanics deals with </a:t>
            </a:r>
            <a:r>
              <a:rPr lang="en-US" sz="2200" dirty="0" smtClean="0">
                <a:solidFill>
                  <a:srgbClr val="FF3300"/>
                </a:solidFill>
              </a:rPr>
              <a:t>dual behaviour of matter</a:t>
            </a:r>
          </a:p>
          <a:p>
            <a:r>
              <a:rPr lang="en-US" sz="2200" dirty="0" smtClean="0"/>
              <a:t>Max Planck and Albert Einstein develops </a:t>
            </a:r>
            <a:r>
              <a:rPr lang="en-US" sz="2200" dirty="0" smtClean="0">
                <a:solidFill>
                  <a:srgbClr val="FF3300"/>
                </a:solidFill>
              </a:rPr>
              <a:t>quantum theory of radiation </a:t>
            </a:r>
            <a:r>
              <a:rPr lang="en-US" sz="2200" dirty="0" smtClean="0"/>
              <a:t>which</a:t>
            </a:r>
            <a:r>
              <a:rPr lang="en-US" sz="2200" dirty="0" smtClean="0">
                <a:solidFill>
                  <a:srgbClr val="FF3300"/>
                </a:solidFill>
              </a:rPr>
              <a:t> </a:t>
            </a:r>
            <a:r>
              <a:rPr lang="en-US" sz="2200" dirty="0" smtClean="0"/>
              <a:t>implies a </a:t>
            </a:r>
            <a:r>
              <a:rPr lang="en-US" sz="2200" dirty="0" smtClean="0">
                <a:solidFill>
                  <a:srgbClr val="1303E7"/>
                </a:solidFill>
              </a:rPr>
              <a:t>particle theory of light </a:t>
            </a:r>
            <a:r>
              <a:rPr lang="en-US" sz="2200" dirty="0" smtClean="0"/>
              <a:t>and </a:t>
            </a:r>
            <a:r>
              <a:rPr lang="en-US" sz="2200" dirty="0" smtClean="0">
                <a:solidFill>
                  <a:srgbClr val="1303E7"/>
                </a:solidFill>
              </a:rPr>
              <a:t>wave theory of light </a:t>
            </a:r>
            <a:r>
              <a:rPr lang="en-US" sz="2200" dirty="0" smtClean="0"/>
              <a:t>required by the phenomena of interference and diffraction</a:t>
            </a:r>
          </a:p>
          <a:p>
            <a:endParaRPr lang="en-US" sz="2200" dirty="0">
              <a:solidFill>
                <a:srgbClr val="1303E7"/>
              </a:solidFill>
            </a:endParaRP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pPr algn="l"/>
            <a:r>
              <a:rPr lang="en-US" sz="3200" b="1" dirty="0" smtClean="0">
                <a:solidFill>
                  <a:srgbClr val="1303E7"/>
                </a:solidFill>
              </a:rPr>
              <a:t>de Broglie Equation</a:t>
            </a:r>
            <a:endParaRPr lang="en-US" sz="3200" dirty="0"/>
          </a:p>
        </p:txBody>
      </p:sp>
      <p:sp>
        <p:nvSpPr>
          <p:cNvPr id="3" name="Content Placeholder 2"/>
          <p:cNvSpPr>
            <a:spLocks noGrp="1"/>
          </p:cNvSpPr>
          <p:nvPr>
            <p:ph idx="1"/>
          </p:nvPr>
        </p:nvSpPr>
        <p:spPr>
          <a:xfrm>
            <a:off x="228600" y="990600"/>
            <a:ext cx="8610600" cy="5486400"/>
          </a:xfrm>
        </p:spPr>
        <p:txBody>
          <a:bodyPr/>
          <a:lstStyle/>
          <a:p>
            <a:pPr algn="just"/>
            <a:r>
              <a:rPr lang="en-US" sz="2200" dirty="0" smtClean="0"/>
              <a:t>In 1924, Louis de Broglie argued that if light were composed of </a:t>
            </a:r>
            <a:r>
              <a:rPr lang="en-US" sz="2200" dirty="0" smtClean="0">
                <a:solidFill>
                  <a:srgbClr val="FF0000"/>
                </a:solidFill>
              </a:rPr>
              <a:t>particles and yet showed wave-like properties</a:t>
            </a:r>
            <a:r>
              <a:rPr lang="en-US" sz="2400" dirty="0" smtClean="0"/>
              <a:t>, </a:t>
            </a:r>
          </a:p>
          <a:p>
            <a:pPr lvl="1"/>
            <a:r>
              <a:rPr lang="en-US" sz="2000" dirty="0" smtClean="0"/>
              <a:t>the same should be true of </a:t>
            </a:r>
            <a:r>
              <a:rPr lang="en-US" sz="2000" dirty="0" smtClean="0">
                <a:solidFill>
                  <a:srgbClr val="1303E7"/>
                </a:solidFill>
              </a:rPr>
              <a:t>electrons and other particles</a:t>
            </a:r>
            <a:r>
              <a:rPr lang="en-US" sz="2000" dirty="0" smtClean="0"/>
              <a:t>. This phenomenon is referred to as </a:t>
            </a:r>
            <a:r>
              <a:rPr lang="en-US" sz="2000" dirty="0" smtClean="0">
                <a:solidFill>
                  <a:srgbClr val="FF3300"/>
                </a:solidFill>
              </a:rPr>
              <a:t>wave–particle duality</a:t>
            </a:r>
          </a:p>
          <a:p>
            <a:r>
              <a:rPr lang="en-US" sz="2000" dirty="0" smtClean="0"/>
              <a:t>de Broglie proposed that  all moving particles have  </a:t>
            </a:r>
            <a:r>
              <a:rPr lang="en-US" sz="2000" dirty="0" smtClean="0">
                <a:solidFill>
                  <a:srgbClr val="000099"/>
                </a:solidFill>
              </a:rPr>
              <a:t>wave  properties</a:t>
            </a:r>
            <a:r>
              <a:rPr lang="en-US" sz="2000" dirty="0" smtClean="0"/>
              <a:t>.</a:t>
            </a:r>
          </a:p>
          <a:p>
            <a:r>
              <a:rPr lang="en-US" sz="2200" dirty="0" smtClean="0"/>
              <a:t>According to </a:t>
            </a:r>
            <a:r>
              <a:rPr lang="en-US" sz="2200" dirty="0" smtClean="0">
                <a:solidFill>
                  <a:srgbClr val="FF3300"/>
                </a:solidFill>
              </a:rPr>
              <a:t>Planck</a:t>
            </a:r>
            <a:r>
              <a:rPr lang="en-US" sz="2200" dirty="0" smtClean="0"/>
              <a:t>, the photon energy ‘E’ is given by the equation, </a:t>
            </a:r>
          </a:p>
          <a:p>
            <a:pPr lvl="1"/>
            <a:r>
              <a:rPr lang="en-US" sz="2400" b="1" dirty="0" smtClean="0">
                <a:solidFill>
                  <a:srgbClr val="1303E7"/>
                </a:solidFill>
              </a:rPr>
              <a:t>E = </a:t>
            </a:r>
            <a:r>
              <a:rPr lang="en-US" sz="2400" b="1" dirty="0" err="1" smtClean="0">
                <a:solidFill>
                  <a:srgbClr val="1303E7"/>
                </a:solidFill>
              </a:rPr>
              <a:t>hν</a:t>
            </a:r>
            <a:r>
              <a:rPr lang="en-US" sz="2400" b="1" dirty="0" smtClean="0">
                <a:solidFill>
                  <a:srgbClr val="1303E7"/>
                </a:solidFill>
              </a:rPr>
              <a:t>………(</a:t>
            </a:r>
            <a:r>
              <a:rPr lang="en-US" sz="2400" b="1" dirty="0" err="1" smtClean="0">
                <a:solidFill>
                  <a:srgbClr val="1303E7"/>
                </a:solidFill>
              </a:rPr>
              <a:t>i</a:t>
            </a:r>
            <a:r>
              <a:rPr lang="en-US" sz="2400" b="1" dirty="0" smtClean="0"/>
              <a:t>)</a:t>
            </a:r>
          </a:p>
          <a:p>
            <a:pPr lvl="1"/>
            <a:r>
              <a:rPr lang="en-US" sz="1800" dirty="0" smtClean="0"/>
              <a:t> Where h is the Planck’s constant and ν the frequency of radiation</a:t>
            </a:r>
          </a:p>
          <a:p>
            <a:r>
              <a:rPr lang="en-US" sz="2200" dirty="0" smtClean="0"/>
              <a:t>According to Einstein’s mass-energy relationship </a:t>
            </a:r>
          </a:p>
          <a:p>
            <a:pPr lvl="1"/>
            <a:r>
              <a:rPr lang="en-US" sz="2400" b="1" dirty="0" smtClean="0"/>
              <a:t>E = mc</a:t>
            </a:r>
            <a:r>
              <a:rPr lang="en-US" sz="2400" b="1" baseline="30000" dirty="0" smtClean="0"/>
              <a:t>2</a:t>
            </a:r>
            <a:r>
              <a:rPr lang="en-US" sz="2400" b="1" dirty="0" smtClean="0"/>
              <a:t>……….(ii)</a:t>
            </a:r>
            <a:endParaRPr lang="en-US" sz="2400" dirty="0" smtClean="0"/>
          </a:p>
          <a:p>
            <a:endParaRPr lang="en-US" sz="2200" dirty="0" smtClean="0"/>
          </a:p>
          <a:p>
            <a:r>
              <a:rPr lang="en-US" sz="2200" dirty="0" smtClean="0"/>
              <a:t>Where E is the energy associated with photon of mass ‘m’ and c is the velocity of radiation, </a:t>
            </a:r>
          </a:p>
          <a:p>
            <a:endParaRPr lang="en-US" sz="2200" dirty="0">
              <a:solidFill>
                <a:srgbClr val="FF3300"/>
              </a:solidFill>
            </a:endParaRPr>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228600"/>
            <a:ext cx="8229600" cy="685800"/>
          </a:xfrm>
        </p:spPr>
        <p:txBody>
          <a:bodyPr>
            <a:normAutofit/>
          </a:bodyPr>
          <a:lstStyle/>
          <a:p>
            <a:pPr algn="l"/>
            <a:r>
              <a:rPr lang="en-US" sz="3200" b="1" dirty="0" smtClean="0">
                <a:solidFill>
                  <a:srgbClr val="1303E7"/>
                </a:solidFill>
              </a:rPr>
              <a:t>de Broglie Equation</a:t>
            </a:r>
            <a:endParaRPr lang="en-US" sz="3200" b="1" dirty="0">
              <a:solidFill>
                <a:srgbClr val="1303E7"/>
              </a:solidFill>
            </a:endParaRPr>
          </a:p>
        </p:txBody>
      </p:sp>
      <p:sp>
        <p:nvSpPr>
          <p:cNvPr id="3" name="Content Placeholder 2"/>
          <p:cNvSpPr>
            <a:spLocks noGrp="1"/>
          </p:cNvSpPr>
          <p:nvPr>
            <p:ph idx="1"/>
          </p:nvPr>
        </p:nvSpPr>
        <p:spPr>
          <a:xfrm>
            <a:off x="228600" y="914400"/>
            <a:ext cx="8610600" cy="5410200"/>
          </a:xfrm>
        </p:spPr>
        <p:txBody>
          <a:bodyPr>
            <a:normAutofit fontScale="92500" lnSpcReduction="10000"/>
          </a:bodyPr>
          <a:lstStyle/>
          <a:p>
            <a:pPr algn="just">
              <a:defRPr/>
            </a:pPr>
            <a:r>
              <a:rPr lang="en-US" sz="2400" dirty="0" smtClean="0"/>
              <a:t>Comparing equations (</a:t>
            </a:r>
            <a:r>
              <a:rPr lang="en-US" sz="2400" dirty="0" err="1" smtClean="0"/>
              <a:t>i</a:t>
            </a:r>
            <a:r>
              <a:rPr lang="en-US" sz="2400" dirty="0" smtClean="0"/>
              <a:t>) and (ii),</a:t>
            </a:r>
          </a:p>
          <a:p>
            <a:pPr algn="just">
              <a:defRPr/>
            </a:pPr>
            <a:endParaRPr lang="en-US" sz="2400" dirty="0" smtClean="0"/>
          </a:p>
          <a:p>
            <a:pPr algn="just">
              <a:defRPr/>
            </a:pPr>
            <a:endParaRPr lang="en-US" sz="2400" dirty="0" smtClean="0"/>
          </a:p>
          <a:p>
            <a:pPr algn="just">
              <a:defRPr/>
            </a:pPr>
            <a:endParaRPr lang="en-US" sz="2400" dirty="0" smtClean="0"/>
          </a:p>
          <a:p>
            <a:pPr algn="just">
              <a:defRPr/>
            </a:pPr>
            <a:endParaRPr lang="en-US" sz="2400" dirty="0" smtClean="0"/>
          </a:p>
          <a:p>
            <a:pPr algn="just">
              <a:defRPr/>
            </a:pPr>
            <a:endParaRPr lang="en-US" sz="2400" dirty="0" smtClean="0"/>
          </a:p>
          <a:p>
            <a:pPr algn="just">
              <a:defRPr/>
            </a:pPr>
            <a:endParaRPr lang="en-US" sz="2400" dirty="0" smtClean="0"/>
          </a:p>
          <a:p>
            <a:pPr algn="just">
              <a:defRPr/>
            </a:pPr>
            <a:endParaRPr lang="en-US" sz="2400" dirty="0" smtClean="0"/>
          </a:p>
          <a:p>
            <a:pPr lvl="1" algn="just">
              <a:defRPr/>
            </a:pPr>
            <a:endParaRPr lang="en-US" sz="2100" dirty="0" smtClean="0">
              <a:solidFill>
                <a:schemeClr val="tx1"/>
              </a:solidFill>
            </a:endParaRPr>
          </a:p>
          <a:p>
            <a:pPr lvl="1" algn="just">
              <a:defRPr/>
            </a:pPr>
            <a:r>
              <a:rPr lang="en-US" sz="2100" b="1" dirty="0" smtClean="0">
                <a:solidFill>
                  <a:srgbClr val="1303E7"/>
                </a:solidFill>
              </a:rPr>
              <a:t>Where, λ=wavelength of the particle, h = Planck's constant,     m = mass of the particle, v = velocity of the particle.</a:t>
            </a:r>
          </a:p>
          <a:p>
            <a:pPr lvl="1" algn="just">
              <a:defRPr/>
            </a:pPr>
            <a:endParaRPr lang="en-US" sz="2100" b="1" dirty="0" smtClean="0">
              <a:solidFill>
                <a:srgbClr val="1303E7"/>
              </a:solidFill>
            </a:endParaRPr>
          </a:p>
          <a:p>
            <a:pPr algn="just">
              <a:defRPr/>
            </a:pPr>
            <a:r>
              <a:rPr lang="en-US" sz="2400" dirty="0" smtClean="0"/>
              <a:t>The de Broglie’s equation is true for all particles, but wave characteristic is of </a:t>
            </a:r>
            <a:r>
              <a:rPr lang="en-US" sz="2400" dirty="0" smtClean="0">
                <a:solidFill>
                  <a:srgbClr val="FF0000"/>
                </a:solidFill>
              </a:rPr>
              <a:t>significance only for small particles</a:t>
            </a:r>
            <a:r>
              <a:rPr lang="en-US" sz="2400" dirty="0" smtClean="0"/>
              <a:t>, such as electrons</a:t>
            </a:r>
            <a:endParaRPr lang="en-US" sz="2400" dirty="0" smtClean="0">
              <a:solidFill>
                <a:srgbClr val="FF3300"/>
              </a:solidFill>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841" name="Object 1"/>
          <p:cNvGraphicFramePr>
            <a:graphicFrameLocks noChangeAspect="1"/>
          </p:cNvGraphicFramePr>
          <p:nvPr/>
        </p:nvGraphicFramePr>
        <p:xfrm>
          <a:off x="304800" y="1447800"/>
          <a:ext cx="8534400" cy="2590800"/>
        </p:xfrm>
        <a:graphic>
          <a:graphicData uri="http://schemas.openxmlformats.org/presentationml/2006/ole">
            <p:oleObj spid="_x0000_s35841" name="CS ChemDraw Drawing" r:id="rId3" imgW="5833080" imgH="1615754" progId="ChemDraw.Document.6.0">
              <p:embed/>
            </p:oleObj>
          </a:graphicData>
        </a:graphic>
      </p:graphicFrame>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762000"/>
          </a:xfrm>
        </p:spPr>
        <p:txBody>
          <a:bodyPr>
            <a:normAutofit/>
          </a:bodyPr>
          <a:lstStyle/>
          <a:p>
            <a:pPr algn="ctr"/>
            <a:r>
              <a:rPr lang="en-US" sz="3600" b="1" dirty="0" smtClean="0">
                <a:solidFill>
                  <a:schemeClr val="accent4"/>
                </a:solidFill>
                <a:latin typeface="+mn-lt"/>
              </a:rPr>
              <a:t>Introduction: Inorganic chemistry</a:t>
            </a:r>
            <a:endParaRPr lang="en-US" sz="3600" b="1" dirty="0">
              <a:solidFill>
                <a:schemeClr val="accent4"/>
              </a:solidFill>
              <a:latin typeface="+mn-lt"/>
            </a:endParaRPr>
          </a:p>
        </p:txBody>
      </p:sp>
      <p:sp>
        <p:nvSpPr>
          <p:cNvPr id="3" name="Content Placeholder 2"/>
          <p:cNvSpPr>
            <a:spLocks noGrp="1"/>
          </p:cNvSpPr>
          <p:nvPr>
            <p:ph idx="1"/>
          </p:nvPr>
        </p:nvSpPr>
        <p:spPr>
          <a:xfrm>
            <a:off x="228600" y="1143000"/>
            <a:ext cx="8763000" cy="5181600"/>
          </a:xfrm>
        </p:spPr>
        <p:txBody>
          <a:bodyPr>
            <a:normAutofit/>
          </a:bodyPr>
          <a:lstStyle/>
          <a:p>
            <a:pPr algn="just"/>
            <a:r>
              <a:rPr lang="en-US" sz="2000" b="1" dirty="0" smtClean="0"/>
              <a:t>Organic chemistry is considered to be the </a:t>
            </a:r>
            <a:r>
              <a:rPr lang="en-US" sz="2000" b="1" dirty="0" smtClean="0">
                <a:solidFill>
                  <a:srgbClr val="FF0000"/>
                </a:solidFill>
              </a:rPr>
              <a:t>‘chemistry of carbon’. </a:t>
            </a:r>
          </a:p>
          <a:p>
            <a:pPr algn="just"/>
            <a:r>
              <a:rPr lang="en-US" sz="2000" b="1" dirty="0" smtClean="0"/>
              <a:t>Inorganic chemistry is the chemistry of </a:t>
            </a:r>
            <a:r>
              <a:rPr lang="en-US" sz="2000" b="1" dirty="0" smtClean="0">
                <a:solidFill>
                  <a:srgbClr val="FF0000"/>
                </a:solidFill>
              </a:rPr>
              <a:t>all elements except carbon.</a:t>
            </a:r>
          </a:p>
          <a:p>
            <a:pPr algn="just"/>
            <a:endParaRPr lang="en-US" sz="2000" b="1" dirty="0" smtClean="0">
              <a:solidFill>
                <a:srgbClr val="FF0000"/>
              </a:solidFill>
            </a:endParaRPr>
          </a:p>
          <a:p>
            <a:pPr algn="just"/>
            <a:endParaRPr lang="en-US" sz="2000" b="1" dirty="0" smtClean="0">
              <a:solidFill>
                <a:srgbClr val="FF0000"/>
              </a:solidFill>
            </a:endParaRPr>
          </a:p>
          <a:p>
            <a:pPr algn="just"/>
            <a:r>
              <a:rPr lang="en-US" sz="2000" b="1" dirty="0" smtClean="0"/>
              <a:t>It also studies </a:t>
            </a:r>
            <a:r>
              <a:rPr lang="en-US" sz="2000" b="1" dirty="0" smtClean="0">
                <a:solidFill>
                  <a:srgbClr val="FF0000"/>
                </a:solidFill>
              </a:rPr>
              <a:t>carbon </a:t>
            </a:r>
            <a:r>
              <a:rPr lang="en-US" sz="2000" b="1" dirty="0" smtClean="0"/>
              <a:t>which plays a major role in many inorganic compounds in the field of organometallic compounds.</a:t>
            </a:r>
          </a:p>
          <a:p>
            <a:pPr algn="just"/>
            <a:endParaRPr lang="en-US" sz="2000" b="1" dirty="0" smtClean="0"/>
          </a:p>
          <a:p>
            <a:pPr algn="just"/>
            <a:endParaRPr lang="en-US" sz="2000" b="1" dirty="0" smtClean="0"/>
          </a:p>
          <a:p>
            <a:pPr algn="just"/>
            <a:r>
              <a:rPr lang="en-US" sz="2000" b="1" dirty="0" smtClean="0"/>
              <a:t>Inorganic chemistry is not simply the study of elements and compounds; it is also the study of </a:t>
            </a:r>
            <a:r>
              <a:rPr lang="en-US" sz="2000" b="1" dirty="0" smtClean="0">
                <a:solidFill>
                  <a:srgbClr val="FF0000"/>
                </a:solidFill>
              </a:rPr>
              <a:t>physical principles</a:t>
            </a:r>
            <a:r>
              <a:rPr lang="en-US" sz="2000" b="1" dirty="0" smtClean="0"/>
              <a:t>.</a:t>
            </a:r>
          </a:p>
          <a:p>
            <a:pPr lvl="1" algn="just"/>
            <a:r>
              <a:rPr lang="en-US" sz="2000" b="1" dirty="0" smtClean="0">
                <a:solidFill>
                  <a:schemeClr val="tx1"/>
                </a:solidFill>
              </a:rPr>
              <a:t>E.g. in order to understand why some compounds are soluble in a given solvent and others are not, we apply laws of </a:t>
            </a:r>
            <a:r>
              <a:rPr lang="en-US" sz="2000" b="1" dirty="0" smtClean="0">
                <a:solidFill>
                  <a:srgbClr val="1303E7"/>
                </a:solidFill>
              </a:rPr>
              <a:t>thermodynamics.</a:t>
            </a:r>
            <a:endParaRPr lang="en-US" sz="2000" dirty="0" smtClean="0">
              <a:solidFill>
                <a:srgbClr val="1303E7"/>
              </a:solidFill>
              <a:latin typeface="+mj-lt"/>
            </a:endParaRPr>
          </a:p>
        </p:txBody>
      </p:sp>
    </p:spTree>
  </p:cSld>
  <p:clrMapOvr>
    <a:masterClrMapping/>
  </p:clrMapOvr>
  <p:transition>
    <p:spli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638800" cy="457200"/>
          </a:xfrm>
        </p:spPr>
        <p:txBody>
          <a:bodyPr/>
          <a:lstStyle/>
          <a:p>
            <a:pPr algn="l"/>
            <a:r>
              <a:rPr lang="en-US" sz="3200" b="1" dirty="0" smtClean="0">
                <a:solidFill>
                  <a:srgbClr val="1303E7"/>
                </a:solidFill>
              </a:rPr>
              <a:t>de Broglie Equation</a:t>
            </a:r>
            <a:endParaRPr lang="en-US" sz="3200" dirty="0"/>
          </a:p>
        </p:txBody>
      </p:sp>
      <p:sp>
        <p:nvSpPr>
          <p:cNvPr id="3" name="Content Placeholder 2"/>
          <p:cNvSpPr>
            <a:spLocks noGrp="1"/>
          </p:cNvSpPr>
          <p:nvPr>
            <p:ph sz="half" idx="1"/>
          </p:nvPr>
        </p:nvSpPr>
        <p:spPr>
          <a:xfrm>
            <a:off x="152400" y="762000"/>
            <a:ext cx="4343400" cy="4648200"/>
          </a:xfrm>
          <a:ln>
            <a:solidFill>
              <a:srgbClr val="CC00CC"/>
            </a:solidFill>
          </a:ln>
        </p:spPr>
        <p:txBody>
          <a:bodyPr/>
          <a:lstStyle/>
          <a:p>
            <a:pPr>
              <a:buNone/>
            </a:pPr>
            <a:r>
              <a:rPr lang="en-US" sz="2400" b="1" dirty="0" smtClean="0"/>
              <a:t>Examples</a:t>
            </a:r>
            <a:r>
              <a:rPr lang="en-US" sz="2400" dirty="0" smtClean="0"/>
              <a:t>, </a:t>
            </a:r>
          </a:p>
          <a:p>
            <a:pPr algn="just">
              <a:buNone/>
            </a:pPr>
            <a:r>
              <a:rPr lang="en-US" sz="2000" dirty="0" smtClean="0"/>
              <a:t>a</a:t>
            </a:r>
            <a:r>
              <a:rPr lang="en-US" sz="2000" b="1" dirty="0" smtClean="0"/>
              <a:t>) </a:t>
            </a:r>
            <a:r>
              <a:rPr lang="en-US" sz="2000" dirty="0" smtClean="0"/>
              <a:t>for a body with large mass, the value of λ is found to be too small, to be measured by any instrument. Let us consider a body of mass 10 grams (10x10</a:t>
            </a:r>
            <a:r>
              <a:rPr lang="en-US" sz="2000" baseline="30000" dirty="0" smtClean="0"/>
              <a:t>-3</a:t>
            </a:r>
            <a:r>
              <a:rPr lang="en-US" sz="2000" dirty="0" smtClean="0"/>
              <a:t>kg) moving with a velocity of 1000 m/s. The de Broglie’s wavelength λ is given as follows</a:t>
            </a:r>
            <a:r>
              <a:rPr lang="en-US" sz="2200" dirty="0" smtClean="0"/>
              <a:t>:</a:t>
            </a:r>
          </a:p>
          <a:p>
            <a:pPr algn="just"/>
            <a:endParaRPr lang="en-US" sz="2200" dirty="0" smtClean="0"/>
          </a:p>
          <a:p>
            <a:pPr algn="just"/>
            <a:endParaRPr lang="en-US" sz="2200" dirty="0" smtClean="0"/>
          </a:p>
          <a:p>
            <a:pPr algn="just"/>
            <a:r>
              <a:rPr lang="en-US" sz="2200" dirty="0" smtClean="0"/>
              <a:t>This wavelength is too small to be measured and hence is considered inconsequential.</a:t>
            </a:r>
          </a:p>
          <a:p>
            <a:endParaRPr lang="en-US" sz="2200" dirty="0"/>
          </a:p>
        </p:txBody>
      </p:sp>
      <p:sp>
        <p:nvSpPr>
          <p:cNvPr id="16" name="Content Placeholder 15"/>
          <p:cNvSpPr>
            <a:spLocks noGrp="1"/>
          </p:cNvSpPr>
          <p:nvPr>
            <p:ph sz="half" idx="2"/>
          </p:nvPr>
        </p:nvSpPr>
        <p:spPr>
          <a:xfrm>
            <a:off x="4648200" y="381000"/>
            <a:ext cx="4343400" cy="5029200"/>
          </a:xfrm>
          <a:ln>
            <a:solidFill>
              <a:schemeClr val="tx2"/>
            </a:solidFill>
          </a:ln>
        </p:spPr>
        <p:txBody>
          <a:bodyPr/>
          <a:lstStyle/>
          <a:p>
            <a:pPr>
              <a:buNone/>
            </a:pPr>
            <a:r>
              <a:rPr lang="en-US" sz="2200" b="1" dirty="0" smtClean="0"/>
              <a:t>b)</a:t>
            </a:r>
            <a:r>
              <a:rPr lang="en-US" sz="2200" dirty="0" smtClean="0"/>
              <a:t>  </a:t>
            </a:r>
            <a:r>
              <a:rPr lang="en-US" sz="2000" dirty="0" smtClean="0"/>
              <a:t>A body with small mass </a:t>
            </a:r>
            <a:r>
              <a:rPr lang="en-US" sz="2000" dirty="0" err="1" smtClean="0"/>
              <a:t>e.g</a:t>
            </a:r>
            <a:r>
              <a:rPr lang="en-US" sz="2000" dirty="0" smtClean="0"/>
              <a:t> , subatomic particle such as electron, has a significant value of λ, which can be measured with a suitable device.  Let us consider an electron of mass 9.1091x10</a:t>
            </a:r>
            <a:r>
              <a:rPr lang="en-US" sz="2000" baseline="30000" dirty="0" smtClean="0"/>
              <a:t>-31 </a:t>
            </a:r>
            <a:r>
              <a:rPr lang="en-US" sz="2000" dirty="0" smtClean="0"/>
              <a:t>kg and moving with a velocity of 1.2x10</a:t>
            </a:r>
            <a:r>
              <a:rPr lang="en-US" sz="2000" baseline="30000" dirty="0" smtClean="0"/>
              <a:t>-8</a:t>
            </a:r>
            <a:r>
              <a:rPr lang="en-US" sz="2000" dirty="0" smtClean="0"/>
              <a:t> cm/sec i.e. 1.2 x 10</a:t>
            </a:r>
            <a:r>
              <a:rPr lang="en-US" sz="2000" baseline="30000" dirty="0" smtClean="0"/>
              <a:t>-10</a:t>
            </a:r>
            <a:r>
              <a:rPr lang="en-US" sz="2000" dirty="0" smtClean="0"/>
              <a:t>m/sec. The de-Broglie’s wave length λ is given by:</a:t>
            </a:r>
          </a:p>
          <a:p>
            <a:endParaRPr lang="en-US" sz="2200" dirty="0" smtClean="0"/>
          </a:p>
          <a:p>
            <a:endParaRPr lang="en-US" sz="2200" dirty="0" smtClean="0"/>
          </a:p>
          <a:p>
            <a:endParaRPr lang="en-US" sz="2000" dirty="0" smtClean="0"/>
          </a:p>
          <a:p>
            <a:r>
              <a:rPr lang="en-US" sz="2000" dirty="0" smtClean="0"/>
              <a:t>The above value is comparable to the wavelength of x-rays and hence detectable. </a:t>
            </a:r>
          </a:p>
        </p:txBody>
      </p:sp>
      <p:pic>
        <p:nvPicPr>
          <p:cNvPr id="4" name="Picture 3"/>
          <p:cNvPicPr/>
          <p:nvPr/>
        </p:nvPicPr>
        <p:blipFill>
          <a:blip r:embed="rId3" cstate="print"/>
          <a:srcRect l="5165"/>
          <a:stretch>
            <a:fillRect/>
          </a:stretch>
        </p:blipFill>
        <p:spPr bwMode="auto">
          <a:xfrm>
            <a:off x="304800" y="3581400"/>
            <a:ext cx="3840480" cy="640080"/>
          </a:xfrm>
          <a:prstGeom prst="rect">
            <a:avLst/>
          </a:prstGeom>
          <a:noFill/>
          <a:ln w="9525">
            <a:noFill/>
            <a:miter lim="800000"/>
            <a:headEnd/>
            <a:tailEnd/>
          </a:ln>
        </p:spPr>
      </p:pic>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9873" name="Object 1"/>
          <p:cNvGraphicFramePr>
            <a:graphicFrameLocks noChangeAspect="1"/>
          </p:cNvGraphicFramePr>
          <p:nvPr/>
        </p:nvGraphicFramePr>
        <p:xfrm>
          <a:off x="4800600" y="3429000"/>
          <a:ext cx="4114800" cy="685800"/>
        </p:xfrm>
        <a:graphic>
          <a:graphicData uri="http://schemas.openxmlformats.org/presentationml/2006/ole">
            <p:oleObj spid="_x0000_s79873" name="CS ChemDraw Drawing" r:id="rId4" imgW="4089813" imgH="603693" progId="ChemDraw.Document.6.0">
              <p:embed/>
            </p:oleObj>
          </a:graphicData>
        </a:graphic>
      </p:graphicFrame>
      <p:sp>
        <p:nvSpPr>
          <p:cNvPr id="17" name="Rectangle 16"/>
          <p:cNvSpPr/>
          <p:nvPr/>
        </p:nvSpPr>
        <p:spPr>
          <a:xfrm>
            <a:off x="152400" y="5486400"/>
            <a:ext cx="8839200" cy="707886"/>
          </a:xfrm>
          <a:prstGeom prst="rect">
            <a:avLst/>
          </a:prstGeom>
          <a:solidFill>
            <a:schemeClr val="tx2">
              <a:lumMod val="20000"/>
              <a:lumOff val="80000"/>
            </a:schemeClr>
          </a:solidFill>
          <a:ln>
            <a:solidFill>
              <a:srgbClr val="1303E7"/>
            </a:solidFill>
          </a:ln>
        </p:spPr>
        <p:txBody>
          <a:bodyPr wrap="square">
            <a:spAutoFit/>
          </a:bodyPr>
          <a:lstStyle/>
          <a:p>
            <a:r>
              <a:rPr lang="en-US" sz="2000" dirty="0" smtClean="0"/>
              <a:t>It can be concluded from the foregoing discussion that everything in nature possesses properties of both the particles and of waves</a:t>
            </a:r>
          </a:p>
        </p:txBody>
      </p:sp>
      <p:sp>
        <p:nvSpPr>
          <p:cNvPr id="18" name="Rectangle 17"/>
          <p:cNvSpPr/>
          <p:nvPr/>
        </p:nvSpPr>
        <p:spPr>
          <a:xfrm>
            <a:off x="152400" y="6211669"/>
            <a:ext cx="8839200" cy="646331"/>
          </a:xfrm>
          <a:prstGeom prst="rect">
            <a:avLst/>
          </a:prstGeom>
          <a:solidFill>
            <a:srgbClr val="FFFF00"/>
          </a:solidFill>
          <a:ln>
            <a:solidFill>
              <a:srgbClr val="1303E7"/>
            </a:solidFill>
          </a:ln>
        </p:spPr>
        <p:txBody>
          <a:bodyPr wrap="square">
            <a:spAutoFit/>
          </a:bodyPr>
          <a:lstStyle/>
          <a:p>
            <a:r>
              <a:rPr lang="en-US" dirty="0" smtClean="0"/>
              <a:t>Q,, What  will  be  the  wavelength  of  a  ball  of mass  0.1  kg moving with a  velocity of 10m/s (Ans. 6.626×10</a:t>
            </a:r>
            <a:r>
              <a:rPr lang="en-US" baseline="30000" dirty="0" smtClean="0"/>
              <a:t>–34</a:t>
            </a:r>
            <a:r>
              <a:rPr lang="en-US" dirty="0" smtClean="0"/>
              <a:t>m ?</a:t>
            </a:r>
            <a:endParaRPr lang="en-US" dirty="0"/>
          </a:p>
        </p:txBody>
      </p:sp>
    </p:spTree>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248400" cy="762000"/>
          </a:xfrm>
        </p:spPr>
        <p:txBody>
          <a:bodyPr>
            <a:normAutofit/>
          </a:bodyPr>
          <a:lstStyle/>
          <a:p>
            <a:pPr algn="l"/>
            <a:r>
              <a:rPr lang="en-US" sz="3200" b="1" dirty="0" smtClean="0">
                <a:solidFill>
                  <a:srgbClr val="1303E7"/>
                </a:solidFill>
              </a:rPr>
              <a:t>Heisenberg </a:t>
            </a:r>
            <a:r>
              <a:rPr lang="en-US" sz="3200" b="1" smtClean="0">
                <a:solidFill>
                  <a:srgbClr val="1303E7"/>
                </a:solidFill>
              </a:rPr>
              <a:t>Uncertainty Principle</a:t>
            </a:r>
            <a:endParaRPr lang="en-US" sz="3200" b="1" dirty="0">
              <a:solidFill>
                <a:srgbClr val="1303E7"/>
              </a:solidFill>
            </a:endParaRPr>
          </a:p>
        </p:txBody>
      </p:sp>
      <p:sp>
        <p:nvSpPr>
          <p:cNvPr id="3" name="Content Placeholder 2"/>
          <p:cNvSpPr>
            <a:spLocks noGrp="1"/>
          </p:cNvSpPr>
          <p:nvPr>
            <p:ph idx="1"/>
          </p:nvPr>
        </p:nvSpPr>
        <p:spPr>
          <a:xfrm>
            <a:off x="152400" y="990600"/>
            <a:ext cx="8839200" cy="5334000"/>
          </a:xfrm>
        </p:spPr>
        <p:txBody>
          <a:bodyPr>
            <a:normAutofit lnSpcReduction="10000"/>
          </a:bodyPr>
          <a:lstStyle/>
          <a:p>
            <a:r>
              <a:rPr lang="en-US" sz="2200" dirty="0" smtClean="0"/>
              <a:t>He stated that it is impossible to describe the motion of an electron in an atom </a:t>
            </a:r>
            <a:r>
              <a:rPr lang="en-US" sz="2200" dirty="0" smtClean="0">
                <a:solidFill>
                  <a:srgbClr val="CC00CC"/>
                </a:solidFill>
              </a:rPr>
              <a:t>so precisely</a:t>
            </a:r>
            <a:r>
              <a:rPr lang="en-US" sz="2200" dirty="0" smtClean="0"/>
              <a:t>.</a:t>
            </a:r>
          </a:p>
          <a:p>
            <a:r>
              <a:rPr lang="en-US" sz="2200" dirty="0" smtClean="0"/>
              <a:t>This is a consequence of another fundamental principle of modern physics, </a:t>
            </a:r>
            <a:r>
              <a:rPr lang="en-US" sz="2200" dirty="0" smtClean="0">
                <a:solidFill>
                  <a:srgbClr val="FF0000"/>
                </a:solidFill>
              </a:rPr>
              <a:t>Heisenberg's uncertainty principle.</a:t>
            </a:r>
          </a:p>
          <a:p>
            <a:r>
              <a:rPr lang="en-US" sz="2200" dirty="0" smtClean="0"/>
              <a:t>This states that there is a relationship between the inherent uncertainties in the </a:t>
            </a:r>
            <a:r>
              <a:rPr lang="en-US" sz="2200" dirty="0" smtClean="0">
                <a:solidFill>
                  <a:srgbClr val="FF0000"/>
                </a:solidFill>
              </a:rPr>
              <a:t>location</a:t>
            </a:r>
            <a:r>
              <a:rPr lang="en-US" sz="2200" dirty="0" smtClean="0"/>
              <a:t> and </a:t>
            </a:r>
            <a:r>
              <a:rPr lang="en-US" sz="2200" dirty="0" smtClean="0">
                <a:solidFill>
                  <a:srgbClr val="FF0000"/>
                </a:solidFill>
              </a:rPr>
              <a:t>momentum of an electron</a:t>
            </a:r>
            <a:r>
              <a:rPr lang="en-US" sz="2200" dirty="0" smtClean="0"/>
              <a:t> moving in the x direction: </a:t>
            </a:r>
          </a:p>
          <a:p>
            <a:endParaRPr lang="en-US" sz="2200" dirty="0" smtClean="0"/>
          </a:p>
          <a:p>
            <a:endParaRPr lang="en-US" sz="2200" dirty="0" smtClean="0"/>
          </a:p>
          <a:p>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The energy of spectral lines can be measured with great </a:t>
            </a:r>
            <a:r>
              <a:rPr lang="en-US" sz="2200" dirty="0" smtClean="0">
                <a:solidFill>
                  <a:srgbClr val="FF0000"/>
                </a:solidFill>
              </a:rPr>
              <a:t>precisions</a:t>
            </a:r>
            <a:r>
              <a:rPr lang="en-US" sz="2200" dirty="0" smtClean="0"/>
              <a:t> which allows precise determination of the </a:t>
            </a:r>
            <a:r>
              <a:rPr lang="en-US" sz="2200" dirty="0" smtClean="0">
                <a:solidFill>
                  <a:srgbClr val="FF0000"/>
                </a:solidFill>
              </a:rPr>
              <a:t>energy of electrons </a:t>
            </a:r>
            <a:r>
              <a:rPr lang="en-US" sz="2200" dirty="0" smtClean="0"/>
              <a:t>in atoms.</a:t>
            </a:r>
          </a:p>
          <a:p>
            <a:r>
              <a:rPr lang="en-US" sz="2200" dirty="0" smtClean="0"/>
              <a:t>As </a:t>
            </a:r>
            <a:r>
              <a:rPr lang="en-US" sz="2200" dirty="0" err="1" smtClean="0"/>
              <a:t>Δp</a:t>
            </a:r>
            <a:r>
              <a:rPr lang="en-US" sz="2200" dirty="0" smtClean="0"/>
              <a:t> is small </a:t>
            </a:r>
            <a:r>
              <a:rPr lang="en-US" sz="2200" dirty="0" err="1" smtClean="0"/>
              <a:t>Δx</a:t>
            </a:r>
            <a:r>
              <a:rPr lang="en-US" sz="2200" dirty="0" smtClean="0"/>
              <a:t> is large.</a:t>
            </a:r>
          </a:p>
        </p:txBody>
      </p:sp>
      <p:sp>
        <p:nvSpPr>
          <p:cNvPr id="5" name="TextBox 4"/>
          <p:cNvSpPr txBox="1">
            <a:spLocks noChangeArrowheads="1"/>
          </p:cNvSpPr>
          <p:nvPr/>
        </p:nvSpPr>
        <p:spPr bwMode="auto">
          <a:xfrm>
            <a:off x="685800" y="4343400"/>
            <a:ext cx="7772400" cy="677108"/>
          </a:xfrm>
          <a:prstGeom prst="rect">
            <a:avLst/>
          </a:prstGeom>
          <a:noFill/>
          <a:ln w="9525">
            <a:noFill/>
            <a:miter lim="800000"/>
            <a:headEnd/>
            <a:tailEnd/>
          </a:ln>
        </p:spPr>
        <p:txBody>
          <a:bodyPr wrap="square">
            <a:spAutoFit/>
          </a:bodyPr>
          <a:lstStyle/>
          <a:p>
            <a:pPr algn="just"/>
            <a:r>
              <a:rPr lang="en-US" sz="1900" dirty="0">
                <a:solidFill>
                  <a:srgbClr val="1303E7"/>
                </a:solidFill>
              </a:rPr>
              <a:t>where, </a:t>
            </a:r>
            <a:r>
              <a:rPr lang="en-US" sz="1900" dirty="0" err="1">
                <a:solidFill>
                  <a:srgbClr val="1303E7"/>
                </a:solidFill>
              </a:rPr>
              <a:t>Δx</a:t>
            </a:r>
            <a:r>
              <a:rPr lang="en-US" sz="1900" dirty="0">
                <a:solidFill>
                  <a:srgbClr val="1303E7"/>
                </a:solidFill>
              </a:rPr>
              <a:t>= uncertainty in the position of the electron, </a:t>
            </a:r>
            <a:r>
              <a:rPr lang="en-US" sz="1900" dirty="0" err="1">
                <a:solidFill>
                  <a:srgbClr val="1303E7"/>
                </a:solidFill>
              </a:rPr>
              <a:t>Δp</a:t>
            </a:r>
            <a:r>
              <a:rPr lang="en-US" sz="1900" dirty="0">
                <a:solidFill>
                  <a:srgbClr val="1303E7"/>
                </a:solidFill>
              </a:rPr>
              <a:t>= uncertainty in the momentum of the electron.</a:t>
            </a:r>
          </a:p>
        </p:txBody>
      </p:sp>
      <p:sp>
        <p:nvSpPr>
          <p:cNvPr id="348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819" name="Object 3"/>
          <p:cNvGraphicFramePr>
            <a:graphicFrameLocks noChangeAspect="1"/>
          </p:cNvGraphicFramePr>
          <p:nvPr/>
        </p:nvGraphicFramePr>
        <p:xfrm>
          <a:off x="838200" y="3124200"/>
          <a:ext cx="7239000" cy="914400"/>
        </p:xfrm>
        <a:graphic>
          <a:graphicData uri="http://schemas.openxmlformats.org/presentationml/2006/ole">
            <p:oleObj spid="_x0000_s34819" name="CS ChemDraw Drawing" r:id="rId3" imgW="6218876" imgH="641400" progId="ChemDraw.Document.6.0">
              <p:embed/>
            </p:oleObj>
          </a:graphicData>
        </a:graphic>
      </p:graphicFrame>
    </p:spTree>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172200" cy="838200"/>
          </a:xfrm>
        </p:spPr>
        <p:txBody>
          <a:bodyPr/>
          <a:lstStyle/>
          <a:p>
            <a:pPr algn="l"/>
            <a:r>
              <a:rPr lang="en-US" sz="3200" b="1" dirty="0" smtClean="0">
                <a:solidFill>
                  <a:srgbClr val="1303E7"/>
                </a:solidFill>
              </a:rPr>
              <a:t>Heisenberg </a:t>
            </a:r>
            <a:r>
              <a:rPr lang="en-US" sz="3200" b="1" dirty="0" smtClean="0">
                <a:solidFill>
                  <a:srgbClr val="0000FF"/>
                </a:solidFill>
              </a:rPr>
              <a:t>Uncertainty principle</a:t>
            </a:r>
            <a:endParaRPr lang="en-US" sz="3200" dirty="0"/>
          </a:p>
        </p:txBody>
      </p:sp>
      <p:sp>
        <p:nvSpPr>
          <p:cNvPr id="3" name="Content Placeholder 2"/>
          <p:cNvSpPr>
            <a:spLocks noGrp="1"/>
          </p:cNvSpPr>
          <p:nvPr>
            <p:ph idx="1"/>
          </p:nvPr>
        </p:nvSpPr>
        <p:spPr>
          <a:xfrm>
            <a:off x="152400" y="1143000"/>
            <a:ext cx="8763000" cy="5181600"/>
          </a:xfrm>
        </p:spPr>
        <p:txBody>
          <a:bodyPr>
            <a:normAutofit/>
          </a:bodyPr>
          <a:lstStyle/>
          <a:p>
            <a:pPr algn="just"/>
            <a:r>
              <a:rPr lang="en-US" sz="2400" dirty="0" smtClean="0"/>
              <a:t>The precision in energy implies precision in </a:t>
            </a:r>
            <a:r>
              <a:rPr lang="en-US" sz="2400" dirty="0" smtClean="0">
                <a:solidFill>
                  <a:srgbClr val="CC00CC"/>
                </a:solidFill>
              </a:rPr>
              <a:t>momentum</a:t>
            </a:r>
            <a:r>
              <a:rPr lang="en-US" sz="2400" dirty="0" smtClean="0"/>
              <a:t> (</a:t>
            </a:r>
            <a:r>
              <a:rPr lang="en-US" sz="2400" dirty="0" err="1" smtClean="0"/>
              <a:t>Δp</a:t>
            </a:r>
            <a:r>
              <a:rPr lang="en-US" sz="2400" dirty="0" smtClean="0"/>
              <a:t>, is small); therefore, </a:t>
            </a:r>
          </a:p>
          <a:p>
            <a:pPr lvl="1" algn="just"/>
            <a:r>
              <a:rPr lang="en-US" sz="2100" dirty="0" smtClean="0">
                <a:solidFill>
                  <a:schemeClr val="tx1"/>
                </a:solidFill>
              </a:rPr>
              <a:t>according to Heisenberg, there is a large uncertainty in </a:t>
            </a:r>
            <a:r>
              <a:rPr lang="en-US" sz="2100" dirty="0" smtClean="0">
                <a:solidFill>
                  <a:srgbClr val="FF0000"/>
                </a:solidFill>
              </a:rPr>
              <a:t>the location of the electron (</a:t>
            </a:r>
            <a:r>
              <a:rPr lang="en-US" sz="2100" dirty="0" err="1" smtClean="0">
                <a:solidFill>
                  <a:srgbClr val="FF0000"/>
                </a:solidFill>
              </a:rPr>
              <a:t>Δx</a:t>
            </a:r>
            <a:r>
              <a:rPr lang="en-US" sz="2100" dirty="0" smtClean="0">
                <a:solidFill>
                  <a:srgbClr val="FF0000"/>
                </a:solidFill>
              </a:rPr>
              <a:t> is large</a:t>
            </a:r>
            <a:r>
              <a:rPr lang="en-US" sz="2100" dirty="0" smtClean="0">
                <a:solidFill>
                  <a:schemeClr val="tx1"/>
                </a:solidFill>
              </a:rPr>
              <a:t>).</a:t>
            </a:r>
          </a:p>
          <a:p>
            <a:pPr algn="just"/>
            <a:r>
              <a:rPr lang="en-US" sz="2400" dirty="0" smtClean="0"/>
              <a:t>It means that electron </a:t>
            </a:r>
            <a:r>
              <a:rPr lang="en-US" sz="2400" dirty="0" smtClean="0">
                <a:solidFill>
                  <a:srgbClr val="CC00CC"/>
                </a:solidFill>
              </a:rPr>
              <a:t>cannot</a:t>
            </a:r>
            <a:r>
              <a:rPr lang="en-US" sz="2400" dirty="0" smtClean="0"/>
              <a:t>  be treated as simple particles with their motion described precisely, </a:t>
            </a:r>
          </a:p>
          <a:p>
            <a:pPr algn="just"/>
            <a:r>
              <a:rPr lang="en-US" sz="2400" dirty="0" smtClean="0"/>
              <a:t>But we must instead consider the </a:t>
            </a:r>
            <a:r>
              <a:rPr lang="en-US" sz="2400" dirty="0" smtClean="0">
                <a:solidFill>
                  <a:srgbClr val="CC00CC"/>
                </a:solidFill>
              </a:rPr>
              <a:t>wave properties</a:t>
            </a:r>
            <a:r>
              <a:rPr lang="en-US" sz="2400" dirty="0" smtClean="0"/>
              <a:t> of electrons by a degree of uncertainty in their location.</a:t>
            </a:r>
          </a:p>
          <a:p>
            <a:r>
              <a:rPr lang="en-US" sz="2400" dirty="0" smtClean="0"/>
              <a:t>So we can only describe </a:t>
            </a:r>
            <a:r>
              <a:rPr lang="en-US" sz="2400" dirty="0" smtClean="0">
                <a:solidFill>
                  <a:srgbClr val="FF0000"/>
                </a:solidFill>
              </a:rPr>
              <a:t>orbitals</a:t>
            </a:r>
            <a:r>
              <a:rPr lang="en-US" sz="2400" dirty="0" smtClean="0"/>
              <a:t> rather than describing precise </a:t>
            </a:r>
            <a:r>
              <a:rPr lang="en-US" sz="2400" dirty="0" smtClean="0">
                <a:solidFill>
                  <a:srgbClr val="FF0000"/>
                </a:solidFill>
              </a:rPr>
              <a:t>orbits </a:t>
            </a:r>
            <a:r>
              <a:rPr lang="en-US" sz="2400" dirty="0" smtClean="0"/>
              <a:t>of electrons.</a:t>
            </a:r>
          </a:p>
          <a:p>
            <a:r>
              <a:rPr lang="en-US" sz="2400" dirty="0" smtClean="0">
                <a:solidFill>
                  <a:srgbClr val="FF0000"/>
                </a:solidFill>
              </a:rPr>
              <a:t>Orbitals- </a:t>
            </a:r>
            <a:r>
              <a:rPr lang="en-US" sz="2400" dirty="0" smtClean="0"/>
              <a:t>the region of space where the </a:t>
            </a:r>
            <a:r>
              <a:rPr lang="en-US" sz="2400" dirty="0" smtClean="0">
                <a:solidFill>
                  <a:srgbClr val="1303E7"/>
                </a:solidFill>
              </a:rPr>
              <a:t>electrons of an atom or molecule </a:t>
            </a:r>
            <a:r>
              <a:rPr lang="en-US" sz="2400" dirty="0" smtClean="0"/>
              <a:t>are found.</a:t>
            </a:r>
            <a:endParaRPr lang="en-US" sz="2400" dirty="0">
              <a:effectLst>
                <a:outerShdw blurRad="38100" dist="38100" dir="2700000" algn="tl">
                  <a:srgbClr val="000000">
                    <a:alpha val="43137"/>
                  </a:srgbClr>
                </a:outerShdw>
              </a:effectLst>
            </a:endParaRPr>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lstStyle/>
          <a:p>
            <a:r>
              <a:rPr lang="en-US" sz="2000" b="1" dirty="0" smtClean="0"/>
              <a:t>Example</a:t>
            </a:r>
            <a:r>
              <a:rPr lang="en-US" sz="2000" dirty="0" smtClean="0"/>
              <a:t>,,  </a:t>
            </a:r>
            <a:r>
              <a:rPr lang="en-US" sz="2400" dirty="0" smtClean="0"/>
              <a:t>A microscope using suitable photons is employed  to  locate an  electron  in  an atom within a  distance  of  0.1  Å.  What is the   uncertainty   involved in the measurement of its velocity?</a:t>
            </a:r>
          </a:p>
          <a:p>
            <a:r>
              <a:rPr lang="en-US" sz="2400" dirty="0" smtClean="0">
                <a:solidFill>
                  <a:srgbClr val="FF0000"/>
                </a:solidFill>
              </a:rPr>
              <a:t> Solution,</a:t>
            </a:r>
            <a:r>
              <a:rPr lang="en-US" sz="2000" dirty="0" smtClean="0"/>
              <a:t>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400" dirty="0" smtClean="0"/>
          </a:p>
          <a:p>
            <a:endParaRPr lang="en-US" sz="2400" dirty="0" smtClean="0"/>
          </a:p>
          <a:p>
            <a:pPr>
              <a:buNone/>
            </a:pPr>
            <a:r>
              <a:rPr lang="en-US" sz="2400" dirty="0" smtClean="0"/>
              <a:t>∆V=0.579×10</a:t>
            </a:r>
            <a:r>
              <a:rPr lang="en-US" sz="2400" baseline="30000" dirty="0" smtClean="0"/>
              <a:t>7</a:t>
            </a:r>
            <a:r>
              <a:rPr lang="en-US" sz="2400" dirty="0" smtClean="0"/>
              <a:t>m/s (1J = 1 kg m</a:t>
            </a:r>
            <a:r>
              <a:rPr lang="en-US" sz="2400" baseline="30000" dirty="0" smtClean="0"/>
              <a:t>2</a:t>
            </a:r>
            <a:r>
              <a:rPr lang="en-US" sz="2400" dirty="0" smtClean="0"/>
              <a:t>/s</a:t>
            </a:r>
            <a:r>
              <a:rPr lang="en-US" sz="2400" baseline="30000" dirty="0" smtClean="0"/>
              <a:t>2</a:t>
            </a:r>
            <a:r>
              <a:rPr lang="en-US" sz="2400" dirty="0" smtClean="0"/>
              <a:t>) = 5.79×10</a:t>
            </a:r>
            <a:r>
              <a:rPr lang="en-US" sz="2400" baseline="30000" dirty="0" smtClean="0"/>
              <a:t>6</a:t>
            </a:r>
            <a:r>
              <a:rPr lang="en-US" sz="2400" dirty="0" smtClean="0"/>
              <a:t>m /s</a:t>
            </a:r>
            <a:endParaRPr lang="en-US" sz="2400" dirty="0"/>
          </a:p>
        </p:txBody>
      </p:sp>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6433" name="Object 1"/>
          <p:cNvGraphicFramePr>
            <a:graphicFrameLocks noChangeAspect="1"/>
          </p:cNvGraphicFramePr>
          <p:nvPr/>
        </p:nvGraphicFramePr>
        <p:xfrm>
          <a:off x="914400" y="2514600"/>
          <a:ext cx="1905000" cy="685800"/>
        </p:xfrm>
        <a:graphic>
          <a:graphicData uri="http://schemas.openxmlformats.org/presentationml/2006/ole">
            <p:oleObj spid="_x0000_s146433" r:id="rId3" imgW="837836" imgH="393529" progId="">
              <p:embed/>
            </p:oleObj>
          </a:graphicData>
        </a:graphic>
      </p:graphicFrame>
      <p:sp>
        <p:nvSpPr>
          <p:cNvPr id="146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6435" name="Object 3"/>
          <p:cNvGraphicFramePr>
            <a:graphicFrameLocks noChangeAspect="1"/>
          </p:cNvGraphicFramePr>
          <p:nvPr/>
        </p:nvGraphicFramePr>
        <p:xfrm>
          <a:off x="3657600" y="2362200"/>
          <a:ext cx="1828800" cy="685800"/>
        </p:xfrm>
        <a:graphic>
          <a:graphicData uri="http://schemas.openxmlformats.org/presentationml/2006/ole">
            <p:oleObj spid="_x0000_s146435" r:id="rId4" imgW="825500" imgH="393700" progId="">
              <p:embed/>
            </p:oleObj>
          </a:graphicData>
        </a:graphic>
      </p:graphicFrame>
      <p:sp>
        <p:nvSpPr>
          <p:cNvPr id="146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6437" name="Object 5"/>
          <p:cNvGraphicFramePr>
            <a:graphicFrameLocks noChangeAspect="1"/>
          </p:cNvGraphicFramePr>
          <p:nvPr/>
        </p:nvGraphicFramePr>
        <p:xfrm>
          <a:off x="609600" y="3429000"/>
          <a:ext cx="6248400" cy="838200"/>
        </p:xfrm>
        <a:graphic>
          <a:graphicData uri="http://schemas.openxmlformats.org/presentationml/2006/ole">
            <p:oleObj spid="_x0000_s146437" r:id="rId5" imgW="2755900" imgH="457200" progId="">
              <p:embed/>
            </p:oleObj>
          </a:graphicData>
        </a:graphic>
      </p:graphicFrame>
    </p:spTree>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5943600" cy="609600"/>
          </a:xfrm>
        </p:spPr>
        <p:txBody>
          <a:bodyPr>
            <a:normAutofit fontScale="90000"/>
          </a:bodyPr>
          <a:lstStyle/>
          <a:p>
            <a:pPr algn="l"/>
            <a:r>
              <a:rPr lang="en-US" sz="3600" b="1" dirty="0" smtClean="0">
                <a:solidFill>
                  <a:srgbClr val="FF0000"/>
                </a:solidFill>
              </a:rPr>
              <a:t>Quantum Numbers</a:t>
            </a:r>
            <a:endParaRPr lang="en-US" sz="3600" dirty="0"/>
          </a:p>
        </p:txBody>
      </p:sp>
      <p:sp>
        <p:nvSpPr>
          <p:cNvPr id="3" name="Content Placeholder 2"/>
          <p:cNvSpPr>
            <a:spLocks noGrp="1"/>
          </p:cNvSpPr>
          <p:nvPr>
            <p:ph idx="1"/>
          </p:nvPr>
        </p:nvSpPr>
        <p:spPr>
          <a:xfrm>
            <a:off x="152400" y="838200"/>
            <a:ext cx="8839200" cy="5486400"/>
          </a:xfrm>
        </p:spPr>
        <p:txBody>
          <a:bodyPr/>
          <a:lstStyle/>
          <a:p>
            <a:pPr algn="just"/>
            <a:r>
              <a:rPr lang="en-US" sz="2200" dirty="0" smtClean="0"/>
              <a:t>Are parameters that describe the distribution of electrons in the atom, its fundamental nature such as :</a:t>
            </a:r>
          </a:p>
          <a:p>
            <a:pPr lvl="1" algn="just"/>
            <a:r>
              <a:rPr lang="en-US" sz="2200" dirty="0" smtClean="0">
                <a:solidFill>
                  <a:srgbClr val="FF0000"/>
                </a:solidFill>
              </a:rPr>
              <a:t>the size, energy, shape and position of the orbitals</a:t>
            </a:r>
            <a:r>
              <a:rPr lang="en-US" sz="2100" dirty="0" smtClean="0"/>
              <a:t>.</a:t>
            </a:r>
          </a:p>
          <a:p>
            <a:pPr algn="just"/>
            <a:r>
              <a:rPr lang="en-US" sz="2200" dirty="0" smtClean="0"/>
              <a:t>There are four types of quantum numbers: </a:t>
            </a:r>
            <a:r>
              <a:rPr lang="en-US" sz="2200" dirty="0" smtClean="0">
                <a:solidFill>
                  <a:srgbClr val="FF0000"/>
                </a:solidFill>
              </a:rPr>
              <a:t>principal, angular momentum, magnetic and spin.</a:t>
            </a:r>
          </a:p>
          <a:p>
            <a:pPr algn="just"/>
            <a:endParaRPr lang="en-US" sz="2200" dirty="0" smtClean="0">
              <a:solidFill>
                <a:srgbClr val="FF0000"/>
              </a:solidFill>
            </a:endParaRPr>
          </a:p>
          <a:p>
            <a:pPr algn="just">
              <a:buNone/>
            </a:pPr>
            <a:r>
              <a:rPr lang="en-US" sz="2400" b="1" dirty="0" smtClean="0">
                <a:solidFill>
                  <a:srgbClr val="0000FF"/>
                </a:solidFill>
              </a:rPr>
              <a:t>          Principal Quantum Number (n)</a:t>
            </a:r>
            <a:r>
              <a:rPr lang="en-US" sz="2400" dirty="0" smtClean="0"/>
              <a:t> </a:t>
            </a:r>
          </a:p>
          <a:p>
            <a:pPr algn="just"/>
            <a:r>
              <a:rPr lang="en-US" sz="2200" dirty="0" smtClean="0"/>
              <a:t>Represents the </a:t>
            </a:r>
            <a:r>
              <a:rPr lang="en-US" sz="2200" dirty="0" smtClean="0">
                <a:solidFill>
                  <a:srgbClr val="1303E7"/>
                </a:solidFill>
              </a:rPr>
              <a:t>main energy level, or shell,</a:t>
            </a:r>
            <a:r>
              <a:rPr lang="en-US" sz="2200" dirty="0" smtClean="0"/>
              <a:t> occupied by an electron. It is always a positive integer that is </a:t>
            </a:r>
            <a:r>
              <a:rPr lang="en-US" sz="2200" dirty="0" smtClean="0">
                <a:solidFill>
                  <a:srgbClr val="FF0000"/>
                </a:solidFill>
              </a:rPr>
              <a:t>n= 1, 2, 3.</a:t>
            </a:r>
            <a:r>
              <a:rPr lang="en-US" sz="2400" dirty="0" smtClean="0">
                <a:solidFill>
                  <a:srgbClr val="FF0000"/>
                </a:solidFill>
              </a:rPr>
              <a:t>..</a:t>
            </a:r>
          </a:p>
          <a:p>
            <a:pPr algn="just"/>
            <a:r>
              <a:rPr lang="en-US" sz="2200" dirty="0" smtClean="0"/>
              <a:t>With the increase in the value of ‘n’, the number of allowed orbital increases and are given by </a:t>
            </a:r>
            <a:r>
              <a:rPr lang="en-US" sz="2200" b="1" dirty="0" smtClean="0"/>
              <a:t>‘n</a:t>
            </a:r>
            <a:r>
              <a:rPr lang="en-US" sz="2200" b="1" baseline="30000" dirty="0" smtClean="0"/>
              <a:t>2</a:t>
            </a:r>
            <a:r>
              <a:rPr lang="en-US" sz="2200" dirty="0" smtClean="0"/>
              <a:t>’.  </a:t>
            </a:r>
          </a:p>
          <a:p>
            <a:pPr algn="just"/>
            <a:r>
              <a:rPr lang="en-US" sz="2200" dirty="0" smtClean="0"/>
              <a:t>All the orbitals of a given value of ‘n’ constitute a single shell of atom and are represented by the following letters.</a:t>
            </a:r>
          </a:p>
          <a:p>
            <a:pPr algn="just"/>
            <a:endParaRPr lang="en-US" sz="2200" dirty="0" smtClean="0"/>
          </a:p>
        </p:txBody>
      </p:sp>
      <p:graphicFrame>
        <p:nvGraphicFramePr>
          <p:cNvPr id="5" name="Table 4"/>
          <p:cNvGraphicFramePr>
            <a:graphicFrameLocks noGrp="1"/>
          </p:cNvGraphicFramePr>
          <p:nvPr/>
        </p:nvGraphicFramePr>
        <p:xfrm>
          <a:off x="2743200" y="5791200"/>
          <a:ext cx="4343400" cy="975360"/>
        </p:xfrm>
        <a:graphic>
          <a:graphicData uri="http://schemas.openxmlformats.org/drawingml/2006/table">
            <a:tbl>
              <a:tblPr/>
              <a:tblGrid>
                <a:gridCol w="868680"/>
                <a:gridCol w="868680"/>
                <a:gridCol w="868680"/>
                <a:gridCol w="868680"/>
                <a:gridCol w="868680"/>
              </a:tblGrid>
              <a:tr h="487680">
                <a:tc>
                  <a:txBody>
                    <a:bodyPr/>
                    <a:lstStyle/>
                    <a:p>
                      <a:pPr marL="0" marR="0" algn="just">
                        <a:lnSpc>
                          <a:spcPct val="150000"/>
                        </a:lnSpc>
                        <a:spcBef>
                          <a:spcPts val="0"/>
                        </a:spcBef>
                        <a:spcAft>
                          <a:spcPts val="0"/>
                        </a:spcAft>
                      </a:pPr>
                      <a:r>
                        <a:rPr lang="en-US" sz="1800">
                          <a:latin typeface="Times New Roman"/>
                          <a:ea typeface="Calibri"/>
                          <a:cs typeface="Times New Roman"/>
                        </a:rPr>
                        <a:t>  n</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1   </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2</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3</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4……</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r>
              <a:tr h="487680">
                <a:tc>
                  <a:txBody>
                    <a:bodyPr/>
                    <a:lstStyle/>
                    <a:p>
                      <a:pPr marL="0" marR="0" algn="just">
                        <a:lnSpc>
                          <a:spcPct val="150000"/>
                        </a:lnSpc>
                        <a:spcBef>
                          <a:spcPts val="0"/>
                        </a:spcBef>
                        <a:spcAft>
                          <a:spcPts val="0"/>
                        </a:spcAft>
                      </a:pPr>
                      <a:r>
                        <a:rPr lang="en-US" sz="1800">
                          <a:latin typeface="Times New Roman"/>
                          <a:ea typeface="Calibri"/>
                          <a:cs typeface="Times New Roman"/>
                        </a:rPr>
                        <a:t>Shell</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K</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L</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a:latin typeface="Times New Roman"/>
                          <a:ea typeface="Calibri"/>
                          <a:cs typeface="Times New Roman"/>
                        </a:rPr>
                        <a:t>M</a:t>
                      </a:r>
                      <a:endParaRPr lang="en-US" sz="180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c>
                  <a:txBody>
                    <a:bodyPr/>
                    <a:lstStyle/>
                    <a:p>
                      <a:pPr marL="0" marR="0" algn="just">
                        <a:lnSpc>
                          <a:spcPct val="150000"/>
                        </a:lnSpc>
                        <a:spcBef>
                          <a:spcPts val="0"/>
                        </a:spcBef>
                        <a:spcAft>
                          <a:spcPts val="0"/>
                        </a:spcAft>
                      </a:pPr>
                      <a:r>
                        <a:rPr lang="en-US" sz="1800" dirty="0">
                          <a:latin typeface="Times New Roman"/>
                          <a:ea typeface="Calibri"/>
                          <a:cs typeface="Times New Roman"/>
                        </a:rPr>
                        <a:t>N……</a:t>
                      </a:r>
                      <a:endParaRPr lang="en-US" sz="1800" dirty="0">
                        <a:latin typeface="Calibri"/>
                        <a:ea typeface="Calibri"/>
                        <a:cs typeface="Times New Roman"/>
                      </a:endParaRPr>
                    </a:p>
                  </a:txBody>
                  <a:tcPr marL="68580" marR="68580" marT="0" marB="0">
                    <a:lnL>
                      <a:noFill/>
                    </a:lnL>
                    <a:lnR>
                      <a:noFill/>
                    </a:lnR>
                    <a:lnT>
                      <a:noFill/>
                    </a:lnT>
                    <a:lnB>
                      <a:noFill/>
                    </a:lnB>
                    <a:solidFill>
                      <a:schemeClr val="tx2">
                        <a:lumMod val="20000"/>
                        <a:lumOff val="80000"/>
                      </a:schemeClr>
                    </a:solidFill>
                  </a:tcPr>
                </a:tc>
              </a:tr>
            </a:tbl>
          </a:graphicData>
        </a:graphic>
      </p:graphicFrame>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019800" cy="533400"/>
          </a:xfrm>
        </p:spPr>
        <p:txBody>
          <a:bodyPr>
            <a:normAutofit fontScale="90000"/>
          </a:bodyPr>
          <a:lstStyle/>
          <a:p>
            <a:pPr algn="l"/>
            <a:r>
              <a:rPr lang="en-US" sz="3200" b="1" dirty="0" smtClean="0">
                <a:solidFill>
                  <a:srgbClr val="FF0000"/>
                </a:solidFill>
              </a:rPr>
              <a:t>Quantum Numbers</a:t>
            </a:r>
            <a:endParaRPr lang="en-US" sz="3200" dirty="0"/>
          </a:p>
        </p:txBody>
      </p:sp>
      <p:sp>
        <p:nvSpPr>
          <p:cNvPr id="3" name="Content Placeholder 2"/>
          <p:cNvSpPr>
            <a:spLocks noGrp="1"/>
          </p:cNvSpPr>
          <p:nvPr>
            <p:ph idx="1"/>
          </p:nvPr>
        </p:nvSpPr>
        <p:spPr>
          <a:xfrm>
            <a:off x="152400" y="838200"/>
            <a:ext cx="8763000" cy="5486400"/>
          </a:xfrm>
        </p:spPr>
        <p:txBody>
          <a:bodyPr>
            <a:normAutofit/>
          </a:bodyPr>
          <a:lstStyle/>
          <a:p>
            <a:pPr>
              <a:buNone/>
            </a:pPr>
            <a:r>
              <a:rPr lang="en-US" sz="2400" b="1" dirty="0" smtClean="0">
                <a:solidFill>
                  <a:srgbClr val="0000FF"/>
                </a:solidFill>
              </a:rPr>
              <a:t>Angular Momentum Quantum Number </a:t>
            </a:r>
            <a:r>
              <a:rPr lang="en-US" sz="2400" b="1" dirty="0" smtClean="0">
                <a:solidFill>
                  <a:srgbClr val="0000FF"/>
                </a:solidFill>
                <a:latin typeface="Times New Roman" pitchFamily="18" charset="0"/>
                <a:cs typeface="Times New Roman" pitchFamily="18" charset="0"/>
              </a:rPr>
              <a:t>(</a:t>
            </a:r>
            <a:r>
              <a:rPr lang="en-US" sz="2400" b="1" i="1" dirty="0" smtClean="0">
                <a:solidFill>
                  <a:srgbClr val="0000FF"/>
                </a:solidFill>
                <a:latin typeface="Times New Roman" pitchFamily="18" charset="0"/>
                <a:cs typeface="Times New Roman" pitchFamily="18" charset="0"/>
              </a:rPr>
              <a:t>l</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buFont typeface="Wingdings" pitchFamily="2" charset="2"/>
              <a:buChar char="ü"/>
            </a:pPr>
            <a:r>
              <a:rPr lang="en-US" sz="2200" dirty="0" smtClean="0"/>
              <a:t>represents the energy </a:t>
            </a:r>
            <a:r>
              <a:rPr lang="en-US" sz="2200" dirty="0" smtClean="0">
                <a:solidFill>
                  <a:srgbClr val="FF0000"/>
                </a:solidFill>
              </a:rPr>
              <a:t>sublevel</a:t>
            </a:r>
            <a:r>
              <a:rPr lang="en-US" sz="2200" dirty="0" smtClean="0"/>
              <a:t>, or </a:t>
            </a:r>
            <a:r>
              <a:rPr lang="en-US" sz="2200" dirty="0" smtClean="0">
                <a:solidFill>
                  <a:srgbClr val="FF0000"/>
                </a:solidFill>
              </a:rPr>
              <a:t>type of orbital</a:t>
            </a:r>
            <a:r>
              <a:rPr lang="en-US" sz="2200" dirty="0" smtClean="0"/>
              <a:t>, occupied by the electron. </a:t>
            </a:r>
          </a:p>
          <a:p>
            <a:pPr>
              <a:buNone/>
            </a:pPr>
            <a:r>
              <a:rPr lang="en-US" sz="2200" dirty="0" smtClean="0"/>
              <a:t>The value of </a:t>
            </a:r>
            <a:r>
              <a:rPr lang="en-US" sz="2200" i="1" dirty="0" smtClean="0">
                <a:latin typeface="Times New Roman" pitchFamily="18" charset="0"/>
                <a:cs typeface="Times New Roman" pitchFamily="18" charset="0"/>
              </a:rPr>
              <a:t>l</a:t>
            </a:r>
            <a:r>
              <a:rPr lang="en-US" sz="2200" i="1" dirty="0" smtClean="0">
                <a:cs typeface="Times New Roman" pitchFamily="18" charset="0"/>
              </a:rPr>
              <a:t> </a:t>
            </a:r>
            <a:r>
              <a:rPr lang="en-US" sz="2200" dirty="0" smtClean="0"/>
              <a:t>depends on the value of n such that</a:t>
            </a:r>
            <a:r>
              <a:rPr lang="en-US" sz="2200" i="1" dirty="0" smtClean="0"/>
              <a:t> </a:t>
            </a:r>
            <a:r>
              <a:rPr lang="en-US" sz="2200" i="1" dirty="0" smtClean="0">
                <a:latin typeface="Times New Roman" pitchFamily="18" charset="0"/>
                <a:cs typeface="Times New Roman" pitchFamily="18" charset="0"/>
              </a:rPr>
              <a:t>l</a:t>
            </a:r>
            <a:r>
              <a:rPr lang="en-US" sz="2200" dirty="0" smtClean="0"/>
              <a:t>= 0, 1,2,... n-1</a:t>
            </a:r>
            <a:r>
              <a:rPr lang="en-US" sz="2400" dirty="0" smtClean="0"/>
              <a:t>.</a:t>
            </a:r>
          </a:p>
          <a:p>
            <a:pPr>
              <a:buFont typeface="Wingdings" pitchFamily="2" charset="2"/>
              <a:buChar char="ü"/>
            </a:pPr>
            <a:r>
              <a:rPr lang="en-US" sz="2200" dirty="0" smtClean="0"/>
              <a:t>For example, when n=1, value of </a:t>
            </a:r>
            <a:r>
              <a:rPr lang="en-US" sz="2200" i="1" dirty="0" smtClean="0"/>
              <a:t>l</a:t>
            </a:r>
            <a:r>
              <a:rPr lang="en-US" sz="2200" dirty="0" smtClean="0"/>
              <a:t> is only </a:t>
            </a:r>
            <a:r>
              <a:rPr lang="en-US" sz="2200" dirty="0" smtClean="0">
                <a:solidFill>
                  <a:srgbClr val="1303E7"/>
                </a:solidFill>
              </a:rPr>
              <a:t>0. </a:t>
            </a:r>
            <a:r>
              <a:rPr lang="en-US" sz="2200" dirty="0" smtClean="0"/>
              <a:t>For n=2, the possible value of </a:t>
            </a:r>
            <a:r>
              <a:rPr lang="en-US" sz="2200" i="1" dirty="0" smtClean="0"/>
              <a:t>l</a:t>
            </a:r>
            <a:r>
              <a:rPr lang="en-US" sz="2200" dirty="0" smtClean="0"/>
              <a:t> can be</a:t>
            </a:r>
            <a:r>
              <a:rPr lang="en-US" sz="2200" dirty="0" smtClean="0">
                <a:solidFill>
                  <a:srgbClr val="1303E7"/>
                </a:solidFill>
              </a:rPr>
              <a:t> 0</a:t>
            </a:r>
            <a:r>
              <a:rPr lang="en-US" sz="2200" dirty="0" smtClean="0"/>
              <a:t> and </a:t>
            </a:r>
            <a:r>
              <a:rPr lang="en-US" sz="2200" dirty="0" smtClean="0">
                <a:solidFill>
                  <a:srgbClr val="1303E7"/>
                </a:solidFill>
              </a:rPr>
              <a:t>1</a:t>
            </a:r>
            <a:r>
              <a:rPr lang="en-US" sz="2200" dirty="0" smtClean="0"/>
              <a:t>. For n=3, the possible</a:t>
            </a:r>
            <a:r>
              <a:rPr lang="en-US" sz="2200" i="1" dirty="0" smtClean="0"/>
              <a:t> l</a:t>
            </a:r>
            <a:r>
              <a:rPr lang="en-US" sz="2200" dirty="0" smtClean="0"/>
              <a:t> values are </a:t>
            </a:r>
            <a:r>
              <a:rPr lang="en-US" sz="2200" dirty="0" smtClean="0">
                <a:solidFill>
                  <a:srgbClr val="1303E7"/>
                </a:solidFill>
              </a:rPr>
              <a:t>0, 1 </a:t>
            </a:r>
            <a:r>
              <a:rPr lang="en-US" sz="2200" dirty="0" smtClean="0"/>
              <a:t>and </a:t>
            </a:r>
            <a:r>
              <a:rPr lang="en-US" sz="2200" dirty="0" smtClean="0">
                <a:solidFill>
                  <a:srgbClr val="1303E7"/>
                </a:solidFill>
              </a:rPr>
              <a:t>2</a:t>
            </a:r>
            <a:r>
              <a:rPr lang="en-US" sz="2200" dirty="0" smtClean="0"/>
              <a:t>.</a:t>
            </a:r>
          </a:p>
          <a:p>
            <a:pPr>
              <a:buFont typeface="Wingdings" pitchFamily="2" charset="2"/>
              <a:buChar char="ü"/>
            </a:pPr>
            <a:endParaRPr lang="en-US" sz="2200" dirty="0" smtClean="0"/>
          </a:p>
          <a:p>
            <a:pPr>
              <a:buFont typeface="Wingdings" pitchFamily="2" charset="2"/>
              <a:buChar char="ü"/>
            </a:pPr>
            <a:r>
              <a:rPr lang="en-US" sz="2200" dirty="0" smtClean="0"/>
              <a:t>Each shell consists of </a:t>
            </a:r>
            <a:r>
              <a:rPr lang="en-US" sz="2200" dirty="0" smtClean="0">
                <a:solidFill>
                  <a:srgbClr val="1303E7"/>
                </a:solidFill>
              </a:rPr>
              <a:t>one or more subshells </a:t>
            </a:r>
            <a:r>
              <a:rPr lang="en-US" sz="2200" dirty="0" smtClean="0"/>
              <a:t>or </a:t>
            </a:r>
            <a:r>
              <a:rPr lang="en-US" sz="2200" dirty="0" smtClean="0">
                <a:solidFill>
                  <a:srgbClr val="FF3300"/>
                </a:solidFill>
              </a:rPr>
              <a:t>sub-levels</a:t>
            </a:r>
          </a:p>
          <a:p>
            <a:r>
              <a:rPr lang="en-US" sz="2200" dirty="0" smtClean="0"/>
              <a:t>The number of </a:t>
            </a:r>
            <a:r>
              <a:rPr lang="en-US" sz="2200" dirty="0" smtClean="0">
                <a:solidFill>
                  <a:srgbClr val="FF3300"/>
                </a:solidFill>
              </a:rPr>
              <a:t>subshells</a:t>
            </a:r>
            <a:r>
              <a:rPr lang="en-US" sz="2200" dirty="0" smtClean="0"/>
              <a:t> in a </a:t>
            </a:r>
            <a:r>
              <a:rPr lang="en-US" sz="2200" dirty="0" smtClean="0">
                <a:solidFill>
                  <a:srgbClr val="FF3300"/>
                </a:solidFill>
              </a:rPr>
              <a:t>principal shell </a:t>
            </a:r>
            <a:r>
              <a:rPr lang="en-US" sz="2200" dirty="0" smtClean="0"/>
              <a:t>is equal to the </a:t>
            </a:r>
            <a:r>
              <a:rPr lang="en-US" sz="2200" dirty="0" smtClean="0">
                <a:solidFill>
                  <a:srgbClr val="1303E7"/>
                </a:solidFill>
              </a:rPr>
              <a:t>value of</a:t>
            </a:r>
            <a:r>
              <a:rPr lang="en-US" sz="2200" dirty="0" smtClean="0"/>
              <a:t> </a:t>
            </a:r>
            <a:r>
              <a:rPr lang="en-US" sz="2200" dirty="0" smtClean="0">
                <a:solidFill>
                  <a:srgbClr val="1303E7"/>
                </a:solidFill>
              </a:rPr>
              <a:t>n</a:t>
            </a:r>
          </a:p>
          <a:p>
            <a:r>
              <a:rPr lang="en-US" sz="2200" dirty="0" smtClean="0"/>
              <a:t>Sub-shells corresponding to different values of </a:t>
            </a:r>
            <a:r>
              <a:rPr lang="en-US" sz="2200" i="1" dirty="0" smtClean="0"/>
              <a:t>l</a:t>
            </a:r>
            <a:r>
              <a:rPr lang="en-US" sz="2200" dirty="0" smtClean="0"/>
              <a:t> are represented by the following symbols</a:t>
            </a:r>
          </a:p>
          <a:p>
            <a:endParaRPr lang="en-US" sz="2400" b="1" dirty="0" smtClean="0">
              <a:solidFill>
                <a:srgbClr val="0000FF"/>
              </a:solidFill>
            </a:endParaRPr>
          </a:p>
        </p:txBody>
      </p:sp>
      <p:graphicFrame>
        <p:nvGraphicFramePr>
          <p:cNvPr id="4" name="Table 3"/>
          <p:cNvGraphicFramePr>
            <a:graphicFrameLocks noGrp="1"/>
          </p:cNvGraphicFramePr>
          <p:nvPr/>
        </p:nvGraphicFramePr>
        <p:xfrm>
          <a:off x="609600" y="5257800"/>
          <a:ext cx="7239000" cy="800100"/>
        </p:xfrm>
        <a:graphic>
          <a:graphicData uri="http://schemas.openxmlformats.org/drawingml/2006/table">
            <a:tbl>
              <a:tblPr/>
              <a:tblGrid>
                <a:gridCol w="3280171"/>
                <a:gridCol w="1131093"/>
                <a:gridCol w="1017986"/>
                <a:gridCol w="791764"/>
                <a:gridCol w="1017986"/>
              </a:tblGrid>
              <a:tr h="381000">
                <a:tc>
                  <a:txBody>
                    <a:bodyPr/>
                    <a:lstStyle/>
                    <a:p>
                      <a:pPr marL="0" marR="0" algn="just">
                        <a:lnSpc>
                          <a:spcPct val="115000"/>
                        </a:lnSpc>
                        <a:spcBef>
                          <a:spcPts val="0"/>
                        </a:spcBef>
                        <a:spcAft>
                          <a:spcPts val="0"/>
                        </a:spcAft>
                      </a:pPr>
                      <a:r>
                        <a:rPr lang="en-US" sz="2000" b="1" i="1" dirty="0">
                          <a:solidFill>
                            <a:srgbClr val="0000FF"/>
                          </a:solidFill>
                          <a:effectLst/>
                          <a:latin typeface="Times New Roman"/>
                          <a:ea typeface="Calibri"/>
                          <a:cs typeface="Times New Roman"/>
                        </a:rPr>
                        <a:t>l</a:t>
                      </a:r>
                      <a:r>
                        <a:rPr lang="en-US" sz="2000" b="1" dirty="0">
                          <a:solidFill>
                            <a:srgbClr val="0000FF"/>
                          </a:solidFill>
                          <a:effectLst/>
                          <a:latin typeface="Times New Roman"/>
                          <a:ea typeface="Calibri"/>
                          <a:cs typeface="Times New Roman"/>
                        </a:rPr>
                        <a:t> Value</a:t>
                      </a:r>
                      <a:endParaRPr lang="en-US" sz="20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solidFill>
                            <a:srgbClr val="0000FF"/>
                          </a:solidFill>
                          <a:effectLst/>
                          <a:latin typeface="Times New Roman"/>
                          <a:ea typeface="Calibri"/>
                          <a:cs typeface="Times New Roman"/>
                        </a:rPr>
                        <a:t>0</a:t>
                      </a:r>
                      <a:endParaRPr lang="en-US" sz="20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solidFill>
                            <a:srgbClr val="FF0000"/>
                          </a:solidFill>
                          <a:effectLst/>
                          <a:latin typeface="Times New Roman"/>
                          <a:ea typeface="Calibri"/>
                          <a:cs typeface="Times New Roman"/>
                        </a:rPr>
                        <a:t>1</a:t>
                      </a:r>
                      <a:endParaRPr lang="en-US" sz="2000" b="1">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solidFill>
                            <a:srgbClr val="7030A0"/>
                          </a:solidFill>
                          <a:effectLst/>
                          <a:latin typeface="Times New Roman"/>
                          <a:ea typeface="Calibri"/>
                          <a:cs typeface="Times New Roman"/>
                        </a:rPr>
                        <a:t>2</a:t>
                      </a:r>
                      <a:endParaRPr lang="en-US" sz="2000" b="1">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effectLst/>
                          <a:latin typeface="Times New Roman"/>
                          <a:ea typeface="Calibri"/>
                          <a:cs typeface="Times New Roman"/>
                        </a:rPr>
                        <a:t>3</a:t>
                      </a:r>
                      <a:endParaRPr lang="en-US" sz="2000" b="1">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just">
                        <a:lnSpc>
                          <a:spcPct val="115000"/>
                        </a:lnSpc>
                        <a:spcBef>
                          <a:spcPts val="0"/>
                        </a:spcBef>
                        <a:spcAft>
                          <a:spcPts val="0"/>
                        </a:spcAft>
                      </a:pPr>
                      <a:r>
                        <a:rPr lang="en-US" sz="2000" b="1" kern="1200" dirty="0" smtClean="0">
                          <a:solidFill>
                            <a:srgbClr val="1303E7"/>
                          </a:solidFill>
                          <a:latin typeface="+mn-lt"/>
                          <a:ea typeface="+mn-ea"/>
                          <a:cs typeface="+mn-cs"/>
                        </a:rPr>
                        <a:t>Notation  for sub-shell</a:t>
                      </a:r>
                      <a:endParaRPr lang="en-US" sz="2000" b="1" dirty="0">
                        <a:solidFill>
                          <a:srgbClr val="1303E7"/>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solidFill>
                            <a:srgbClr val="0000FF"/>
                          </a:solidFill>
                          <a:effectLst/>
                          <a:latin typeface="Times New Roman"/>
                          <a:ea typeface="Calibri"/>
                          <a:cs typeface="Times New Roman"/>
                        </a:rPr>
                        <a:t>s</a:t>
                      </a:r>
                      <a:endParaRPr lang="en-US" sz="2000" b="1" dirty="0">
                        <a:solidFill>
                          <a:srgbClr val="0000FF"/>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solidFill>
                            <a:srgbClr val="FF0000"/>
                          </a:solidFill>
                          <a:effectLst/>
                          <a:latin typeface="Times New Roman"/>
                          <a:ea typeface="Calibri"/>
                          <a:cs typeface="Times New Roman"/>
                        </a:rPr>
                        <a:t>p</a:t>
                      </a:r>
                      <a:endParaRPr lang="en-US" sz="2000" b="1"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solidFill>
                            <a:srgbClr val="7030A0"/>
                          </a:solidFill>
                          <a:effectLst/>
                          <a:latin typeface="Times New Roman"/>
                          <a:ea typeface="Calibri"/>
                          <a:cs typeface="Times New Roman"/>
                        </a:rPr>
                        <a:t>d</a:t>
                      </a:r>
                      <a:endParaRPr lang="en-US" sz="20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effectLst/>
                          <a:latin typeface="Times New Roman"/>
                          <a:ea typeface="Calibri"/>
                          <a:cs typeface="Times New Roman"/>
                        </a:rPr>
                        <a:t>f</a:t>
                      </a:r>
                      <a:endParaRPr lang="en-US" sz="20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6096000" cy="762000"/>
          </a:xfrm>
        </p:spPr>
        <p:txBody>
          <a:bodyPr/>
          <a:lstStyle/>
          <a:p>
            <a:pPr algn="l"/>
            <a:r>
              <a:rPr lang="en-US" sz="2800" b="1" dirty="0" smtClean="0">
                <a:solidFill>
                  <a:srgbClr val="0000FF"/>
                </a:solidFill>
              </a:rPr>
              <a:t>Magnetic Quantum Number (m</a:t>
            </a:r>
            <a:r>
              <a:rPr lang="en-US" sz="2800" b="1" i="1" baseline="-25000" dirty="0" smtClean="0">
                <a:solidFill>
                  <a:srgbClr val="0000FF"/>
                </a:solidFill>
                <a:latin typeface="Times New Roman" pitchFamily="18" charset="0"/>
                <a:cs typeface="Times New Roman" pitchFamily="18" charset="0"/>
              </a:rPr>
              <a:t>l</a:t>
            </a:r>
            <a:r>
              <a:rPr lang="en-US" sz="2800" b="1" dirty="0" smtClean="0">
                <a:solidFill>
                  <a:srgbClr val="0000FF"/>
                </a:solidFill>
                <a:latin typeface="Times New Roman" pitchFamily="18" charset="0"/>
                <a:cs typeface="Times New Roman" pitchFamily="18" charset="0"/>
              </a:rPr>
              <a:t>)</a:t>
            </a:r>
            <a:endParaRPr lang="en-US" sz="2800" dirty="0"/>
          </a:p>
        </p:txBody>
      </p:sp>
      <p:sp>
        <p:nvSpPr>
          <p:cNvPr id="3" name="Content Placeholder 2"/>
          <p:cNvSpPr>
            <a:spLocks noGrp="1"/>
          </p:cNvSpPr>
          <p:nvPr>
            <p:ph idx="1"/>
          </p:nvPr>
        </p:nvSpPr>
        <p:spPr>
          <a:xfrm>
            <a:off x="228600" y="990600"/>
            <a:ext cx="8686800" cy="4343400"/>
          </a:xfrm>
        </p:spPr>
        <p:txBody>
          <a:bodyPr/>
          <a:lstStyle/>
          <a:p>
            <a:r>
              <a:rPr lang="en-US" sz="2000" dirty="0" smtClean="0"/>
              <a:t>‘m</a:t>
            </a:r>
            <a:r>
              <a:rPr lang="en-US" sz="2000" i="1" baseline="-25000" dirty="0" smtClean="0"/>
              <a:t>l</a:t>
            </a:r>
            <a:r>
              <a:rPr lang="en-US" sz="2000" dirty="0" smtClean="0"/>
              <a:t>’ gives   information   about   the   </a:t>
            </a:r>
            <a:r>
              <a:rPr lang="en-US" sz="2000" dirty="0" smtClean="0">
                <a:solidFill>
                  <a:srgbClr val="1303E7"/>
                </a:solidFill>
              </a:rPr>
              <a:t>spatial orientation </a:t>
            </a:r>
            <a:r>
              <a:rPr lang="en-US" sz="2000" dirty="0" smtClean="0"/>
              <a:t>of the orbital with respect to standard set of co-ordinate axis</a:t>
            </a:r>
          </a:p>
          <a:p>
            <a:r>
              <a:rPr lang="en-US" sz="2000" dirty="0" smtClean="0"/>
              <a:t>For any sub-shell (defined by ‘</a:t>
            </a:r>
            <a:r>
              <a:rPr lang="en-US" sz="2000" i="1" dirty="0" smtClean="0"/>
              <a:t>l</a:t>
            </a:r>
            <a:r>
              <a:rPr lang="en-US" sz="2000" dirty="0" smtClean="0"/>
              <a:t>’ value) </a:t>
            </a:r>
            <a:r>
              <a:rPr lang="en-US" sz="2000" dirty="0" smtClean="0">
                <a:solidFill>
                  <a:srgbClr val="FF3300"/>
                </a:solidFill>
              </a:rPr>
              <a:t>2</a:t>
            </a:r>
            <a:r>
              <a:rPr lang="en-US" sz="2000" i="1" dirty="0" smtClean="0">
                <a:solidFill>
                  <a:srgbClr val="FF3300"/>
                </a:solidFill>
              </a:rPr>
              <a:t>l</a:t>
            </a:r>
            <a:r>
              <a:rPr lang="en-US" sz="2000" dirty="0" smtClean="0">
                <a:solidFill>
                  <a:srgbClr val="FF3300"/>
                </a:solidFill>
              </a:rPr>
              <a:t>+1</a:t>
            </a:r>
            <a:r>
              <a:rPr lang="en-US" sz="2000" dirty="0" smtClean="0"/>
              <a:t> values of m</a:t>
            </a:r>
            <a:r>
              <a:rPr lang="en-US" sz="2000" i="1" baseline="-25000" dirty="0" smtClean="0"/>
              <a:t>l</a:t>
            </a:r>
            <a:r>
              <a:rPr lang="en-US" sz="2000" dirty="0" smtClean="0"/>
              <a:t> are possible and these values are given by:</a:t>
            </a:r>
          </a:p>
          <a:p>
            <a:r>
              <a:rPr lang="en-US" sz="2400" dirty="0" smtClean="0"/>
              <a:t>m</a:t>
            </a:r>
            <a:r>
              <a:rPr lang="en-US" sz="2400" i="1" baseline="-25000" dirty="0" smtClean="0"/>
              <a:t>l</a:t>
            </a:r>
            <a:r>
              <a:rPr lang="en-US" sz="2400" i="1" dirty="0" smtClean="0"/>
              <a:t> </a:t>
            </a:r>
            <a:r>
              <a:rPr lang="en-US" sz="2400" dirty="0" smtClean="0"/>
              <a:t>= – </a:t>
            </a:r>
            <a:r>
              <a:rPr lang="en-US" sz="2400" i="1" dirty="0" smtClean="0"/>
              <a:t>l</a:t>
            </a:r>
            <a:r>
              <a:rPr lang="en-US" sz="2400" dirty="0" smtClean="0"/>
              <a:t>, – (</a:t>
            </a:r>
            <a:r>
              <a:rPr lang="en-US" sz="2400" i="1" dirty="0" smtClean="0"/>
              <a:t>l</a:t>
            </a:r>
            <a:r>
              <a:rPr lang="en-US" sz="2400" dirty="0" smtClean="0"/>
              <a:t> –1), – (</a:t>
            </a:r>
            <a:r>
              <a:rPr lang="en-US" sz="2400" i="1" dirty="0" smtClean="0"/>
              <a:t>l</a:t>
            </a:r>
            <a:r>
              <a:rPr lang="en-US" sz="2400" dirty="0" smtClean="0"/>
              <a:t> –2)... 0,... (</a:t>
            </a:r>
            <a:r>
              <a:rPr lang="en-US" sz="2400" i="1" dirty="0" smtClean="0"/>
              <a:t>l</a:t>
            </a:r>
            <a:r>
              <a:rPr lang="en-US" sz="2400" dirty="0" smtClean="0"/>
              <a:t> –2),  (</a:t>
            </a:r>
            <a:r>
              <a:rPr lang="en-US" sz="2400" i="1" dirty="0" smtClean="0"/>
              <a:t>l</a:t>
            </a:r>
            <a:r>
              <a:rPr lang="en-US" sz="2400" dirty="0" smtClean="0"/>
              <a:t>–1),  </a:t>
            </a:r>
            <a:r>
              <a:rPr lang="en-US" sz="2400" i="1" dirty="0" smtClean="0"/>
              <a:t>l</a:t>
            </a:r>
            <a:endParaRPr lang="en-US" sz="2400" dirty="0" smtClean="0"/>
          </a:p>
          <a:p>
            <a:r>
              <a:rPr lang="en-US" sz="2200" dirty="0" smtClean="0"/>
              <a:t>Thus, for</a:t>
            </a:r>
            <a:r>
              <a:rPr lang="en-US" sz="2200" i="1" dirty="0" smtClean="0"/>
              <a:t> l</a:t>
            </a:r>
            <a:r>
              <a:rPr lang="en-US" sz="2200" dirty="0" smtClean="0"/>
              <a:t>=0, the only permitted value of m</a:t>
            </a:r>
            <a:r>
              <a:rPr lang="en-US" sz="2200" i="1" baseline="-25000" dirty="0" smtClean="0"/>
              <a:t>l</a:t>
            </a:r>
            <a:r>
              <a:rPr lang="en-US" sz="2200" i="1" dirty="0" smtClean="0"/>
              <a:t> </a:t>
            </a:r>
            <a:r>
              <a:rPr lang="en-US" sz="2200" dirty="0" smtClean="0"/>
              <a:t>=</a:t>
            </a:r>
            <a:r>
              <a:rPr lang="en-US" sz="2200" dirty="0" smtClean="0">
                <a:solidFill>
                  <a:srgbClr val="FF3300"/>
                </a:solidFill>
              </a:rPr>
              <a:t>0</a:t>
            </a:r>
            <a:r>
              <a:rPr lang="en-US" sz="2200" dirty="0" smtClean="0"/>
              <a:t>, [2(0)+1=</a:t>
            </a:r>
            <a:r>
              <a:rPr lang="en-US" sz="2200" dirty="0" smtClean="0">
                <a:solidFill>
                  <a:srgbClr val="FF3300"/>
                </a:solidFill>
              </a:rPr>
              <a:t>1</a:t>
            </a:r>
            <a:r>
              <a:rPr lang="en-US" sz="2200" dirty="0" smtClean="0"/>
              <a:t>], one s  orbital].  For </a:t>
            </a:r>
            <a:r>
              <a:rPr lang="en-US" sz="2200" i="1" dirty="0" smtClean="0"/>
              <a:t>l</a:t>
            </a:r>
            <a:r>
              <a:rPr lang="en-US" sz="2200" dirty="0" smtClean="0"/>
              <a:t>=1, m</a:t>
            </a:r>
            <a:r>
              <a:rPr lang="en-US" sz="2200" i="1" baseline="-25000" dirty="0" smtClean="0"/>
              <a:t>l</a:t>
            </a:r>
            <a:r>
              <a:rPr lang="en-US" sz="2200" dirty="0" smtClean="0"/>
              <a:t> can  be </a:t>
            </a:r>
            <a:r>
              <a:rPr lang="en-US" sz="2200" dirty="0" smtClean="0">
                <a:solidFill>
                  <a:srgbClr val="1303E7"/>
                </a:solidFill>
              </a:rPr>
              <a:t>-1, 0</a:t>
            </a:r>
            <a:r>
              <a:rPr lang="en-US" sz="2200" dirty="0" smtClean="0"/>
              <a:t>  and </a:t>
            </a:r>
            <a:r>
              <a:rPr lang="en-US" sz="2200" dirty="0" smtClean="0">
                <a:solidFill>
                  <a:srgbClr val="1303E7"/>
                </a:solidFill>
              </a:rPr>
              <a:t>+1</a:t>
            </a:r>
            <a:r>
              <a:rPr lang="en-US" sz="2200" dirty="0" smtClean="0"/>
              <a:t>, [2(1)+1=</a:t>
            </a:r>
            <a:r>
              <a:rPr lang="en-US" sz="2200" dirty="0" smtClean="0">
                <a:solidFill>
                  <a:srgbClr val="1303E7"/>
                </a:solidFill>
              </a:rPr>
              <a:t>3</a:t>
            </a:r>
            <a:r>
              <a:rPr lang="en-US" sz="2200" dirty="0" smtClean="0"/>
              <a:t>], three p orbitals] For </a:t>
            </a:r>
            <a:r>
              <a:rPr lang="en-US" sz="2200" i="1" dirty="0" smtClean="0"/>
              <a:t>l</a:t>
            </a:r>
            <a:r>
              <a:rPr lang="en-US" sz="2200" dirty="0" smtClean="0"/>
              <a:t> = 2, m</a:t>
            </a:r>
            <a:r>
              <a:rPr lang="en-US" sz="2200" i="1" baseline="-25000" dirty="0" smtClean="0"/>
              <a:t>l</a:t>
            </a:r>
            <a:r>
              <a:rPr lang="en-US" sz="2200" dirty="0" smtClean="0"/>
              <a:t> = </a:t>
            </a:r>
            <a:r>
              <a:rPr lang="en-US" sz="2200" dirty="0" smtClean="0">
                <a:solidFill>
                  <a:srgbClr val="1303E7"/>
                </a:solidFill>
              </a:rPr>
              <a:t>–2, –1, 0, +1 </a:t>
            </a:r>
            <a:r>
              <a:rPr lang="en-US" sz="2200" dirty="0" smtClean="0"/>
              <a:t>and </a:t>
            </a:r>
            <a:r>
              <a:rPr lang="en-US" sz="2200" dirty="0" smtClean="0">
                <a:solidFill>
                  <a:srgbClr val="1303E7"/>
                </a:solidFill>
              </a:rPr>
              <a:t>+2</a:t>
            </a:r>
            <a:r>
              <a:rPr lang="en-US" sz="2200" dirty="0" smtClean="0"/>
              <a:t>, [2(2) +1 =</a:t>
            </a:r>
            <a:r>
              <a:rPr lang="en-US" sz="2200" dirty="0" smtClean="0">
                <a:solidFill>
                  <a:srgbClr val="FF3300"/>
                </a:solidFill>
              </a:rPr>
              <a:t>5</a:t>
            </a:r>
            <a:r>
              <a:rPr lang="en-US" sz="2200" dirty="0" smtClean="0"/>
              <a:t>], five-d orbitals]</a:t>
            </a:r>
          </a:p>
          <a:p>
            <a:r>
              <a:rPr lang="en-US" sz="2200" dirty="0" smtClean="0"/>
              <a:t>Each orbital in an atom, therefore, is defined by a set of values for </a:t>
            </a:r>
            <a:r>
              <a:rPr lang="en-US" sz="2200" dirty="0" smtClean="0">
                <a:solidFill>
                  <a:srgbClr val="FF3300"/>
                </a:solidFill>
              </a:rPr>
              <a:t>n, </a:t>
            </a:r>
            <a:r>
              <a:rPr lang="en-US" sz="2200" i="1" dirty="0" smtClean="0">
                <a:solidFill>
                  <a:srgbClr val="FF3300"/>
                </a:solidFill>
              </a:rPr>
              <a:t>l</a:t>
            </a:r>
            <a:r>
              <a:rPr lang="en-US" sz="2200" dirty="0" smtClean="0"/>
              <a:t> and </a:t>
            </a:r>
            <a:r>
              <a:rPr lang="en-US" sz="2200" dirty="0" smtClean="0">
                <a:solidFill>
                  <a:srgbClr val="FF3300"/>
                </a:solidFill>
              </a:rPr>
              <a:t>m</a:t>
            </a:r>
            <a:r>
              <a:rPr lang="en-US" sz="2200" i="1" baseline="-25000" dirty="0" smtClean="0">
                <a:solidFill>
                  <a:srgbClr val="FF3300"/>
                </a:solidFill>
              </a:rPr>
              <a:t>l</a:t>
            </a:r>
            <a:endParaRPr lang="en-US" sz="2200" dirty="0" smtClean="0">
              <a:solidFill>
                <a:srgbClr val="FF3300"/>
              </a:solidFill>
            </a:endParaRPr>
          </a:p>
          <a:p>
            <a:r>
              <a:rPr lang="en-US" sz="2200" dirty="0" smtClean="0"/>
              <a:t>The following table gives the relation between the </a:t>
            </a:r>
            <a:r>
              <a:rPr lang="en-US" sz="2200" dirty="0" smtClean="0">
                <a:solidFill>
                  <a:srgbClr val="FF3300"/>
                </a:solidFill>
              </a:rPr>
              <a:t>sub-shell</a:t>
            </a:r>
            <a:r>
              <a:rPr lang="en-US" sz="2200" dirty="0" smtClean="0"/>
              <a:t> and the </a:t>
            </a:r>
            <a:r>
              <a:rPr lang="en-US" sz="2200" dirty="0" smtClean="0">
                <a:solidFill>
                  <a:srgbClr val="1303E7"/>
                </a:solidFill>
              </a:rPr>
              <a:t>number of orbitals </a:t>
            </a:r>
            <a:r>
              <a:rPr lang="en-US" sz="2200" dirty="0" smtClean="0"/>
              <a:t>associated with it</a:t>
            </a:r>
            <a:endParaRPr lang="en-US" sz="2200" dirty="0"/>
          </a:p>
        </p:txBody>
      </p:sp>
      <p:pic>
        <p:nvPicPr>
          <p:cNvPr id="4" name="Picture 3"/>
          <p:cNvPicPr/>
          <p:nvPr/>
        </p:nvPicPr>
        <p:blipFill>
          <a:blip r:embed="rId2" cstate="print"/>
          <a:srcRect/>
          <a:stretch>
            <a:fillRect/>
          </a:stretch>
        </p:blipFill>
        <p:spPr bwMode="auto">
          <a:xfrm>
            <a:off x="1676400" y="5334000"/>
            <a:ext cx="5120640" cy="118872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867400" cy="762000"/>
          </a:xfrm>
        </p:spPr>
        <p:txBody>
          <a:bodyPr>
            <a:normAutofit/>
          </a:bodyPr>
          <a:lstStyle/>
          <a:p>
            <a:pPr algn="l"/>
            <a:r>
              <a:rPr lang="en-US" sz="2800" b="1" dirty="0" smtClean="0">
                <a:solidFill>
                  <a:srgbClr val="0000FF"/>
                </a:solidFill>
              </a:rPr>
              <a:t>Spin Quantum Number (</a:t>
            </a:r>
            <a:r>
              <a:rPr lang="en-US" sz="2800" b="1" dirty="0" err="1" smtClean="0">
                <a:solidFill>
                  <a:srgbClr val="0000FF"/>
                </a:solidFill>
              </a:rPr>
              <a:t>m</a:t>
            </a:r>
            <a:r>
              <a:rPr lang="en-US" sz="2800" b="1" baseline="-25000" dirty="0" err="1" smtClean="0">
                <a:solidFill>
                  <a:srgbClr val="0000FF"/>
                </a:solidFill>
              </a:rPr>
              <a:t>S</a:t>
            </a:r>
            <a:r>
              <a:rPr lang="en-US" sz="2800" b="1" dirty="0" smtClean="0">
                <a:solidFill>
                  <a:srgbClr val="0000FF"/>
                </a:solidFill>
              </a:rPr>
              <a:t>)</a:t>
            </a:r>
            <a:endParaRPr lang="en-US" sz="2800" dirty="0"/>
          </a:p>
        </p:txBody>
      </p:sp>
      <p:sp>
        <p:nvSpPr>
          <p:cNvPr id="3" name="Content Placeholder 2"/>
          <p:cNvSpPr>
            <a:spLocks noGrp="1"/>
          </p:cNvSpPr>
          <p:nvPr>
            <p:ph idx="1"/>
          </p:nvPr>
        </p:nvSpPr>
        <p:spPr>
          <a:xfrm>
            <a:off x="152400" y="838200"/>
            <a:ext cx="8839200" cy="5715000"/>
          </a:xfrm>
        </p:spPr>
        <p:txBody>
          <a:bodyPr>
            <a:normAutofit/>
          </a:bodyPr>
          <a:lstStyle/>
          <a:p>
            <a:pPr algn="just"/>
            <a:r>
              <a:rPr lang="en-US" sz="2000" dirty="0" smtClean="0"/>
              <a:t>represents the </a:t>
            </a:r>
            <a:r>
              <a:rPr lang="en-US" sz="2000" dirty="0" smtClean="0">
                <a:solidFill>
                  <a:srgbClr val="1303E7"/>
                </a:solidFill>
              </a:rPr>
              <a:t>two possible orientations</a:t>
            </a:r>
            <a:r>
              <a:rPr lang="en-US" sz="2000" dirty="0" smtClean="0"/>
              <a:t> that an electron can have in the presence of a magnetic field. </a:t>
            </a:r>
          </a:p>
          <a:p>
            <a:pPr lvl="1" algn="just"/>
            <a:r>
              <a:rPr lang="en-US" sz="2000" dirty="0" smtClean="0">
                <a:solidFill>
                  <a:schemeClr val="tx1"/>
                </a:solidFill>
              </a:rPr>
              <a:t>Only two electrons can occupy the same orbital, and they must have </a:t>
            </a:r>
            <a:r>
              <a:rPr lang="en-US" sz="2000" dirty="0" smtClean="0">
                <a:solidFill>
                  <a:srgbClr val="FF0000"/>
                </a:solidFill>
              </a:rPr>
              <a:t>opposite spins.</a:t>
            </a:r>
          </a:p>
          <a:p>
            <a:pPr lvl="1" algn="just"/>
            <a:r>
              <a:rPr lang="en-US" sz="2000" dirty="0" smtClean="0">
                <a:solidFill>
                  <a:schemeClr val="tx1"/>
                </a:solidFill>
              </a:rPr>
              <a:t>When this happens, the electrons are said to be </a:t>
            </a:r>
            <a:r>
              <a:rPr lang="en-US" sz="2000" dirty="0" smtClean="0">
                <a:solidFill>
                  <a:srgbClr val="1303E7"/>
                </a:solidFill>
              </a:rPr>
              <a:t>paired</a:t>
            </a:r>
            <a:r>
              <a:rPr lang="en-US" sz="2000" dirty="0" smtClean="0">
                <a:solidFill>
                  <a:schemeClr val="tx1"/>
                </a:solidFill>
              </a:rPr>
              <a:t>. The allowed values for the spin quantum number </a:t>
            </a:r>
            <a:r>
              <a:rPr lang="en-US" sz="2000" b="1" dirty="0" err="1" smtClean="0">
                <a:solidFill>
                  <a:srgbClr val="1303E7"/>
                </a:solidFill>
              </a:rPr>
              <a:t>m</a:t>
            </a:r>
            <a:r>
              <a:rPr lang="en-US" sz="2000" b="1" baseline="-25000" dirty="0" err="1" smtClean="0">
                <a:solidFill>
                  <a:srgbClr val="1303E7"/>
                </a:solidFill>
              </a:rPr>
              <a:t>S</a:t>
            </a:r>
            <a:r>
              <a:rPr lang="en-US" sz="2000" dirty="0" smtClean="0">
                <a:solidFill>
                  <a:schemeClr val="tx1"/>
                </a:solidFill>
              </a:rPr>
              <a:t> are </a:t>
            </a:r>
            <a:r>
              <a:rPr lang="en-US" sz="2000" dirty="0" smtClean="0">
                <a:solidFill>
                  <a:srgbClr val="FF0000"/>
                </a:solidFill>
              </a:rPr>
              <a:t>+1/2 </a:t>
            </a:r>
            <a:r>
              <a:rPr lang="en-US" sz="2000" dirty="0" smtClean="0">
                <a:solidFill>
                  <a:schemeClr val="tx1"/>
                </a:solidFill>
              </a:rPr>
              <a:t>and </a:t>
            </a:r>
            <a:r>
              <a:rPr lang="en-US" sz="2000" dirty="0" smtClean="0">
                <a:solidFill>
                  <a:srgbClr val="FF0000"/>
                </a:solidFill>
              </a:rPr>
              <a:t>-1/2</a:t>
            </a:r>
            <a:r>
              <a:rPr lang="en-US" sz="2000" dirty="0" smtClean="0">
                <a:solidFill>
                  <a:schemeClr val="tx1"/>
                </a:solidFill>
              </a:rPr>
              <a:t>.</a:t>
            </a:r>
          </a:p>
          <a:p>
            <a:pPr algn="just"/>
            <a:r>
              <a:rPr lang="en-US" sz="2200" b="1" dirty="0" smtClean="0"/>
              <a:t>Question</a:t>
            </a:r>
            <a:r>
              <a:rPr lang="en-US" sz="2200" dirty="0" smtClean="0"/>
              <a:t>; what is the total   number of   orbitals associated with the principal quantum number n=3? </a:t>
            </a:r>
            <a:endParaRPr lang="en-US" sz="2200" b="1" dirty="0" smtClean="0"/>
          </a:p>
          <a:p>
            <a:pPr algn="just"/>
            <a:r>
              <a:rPr lang="en-US" sz="2200" b="1" dirty="0" smtClean="0"/>
              <a:t>Solution: </a:t>
            </a:r>
            <a:r>
              <a:rPr lang="en-US" sz="2200" dirty="0" smtClean="0"/>
              <a:t>For  n=3,  the  possible  values  of </a:t>
            </a:r>
            <a:r>
              <a:rPr lang="en-US" sz="2200" i="1" dirty="0" smtClean="0"/>
              <a:t>l</a:t>
            </a:r>
            <a:r>
              <a:rPr lang="en-US" sz="2200" dirty="0" smtClean="0"/>
              <a:t> are 0, 1</a:t>
            </a:r>
            <a:r>
              <a:rPr lang="en-US" sz="2200" b="1" dirty="0" smtClean="0"/>
              <a:t> </a:t>
            </a:r>
            <a:r>
              <a:rPr lang="en-US" sz="2200" dirty="0" smtClean="0"/>
              <a:t>and 2. </a:t>
            </a:r>
          </a:p>
          <a:p>
            <a:pPr lvl="1" algn="just"/>
            <a:r>
              <a:rPr lang="en-US" sz="1800" dirty="0" smtClean="0"/>
              <a:t>Thus, there is one 3s orbital</a:t>
            </a:r>
            <a:r>
              <a:rPr lang="en-US" sz="1800" b="1" dirty="0" smtClean="0"/>
              <a:t> </a:t>
            </a:r>
            <a:r>
              <a:rPr lang="en-US" sz="1800" dirty="0" smtClean="0"/>
              <a:t>(n=3, </a:t>
            </a:r>
            <a:r>
              <a:rPr lang="en-US" sz="1800" i="1" dirty="0" smtClean="0"/>
              <a:t>l</a:t>
            </a:r>
            <a:r>
              <a:rPr lang="en-US" sz="1800" dirty="0" smtClean="0"/>
              <a:t>=0 and m</a:t>
            </a:r>
            <a:r>
              <a:rPr lang="en-US" sz="1800" i="1" baseline="-25000" dirty="0" smtClean="0"/>
              <a:t>l</a:t>
            </a:r>
            <a:r>
              <a:rPr lang="en-US" sz="1800" dirty="0" smtClean="0"/>
              <a:t> =0); there are three 3p orbitals (n=3, </a:t>
            </a:r>
            <a:r>
              <a:rPr lang="en-US" sz="1800" i="1" dirty="0" smtClean="0"/>
              <a:t>l</a:t>
            </a:r>
            <a:r>
              <a:rPr lang="en-US" sz="1800" dirty="0" smtClean="0"/>
              <a:t>=1and m</a:t>
            </a:r>
            <a:r>
              <a:rPr lang="en-US" sz="1800" i="1" baseline="-25000" dirty="0" smtClean="0"/>
              <a:t>l </a:t>
            </a:r>
            <a:r>
              <a:rPr lang="en-US" sz="1800" dirty="0" smtClean="0"/>
              <a:t>=-</a:t>
            </a:r>
            <a:r>
              <a:rPr lang="en-US" sz="1800" dirty="0" smtClean="0">
                <a:solidFill>
                  <a:srgbClr val="1303E7"/>
                </a:solidFill>
              </a:rPr>
              <a:t>1,0,+1</a:t>
            </a:r>
            <a:r>
              <a:rPr lang="en-US" sz="1800" dirty="0" smtClean="0"/>
              <a:t>);  there  are  five 3d orbitals (n=3,</a:t>
            </a:r>
            <a:r>
              <a:rPr lang="en-US" sz="1800" i="1" dirty="0" smtClean="0"/>
              <a:t>l</a:t>
            </a:r>
            <a:r>
              <a:rPr lang="en-US" sz="1800" dirty="0" smtClean="0"/>
              <a:t>=2 and m</a:t>
            </a:r>
            <a:r>
              <a:rPr lang="en-US" sz="1800" i="1" baseline="-25000" dirty="0" smtClean="0"/>
              <a:t>l</a:t>
            </a:r>
            <a:r>
              <a:rPr lang="en-US" sz="1800" dirty="0" smtClean="0"/>
              <a:t> = </a:t>
            </a:r>
            <a:r>
              <a:rPr lang="en-US" sz="1800" dirty="0" smtClean="0">
                <a:solidFill>
                  <a:srgbClr val="1303E7"/>
                </a:solidFill>
              </a:rPr>
              <a:t>–2, –1, 0,+1, +2</a:t>
            </a:r>
            <a:r>
              <a:rPr lang="en-US" sz="1800" dirty="0" smtClean="0"/>
              <a:t>). Therefore, the total number of orbitals is </a:t>
            </a:r>
            <a:r>
              <a:rPr lang="en-US" sz="1800" dirty="0" smtClean="0">
                <a:solidFill>
                  <a:srgbClr val="1303E7"/>
                </a:solidFill>
              </a:rPr>
              <a:t>1+3+5= 9</a:t>
            </a:r>
            <a:r>
              <a:rPr lang="en-US" sz="1800" dirty="0" smtClean="0"/>
              <a:t>. </a:t>
            </a:r>
          </a:p>
          <a:p>
            <a:pPr lvl="1" algn="just"/>
            <a:r>
              <a:rPr lang="en-US" sz="1800" dirty="0" smtClean="0"/>
              <a:t>The same value can also be obtained by using the relation; number of orbitals = </a:t>
            </a:r>
            <a:r>
              <a:rPr lang="en-US" sz="1800" b="1" dirty="0" smtClean="0">
                <a:solidFill>
                  <a:srgbClr val="FF3300"/>
                </a:solidFill>
              </a:rPr>
              <a:t>n</a:t>
            </a:r>
            <a:r>
              <a:rPr lang="en-US" sz="1800" b="1" baseline="30000" dirty="0" smtClean="0">
                <a:solidFill>
                  <a:srgbClr val="FF3300"/>
                </a:solidFill>
              </a:rPr>
              <a:t>2</a:t>
            </a:r>
            <a:r>
              <a:rPr lang="en-US" sz="1800" dirty="0" smtClean="0">
                <a:solidFill>
                  <a:srgbClr val="FF3300"/>
                </a:solidFill>
              </a:rPr>
              <a:t>= </a:t>
            </a:r>
            <a:r>
              <a:rPr lang="en-US" sz="1800" b="1" dirty="0" smtClean="0">
                <a:solidFill>
                  <a:srgbClr val="FF3300"/>
                </a:solidFill>
              </a:rPr>
              <a:t>3</a:t>
            </a:r>
            <a:r>
              <a:rPr lang="en-US" sz="1800" b="1" baseline="30000" dirty="0" smtClean="0">
                <a:solidFill>
                  <a:srgbClr val="FF3300"/>
                </a:solidFill>
              </a:rPr>
              <a:t>2</a:t>
            </a:r>
            <a:r>
              <a:rPr lang="en-US" sz="1800" dirty="0" smtClean="0">
                <a:solidFill>
                  <a:srgbClr val="FF3300"/>
                </a:solidFill>
              </a:rPr>
              <a:t>= 9</a:t>
            </a:r>
            <a:r>
              <a:rPr lang="en-US" sz="1800" dirty="0" smtClean="0"/>
              <a:t>.</a:t>
            </a:r>
          </a:p>
          <a:p>
            <a:r>
              <a:rPr lang="en-US" sz="2000" b="1" dirty="0" smtClean="0"/>
              <a:t>Exercise; </a:t>
            </a:r>
            <a:r>
              <a:rPr lang="en-US" sz="2000" dirty="0" smtClean="0"/>
              <a:t>Using s, p, d, f notations, describe the orbital with the following quantum numbers</a:t>
            </a:r>
          </a:p>
          <a:p>
            <a:pPr>
              <a:buNone/>
            </a:pPr>
            <a:r>
              <a:rPr lang="en-US" sz="2000" b="1" dirty="0" smtClean="0"/>
              <a:t>        (a) n= 2, </a:t>
            </a:r>
            <a:r>
              <a:rPr lang="en-US" sz="2000" b="1" i="1" dirty="0" smtClean="0"/>
              <a:t>l </a:t>
            </a:r>
            <a:r>
              <a:rPr lang="en-US" sz="2000" b="1" dirty="0" smtClean="0"/>
              <a:t>= 1,      (b) n  = 4, </a:t>
            </a:r>
            <a:r>
              <a:rPr lang="en-US" sz="2000" b="1" i="1" dirty="0" smtClean="0"/>
              <a:t>l</a:t>
            </a:r>
            <a:r>
              <a:rPr lang="en-US" sz="2000" b="1" dirty="0" smtClean="0"/>
              <a:t> = 0,       (c) n  = 5,  </a:t>
            </a:r>
            <a:r>
              <a:rPr lang="en-US" sz="2000" b="1" i="1" dirty="0" smtClean="0"/>
              <a:t>l </a:t>
            </a:r>
            <a:r>
              <a:rPr lang="en-US" sz="2000" b="1" dirty="0" smtClean="0"/>
              <a:t>= 3,    (d) n  = 3,  </a:t>
            </a:r>
            <a:r>
              <a:rPr lang="en-US" sz="2000" b="1" i="1" dirty="0" smtClean="0"/>
              <a:t>l</a:t>
            </a:r>
            <a:r>
              <a:rPr lang="en-US" sz="2000" b="1" dirty="0" smtClean="0"/>
              <a:t> = 2</a:t>
            </a:r>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685800"/>
          </a:xfrm>
        </p:spPr>
        <p:txBody>
          <a:bodyPr>
            <a:normAutofit/>
          </a:bodyPr>
          <a:lstStyle/>
          <a:p>
            <a:pPr algn="l"/>
            <a:r>
              <a:rPr lang="en-US" sz="3600" b="1" dirty="0" smtClean="0">
                <a:solidFill>
                  <a:srgbClr val="1303E7"/>
                </a:solidFill>
              </a:rPr>
              <a:t>Atomic Structure: Atom</a:t>
            </a:r>
            <a:endParaRPr lang="en-US" sz="3600" b="1" dirty="0">
              <a:solidFill>
                <a:srgbClr val="1303E7"/>
              </a:solidFill>
            </a:endParaRPr>
          </a:p>
        </p:txBody>
      </p:sp>
      <p:sp>
        <p:nvSpPr>
          <p:cNvPr id="3" name="Content Placeholder 2"/>
          <p:cNvSpPr>
            <a:spLocks noGrp="1"/>
          </p:cNvSpPr>
          <p:nvPr>
            <p:ph idx="1"/>
          </p:nvPr>
        </p:nvSpPr>
        <p:spPr>
          <a:xfrm>
            <a:off x="152400" y="914400"/>
            <a:ext cx="8839200" cy="5410200"/>
          </a:xfrm>
        </p:spPr>
        <p:txBody>
          <a:bodyPr>
            <a:normAutofit/>
          </a:bodyPr>
          <a:lstStyle/>
          <a:p>
            <a:pPr algn="just"/>
            <a:r>
              <a:rPr lang="en-US" sz="2200" dirty="0" smtClean="0"/>
              <a:t>An </a:t>
            </a:r>
            <a:r>
              <a:rPr lang="en-US" sz="2200" b="1" dirty="0" smtClean="0">
                <a:solidFill>
                  <a:srgbClr val="FF0000"/>
                </a:solidFill>
              </a:rPr>
              <a:t>atom</a:t>
            </a:r>
            <a:r>
              <a:rPr lang="en-US" sz="2200" dirty="0" smtClean="0"/>
              <a:t> </a:t>
            </a:r>
            <a:r>
              <a:rPr lang="en-US" sz="2200" dirty="0" smtClean="0">
                <a:cs typeface="Times New Roman" pitchFamily="18" charset="0"/>
              </a:rPr>
              <a:t>is a basic unit of matter that consists of a dense central nucleus surrounded by a </a:t>
            </a:r>
            <a:r>
              <a:rPr lang="en-US" sz="2200" dirty="0" smtClean="0">
                <a:solidFill>
                  <a:srgbClr val="CC00CC"/>
                </a:solidFill>
                <a:cs typeface="Times New Roman" pitchFamily="18" charset="0"/>
              </a:rPr>
              <a:t>cloud of negatively </a:t>
            </a:r>
            <a:r>
              <a:rPr lang="en-US" sz="2200" dirty="0" smtClean="0">
                <a:cs typeface="Times New Roman" pitchFamily="18" charset="0"/>
              </a:rPr>
              <a:t>charged electrons.</a:t>
            </a:r>
          </a:p>
          <a:p>
            <a:pPr algn="just"/>
            <a:r>
              <a:rPr lang="en-US" sz="2200" b="1" dirty="0" smtClean="0">
                <a:solidFill>
                  <a:srgbClr val="FF0000"/>
                </a:solidFill>
              </a:rPr>
              <a:t>Atoms</a:t>
            </a:r>
            <a:r>
              <a:rPr lang="en-US" sz="2200" dirty="0" smtClean="0"/>
              <a:t> are composed of</a:t>
            </a:r>
            <a:r>
              <a:rPr lang="en-US" sz="2200" dirty="0" smtClean="0">
                <a:solidFill>
                  <a:srgbClr val="FF0000"/>
                </a:solidFill>
              </a:rPr>
              <a:t> </a:t>
            </a:r>
            <a:r>
              <a:rPr lang="en-US" sz="2200" dirty="0" smtClean="0"/>
              <a:t>smaller </a:t>
            </a:r>
            <a:r>
              <a:rPr lang="en-US" sz="2200" b="1" dirty="0" smtClean="0">
                <a:solidFill>
                  <a:srgbClr val="FF0000"/>
                </a:solidFill>
              </a:rPr>
              <a:t>subatomic</a:t>
            </a:r>
            <a:r>
              <a:rPr lang="en-US" sz="2200" dirty="0" smtClean="0">
                <a:solidFill>
                  <a:srgbClr val="FF0000"/>
                </a:solidFill>
              </a:rPr>
              <a:t> </a:t>
            </a:r>
            <a:r>
              <a:rPr lang="en-US" sz="2200" dirty="0" smtClean="0"/>
              <a:t>particles in an atom. These are </a:t>
            </a:r>
            <a:r>
              <a:rPr lang="en-US" sz="2200" b="1" dirty="0" smtClean="0">
                <a:solidFill>
                  <a:srgbClr val="000099"/>
                </a:solidFill>
              </a:rPr>
              <a:t>proton</a:t>
            </a:r>
            <a:r>
              <a:rPr lang="en-US" sz="2200" dirty="0" smtClean="0">
                <a:solidFill>
                  <a:srgbClr val="000099"/>
                </a:solidFill>
              </a:rPr>
              <a:t>,</a:t>
            </a:r>
            <a:r>
              <a:rPr lang="en-US" sz="2200" b="1" dirty="0" smtClean="0">
                <a:solidFill>
                  <a:srgbClr val="000099"/>
                </a:solidFill>
              </a:rPr>
              <a:t> neutron</a:t>
            </a:r>
            <a:r>
              <a:rPr lang="en-US" sz="2200" dirty="0" smtClean="0">
                <a:solidFill>
                  <a:srgbClr val="000099"/>
                </a:solidFill>
              </a:rPr>
              <a:t>, </a:t>
            </a:r>
            <a:r>
              <a:rPr lang="en-US" sz="2200" dirty="0" smtClean="0"/>
              <a:t>and </a:t>
            </a:r>
            <a:r>
              <a:rPr lang="en-US" sz="2200" b="1" dirty="0" smtClean="0">
                <a:solidFill>
                  <a:srgbClr val="000099"/>
                </a:solidFill>
              </a:rPr>
              <a:t>electron</a:t>
            </a:r>
            <a:r>
              <a:rPr lang="en-US" sz="2200" dirty="0" smtClean="0"/>
              <a:t>. </a:t>
            </a:r>
          </a:p>
          <a:p>
            <a:pPr algn="just">
              <a:buNone/>
            </a:pPr>
            <a:r>
              <a:rPr lang="en-US" sz="2200" b="1" dirty="0" smtClean="0">
                <a:solidFill>
                  <a:srgbClr val="1303E7"/>
                </a:solidFill>
              </a:rPr>
              <a:t>			</a:t>
            </a:r>
            <a:endParaRPr lang="en-US" sz="2200" dirty="0" smtClean="0">
              <a:solidFill>
                <a:schemeClr val="tx1"/>
              </a:solidFill>
            </a:endParaRPr>
          </a:p>
        </p:txBody>
      </p:sp>
      <p:pic>
        <p:nvPicPr>
          <p:cNvPr id="4" name="Picture 3"/>
          <p:cNvPicPr/>
          <p:nvPr/>
        </p:nvPicPr>
        <p:blipFill>
          <a:blip r:embed="rId2" cstate="print"/>
          <a:srcRect l="1748" r="1398" b="1728"/>
          <a:stretch>
            <a:fillRect/>
          </a:stretch>
        </p:blipFill>
        <p:spPr bwMode="auto">
          <a:xfrm>
            <a:off x="381000" y="2667000"/>
            <a:ext cx="8138160" cy="3749040"/>
          </a:xfrm>
          <a:prstGeom prst="rect">
            <a:avLst/>
          </a:prstGeom>
          <a:noFill/>
          <a:ln w="9525">
            <a:noFill/>
            <a:miter lim="800000"/>
            <a:headEnd/>
            <a:tailEnd/>
          </a:ln>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838200"/>
          </a:xfrm>
        </p:spPr>
        <p:txBody>
          <a:bodyPr/>
          <a:lstStyle/>
          <a:p>
            <a:pPr algn="l"/>
            <a:r>
              <a:rPr lang="en-US" b="1" dirty="0" smtClean="0">
                <a:solidFill>
                  <a:srgbClr val="1303E7"/>
                </a:solidFill>
              </a:rPr>
              <a:t>Atomic Structure</a:t>
            </a:r>
            <a:endParaRPr lang="en-US" dirty="0"/>
          </a:p>
        </p:txBody>
      </p:sp>
      <p:sp>
        <p:nvSpPr>
          <p:cNvPr id="3" name="Content Placeholder 2"/>
          <p:cNvSpPr>
            <a:spLocks noGrp="1"/>
          </p:cNvSpPr>
          <p:nvPr>
            <p:ph idx="1"/>
          </p:nvPr>
        </p:nvSpPr>
        <p:spPr>
          <a:xfrm>
            <a:off x="304800" y="1524000"/>
            <a:ext cx="8534400" cy="4953000"/>
          </a:xfrm>
        </p:spPr>
        <p:txBody>
          <a:bodyPr/>
          <a:lstStyle/>
          <a:p>
            <a:pPr algn="just">
              <a:buNone/>
            </a:pPr>
            <a:r>
              <a:rPr lang="en-US" sz="2400" b="1" dirty="0" smtClean="0">
                <a:solidFill>
                  <a:srgbClr val="1303E7"/>
                </a:solidFill>
              </a:rPr>
              <a:t>Inner Structure of an Atom </a:t>
            </a:r>
          </a:p>
          <a:p>
            <a:pPr marL="457200" lvl="1" indent="-457200" algn="just">
              <a:buClr>
                <a:srgbClr val="00B0F0"/>
              </a:buClr>
              <a:buSzPct val="115000"/>
              <a:buFont typeface="Arial Rounded MT Bold" pitchFamily="34" charset="0"/>
              <a:buChar char="•"/>
              <a:defRPr/>
            </a:pPr>
            <a:r>
              <a:rPr lang="en-US" sz="2400" b="1" dirty="0" smtClean="0">
                <a:solidFill>
                  <a:srgbClr val="FF0000"/>
                </a:solidFill>
              </a:rPr>
              <a:t>Nucleus</a:t>
            </a:r>
            <a:r>
              <a:rPr lang="en-US" sz="2400" b="1" dirty="0" smtClean="0"/>
              <a:t> </a:t>
            </a:r>
            <a:r>
              <a:rPr lang="en-US" sz="2400" dirty="0" smtClean="0"/>
              <a:t>- Small, dense, positively charged center of the atom which contains most of the atom’s mass.</a:t>
            </a:r>
          </a:p>
          <a:p>
            <a:pPr lvl="2">
              <a:buClr>
                <a:srgbClr val="00B0F0"/>
              </a:buClr>
              <a:buSzPct val="80000"/>
              <a:buFont typeface="Wingdings" pitchFamily="2" charset="2"/>
              <a:buChar char="Ø"/>
              <a:defRPr/>
            </a:pPr>
            <a:r>
              <a:rPr lang="en-US" dirty="0" smtClean="0"/>
              <a:t>The nucleus contains subatomic particles that have certain characteristics:</a:t>
            </a:r>
          </a:p>
          <a:p>
            <a:pPr lvl="2">
              <a:buClr>
                <a:srgbClr val="00B0F0"/>
              </a:buClr>
              <a:buSzPct val="80000"/>
              <a:buFont typeface="Wingdings" pitchFamily="2" charset="2"/>
              <a:buChar char="Ø"/>
              <a:defRPr/>
            </a:pPr>
            <a:r>
              <a:rPr lang="en-US" b="1" dirty="0" smtClean="0">
                <a:solidFill>
                  <a:srgbClr val="FF0000"/>
                </a:solidFill>
              </a:rPr>
              <a:t>Protons </a:t>
            </a:r>
            <a:r>
              <a:rPr lang="en-US" dirty="0" smtClean="0"/>
              <a:t>- positively charged particles in the nucleus of the atom     +</a:t>
            </a:r>
          </a:p>
          <a:p>
            <a:pPr lvl="2">
              <a:buClr>
                <a:srgbClr val="00B0F0"/>
              </a:buClr>
              <a:buSzPct val="80000"/>
              <a:buFont typeface="Wingdings" pitchFamily="2" charset="2"/>
              <a:buChar char="Ø"/>
              <a:defRPr/>
            </a:pPr>
            <a:r>
              <a:rPr lang="en-US" b="1" dirty="0" smtClean="0">
                <a:solidFill>
                  <a:srgbClr val="FF0000"/>
                </a:solidFill>
              </a:rPr>
              <a:t>Neutrons</a:t>
            </a:r>
            <a:r>
              <a:rPr lang="en-US" b="1" dirty="0" smtClean="0"/>
              <a:t> </a:t>
            </a:r>
            <a:r>
              <a:rPr lang="en-US" dirty="0" smtClean="0"/>
              <a:t>- particles in the nucleus that have no charge but contribute to the atom’s mass     NEUTRAL    0</a:t>
            </a:r>
          </a:p>
          <a:p>
            <a:endParaRPr lang="en-US" sz="2400" dirty="0"/>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algn="l"/>
            <a:r>
              <a:rPr lang="en-US" sz="3600" b="1" i="1" dirty="0" smtClean="0">
                <a:solidFill>
                  <a:schemeClr val="accent4"/>
                </a:solidFill>
              </a:rPr>
              <a:t>Atomic Theories</a:t>
            </a:r>
            <a:endParaRPr lang="en-US" sz="3600" i="1" dirty="0"/>
          </a:p>
        </p:txBody>
      </p:sp>
      <p:sp>
        <p:nvSpPr>
          <p:cNvPr id="3" name="Content Placeholder 2"/>
          <p:cNvSpPr>
            <a:spLocks noGrp="1"/>
          </p:cNvSpPr>
          <p:nvPr>
            <p:ph idx="1"/>
          </p:nvPr>
        </p:nvSpPr>
        <p:spPr>
          <a:xfrm>
            <a:off x="152400" y="914400"/>
            <a:ext cx="8763000" cy="5410200"/>
          </a:xfrm>
        </p:spPr>
        <p:txBody>
          <a:bodyPr>
            <a:noAutofit/>
          </a:bodyPr>
          <a:lstStyle/>
          <a:p>
            <a:pPr>
              <a:defRPr/>
            </a:pPr>
            <a:r>
              <a:rPr lang="en-US" sz="2400" dirty="0" smtClean="0"/>
              <a:t>The search for the atom began as a philosophical question. </a:t>
            </a:r>
          </a:p>
          <a:p>
            <a:pPr>
              <a:defRPr/>
            </a:pPr>
            <a:r>
              <a:rPr lang="en-US" sz="2400" dirty="0" smtClean="0"/>
              <a:t>It was the natural philosophers of ancient Greece that began the search for the atom by asking such questions as: </a:t>
            </a:r>
          </a:p>
          <a:p>
            <a:pPr>
              <a:defRPr/>
            </a:pPr>
            <a:r>
              <a:rPr lang="en-US" sz="2400" dirty="0" smtClean="0">
                <a:solidFill>
                  <a:srgbClr val="FF0000"/>
                </a:solidFill>
              </a:rPr>
              <a:t>What is </a:t>
            </a:r>
            <a:r>
              <a:rPr lang="en-US" sz="2400" i="1" dirty="0" smtClean="0">
                <a:solidFill>
                  <a:srgbClr val="FF0000"/>
                </a:solidFill>
              </a:rPr>
              <a:t>stuff</a:t>
            </a:r>
            <a:r>
              <a:rPr lang="en-US" sz="2400" dirty="0" smtClean="0">
                <a:solidFill>
                  <a:srgbClr val="FF0000"/>
                </a:solidFill>
              </a:rPr>
              <a:t> composed of</a:t>
            </a:r>
            <a:r>
              <a:rPr lang="en-US" sz="2400" dirty="0" smtClean="0"/>
              <a:t>? </a:t>
            </a:r>
            <a:r>
              <a:rPr lang="en-US" sz="2400" dirty="0" smtClean="0">
                <a:solidFill>
                  <a:srgbClr val="1303E7"/>
                </a:solidFill>
              </a:rPr>
              <a:t>What is the structure of material objects? Is there a basic unit from which all objects are made? </a:t>
            </a:r>
          </a:p>
          <a:p>
            <a:pPr>
              <a:defRPr/>
            </a:pPr>
            <a:r>
              <a:rPr lang="en-US" sz="2400" dirty="0" smtClean="0"/>
              <a:t>As early as 400 B.C., some Greek philosophers proposed that</a:t>
            </a:r>
          </a:p>
          <a:p>
            <a:pPr lvl="1">
              <a:defRPr/>
            </a:pPr>
            <a:r>
              <a:rPr lang="en-US" sz="2000" dirty="0" smtClean="0"/>
              <a:t> </a:t>
            </a:r>
            <a:r>
              <a:rPr lang="en-US" sz="2400" dirty="0" smtClean="0"/>
              <a:t>matter is made of indivisible building blocks known as </a:t>
            </a:r>
            <a:r>
              <a:rPr lang="en-US" sz="2400" b="1" dirty="0" err="1" smtClean="0"/>
              <a:t>atomos</a:t>
            </a:r>
            <a:r>
              <a:rPr lang="en-US" sz="2400" dirty="0" smtClean="0"/>
              <a:t>. (</a:t>
            </a:r>
            <a:r>
              <a:rPr lang="en-US" sz="2400" i="1" dirty="0" err="1" smtClean="0"/>
              <a:t>Atomos</a:t>
            </a:r>
            <a:r>
              <a:rPr lang="en-US" sz="2400" dirty="0" smtClean="0"/>
              <a:t> in Greek means indivisible.)</a:t>
            </a:r>
          </a:p>
          <a:p>
            <a:pPr>
              <a:defRPr/>
            </a:pPr>
            <a:r>
              <a:rPr lang="en-US" sz="2400" dirty="0" smtClean="0"/>
              <a:t>To these early Greeks, matter could not be continuously broken down and divided indefinitely</a:t>
            </a:r>
          </a:p>
          <a:p>
            <a:pPr>
              <a:defRPr/>
            </a:pPr>
            <a:r>
              <a:rPr lang="en-US" sz="2400" dirty="0" smtClean="0"/>
              <a:t>The early Greeks were simply philosophers, they </a:t>
            </a:r>
            <a:r>
              <a:rPr lang="en-US" sz="2400" dirty="0" smtClean="0">
                <a:solidFill>
                  <a:srgbClr val="FF0000"/>
                </a:solidFill>
              </a:rPr>
              <a:t>did not perform experiments </a:t>
            </a:r>
            <a:r>
              <a:rPr lang="en-US" sz="2400" dirty="0" smtClean="0"/>
              <a:t>to test their theories</a:t>
            </a:r>
            <a:endParaRPr lang="en-US" sz="2400" dirty="0" smtClean="0">
              <a:solidFill>
                <a:srgbClr val="FF0000"/>
              </a:solidFill>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762000"/>
          </a:xfrm>
        </p:spPr>
        <p:txBody>
          <a:bodyPr>
            <a:normAutofit/>
          </a:bodyPr>
          <a:lstStyle/>
          <a:p>
            <a:pPr algn="l"/>
            <a:r>
              <a:rPr lang="en-US" sz="3600" b="1" dirty="0" smtClean="0">
                <a:solidFill>
                  <a:srgbClr val="1303E7"/>
                </a:solidFill>
              </a:rPr>
              <a:t>Outer Structure of an Atom</a:t>
            </a:r>
            <a:endParaRPr lang="en-US" sz="3600" b="1" dirty="0">
              <a:solidFill>
                <a:srgbClr val="1303E7"/>
              </a:solidFill>
            </a:endParaRPr>
          </a:p>
        </p:txBody>
      </p:sp>
      <p:sp>
        <p:nvSpPr>
          <p:cNvPr id="3" name="Content Placeholder 2"/>
          <p:cNvSpPr>
            <a:spLocks noGrp="1"/>
          </p:cNvSpPr>
          <p:nvPr>
            <p:ph idx="1"/>
          </p:nvPr>
        </p:nvSpPr>
        <p:spPr>
          <a:xfrm>
            <a:off x="152400" y="1371600"/>
            <a:ext cx="8839200" cy="4953000"/>
          </a:xfrm>
        </p:spPr>
        <p:txBody>
          <a:bodyPr>
            <a:normAutofit/>
          </a:bodyPr>
          <a:lstStyle/>
          <a:p>
            <a:pPr marL="274320" lvl="1">
              <a:spcBef>
                <a:spcPts val="600"/>
              </a:spcBef>
              <a:buClr>
                <a:schemeClr val="accent1"/>
              </a:buClr>
            </a:pPr>
            <a:r>
              <a:rPr lang="en-US" sz="2400" b="1" dirty="0" smtClean="0">
                <a:solidFill>
                  <a:srgbClr val="FF0000"/>
                </a:solidFill>
              </a:rPr>
              <a:t>Electron cloud </a:t>
            </a:r>
            <a:r>
              <a:rPr lang="en-US" sz="2400" dirty="0" smtClean="0"/>
              <a:t>- </a:t>
            </a:r>
            <a:r>
              <a:rPr lang="en-US" sz="2400" dirty="0" smtClean="0">
                <a:solidFill>
                  <a:schemeClr val="tx1"/>
                </a:solidFill>
              </a:rPr>
              <a:t>an area encircling the nucleus where electrons are likely to be found.</a:t>
            </a:r>
          </a:p>
          <a:p>
            <a:pPr marL="274320" lvl="1">
              <a:spcBef>
                <a:spcPts val="600"/>
              </a:spcBef>
              <a:buClr>
                <a:schemeClr val="accent1"/>
              </a:buClr>
            </a:pPr>
            <a:r>
              <a:rPr lang="en-US" sz="2400" dirty="0" smtClean="0">
                <a:solidFill>
                  <a:schemeClr val="tx1"/>
                </a:solidFill>
              </a:rPr>
              <a:t>The cloud contains </a:t>
            </a:r>
            <a:r>
              <a:rPr lang="en-US" sz="2400" b="1" dirty="0" smtClean="0">
                <a:solidFill>
                  <a:srgbClr val="FF0000"/>
                </a:solidFill>
              </a:rPr>
              <a:t>energy levels.</a:t>
            </a:r>
          </a:p>
          <a:p>
            <a:pPr marL="548640" lvl="2" algn="just">
              <a:spcBef>
                <a:spcPts val="600"/>
              </a:spcBef>
              <a:buClr>
                <a:schemeClr val="accent1"/>
              </a:buClr>
            </a:pPr>
            <a:r>
              <a:rPr lang="en-US" sz="2400" b="1" dirty="0" smtClean="0">
                <a:solidFill>
                  <a:srgbClr val="FF0000"/>
                </a:solidFill>
              </a:rPr>
              <a:t>electrons </a:t>
            </a:r>
            <a:r>
              <a:rPr lang="en-US" sz="2400" dirty="0" smtClean="0"/>
              <a:t>are</a:t>
            </a:r>
            <a:r>
              <a:rPr lang="en-US" sz="2400" b="1" dirty="0" smtClean="0"/>
              <a:t> </a:t>
            </a:r>
            <a:r>
              <a:rPr lang="en-US" sz="2400" dirty="0" smtClean="0"/>
              <a:t>negatively charged particles located in specific energy levels.</a:t>
            </a:r>
          </a:p>
          <a:p>
            <a:pPr marL="548640" lvl="2">
              <a:spcBef>
                <a:spcPts val="600"/>
              </a:spcBef>
              <a:buClr>
                <a:schemeClr val="accent1"/>
              </a:buClr>
            </a:pPr>
            <a:r>
              <a:rPr lang="en-US" sz="2400" dirty="0" smtClean="0"/>
              <a:t>there is a specific order for the electrons to fill the energy levels.</a:t>
            </a:r>
          </a:p>
          <a:p>
            <a:pPr marL="548640" lvl="2">
              <a:spcBef>
                <a:spcPts val="600"/>
              </a:spcBef>
              <a:buClr>
                <a:schemeClr val="accent1"/>
              </a:buClr>
            </a:pPr>
            <a:r>
              <a:rPr lang="en-US" sz="2400" b="1" dirty="0" smtClean="0">
                <a:solidFill>
                  <a:srgbClr val="FF0000"/>
                </a:solidFill>
              </a:rPr>
              <a:t>valence electrons </a:t>
            </a:r>
            <a:r>
              <a:rPr lang="en-US" sz="2400" dirty="0" smtClean="0"/>
              <a:t>are in the outermost energy level and are the electrons involved in bonding.</a:t>
            </a:r>
          </a:p>
          <a:p>
            <a:pPr marL="274320" lvl="1">
              <a:spcBef>
                <a:spcPts val="600"/>
              </a:spcBef>
              <a:buClr>
                <a:schemeClr val="accent1"/>
              </a:buClr>
            </a:pPr>
            <a:r>
              <a:rPr lang="en-US" sz="2400" dirty="0" smtClean="0">
                <a:solidFill>
                  <a:srgbClr val="FF0000"/>
                </a:solidFill>
              </a:rPr>
              <a:t>valence</a:t>
            </a:r>
            <a:r>
              <a:rPr lang="en-US" sz="2400" dirty="0" smtClean="0"/>
              <a:t> </a:t>
            </a:r>
            <a:r>
              <a:rPr lang="en-US" sz="2400" dirty="0" smtClean="0">
                <a:solidFill>
                  <a:schemeClr val="tx1"/>
                </a:solidFill>
              </a:rPr>
              <a:t>is the number of bonds that an   atom can form.</a:t>
            </a:r>
          </a:p>
          <a:p>
            <a:pPr marL="274320" lvl="1">
              <a:spcBef>
                <a:spcPts val="600"/>
              </a:spcBef>
              <a:buClr>
                <a:schemeClr val="accent1"/>
              </a:buClr>
            </a:pPr>
            <a:r>
              <a:rPr lang="en-US" sz="2400" dirty="0" smtClean="0">
                <a:solidFill>
                  <a:schemeClr val="tx1"/>
                </a:solidFill>
              </a:rPr>
              <a:t>an atom is most stable when its outermost </a:t>
            </a:r>
            <a:r>
              <a:rPr lang="en-US" sz="2400" dirty="0" smtClean="0">
                <a:solidFill>
                  <a:srgbClr val="FF0000"/>
                </a:solidFill>
              </a:rPr>
              <a:t>energy level is full.</a:t>
            </a:r>
          </a:p>
        </p:txBody>
      </p:sp>
    </p:spTree>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762000"/>
          </a:xfrm>
        </p:spPr>
        <p:txBody>
          <a:bodyPr>
            <a:normAutofit/>
          </a:bodyPr>
          <a:lstStyle/>
          <a:p>
            <a:pPr algn="l"/>
            <a:r>
              <a:rPr lang="en-US" sz="3200" b="1" dirty="0" smtClean="0">
                <a:solidFill>
                  <a:srgbClr val="1303E7"/>
                </a:solidFill>
              </a:rPr>
              <a:t>Inner and Outer Structure of an Atom</a:t>
            </a:r>
            <a:endParaRPr lang="en-US" sz="3200" dirty="0"/>
          </a:p>
        </p:txBody>
      </p:sp>
      <p:sp>
        <p:nvSpPr>
          <p:cNvPr id="3" name="Content Placeholder 2"/>
          <p:cNvSpPr>
            <a:spLocks noGrp="1"/>
          </p:cNvSpPr>
          <p:nvPr>
            <p:ph idx="1"/>
          </p:nvPr>
        </p:nvSpPr>
        <p:spPr>
          <a:xfrm>
            <a:off x="228600" y="1219200"/>
            <a:ext cx="8686800" cy="533400"/>
          </a:xfrm>
        </p:spPr>
        <p:txBody>
          <a:bodyPr>
            <a:normAutofit/>
          </a:bodyPr>
          <a:lstStyle/>
          <a:p>
            <a:pPr marL="274320" lvl="1">
              <a:spcBef>
                <a:spcPts val="600"/>
              </a:spcBef>
              <a:buClr>
                <a:schemeClr val="accent1"/>
              </a:buClr>
            </a:pPr>
            <a:r>
              <a:rPr lang="en-US" sz="2600" b="1" dirty="0" smtClean="0">
                <a:solidFill>
                  <a:srgbClr val="FF0000"/>
                </a:solidFill>
              </a:rPr>
              <a:t>Energy levels </a:t>
            </a:r>
            <a:r>
              <a:rPr lang="en-US" sz="2600" b="1" dirty="0" smtClean="0">
                <a:solidFill>
                  <a:schemeClr val="tx1"/>
                </a:solidFill>
              </a:rPr>
              <a:t>completely surround the nucleus.</a:t>
            </a:r>
            <a:endParaRPr lang="en-US" sz="2600" dirty="0" smtClean="0">
              <a:solidFill>
                <a:schemeClr val="tx1"/>
              </a:solidFill>
            </a:endParaRPr>
          </a:p>
          <a:p>
            <a:endParaRPr lang="en-US" dirty="0"/>
          </a:p>
        </p:txBody>
      </p:sp>
      <p:grpSp>
        <p:nvGrpSpPr>
          <p:cNvPr id="4" name="Group 10"/>
          <p:cNvGrpSpPr>
            <a:grpSpLocks/>
          </p:cNvGrpSpPr>
          <p:nvPr/>
        </p:nvGrpSpPr>
        <p:grpSpPr bwMode="auto">
          <a:xfrm>
            <a:off x="660400" y="1828800"/>
            <a:ext cx="8153401" cy="4724400"/>
            <a:chOff x="304800" y="1699771"/>
            <a:chExt cx="7604131" cy="5408864"/>
          </a:xfrm>
        </p:grpSpPr>
        <p:sp>
          <p:nvSpPr>
            <p:cNvPr id="5" name="Flowchart: Connector 4"/>
            <p:cNvSpPr/>
            <p:nvPr/>
          </p:nvSpPr>
          <p:spPr>
            <a:xfrm>
              <a:off x="328489" y="3095607"/>
              <a:ext cx="1776666" cy="2268233"/>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Arc 5"/>
            <p:cNvSpPr/>
            <p:nvPr/>
          </p:nvSpPr>
          <p:spPr>
            <a:xfrm>
              <a:off x="304800" y="2471332"/>
              <a:ext cx="2722741" cy="3814940"/>
            </a:xfrm>
            <a:prstGeom prst="arc">
              <a:avLst>
                <a:gd name="adj1" fmla="val 16200000"/>
                <a:gd name="adj2" fmla="val 4832001"/>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7" name="Arc 6"/>
            <p:cNvSpPr/>
            <p:nvPr/>
          </p:nvSpPr>
          <p:spPr>
            <a:xfrm rot="216539">
              <a:off x="1446308" y="2061738"/>
              <a:ext cx="2613179" cy="4494421"/>
            </a:xfrm>
            <a:prstGeom prst="arc">
              <a:avLst>
                <a:gd name="adj1" fmla="val 16132605"/>
                <a:gd name="adj2" fmla="val 5145056"/>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 name="Arc 7"/>
            <p:cNvSpPr/>
            <p:nvPr/>
          </p:nvSpPr>
          <p:spPr>
            <a:xfrm rot="216539">
              <a:off x="2392382" y="1896630"/>
              <a:ext cx="2804171" cy="4888140"/>
            </a:xfrm>
            <a:prstGeom prst="arc">
              <a:avLst>
                <a:gd name="adj1" fmla="val 16127854"/>
                <a:gd name="adj2" fmla="val 5145056"/>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9" name="Arc 8"/>
            <p:cNvSpPr/>
            <p:nvPr/>
          </p:nvSpPr>
          <p:spPr>
            <a:xfrm rot="300451">
              <a:off x="2838030" y="1699771"/>
              <a:ext cx="3612554" cy="5331073"/>
            </a:xfrm>
            <a:prstGeom prst="arc">
              <a:avLst>
                <a:gd name="adj1" fmla="val 16127854"/>
                <a:gd name="adj2" fmla="val 4094551"/>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10" name="TextBox 3"/>
            <p:cNvSpPr txBox="1">
              <a:spLocks noChangeArrowheads="1"/>
            </p:cNvSpPr>
            <p:nvPr/>
          </p:nvSpPr>
          <p:spPr bwMode="auto">
            <a:xfrm>
              <a:off x="1323422" y="2310449"/>
              <a:ext cx="1776666" cy="739970"/>
            </a:xfrm>
            <a:prstGeom prst="rect">
              <a:avLst/>
            </a:prstGeom>
            <a:noFill/>
            <a:ln w="9525">
              <a:noFill/>
              <a:miter lim="800000"/>
              <a:headEnd/>
              <a:tailEnd/>
            </a:ln>
          </p:spPr>
          <p:txBody>
            <a:bodyPr wrap="square">
              <a:spAutoFit/>
            </a:bodyPr>
            <a:lstStyle/>
            <a:p>
              <a:pPr algn="ctr"/>
              <a:r>
                <a:rPr lang="en-US" b="1" dirty="0"/>
                <a:t>Maximum of 2 electrons</a:t>
              </a:r>
            </a:p>
          </p:txBody>
        </p:sp>
        <p:sp>
          <p:nvSpPr>
            <p:cNvPr id="11" name="TextBox 8"/>
            <p:cNvSpPr txBox="1">
              <a:spLocks noChangeArrowheads="1"/>
            </p:cNvSpPr>
            <p:nvPr/>
          </p:nvSpPr>
          <p:spPr bwMode="auto">
            <a:xfrm>
              <a:off x="541689" y="3793525"/>
              <a:ext cx="1208133" cy="810443"/>
            </a:xfrm>
            <a:prstGeom prst="rect">
              <a:avLst/>
            </a:prstGeom>
            <a:noFill/>
            <a:ln w="9525">
              <a:noFill/>
              <a:miter lim="800000"/>
              <a:headEnd/>
              <a:tailEnd/>
            </a:ln>
          </p:spPr>
          <p:txBody>
            <a:bodyPr wrap="square">
              <a:spAutoFit/>
            </a:bodyPr>
            <a:lstStyle/>
            <a:p>
              <a:r>
                <a:rPr lang="en-US" sz="2000" b="1" dirty="0" smtClean="0">
                  <a:solidFill>
                    <a:srgbClr val="FF0000"/>
                  </a:solidFill>
                </a:rPr>
                <a:t>Proton(+)</a:t>
              </a:r>
            </a:p>
            <a:p>
              <a:r>
                <a:rPr lang="en-US" sz="2000" b="1" dirty="0" smtClean="0">
                  <a:solidFill>
                    <a:srgbClr val="FFFF00"/>
                  </a:solidFill>
                </a:rPr>
                <a:t>Neutron</a:t>
              </a:r>
              <a:endParaRPr lang="en-US" sz="2000" b="1" dirty="0">
                <a:solidFill>
                  <a:srgbClr val="FFFF00"/>
                </a:solidFill>
                <a:effectLst>
                  <a:outerShdw blurRad="38100" dist="38100" dir="2700000" algn="tl">
                    <a:srgbClr val="000000">
                      <a:alpha val="43137"/>
                    </a:srgbClr>
                  </a:outerShdw>
                </a:effectLst>
              </a:endParaRPr>
            </a:p>
          </p:txBody>
        </p:sp>
        <p:sp>
          <p:nvSpPr>
            <p:cNvPr id="12" name="TextBox 11"/>
            <p:cNvSpPr txBox="1">
              <a:spLocks noChangeArrowheads="1"/>
            </p:cNvSpPr>
            <p:nvPr/>
          </p:nvSpPr>
          <p:spPr bwMode="auto">
            <a:xfrm>
              <a:off x="3242221" y="2572168"/>
              <a:ext cx="1492399" cy="739970"/>
            </a:xfrm>
            <a:prstGeom prst="rect">
              <a:avLst/>
            </a:prstGeom>
            <a:noFill/>
            <a:ln w="9525">
              <a:noFill/>
              <a:miter lim="800000"/>
              <a:headEnd/>
              <a:tailEnd/>
            </a:ln>
          </p:spPr>
          <p:txBody>
            <a:bodyPr wrap="square">
              <a:spAutoFit/>
            </a:bodyPr>
            <a:lstStyle/>
            <a:p>
              <a:pPr algn="ctr"/>
              <a:r>
                <a:rPr lang="en-US" b="1" dirty="0"/>
                <a:t>Maximum of 8 electrons</a:t>
              </a:r>
            </a:p>
          </p:txBody>
        </p:sp>
        <p:sp>
          <p:nvSpPr>
            <p:cNvPr id="13" name="TextBox 12"/>
            <p:cNvSpPr txBox="1">
              <a:spLocks noChangeArrowheads="1"/>
            </p:cNvSpPr>
            <p:nvPr/>
          </p:nvSpPr>
          <p:spPr bwMode="auto">
            <a:xfrm>
              <a:off x="4521420" y="3619045"/>
              <a:ext cx="1412822" cy="739970"/>
            </a:xfrm>
            <a:prstGeom prst="rect">
              <a:avLst/>
            </a:prstGeom>
            <a:noFill/>
            <a:ln w="9525">
              <a:noFill/>
              <a:miter lim="800000"/>
              <a:headEnd/>
              <a:tailEnd/>
            </a:ln>
          </p:spPr>
          <p:txBody>
            <a:bodyPr wrap="square">
              <a:spAutoFit/>
            </a:bodyPr>
            <a:lstStyle/>
            <a:p>
              <a:pPr algn="ctr"/>
              <a:r>
                <a:rPr lang="en-US" b="1" dirty="0"/>
                <a:t>Maximum of 18 electrons</a:t>
              </a:r>
            </a:p>
          </p:txBody>
        </p:sp>
        <p:sp>
          <p:nvSpPr>
            <p:cNvPr id="14" name="TextBox 13"/>
            <p:cNvSpPr txBox="1">
              <a:spLocks noChangeArrowheads="1"/>
            </p:cNvSpPr>
            <p:nvPr/>
          </p:nvSpPr>
          <p:spPr bwMode="auto">
            <a:xfrm>
              <a:off x="5516353" y="4927641"/>
              <a:ext cx="1806594" cy="739970"/>
            </a:xfrm>
            <a:prstGeom prst="rect">
              <a:avLst/>
            </a:prstGeom>
            <a:noFill/>
            <a:ln w="9525">
              <a:noFill/>
              <a:miter lim="800000"/>
              <a:headEnd/>
              <a:tailEnd/>
            </a:ln>
          </p:spPr>
          <p:txBody>
            <a:bodyPr wrap="square">
              <a:spAutoFit/>
            </a:bodyPr>
            <a:lstStyle/>
            <a:p>
              <a:pPr algn="ctr"/>
              <a:r>
                <a:rPr lang="en-US" b="1" dirty="0"/>
                <a:t>Maximum </a:t>
              </a:r>
              <a:r>
                <a:rPr lang="en-US" b="1" dirty="0" smtClean="0"/>
                <a:t>of  </a:t>
              </a:r>
              <a:r>
                <a:rPr lang="en-US" b="1" dirty="0"/>
                <a:t>32 electrons</a:t>
              </a:r>
            </a:p>
          </p:txBody>
        </p:sp>
        <p:sp>
          <p:nvSpPr>
            <p:cNvPr id="15" name="TextBox 15"/>
            <p:cNvSpPr txBox="1">
              <a:spLocks noChangeArrowheads="1"/>
            </p:cNvSpPr>
            <p:nvPr/>
          </p:nvSpPr>
          <p:spPr bwMode="auto">
            <a:xfrm>
              <a:off x="6298087" y="2471047"/>
              <a:ext cx="1610844" cy="739970"/>
            </a:xfrm>
            <a:prstGeom prst="rect">
              <a:avLst/>
            </a:prstGeom>
            <a:noFill/>
            <a:ln w="9525">
              <a:noFill/>
              <a:miter lim="800000"/>
              <a:headEnd/>
              <a:tailEnd/>
            </a:ln>
          </p:spPr>
          <p:txBody>
            <a:bodyPr wrap="square">
              <a:spAutoFit/>
            </a:bodyPr>
            <a:lstStyle/>
            <a:p>
              <a:pPr algn="ctr"/>
              <a:r>
                <a:rPr lang="en-US" b="1" dirty="0"/>
                <a:t>Maximum of 50 electrons</a:t>
              </a:r>
            </a:p>
          </p:txBody>
        </p:sp>
        <p:sp>
          <p:nvSpPr>
            <p:cNvPr id="16" name="Arc 15"/>
            <p:cNvSpPr/>
            <p:nvPr/>
          </p:nvSpPr>
          <p:spPr>
            <a:xfrm rot="300451">
              <a:off x="4009148" y="1777562"/>
              <a:ext cx="3674737" cy="5331073"/>
            </a:xfrm>
            <a:prstGeom prst="arc">
              <a:avLst>
                <a:gd name="adj1" fmla="val 16127854"/>
                <a:gd name="adj2" fmla="val 4094551"/>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grpSp>
      <p:sp>
        <p:nvSpPr>
          <p:cNvPr id="20" name="Rectangle 19"/>
          <p:cNvSpPr/>
          <p:nvPr/>
        </p:nvSpPr>
        <p:spPr>
          <a:xfrm>
            <a:off x="990600" y="5029200"/>
            <a:ext cx="1219200" cy="400110"/>
          </a:xfrm>
          <a:prstGeom prst="rect">
            <a:avLst/>
          </a:prstGeom>
        </p:spPr>
        <p:txBody>
          <a:bodyPr wrap="square">
            <a:spAutoFit/>
          </a:bodyPr>
          <a:lstStyle/>
          <a:p>
            <a:r>
              <a:rPr lang="en-US" sz="2000" b="1" dirty="0" smtClean="0">
                <a:solidFill>
                  <a:srgbClr val="FF0000"/>
                </a:solidFill>
              </a:rPr>
              <a:t>Nucleus</a:t>
            </a:r>
            <a:endParaRPr lang="en-US" sz="2000" b="1" dirty="0"/>
          </a:p>
        </p:txBody>
      </p:sp>
    </p:spTree>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924800" cy="609600"/>
          </a:xfrm>
        </p:spPr>
        <p:txBody>
          <a:bodyPr>
            <a:normAutofit fontScale="90000"/>
          </a:bodyPr>
          <a:lstStyle/>
          <a:p>
            <a:pPr algn="l"/>
            <a:r>
              <a:rPr lang="en-US" sz="3600" b="1" dirty="0" smtClean="0">
                <a:solidFill>
                  <a:srgbClr val="1303E7"/>
                </a:solidFill>
              </a:rPr>
              <a:t>Atom Characteristics</a:t>
            </a:r>
            <a:endParaRPr lang="en-US" sz="3600" dirty="0">
              <a:solidFill>
                <a:srgbClr val="1303E7"/>
              </a:solidFill>
            </a:endParaRPr>
          </a:p>
        </p:txBody>
      </p:sp>
      <p:sp>
        <p:nvSpPr>
          <p:cNvPr id="3" name="Content Placeholder 2"/>
          <p:cNvSpPr>
            <a:spLocks noGrp="1"/>
          </p:cNvSpPr>
          <p:nvPr>
            <p:ph idx="1"/>
          </p:nvPr>
        </p:nvSpPr>
        <p:spPr>
          <a:xfrm>
            <a:off x="152400" y="1143000"/>
            <a:ext cx="8839200" cy="5181600"/>
          </a:xfrm>
        </p:spPr>
        <p:txBody>
          <a:bodyPr>
            <a:normAutofit/>
          </a:bodyPr>
          <a:lstStyle/>
          <a:p>
            <a:r>
              <a:rPr lang="en-US" dirty="0" smtClean="0"/>
              <a:t>The </a:t>
            </a:r>
            <a:r>
              <a:rPr lang="en-US" dirty="0" smtClean="0">
                <a:solidFill>
                  <a:srgbClr val="1303E7"/>
                </a:solidFill>
              </a:rPr>
              <a:t>number of protons </a:t>
            </a:r>
            <a:r>
              <a:rPr lang="en-US" dirty="0" smtClean="0"/>
              <a:t>in the nucleus is the </a:t>
            </a:r>
            <a:r>
              <a:rPr lang="en-US" b="1" dirty="0" smtClean="0">
                <a:solidFill>
                  <a:srgbClr val="FF0000"/>
                </a:solidFill>
              </a:rPr>
              <a:t>atomic number </a:t>
            </a:r>
            <a:r>
              <a:rPr lang="en-US" dirty="0" smtClean="0"/>
              <a:t>of that atom.</a:t>
            </a:r>
          </a:p>
          <a:p>
            <a:r>
              <a:rPr lang="en-US" dirty="0" smtClean="0"/>
              <a:t>The </a:t>
            </a:r>
            <a:r>
              <a:rPr lang="en-US" dirty="0" smtClean="0">
                <a:solidFill>
                  <a:srgbClr val="1303E7"/>
                </a:solidFill>
              </a:rPr>
              <a:t>number of protons (+) </a:t>
            </a:r>
            <a:r>
              <a:rPr lang="en-US" dirty="0" smtClean="0"/>
              <a:t>equals the </a:t>
            </a:r>
            <a:r>
              <a:rPr lang="en-US" dirty="0" smtClean="0">
                <a:solidFill>
                  <a:srgbClr val="FF0000"/>
                </a:solidFill>
              </a:rPr>
              <a:t>number of electrons (-)</a:t>
            </a:r>
            <a:r>
              <a:rPr lang="en-US" dirty="0" smtClean="0"/>
              <a:t> in neutral atom.</a:t>
            </a:r>
          </a:p>
          <a:p>
            <a:r>
              <a:rPr lang="en-US" dirty="0" smtClean="0"/>
              <a:t>The </a:t>
            </a:r>
            <a:r>
              <a:rPr lang="en-US" b="1" dirty="0" smtClean="0">
                <a:solidFill>
                  <a:srgbClr val="FF0000"/>
                </a:solidFill>
              </a:rPr>
              <a:t>atomic mass </a:t>
            </a:r>
            <a:r>
              <a:rPr lang="en-US" dirty="0" smtClean="0"/>
              <a:t>is the mass of the </a:t>
            </a:r>
            <a:r>
              <a:rPr lang="en-US" dirty="0" smtClean="0">
                <a:solidFill>
                  <a:srgbClr val="FF0000"/>
                </a:solidFill>
              </a:rPr>
              <a:t>protons </a:t>
            </a:r>
            <a:r>
              <a:rPr lang="en-US" dirty="0" smtClean="0"/>
              <a:t>plus the mass of the </a:t>
            </a:r>
            <a:r>
              <a:rPr lang="en-US" dirty="0" smtClean="0">
                <a:solidFill>
                  <a:srgbClr val="FF0000"/>
                </a:solidFill>
              </a:rPr>
              <a:t>neutrons</a:t>
            </a:r>
          </a:p>
          <a:p>
            <a:pPr marL="640080" lvl="1" indent="-237744">
              <a:lnSpc>
                <a:spcPct val="90000"/>
              </a:lnSpc>
              <a:buFont typeface="Wingdings" pitchFamily="2" charset="2"/>
              <a:buChar char="Ø"/>
              <a:defRPr/>
            </a:pPr>
            <a:r>
              <a:rPr lang="en-US" sz="2600" dirty="0" smtClean="0">
                <a:solidFill>
                  <a:schemeClr val="tx1"/>
                </a:solidFill>
              </a:rPr>
              <a:t>Atomic mass is reported in the SI units  </a:t>
            </a:r>
            <a:r>
              <a:rPr lang="en-US" sz="2600" b="1" dirty="0" smtClean="0">
                <a:solidFill>
                  <a:srgbClr val="FF0000"/>
                </a:solidFill>
              </a:rPr>
              <a:t>atomic mass units </a:t>
            </a:r>
            <a:r>
              <a:rPr lang="en-US" sz="2600" dirty="0" smtClean="0">
                <a:solidFill>
                  <a:srgbClr val="FF0000"/>
                </a:solidFill>
              </a:rPr>
              <a:t>(</a:t>
            </a:r>
            <a:r>
              <a:rPr lang="en-US" sz="2600" b="1" dirty="0" err="1" smtClean="0">
                <a:solidFill>
                  <a:srgbClr val="FF0000"/>
                </a:solidFill>
              </a:rPr>
              <a:t>amu</a:t>
            </a:r>
            <a:r>
              <a:rPr lang="en-US" sz="2600" dirty="0" smtClean="0">
                <a:solidFill>
                  <a:srgbClr val="FF0000"/>
                </a:solidFill>
              </a:rPr>
              <a:t>).</a:t>
            </a:r>
          </a:p>
          <a:p>
            <a:pPr marL="640080" lvl="1" indent="-237744">
              <a:lnSpc>
                <a:spcPct val="90000"/>
              </a:lnSpc>
              <a:buFont typeface="Wingdings" pitchFamily="2" charset="2"/>
              <a:buChar char="Ø"/>
              <a:defRPr/>
            </a:pPr>
            <a:r>
              <a:rPr lang="en-US" sz="2600" dirty="0" smtClean="0">
                <a:solidFill>
                  <a:schemeClr val="tx1"/>
                </a:solidFill>
              </a:rPr>
              <a:t>Protons and neutrons each are given an </a:t>
            </a:r>
            <a:r>
              <a:rPr lang="en-US" sz="2600" dirty="0" err="1" smtClean="0">
                <a:solidFill>
                  <a:srgbClr val="FF0000"/>
                </a:solidFill>
              </a:rPr>
              <a:t>amu</a:t>
            </a:r>
            <a:r>
              <a:rPr lang="en-US" sz="2600" dirty="0" smtClean="0">
                <a:solidFill>
                  <a:srgbClr val="FF0000"/>
                </a:solidFill>
              </a:rPr>
              <a:t> of 1</a:t>
            </a:r>
            <a:r>
              <a:rPr lang="en-US" sz="2600" dirty="0" smtClean="0">
                <a:solidFill>
                  <a:schemeClr val="tx1"/>
                </a:solidFill>
              </a:rPr>
              <a:t>.</a:t>
            </a:r>
          </a:p>
          <a:p>
            <a:pPr marL="640080" lvl="1" indent="-237744">
              <a:lnSpc>
                <a:spcPct val="90000"/>
              </a:lnSpc>
              <a:buFont typeface="Wingdings" pitchFamily="2" charset="2"/>
              <a:buChar char="Ø"/>
              <a:defRPr/>
            </a:pPr>
            <a:r>
              <a:rPr lang="en-US" sz="2600" dirty="0" smtClean="0">
                <a:solidFill>
                  <a:schemeClr val="tx1"/>
                </a:solidFill>
              </a:rPr>
              <a:t>Electrons have a mass of nearly zero.</a:t>
            </a:r>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685800"/>
          </a:xfrm>
        </p:spPr>
        <p:txBody>
          <a:bodyPr>
            <a:normAutofit/>
          </a:bodyPr>
          <a:lstStyle/>
          <a:p>
            <a:pPr algn="l"/>
            <a:r>
              <a:rPr lang="en-US" sz="3600" b="1" dirty="0" smtClean="0">
                <a:solidFill>
                  <a:srgbClr val="1303E7"/>
                </a:solidFill>
              </a:rPr>
              <a:t>Decoding Atom Information </a:t>
            </a:r>
            <a:endParaRPr lang="en-US" sz="3600" b="1" dirty="0">
              <a:solidFill>
                <a:srgbClr val="1303E7"/>
              </a:solidFill>
            </a:endParaRPr>
          </a:p>
        </p:txBody>
      </p:sp>
      <p:sp>
        <p:nvSpPr>
          <p:cNvPr id="3" name="Content Placeholder 2"/>
          <p:cNvSpPr>
            <a:spLocks noGrp="1"/>
          </p:cNvSpPr>
          <p:nvPr>
            <p:ph idx="1"/>
          </p:nvPr>
        </p:nvSpPr>
        <p:spPr>
          <a:xfrm>
            <a:off x="152400" y="6096000"/>
            <a:ext cx="8839200" cy="228600"/>
          </a:xfrm>
        </p:spPr>
        <p:txBody>
          <a:bodyPr>
            <a:normAutofit fontScale="32500" lnSpcReduction="20000"/>
          </a:bodyPr>
          <a:lstStyle/>
          <a:p>
            <a:endParaRPr lang="en-US" dirty="0" smtClean="0"/>
          </a:p>
          <a:p>
            <a:endParaRPr lang="en-US" dirty="0"/>
          </a:p>
        </p:txBody>
      </p:sp>
      <p:grpSp>
        <p:nvGrpSpPr>
          <p:cNvPr id="4" name="Group 1"/>
          <p:cNvGrpSpPr>
            <a:grpSpLocks/>
          </p:cNvGrpSpPr>
          <p:nvPr/>
        </p:nvGrpSpPr>
        <p:grpSpPr bwMode="auto">
          <a:xfrm>
            <a:off x="3211513" y="1524000"/>
            <a:ext cx="3505200" cy="4572000"/>
            <a:chOff x="2601913" y="1524000"/>
            <a:chExt cx="3505200" cy="4572000"/>
          </a:xfrm>
        </p:grpSpPr>
        <p:sp>
          <p:nvSpPr>
            <p:cNvPr id="12" name="Rectangle 11"/>
            <p:cNvSpPr/>
            <p:nvPr/>
          </p:nvSpPr>
          <p:spPr>
            <a:xfrm>
              <a:off x="2601913" y="1524000"/>
              <a:ext cx="3505200" cy="4572000"/>
            </a:xfrm>
            <a:prstGeom prst="rect">
              <a:avLst/>
            </a:prstGeom>
            <a:ln w="3810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ln w="28575">
                  <a:solidFill>
                    <a:schemeClr val="tx1"/>
                  </a:solidFill>
                </a:ln>
              </a:endParaRPr>
            </a:p>
          </p:txBody>
        </p:sp>
        <p:sp>
          <p:nvSpPr>
            <p:cNvPr id="13" name="TextBox 6"/>
            <p:cNvSpPr txBox="1">
              <a:spLocks noChangeArrowheads="1"/>
            </p:cNvSpPr>
            <p:nvPr/>
          </p:nvSpPr>
          <p:spPr bwMode="auto">
            <a:xfrm>
              <a:off x="3657600" y="2667000"/>
              <a:ext cx="1219200" cy="1569660"/>
            </a:xfrm>
            <a:prstGeom prst="rect">
              <a:avLst/>
            </a:prstGeom>
            <a:noFill/>
            <a:ln w="9525">
              <a:noFill/>
              <a:miter lim="800000"/>
              <a:headEnd/>
              <a:tailEnd/>
            </a:ln>
          </p:spPr>
          <p:txBody>
            <a:bodyPr>
              <a:spAutoFit/>
            </a:bodyPr>
            <a:lstStyle/>
            <a:p>
              <a:pPr algn="ctr"/>
              <a:r>
                <a:rPr lang="en-US" sz="9600" dirty="0"/>
                <a:t>O</a:t>
              </a:r>
              <a:endParaRPr lang="en-US" dirty="0"/>
            </a:p>
          </p:txBody>
        </p:sp>
        <p:sp>
          <p:nvSpPr>
            <p:cNvPr id="14" name="TextBox 7"/>
            <p:cNvSpPr txBox="1">
              <a:spLocks noChangeArrowheads="1"/>
            </p:cNvSpPr>
            <p:nvPr/>
          </p:nvSpPr>
          <p:spPr bwMode="auto">
            <a:xfrm>
              <a:off x="3810000" y="4800600"/>
              <a:ext cx="2057400" cy="708025"/>
            </a:xfrm>
            <a:prstGeom prst="rect">
              <a:avLst/>
            </a:prstGeom>
            <a:noFill/>
            <a:ln w="9525">
              <a:noFill/>
              <a:miter lim="800000"/>
              <a:headEnd/>
              <a:tailEnd/>
            </a:ln>
          </p:spPr>
          <p:txBody>
            <a:bodyPr>
              <a:spAutoFit/>
            </a:bodyPr>
            <a:lstStyle/>
            <a:p>
              <a:pPr algn="ctr"/>
              <a:r>
                <a:rPr lang="en-US" sz="4000" dirty="0"/>
                <a:t>Oxygen</a:t>
              </a:r>
            </a:p>
          </p:txBody>
        </p:sp>
        <p:sp>
          <p:nvSpPr>
            <p:cNvPr id="15" name="TextBox 8"/>
            <p:cNvSpPr txBox="1">
              <a:spLocks noChangeArrowheads="1"/>
            </p:cNvSpPr>
            <p:nvPr/>
          </p:nvSpPr>
          <p:spPr bwMode="auto">
            <a:xfrm>
              <a:off x="3505200" y="2438400"/>
              <a:ext cx="914400" cy="708025"/>
            </a:xfrm>
            <a:prstGeom prst="rect">
              <a:avLst/>
            </a:prstGeom>
            <a:noFill/>
            <a:ln w="9525">
              <a:noFill/>
              <a:miter lim="800000"/>
              <a:headEnd/>
              <a:tailEnd/>
            </a:ln>
          </p:spPr>
          <p:txBody>
            <a:bodyPr>
              <a:spAutoFit/>
            </a:bodyPr>
            <a:lstStyle/>
            <a:p>
              <a:pPr algn="ctr"/>
              <a:r>
                <a:rPr lang="en-US" sz="4000" dirty="0"/>
                <a:t>8</a:t>
              </a:r>
            </a:p>
          </p:txBody>
        </p:sp>
        <p:sp>
          <p:nvSpPr>
            <p:cNvPr id="16" name="TextBox 9"/>
            <p:cNvSpPr txBox="1">
              <a:spLocks noChangeArrowheads="1"/>
            </p:cNvSpPr>
            <p:nvPr/>
          </p:nvSpPr>
          <p:spPr bwMode="auto">
            <a:xfrm>
              <a:off x="3581400" y="3886200"/>
              <a:ext cx="1447800" cy="708025"/>
            </a:xfrm>
            <a:prstGeom prst="rect">
              <a:avLst/>
            </a:prstGeom>
            <a:noFill/>
            <a:ln w="9525">
              <a:noFill/>
              <a:miter lim="800000"/>
              <a:headEnd/>
              <a:tailEnd/>
            </a:ln>
          </p:spPr>
          <p:txBody>
            <a:bodyPr>
              <a:spAutoFit/>
            </a:bodyPr>
            <a:lstStyle/>
            <a:p>
              <a:pPr algn="ctr"/>
              <a:r>
                <a:rPr lang="en-US" sz="4000"/>
                <a:t>16.0</a:t>
              </a:r>
            </a:p>
          </p:txBody>
        </p:sp>
      </p:grpSp>
      <p:sp>
        <p:nvSpPr>
          <p:cNvPr id="17" name="TextBox 16"/>
          <p:cNvSpPr txBox="1">
            <a:spLocks noChangeArrowheads="1"/>
          </p:cNvSpPr>
          <p:nvPr/>
        </p:nvSpPr>
        <p:spPr bwMode="auto">
          <a:xfrm>
            <a:off x="7391400" y="2895600"/>
            <a:ext cx="1524000" cy="707886"/>
          </a:xfrm>
          <a:prstGeom prst="rect">
            <a:avLst/>
          </a:prstGeom>
          <a:noFill/>
          <a:ln w="9525">
            <a:noFill/>
            <a:miter lim="800000"/>
            <a:headEnd/>
            <a:tailEnd/>
          </a:ln>
        </p:spPr>
        <p:txBody>
          <a:bodyPr wrap="square">
            <a:spAutoFit/>
          </a:bodyPr>
          <a:lstStyle/>
          <a:p>
            <a:r>
              <a:rPr lang="en-US" sz="2000" dirty="0" smtClean="0"/>
              <a:t>Atom’s</a:t>
            </a:r>
          </a:p>
          <a:p>
            <a:r>
              <a:rPr lang="en-US" sz="2000" dirty="0" smtClean="0"/>
              <a:t>symbol</a:t>
            </a:r>
            <a:endParaRPr lang="en-US" sz="2000" dirty="0"/>
          </a:p>
        </p:txBody>
      </p:sp>
      <p:sp>
        <p:nvSpPr>
          <p:cNvPr id="18" name="TextBox 17"/>
          <p:cNvSpPr txBox="1">
            <a:spLocks noChangeArrowheads="1"/>
          </p:cNvSpPr>
          <p:nvPr/>
        </p:nvSpPr>
        <p:spPr bwMode="auto">
          <a:xfrm>
            <a:off x="6934200" y="5410200"/>
            <a:ext cx="1768475" cy="400110"/>
          </a:xfrm>
          <a:prstGeom prst="rect">
            <a:avLst/>
          </a:prstGeom>
          <a:noFill/>
          <a:ln w="9525">
            <a:noFill/>
            <a:miter lim="800000"/>
            <a:headEnd/>
            <a:tailEnd/>
          </a:ln>
        </p:spPr>
        <p:txBody>
          <a:bodyPr>
            <a:spAutoFit/>
          </a:bodyPr>
          <a:lstStyle/>
          <a:p>
            <a:r>
              <a:rPr lang="en-US" sz="2000" dirty="0"/>
              <a:t>Atom’s name</a:t>
            </a:r>
          </a:p>
        </p:txBody>
      </p:sp>
      <p:sp>
        <p:nvSpPr>
          <p:cNvPr id="19" name="TextBox 18"/>
          <p:cNvSpPr txBox="1">
            <a:spLocks noChangeArrowheads="1"/>
          </p:cNvSpPr>
          <p:nvPr/>
        </p:nvSpPr>
        <p:spPr bwMode="auto">
          <a:xfrm>
            <a:off x="0" y="1828800"/>
            <a:ext cx="2362200" cy="707886"/>
          </a:xfrm>
          <a:prstGeom prst="rect">
            <a:avLst/>
          </a:prstGeom>
          <a:noFill/>
          <a:ln w="9525">
            <a:noFill/>
            <a:miter lim="800000"/>
            <a:headEnd/>
            <a:tailEnd/>
          </a:ln>
        </p:spPr>
        <p:txBody>
          <a:bodyPr wrap="square">
            <a:spAutoFit/>
          </a:bodyPr>
          <a:lstStyle/>
          <a:p>
            <a:pPr algn="ctr"/>
            <a:r>
              <a:rPr lang="en-US" sz="2000" dirty="0"/>
              <a:t># of </a:t>
            </a:r>
            <a:r>
              <a:rPr lang="en-US" sz="2000" dirty="0" smtClean="0"/>
              <a:t>protons= # of electrons</a:t>
            </a:r>
            <a:endParaRPr lang="en-US" sz="2000" dirty="0"/>
          </a:p>
        </p:txBody>
      </p:sp>
      <p:sp>
        <p:nvSpPr>
          <p:cNvPr id="20" name="TextBox 19"/>
          <p:cNvSpPr txBox="1">
            <a:spLocks noChangeArrowheads="1"/>
          </p:cNvSpPr>
          <p:nvPr/>
        </p:nvSpPr>
        <p:spPr bwMode="auto">
          <a:xfrm>
            <a:off x="0" y="3886200"/>
            <a:ext cx="2590800" cy="707886"/>
          </a:xfrm>
          <a:prstGeom prst="rect">
            <a:avLst/>
          </a:prstGeom>
          <a:noFill/>
          <a:ln w="9525">
            <a:noFill/>
            <a:miter lim="800000"/>
            <a:headEnd/>
            <a:tailEnd/>
          </a:ln>
        </p:spPr>
        <p:txBody>
          <a:bodyPr wrap="square">
            <a:spAutoFit/>
          </a:bodyPr>
          <a:lstStyle/>
          <a:p>
            <a:r>
              <a:rPr lang="en-US" sz="2000" dirty="0" smtClean="0">
                <a:solidFill>
                  <a:srgbClr val="1303E7"/>
                </a:solidFill>
              </a:rPr>
              <a:t>Atomic mass </a:t>
            </a:r>
            <a:r>
              <a:rPr lang="en-US" sz="2000" dirty="0" smtClean="0"/>
              <a:t>= # of protons + # neutrons</a:t>
            </a:r>
            <a:endParaRPr lang="en-US" sz="2000" dirty="0"/>
          </a:p>
        </p:txBody>
      </p:sp>
      <p:sp>
        <p:nvSpPr>
          <p:cNvPr id="21" name="Right Arrow 20"/>
          <p:cNvSpPr/>
          <p:nvPr/>
        </p:nvSpPr>
        <p:spPr>
          <a:xfrm>
            <a:off x="2209800" y="2514600"/>
            <a:ext cx="2057400" cy="552450"/>
          </a:xfrm>
          <a:prstGeom prst="rightArrow">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ight Arrow 21"/>
          <p:cNvSpPr/>
          <p:nvPr/>
        </p:nvSpPr>
        <p:spPr>
          <a:xfrm rot="10800000">
            <a:off x="5334000" y="3124200"/>
            <a:ext cx="1981200" cy="552450"/>
          </a:xfrm>
          <a:prstGeom prst="rightArrow">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ight Arrow 22"/>
          <p:cNvSpPr/>
          <p:nvPr/>
        </p:nvSpPr>
        <p:spPr>
          <a:xfrm>
            <a:off x="2743200" y="4114800"/>
            <a:ext cx="1676400" cy="552450"/>
          </a:xfrm>
          <a:prstGeom prst="rightArrow">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Right Arrow 23"/>
          <p:cNvSpPr/>
          <p:nvPr/>
        </p:nvSpPr>
        <p:spPr>
          <a:xfrm rot="10800000">
            <a:off x="6400800" y="4953000"/>
            <a:ext cx="2209800" cy="552450"/>
          </a:xfrm>
          <a:prstGeom prst="rightArrow">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5"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ppt_x"/>
                                          </p:val>
                                        </p:tav>
                                        <p:tav tm="100000">
                                          <p:val>
                                            <p:strVal val="#ppt_x"/>
                                          </p:val>
                                        </p:tav>
                                      </p:tavLst>
                                    </p:anim>
                                    <p:anim calcmode="lin" valueType="num">
                                      <p:cBhvr additive="base">
                                        <p:cTn id="3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1+#ppt_h/2"/>
                                          </p:val>
                                        </p:tav>
                                        <p:tav tm="100000">
                                          <p:val>
                                            <p:strVal val="#ppt_y"/>
                                          </p:val>
                                        </p:tav>
                                      </p:tavLst>
                                    </p:anim>
                                  </p:childTnLst>
                                </p:cTn>
                              </p:par>
                              <p:par>
                                <p:cTn id="42" presetID="4" presetClass="entr" presetSubtype="16"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ox(in)">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18" grpId="0"/>
      <p:bldP spid="19" grpId="0"/>
      <p:bldP spid="20" grpId="0"/>
      <p:bldP spid="21"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67400" cy="838200"/>
          </a:xfrm>
        </p:spPr>
        <p:txBody>
          <a:bodyPr>
            <a:noAutofit/>
          </a:bodyPr>
          <a:lstStyle/>
          <a:p>
            <a:pPr algn="l"/>
            <a:r>
              <a:rPr lang="en-US" sz="3600" b="1" dirty="0" smtClean="0">
                <a:solidFill>
                  <a:srgbClr val="FF0000"/>
                </a:solidFill>
              </a:rPr>
              <a:t>Electron filling of orbitals </a:t>
            </a:r>
            <a:br>
              <a:rPr lang="en-US" sz="3600" b="1" dirty="0" smtClean="0">
                <a:solidFill>
                  <a:srgbClr val="FF0000"/>
                </a:solidFill>
              </a:rPr>
            </a:br>
            <a:r>
              <a:rPr lang="en-US" sz="3600" b="1" dirty="0" smtClean="0">
                <a:solidFill>
                  <a:srgbClr val="FF0000"/>
                </a:solidFill>
              </a:rPr>
              <a:t>(Electronic Configuration)</a:t>
            </a:r>
            <a:endParaRPr lang="en-US" sz="3600" dirty="0">
              <a:solidFill>
                <a:srgbClr val="FF0000"/>
              </a:solidFill>
            </a:endParaRPr>
          </a:p>
        </p:txBody>
      </p:sp>
      <p:sp>
        <p:nvSpPr>
          <p:cNvPr id="3" name="Content Placeholder 2"/>
          <p:cNvSpPr>
            <a:spLocks noGrp="1"/>
          </p:cNvSpPr>
          <p:nvPr>
            <p:ph idx="1"/>
          </p:nvPr>
        </p:nvSpPr>
        <p:spPr>
          <a:xfrm>
            <a:off x="152400" y="1219200"/>
            <a:ext cx="8839200" cy="5334000"/>
          </a:xfrm>
        </p:spPr>
        <p:txBody>
          <a:bodyPr>
            <a:normAutofit fontScale="92500" lnSpcReduction="20000"/>
          </a:bodyPr>
          <a:lstStyle/>
          <a:p>
            <a:pPr>
              <a:lnSpc>
                <a:spcPct val="150000"/>
              </a:lnSpc>
            </a:pPr>
            <a:r>
              <a:rPr lang="en-US" sz="2000" dirty="0" smtClean="0">
                <a:latin typeface="Bookman Old Style" pitchFamily="18" charset="0"/>
              </a:rPr>
              <a:t>In writing electronic configurations or electron filling of orbitals, we follow the </a:t>
            </a:r>
            <a:r>
              <a:rPr lang="en-US" sz="2000" dirty="0" err="1" smtClean="0">
                <a:latin typeface="Bookman Old Style" pitchFamily="18" charset="0"/>
              </a:rPr>
              <a:t>Aufbau</a:t>
            </a:r>
            <a:r>
              <a:rPr lang="en-US" sz="2000" dirty="0" smtClean="0">
                <a:latin typeface="Bookman Old Style" pitchFamily="18" charset="0"/>
              </a:rPr>
              <a:t> principle, </a:t>
            </a:r>
            <a:r>
              <a:rPr lang="en-US" sz="2000" dirty="0" err="1" smtClean="0">
                <a:latin typeface="Bookman Old Style" pitchFamily="18" charset="0"/>
              </a:rPr>
              <a:t>Hund’s</a:t>
            </a:r>
            <a:r>
              <a:rPr lang="en-US" sz="2000" dirty="0" smtClean="0">
                <a:latin typeface="Bookman Old Style" pitchFamily="18" charset="0"/>
              </a:rPr>
              <a:t> rule, and the Pauli Exclusion Principle.</a:t>
            </a:r>
          </a:p>
          <a:p>
            <a:pPr>
              <a:lnSpc>
                <a:spcPct val="150000"/>
              </a:lnSpc>
            </a:pPr>
            <a:r>
              <a:rPr lang="en-US" sz="2000" b="1" dirty="0" smtClean="0">
                <a:solidFill>
                  <a:srgbClr val="FF0000"/>
                </a:solidFill>
                <a:latin typeface="Bookman Old Style" pitchFamily="18" charset="0"/>
              </a:rPr>
              <a:t>The </a:t>
            </a:r>
            <a:r>
              <a:rPr lang="en-US" sz="2000" b="1" dirty="0" err="1" smtClean="0">
                <a:solidFill>
                  <a:srgbClr val="FF0000"/>
                </a:solidFill>
                <a:latin typeface="Bookman Old Style" pitchFamily="18" charset="0"/>
              </a:rPr>
              <a:t>Aufbau</a:t>
            </a:r>
            <a:r>
              <a:rPr lang="en-US" sz="2000" b="1" dirty="0" smtClean="0">
                <a:solidFill>
                  <a:srgbClr val="FF0000"/>
                </a:solidFill>
                <a:latin typeface="Bookman Old Style" pitchFamily="18" charset="0"/>
              </a:rPr>
              <a:t> Principle (building up principle)</a:t>
            </a:r>
            <a:r>
              <a:rPr lang="en-US" sz="2000" dirty="0" smtClean="0">
                <a:latin typeface="Bookman Old Style" pitchFamily="18" charset="0"/>
              </a:rPr>
              <a:t> -explains the order in which the electrons fill the various orbitals in an atom. Filling begins with the orbitals in the lowest energy to higher energy: </a:t>
            </a:r>
            <a:r>
              <a:rPr lang="en-US" sz="2000" dirty="0" smtClean="0">
                <a:solidFill>
                  <a:srgbClr val="FF0000"/>
                </a:solidFill>
                <a:latin typeface="Bookman Old Style" pitchFamily="18" charset="0"/>
              </a:rPr>
              <a:t>1s,2s,2p,3s</a:t>
            </a:r>
            <a:r>
              <a:rPr lang="en-US" sz="2000" dirty="0" smtClean="0">
                <a:latin typeface="Bookman Old Style" pitchFamily="18" charset="0"/>
              </a:rPr>
              <a:t>…</a:t>
            </a:r>
          </a:p>
          <a:p>
            <a:pPr>
              <a:lnSpc>
                <a:spcPct val="150000"/>
              </a:lnSpc>
            </a:pPr>
            <a:r>
              <a:rPr lang="en-US" sz="2000" b="1" dirty="0" err="1" smtClean="0">
                <a:solidFill>
                  <a:srgbClr val="FF0000"/>
                </a:solidFill>
                <a:latin typeface="Bookman Old Style" pitchFamily="18" charset="0"/>
              </a:rPr>
              <a:t>Hund's</a:t>
            </a:r>
            <a:r>
              <a:rPr lang="en-US" sz="2000" b="1" dirty="0" smtClean="0">
                <a:solidFill>
                  <a:srgbClr val="FF0000"/>
                </a:solidFill>
                <a:latin typeface="Bookman Old Style" pitchFamily="18" charset="0"/>
              </a:rPr>
              <a:t> rule</a:t>
            </a:r>
            <a:r>
              <a:rPr lang="en-US" sz="2000" dirty="0" smtClean="0">
                <a:latin typeface="Bookman Old Style" pitchFamily="18" charset="0"/>
              </a:rPr>
              <a:t>-states that each degenerate orbital, (</a:t>
            </a:r>
            <a:r>
              <a:rPr lang="en-US" sz="2000" dirty="0" smtClean="0">
                <a:solidFill>
                  <a:srgbClr val="FF0000"/>
                </a:solidFill>
                <a:latin typeface="Bookman Old Style" pitchFamily="18" charset="0"/>
              </a:rPr>
              <a:t>e.g.2p</a:t>
            </a:r>
            <a:r>
              <a:rPr lang="en-US" sz="2000" baseline="-25000" dirty="0" smtClean="0">
                <a:solidFill>
                  <a:srgbClr val="FF0000"/>
                </a:solidFill>
                <a:latin typeface="Bookman Old Style" pitchFamily="18" charset="0"/>
              </a:rPr>
              <a:t>x</a:t>
            </a:r>
            <a:r>
              <a:rPr lang="en-US" sz="2000" dirty="0" smtClean="0">
                <a:solidFill>
                  <a:srgbClr val="FF0000"/>
                </a:solidFill>
                <a:latin typeface="Bookman Old Style" pitchFamily="18" charset="0"/>
              </a:rPr>
              <a:t>, 2p</a:t>
            </a:r>
            <a:r>
              <a:rPr lang="en-US" sz="2000" baseline="-25000" dirty="0" smtClean="0">
                <a:solidFill>
                  <a:srgbClr val="FF0000"/>
                </a:solidFill>
                <a:latin typeface="Bookman Old Style" pitchFamily="18" charset="0"/>
              </a:rPr>
              <a:t>y</a:t>
            </a:r>
            <a:r>
              <a:rPr lang="en-US" sz="2000" dirty="0" smtClean="0">
                <a:solidFill>
                  <a:srgbClr val="FF0000"/>
                </a:solidFill>
                <a:latin typeface="Bookman Old Style" pitchFamily="18" charset="0"/>
              </a:rPr>
              <a:t>, and 2p</a:t>
            </a:r>
            <a:r>
              <a:rPr lang="en-US" sz="2000" baseline="-25000" dirty="0" smtClean="0">
                <a:solidFill>
                  <a:srgbClr val="FF0000"/>
                </a:solidFill>
                <a:latin typeface="Bookman Old Style" pitchFamily="18" charset="0"/>
              </a:rPr>
              <a:t>z</a:t>
            </a:r>
            <a:r>
              <a:rPr lang="en-US" sz="2000" dirty="0" smtClean="0">
                <a:latin typeface="Bookman Old Style" pitchFamily="18" charset="0"/>
              </a:rPr>
              <a:t>) must first receive </a:t>
            </a:r>
            <a:r>
              <a:rPr lang="en-US" sz="2000" dirty="0" smtClean="0">
                <a:solidFill>
                  <a:srgbClr val="FF0000"/>
                </a:solidFill>
                <a:latin typeface="Bookman Old Style" pitchFamily="18" charset="0"/>
              </a:rPr>
              <a:t>one electron </a:t>
            </a:r>
            <a:r>
              <a:rPr lang="en-US" sz="2000" dirty="0" smtClean="0">
                <a:latin typeface="Bookman Old Style" pitchFamily="18" charset="0"/>
              </a:rPr>
              <a:t>before any of the orbitals can receive a </a:t>
            </a:r>
            <a:r>
              <a:rPr lang="en-US" sz="2000" dirty="0" smtClean="0">
                <a:solidFill>
                  <a:srgbClr val="FF0000"/>
                </a:solidFill>
                <a:latin typeface="Bookman Old Style" pitchFamily="18" charset="0"/>
              </a:rPr>
              <a:t>second electron</a:t>
            </a:r>
            <a:r>
              <a:rPr lang="en-US" sz="2000" dirty="0" smtClean="0">
                <a:latin typeface="Bookman Old Style" pitchFamily="18" charset="0"/>
              </a:rPr>
              <a:t>.</a:t>
            </a:r>
          </a:p>
          <a:p>
            <a:pPr>
              <a:lnSpc>
                <a:spcPct val="150000"/>
              </a:lnSpc>
            </a:pPr>
            <a:r>
              <a:rPr lang="en-US" sz="2000" b="1" dirty="0" smtClean="0">
                <a:solidFill>
                  <a:srgbClr val="FF0000"/>
                </a:solidFill>
                <a:latin typeface="Bookman Old Style" pitchFamily="18" charset="0"/>
              </a:rPr>
              <a:t>Pauli Exclusion Principle</a:t>
            </a:r>
            <a:r>
              <a:rPr lang="en-US" sz="2000" b="1" dirty="0" smtClean="0">
                <a:latin typeface="Bookman Old Style" pitchFamily="18" charset="0"/>
              </a:rPr>
              <a:t>-</a:t>
            </a:r>
            <a:r>
              <a:rPr lang="en-US" sz="2000" dirty="0" smtClean="0">
                <a:latin typeface="Bookman Old Style" pitchFamily="18" charset="0"/>
              </a:rPr>
              <a:t> states that no two electrons can have the same </a:t>
            </a:r>
            <a:r>
              <a:rPr lang="en-US" sz="2000" dirty="0" smtClean="0">
                <a:solidFill>
                  <a:srgbClr val="FF0000"/>
                </a:solidFill>
                <a:latin typeface="Bookman Old Style" pitchFamily="18" charset="0"/>
              </a:rPr>
              <a:t>four quantum numbers</a:t>
            </a:r>
            <a:r>
              <a:rPr lang="en-US" sz="2000" dirty="0" smtClean="0">
                <a:latin typeface="Bookman Old Style" pitchFamily="18" charset="0"/>
              </a:rPr>
              <a:t>.</a:t>
            </a:r>
          </a:p>
          <a:p>
            <a:pPr lvl="1">
              <a:lnSpc>
                <a:spcPct val="150000"/>
              </a:lnSpc>
            </a:pPr>
            <a:r>
              <a:rPr lang="en-US" sz="2200" dirty="0" smtClean="0"/>
              <a:t>Each orbital contains a maximum of two electrons that must have opposite  spin values: spin up (</a:t>
            </a:r>
            <a:r>
              <a:rPr lang="en-US" sz="2200" dirty="0" smtClean="0">
                <a:solidFill>
                  <a:srgbClr val="FF0000"/>
                </a:solidFill>
                <a:sym typeface="Symbol" pitchFamily="18" charset="2"/>
              </a:rPr>
              <a:t></a:t>
            </a:r>
            <a:r>
              <a:rPr lang="en-US" sz="2200" dirty="0" smtClean="0">
                <a:sym typeface="Symbol" pitchFamily="18" charset="2"/>
              </a:rPr>
              <a:t>, </a:t>
            </a:r>
            <a:r>
              <a:rPr lang="en-US" sz="2200" dirty="0" smtClean="0">
                <a:solidFill>
                  <a:srgbClr val="1303E7"/>
                </a:solidFill>
                <a:sym typeface="Symbol" pitchFamily="18" charset="2"/>
              </a:rPr>
              <a:t>ms=+1/2</a:t>
            </a:r>
            <a:r>
              <a:rPr lang="en-US" sz="2200" dirty="0" smtClean="0">
                <a:sym typeface="Symbol" pitchFamily="18" charset="2"/>
              </a:rPr>
              <a:t>) and spin down (</a:t>
            </a:r>
            <a:r>
              <a:rPr lang="en-US" sz="2200" dirty="0" smtClean="0">
                <a:solidFill>
                  <a:srgbClr val="1303E7"/>
                </a:solidFill>
                <a:sym typeface="Symbol" pitchFamily="18" charset="2"/>
              </a:rPr>
              <a:t></a:t>
            </a:r>
            <a:r>
              <a:rPr lang="en-US" sz="2200" dirty="0" smtClean="0">
                <a:sym typeface="Symbol" pitchFamily="18" charset="2"/>
              </a:rPr>
              <a:t>, </a:t>
            </a:r>
            <a:r>
              <a:rPr lang="en-US" sz="2200" dirty="0" smtClean="0">
                <a:solidFill>
                  <a:srgbClr val="FF0000"/>
                </a:solidFill>
                <a:sym typeface="Symbol" pitchFamily="18" charset="2"/>
              </a:rPr>
              <a:t>ms=-1/2</a:t>
            </a:r>
            <a:r>
              <a:rPr lang="en-US" sz="2200" dirty="0" smtClean="0">
                <a:sym typeface="Symbol" pitchFamily="18" charset="2"/>
              </a:rPr>
              <a:t>).</a:t>
            </a:r>
            <a:endParaRPr lang="en-US" sz="2200" dirty="0" smtClean="0">
              <a:latin typeface="Bookman Old Style" pitchFamily="18" charset="0"/>
            </a:endParaRPr>
          </a:p>
        </p:txBody>
      </p:sp>
    </p:spTree>
  </p:cSld>
  <p:clrMapOvr>
    <a:masterClrMapping/>
  </p:clrMapOvr>
  <p:transition>
    <p:spli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11357" t="4839" r="7746"/>
          <a:stretch>
            <a:fillRect/>
          </a:stretch>
        </p:blipFill>
        <p:spPr bwMode="auto">
          <a:xfrm>
            <a:off x="228600" y="762000"/>
            <a:ext cx="3931920" cy="5212080"/>
          </a:xfrm>
          <a:prstGeom prst="rect">
            <a:avLst/>
          </a:prstGeom>
          <a:noFill/>
          <a:ln w="9525">
            <a:noFill/>
            <a:miter lim="800000"/>
            <a:headEnd/>
            <a:tailEnd/>
          </a:ln>
        </p:spPr>
      </p:pic>
      <p:pic>
        <p:nvPicPr>
          <p:cNvPr id="5" name="Picture 4"/>
          <p:cNvPicPr/>
          <p:nvPr/>
        </p:nvPicPr>
        <p:blipFill>
          <a:blip r:embed="rId3" cstate="print"/>
          <a:srcRect l="18801"/>
          <a:stretch>
            <a:fillRect/>
          </a:stretch>
        </p:blipFill>
        <p:spPr bwMode="auto">
          <a:xfrm>
            <a:off x="5105400" y="533400"/>
            <a:ext cx="3749040" cy="5852160"/>
          </a:xfrm>
          <a:prstGeom prst="rect">
            <a:avLst/>
          </a:prstGeom>
          <a:noFill/>
          <a:ln w="9525">
            <a:noFill/>
            <a:miter lim="800000"/>
            <a:headEnd/>
            <a:tailEnd/>
          </a:ln>
        </p:spPr>
      </p:pic>
      <p:sp>
        <p:nvSpPr>
          <p:cNvPr id="6" name="Rectangle 5"/>
          <p:cNvSpPr/>
          <p:nvPr/>
        </p:nvSpPr>
        <p:spPr>
          <a:xfrm>
            <a:off x="3810000" y="5181600"/>
            <a:ext cx="524503" cy="369332"/>
          </a:xfrm>
          <a:prstGeom prst="rect">
            <a:avLst/>
          </a:prstGeom>
        </p:spPr>
        <p:txBody>
          <a:bodyPr wrap="none">
            <a:spAutoFit/>
          </a:bodyPr>
          <a:lstStyle/>
          <a:p>
            <a:r>
              <a:rPr lang="en-US" b="1" dirty="0" smtClean="0"/>
              <a:t>Or</a:t>
            </a:r>
            <a:r>
              <a:rPr lang="en-US" dirty="0" smtClean="0"/>
              <a:t> </a:t>
            </a:r>
            <a:endParaRPr lang="en-US" dirty="0"/>
          </a:p>
        </p:txBody>
      </p:sp>
      <p:sp>
        <p:nvSpPr>
          <p:cNvPr id="100354" name="Text Box 2"/>
          <p:cNvSpPr txBox="1">
            <a:spLocks noChangeArrowheads="1"/>
          </p:cNvSpPr>
          <p:nvPr/>
        </p:nvSpPr>
        <p:spPr bwMode="auto">
          <a:xfrm>
            <a:off x="1676400" y="5562600"/>
            <a:ext cx="350837" cy="2413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7p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spli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172200" cy="685800"/>
          </a:xfrm>
        </p:spPr>
        <p:txBody>
          <a:bodyPr>
            <a:noAutofit/>
          </a:bodyPr>
          <a:lstStyle/>
          <a:p>
            <a:pPr algn="l"/>
            <a:r>
              <a:rPr lang="en-US" sz="3600" b="1" dirty="0" smtClean="0">
                <a:solidFill>
                  <a:srgbClr val="FF0000"/>
                </a:solidFill>
              </a:rPr>
              <a:t>Electron filling of orbitals </a:t>
            </a:r>
            <a:endParaRPr lang="en-US" sz="3600" dirty="0"/>
          </a:p>
        </p:txBody>
      </p:sp>
      <p:sp>
        <p:nvSpPr>
          <p:cNvPr id="3" name="Content Placeholder 2"/>
          <p:cNvSpPr>
            <a:spLocks noGrp="1"/>
          </p:cNvSpPr>
          <p:nvPr>
            <p:ph idx="1"/>
          </p:nvPr>
        </p:nvSpPr>
        <p:spPr>
          <a:xfrm>
            <a:off x="152400" y="990600"/>
            <a:ext cx="8763000" cy="5410200"/>
          </a:xfrm>
        </p:spPr>
        <p:txBody>
          <a:bodyPr>
            <a:normAutofit/>
          </a:bodyPr>
          <a:lstStyle/>
          <a:p>
            <a:r>
              <a:rPr lang="en-US" sz="2400" dirty="0" smtClean="0"/>
              <a:t>Example 1, </a:t>
            </a:r>
            <a:r>
              <a:rPr lang="en-US" sz="2400" dirty="0" smtClean="0">
                <a:solidFill>
                  <a:srgbClr val="FF3300"/>
                </a:solidFill>
              </a:rPr>
              <a:t>C has z=6 </a:t>
            </a:r>
            <a:r>
              <a:rPr lang="en-US" sz="2400" dirty="0" smtClean="0"/>
              <a:t>and its electronic configuration is: </a:t>
            </a:r>
            <a:r>
              <a:rPr lang="en-US" sz="2400" dirty="0" smtClean="0">
                <a:solidFill>
                  <a:srgbClr val="FF3300"/>
                </a:solidFill>
              </a:rPr>
              <a:t>1s</a:t>
            </a:r>
            <a:r>
              <a:rPr lang="en-US" sz="2400" baseline="30000" dirty="0" smtClean="0">
                <a:solidFill>
                  <a:srgbClr val="FF3300"/>
                </a:solidFill>
              </a:rPr>
              <a:t>2</a:t>
            </a:r>
            <a:r>
              <a:rPr lang="en-US" sz="2400" dirty="0" smtClean="0">
                <a:solidFill>
                  <a:srgbClr val="FF3300"/>
                </a:solidFill>
              </a:rPr>
              <a:t>, 2s</a:t>
            </a:r>
            <a:r>
              <a:rPr lang="en-US" sz="2400" baseline="30000" dirty="0" smtClean="0">
                <a:solidFill>
                  <a:srgbClr val="FF3300"/>
                </a:solidFill>
              </a:rPr>
              <a:t>2</a:t>
            </a:r>
            <a:r>
              <a:rPr lang="en-US" sz="2400" dirty="0" smtClean="0">
                <a:solidFill>
                  <a:srgbClr val="FF3300"/>
                </a:solidFill>
              </a:rPr>
              <a:t>, 2p</a:t>
            </a:r>
            <a:r>
              <a:rPr lang="en-US" sz="2400" baseline="30000" dirty="0" smtClean="0">
                <a:solidFill>
                  <a:srgbClr val="FF3300"/>
                </a:solidFill>
              </a:rPr>
              <a:t>2</a:t>
            </a:r>
          </a:p>
          <a:p>
            <a:endParaRPr lang="en-US" sz="2400" dirty="0" smtClean="0">
              <a:sym typeface="Symbol" pitchFamily="18" charset="2"/>
            </a:endParaRPr>
          </a:p>
          <a:p>
            <a:endParaRPr lang="en-US" sz="2400" dirty="0"/>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6"/>
          <p:cNvPicPr>
            <a:picLocks noChangeAspect="1" noChangeArrowheads="1"/>
          </p:cNvPicPr>
          <p:nvPr/>
        </p:nvPicPr>
        <p:blipFill>
          <a:blip r:embed="rId2" cstate="print"/>
          <a:srcRect/>
          <a:stretch>
            <a:fillRect/>
          </a:stretch>
        </p:blipFill>
        <p:spPr bwMode="auto">
          <a:xfrm>
            <a:off x="380999" y="3200400"/>
            <a:ext cx="8673440" cy="310896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019800" cy="762000"/>
          </a:xfrm>
        </p:spPr>
        <p:txBody>
          <a:bodyPr>
            <a:normAutofit/>
          </a:bodyPr>
          <a:lstStyle/>
          <a:p>
            <a:pPr algn="l"/>
            <a:r>
              <a:rPr lang="en-US" sz="3600" b="1" dirty="0" smtClean="0">
                <a:solidFill>
                  <a:srgbClr val="FF0000"/>
                </a:solidFill>
              </a:rPr>
              <a:t>Electron filling of orbitals </a:t>
            </a:r>
            <a:endParaRPr lang="en-US" sz="3600" dirty="0"/>
          </a:p>
        </p:txBody>
      </p:sp>
      <p:sp>
        <p:nvSpPr>
          <p:cNvPr id="3" name="Content Placeholder 2"/>
          <p:cNvSpPr>
            <a:spLocks noGrp="1"/>
          </p:cNvSpPr>
          <p:nvPr>
            <p:ph idx="1"/>
          </p:nvPr>
        </p:nvSpPr>
        <p:spPr>
          <a:xfrm>
            <a:off x="152400" y="1143000"/>
            <a:ext cx="3657600" cy="1600200"/>
          </a:xfrm>
        </p:spPr>
        <p:txBody>
          <a:bodyPr>
            <a:noAutofit/>
          </a:bodyPr>
          <a:lstStyle/>
          <a:p>
            <a:pPr>
              <a:buNone/>
            </a:pPr>
            <a:r>
              <a:rPr lang="en-US" sz="2400" dirty="0" smtClean="0"/>
              <a:t>Example 2; Nitrogen (N) has </a:t>
            </a:r>
            <a:r>
              <a:rPr lang="en-US" sz="2400" dirty="0" smtClean="0">
                <a:solidFill>
                  <a:srgbClr val="FF3300"/>
                </a:solidFill>
              </a:rPr>
              <a:t>z=7</a:t>
            </a:r>
            <a:r>
              <a:rPr lang="en-US" sz="2400" dirty="0" smtClean="0"/>
              <a:t>, its E.C is 1s</a:t>
            </a:r>
            <a:r>
              <a:rPr lang="en-US" sz="2400" baseline="30000" dirty="0" smtClean="0"/>
              <a:t>2</a:t>
            </a:r>
            <a:r>
              <a:rPr lang="en-US" sz="2400" dirty="0" smtClean="0"/>
              <a:t>, 2s</a:t>
            </a:r>
            <a:r>
              <a:rPr lang="en-US" sz="2400" baseline="30000" dirty="0" smtClean="0"/>
              <a:t>2</a:t>
            </a:r>
            <a:r>
              <a:rPr lang="en-US" sz="2400" dirty="0" smtClean="0"/>
              <a:t>, 2p</a:t>
            </a:r>
            <a:r>
              <a:rPr lang="en-US" sz="2400" baseline="30000" dirty="0" smtClean="0"/>
              <a:t>3</a:t>
            </a:r>
            <a:r>
              <a:rPr lang="en-US" sz="2400" dirty="0" smtClean="0"/>
              <a:t>, the orbitals are filled as:</a:t>
            </a: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57" name="Object 1"/>
          <p:cNvGraphicFramePr>
            <a:graphicFrameLocks noChangeAspect="1"/>
          </p:cNvGraphicFramePr>
          <p:nvPr/>
        </p:nvGraphicFramePr>
        <p:xfrm>
          <a:off x="4038600" y="1219200"/>
          <a:ext cx="4953000" cy="2209800"/>
        </p:xfrm>
        <a:graphic>
          <a:graphicData uri="http://schemas.openxmlformats.org/presentationml/2006/ole">
            <p:oleObj spid="_x0000_s126978" r:id="rId3" imgW="6037920" imgH="2608560" progId="ChemDraw.Document.6.0">
              <p:embed/>
            </p:oleObj>
          </a:graphicData>
        </a:graphic>
      </p:graphicFrame>
      <p:sp>
        <p:nvSpPr>
          <p:cNvPr id="6" name="TextBox 5"/>
          <p:cNvSpPr txBox="1"/>
          <p:nvPr/>
        </p:nvSpPr>
        <p:spPr>
          <a:xfrm>
            <a:off x="0" y="2743200"/>
            <a:ext cx="3962400" cy="1569660"/>
          </a:xfrm>
          <a:prstGeom prst="rect">
            <a:avLst/>
          </a:prstGeom>
          <a:noFill/>
        </p:spPr>
        <p:txBody>
          <a:bodyPr wrap="square" rtlCol="0">
            <a:spAutoFit/>
          </a:bodyPr>
          <a:lstStyle/>
          <a:p>
            <a:r>
              <a:rPr lang="en-US" sz="2400" dirty="0" smtClean="0"/>
              <a:t>Example 3Example 3; Oxygen (O) has </a:t>
            </a:r>
            <a:r>
              <a:rPr lang="en-US" sz="2400" dirty="0" smtClean="0">
                <a:solidFill>
                  <a:srgbClr val="FF3300"/>
                </a:solidFill>
              </a:rPr>
              <a:t>z=8</a:t>
            </a:r>
            <a:r>
              <a:rPr lang="en-US" sz="2400" dirty="0" smtClean="0"/>
              <a:t>, </a:t>
            </a:r>
          </a:p>
          <a:p>
            <a:r>
              <a:rPr lang="en-US" sz="2400" dirty="0" smtClean="0"/>
              <a:t>Its E.C is 1s</a:t>
            </a:r>
            <a:r>
              <a:rPr lang="en-US" sz="2400" baseline="30000" dirty="0" smtClean="0"/>
              <a:t>2</a:t>
            </a:r>
            <a:r>
              <a:rPr lang="en-US" sz="2400" dirty="0" smtClean="0"/>
              <a:t>,</a:t>
            </a:r>
            <a:r>
              <a:rPr lang="en-US" sz="2400" baseline="30000" dirty="0" smtClean="0"/>
              <a:t> </a:t>
            </a:r>
            <a:r>
              <a:rPr lang="en-US" sz="2400" dirty="0" smtClean="0"/>
              <a:t>2s</a:t>
            </a:r>
            <a:r>
              <a:rPr lang="en-US" sz="2400" baseline="30000" dirty="0" smtClean="0"/>
              <a:t>2</a:t>
            </a:r>
            <a:r>
              <a:rPr lang="en-US" sz="2400" dirty="0" smtClean="0"/>
              <a:t>, 2p</a:t>
            </a:r>
            <a:r>
              <a:rPr lang="en-US" sz="2400" baseline="30000" dirty="0" smtClean="0"/>
              <a:t>4</a:t>
            </a:r>
            <a:r>
              <a:rPr lang="en-US" sz="2400" dirty="0" smtClean="0"/>
              <a:t>, the orbitals are filled as follows.</a:t>
            </a:r>
          </a:p>
        </p:txBody>
      </p:sp>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59" name="Object 3"/>
          <p:cNvGraphicFramePr>
            <a:graphicFrameLocks noChangeAspect="1"/>
          </p:cNvGraphicFramePr>
          <p:nvPr/>
        </p:nvGraphicFramePr>
        <p:xfrm>
          <a:off x="3657600" y="3886200"/>
          <a:ext cx="5181600" cy="2286000"/>
        </p:xfrm>
        <a:graphic>
          <a:graphicData uri="http://schemas.openxmlformats.org/presentationml/2006/ole">
            <p:oleObj spid="_x0000_s126979" r:id="rId4" imgW="6037920" imgH="2608560" progId="ChemDraw.Document.6.0">
              <p:embed/>
            </p:oleObj>
          </a:graphicData>
        </a:graphic>
      </p:graphicFrame>
      <p:sp>
        <p:nvSpPr>
          <p:cNvPr id="9" name="TextBox 8"/>
          <p:cNvSpPr txBox="1"/>
          <p:nvPr/>
        </p:nvSpPr>
        <p:spPr>
          <a:xfrm>
            <a:off x="152400" y="5105400"/>
            <a:ext cx="4114800" cy="1200329"/>
          </a:xfrm>
          <a:prstGeom prst="rect">
            <a:avLst/>
          </a:prstGeom>
          <a:noFill/>
        </p:spPr>
        <p:txBody>
          <a:bodyPr wrap="square" rtlCol="0">
            <a:spAutoFit/>
          </a:bodyPr>
          <a:lstStyle/>
          <a:p>
            <a:r>
              <a:rPr lang="en-US" dirty="0" smtClean="0"/>
              <a:t> </a:t>
            </a:r>
            <a:r>
              <a:rPr lang="en-US" b="1" dirty="0" smtClean="0"/>
              <a:t>Exercise; write the electronic configuration and fill the orbitals of the following elements.</a:t>
            </a:r>
          </a:p>
          <a:p>
            <a:r>
              <a:rPr lang="en-US" b="1" dirty="0" smtClean="0"/>
              <a:t>H, He, B, F, Ne and S.</a:t>
            </a:r>
          </a:p>
        </p:txBody>
      </p:sp>
    </p:spTree>
  </p:cSld>
  <p:clrMapOvr>
    <a:masterClrMapping/>
  </p:clrMapOvr>
  <p:transition>
    <p:spli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pPr algn="l"/>
            <a:r>
              <a:rPr lang="en-US" sz="3200" b="1" dirty="0" smtClean="0">
                <a:solidFill>
                  <a:srgbClr val="FF0000"/>
                </a:solidFill>
                <a:ea typeface="Times New Roman" pitchFamily="18" charset="0"/>
                <a:cs typeface="Times New Roman" pitchFamily="18" charset="0"/>
              </a:rPr>
              <a:t>The periodic table: Modern</a:t>
            </a:r>
            <a:endParaRPr lang="en-US" sz="3200" dirty="0"/>
          </a:p>
        </p:txBody>
      </p:sp>
      <p:sp>
        <p:nvSpPr>
          <p:cNvPr id="3" name="Content Placeholder 2"/>
          <p:cNvSpPr>
            <a:spLocks noGrp="1"/>
          </p:cNvSpPr>
          <p:nvPr>
            <p:ph idx="1"/>
          </p:nvPr>
        </p:nvSpPr>
        <p:spPr>
          <a:xfrm>
            <a:off x="152400" y="762000"/>
            <a:ext cx="8839200" cy="5867400"/>
          </a:xfrm>
        </p:spPr>
        <p:txBody>
          <a:bodyPr>
            <a:normAutofit lnSpcReduction="10000"/>
          </a:bodyPr>
          <a:lstStyle/>
          <a:p>
            <a:pPr algn="just">
              <a:lnSpc>
                <a:spcPct val="150000"/>
              </a:lnSpc>
            </a:pPr>
            <a:r>
              <a:rPr lang="en-US" sz="2000" dirty="0" smtClean="0"/>
              <a:t>In 1914 </a:t>
            </a:r>
            <a:r>
              <a:rPr lang="en-US" sz="2400" b="1" i="1" dirty="0" smtClean="0">
                <a:solidFill>
                  <a:srgbClr val="000099"/>
                </a:solidFill>
              </a:rPr>
              <a:t>Henry Moseley</a:t>
            </a:r>
            <a:r>
              <a:rPr lang="en-US" sz="2000" dirty="0" smtClean="0"/>
              <a:t> found a relationship between an element's X-ray wavelength and its atomic number, and </a:t>
            </a:r>
          </a:p>
          <a:p>
            <a:pPr lvl="1" algn="just">
              <a:lnSpc>
                <a:spcPct val="150000"/>
              </a:lnSpc>
            </a:pPr>
            <a:r>
              <a:rPr lang="en-US" sz="2000" dirty="0" smtClean="0"/>
              <a:t>therefore organized the table by </a:t>
            </a:r>
            <a:r>
              <a:rPr lang="en-US" sz="2000" dirty="0" smtClean="0">
                <a:solidFill>
                  <a:srgbClr val="3333FF"/>
                </a:solidFill>
              </a:rPr>
              <a:t>nuclear charge (or atomic number)</a:t>
            </a:r>
            <a:r>
              <a:rPr lang="en-US" sz="2000" dirty="0" smtClean="0"/>
              <a:t> rather than atomic weight</a:t>
            </a:r>
          </a:p>
          <a:p>
            <a:pPr lvl="1" algn="just">
              <a:lnSpc>
                <a:spcPct val="150000"/>
              </a:lnSpc>
            </a:pPr>
            <a:r>
              <a:rPr lang="en-US" sz="2000" dirty="0" smtClean="0"/>
              <a:t>The new order agrees with the </a:t>
            </a:r>
            <a:r>
              <a:rPr lang="en-US" sz="2000" dirty="0" smtClean="0">
                <a:solidFill>
                  <a:srgbClr val="FF0000"/>
                </a:solidFill>
              </a:rPr>
              <a:t>chemical properties </a:t>
            </a:r>
            <a:r>
              <a:rPr lang="en-US" sz="2000" dirty="0" smtClean="0"/>
              <a:t>of these elements</a:t>
            </a:r>
          </a:p>
          <a:p>
            <a:pPr algn="just">
              <a:lnSpc>
                <a:spcPct val="150000"/>
              </a:lnSpc>
            </a:pPr>
            <a:r>
              <a:rPr lang="en-US" sz="2000" dirty="0" smtClean="0"/>
              <a:t>Moseley's research also showed that there were gaps in his table at atomic numbers 43 and 61 which are now known to be </a:t>
            </a:r>
            <a:r>
              <a:rPr lang="en-US" sz="2000" dirty="0" smtClean="0">
                <a:solidFill>
                  <a:srgbClr val="FF0000"/>
                </a:solidFill>
              </a:rPr>
              <a:t>Technetium and Promethium</a:t>
            </a:r>
            <a:r>
              <a:rPr lang="en-US" sz="2000" dirty="0" smtClean="0"/>
              <a:t>, respectively, both radioactive and not naturally occurring</a:t>
            </a:r>
            <a:endParaRPr lang="en-US" sz="2000" b="1" dirty="0" smtClean="0"/>
          </a:p>
          <a:p>
            <a:pPr>
              <a:lnSpc>
                <a:spcPct val="150000"/>
              </a:lnSpc>
            </a:pPr>
            <a:r>
              <a:rPr lang="en-US" sz="2000" dirty="0" smtClean="0"/>
              <a:t>I n  the modern periodic table, a horizontal row of elements is called  </a:t>
            </a:r>
            <a:r>
              <a:rPr lang="en-US" sz="2000" dirty="0" smtClean="0">
                <a:solidFill>
                  <a:srgbClr val="FF0000"/>
                </a:solidFill>
              </a:rPr>
              <a:t>a period</a:t>
            </a:r>
            <a:r>
              <a:rPr lang="en-US" sz="2000" dirty="0" smtClean="0"/>
              <a:t>, and  a vertical column  is  a  </a:t>
            </a:r>
            <a:r>
              <a:rPr lang="en-US" sz="2000" dirty="0" smtClean="0">
                <a:solidFill>
                  <a:srgbClr val="1303E7"/>
                </a:solidFill>
              </a:rPr>
              <a:t>group or family</a:t>
            </a:r>
            <a:r>
              <a:rPr lang="en-US" sz="2000" dirty="0" smtClean="0"/>
              <a:t>.</a:t>
            </a:r>
          </a:p>
          <a:p>
            <a:pPr>
              <a:lnSpc>
                <a:spcPct val="150000"/>
              </a:lnSpc>
            </a:pPr>
            <a:r>
              <a:rPr lang="en-US" sz="2000" dirty="0" smtClean="0"/>
              <a:t>The  traditional designations  of  groups  in  the  </a:t>
            </a:r>
            <a:r>
              <a:rPr lang="en-US" sz="2000" dirty="0" smtClean="0">
                <a:solidFill>
                  <a:srgbClr val="1303E7"/>
                </a:solidFill>
              </a:rPr>
              <a:t>United States  </a:t>
            </a:r>
            <a:r>
              <a:rPr lang="en-US" sz="2000" dirty="0" smtClean="0"/>
              <a:t>differ  from  those  used  in  </a:t>
            </a:r>
            <a:r>
              <a:rPr lang="en-US" sz="2000" dirty="0" smtClean="0">
                <a:solidFill>
                  <a:srgbClr val="1303E7"/>
                </a:solidFill>
              </a:rPr>
              <a:t>Europe</a:t>
            </a:r>
            <a:r>
              <a:rPr lang="en-US" sz="2000" dirty="0" smtClean="0"/>
              <a:t>.</a:t>
            </a:r>
            <a:endParaRPr lang="en-US" sz="2000" dirty="0"/>
          </a:p>
        </p:txBody>
      </p:sp>
    </p:spTree>
  </p:cSld>
  <p:clrMapOvr>
    <a:masterClrMapping/>
  </p:clrMapOvr>
  <p:transition>
    <p:spli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9001" t="4384" r="6406"/>
          <a:stretch>
            <a:fillRect/>
          </a:stretch>
        </p:blipFill>
        <p:spPr bwMode="auto">
          <a:xfrm>
            <a:off x="228600" y="381000"/>
            <a:ext cx="8869680" cy="603504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457200"/>
          </a:xfrm>
        </p:spPr>
        <p:txBody>
          <a:bodyPr/>
          <a:lstStyle/>
          <a:p>
            <a:pPr algn="l"/>
            <a:r>
              <a:rPr lang="en-US" sz="2400" b="1" i="1" dirty="0" smtClean="0"/>
              <a:t>Democritus (400 B.C.)</a:t>
            </a:r>
            <a:endParaRPr lang="en-US" sz="2400" dirty="0"/>
          </a:p>
        </p:txBody>
      </p:sp>
      <p:sp>
        <p:nvSpPr>
          <p:cNvPr id="3" name="Content Placeholder 2"/>
          <p:cNvSpPr>
            <a:spLocks noGrp="1"/>
          </p:cNvSpPr>
          <p:nvPr>
            <p:ph idx="1"/>
          </p:nvPr>
        </p:nvSpPr>
        <p:spPr>
          <a:xfrm>
            <a:off x="228600" y="838200"/>
            <a:ext cx="8686800" cy="5715000"/>
          </a:xfrm>
        </p:spPr>
        <p:txBody>
          <a:bodyPr/>
          <a:lstStyle/>
          <a:p>
            <a:r>
              <a:rPr lang="en-US" sz="2200" dirty="0" smtClean="0">
                <a:solidFill>
                  <a:srgbClr val="1303E7"/>
                </a:solidFill>
              </a:rPr>
              <a:t>Democritus</a:t>
            </a:r>
            <a:r>
              <a:rPr lang="en-US" sz="2200" dirty="0" smtClean="0"/>
              <a:t> proposed that if you kept cutting a substance in half forever, eventually you would end up with an </a:t>
            </a:r>
            <a:r>
              <a:rPr lang="en-US" sz="2200" i="1" dirty="0" smtClean="0">
                <a:solidFill>
                  <a:srgbClr val="1303E7"/>
                </a:solidFill>
              </a:rPr>
              <a:t>“uncuttable</a:t>
            </a:r>
            <a:r>
              <a:rPr lang="en-US" sz="2200" dirty="0" smtClean="0"/>
              <a:t>” particle </a:t>
            </a:r>
          </a:p>
          <a:p>
            <a:r>
              <a:rPr lang="en-US" sz="2200" dirty="0" smtClean="0"/>
              <a:t>He called these particles atoms, meaning </a:t>
            </a:r>
            <a:r>
              <a:rPr lang="en-US" sz="2200" i="1" dirty="0" smtClean="0">
                <a:solidFill>
                  <a:srgbClr val="1303E7"/>
                </a:solidFill>
              </a:rPr>
              <a:t>“indivisible” </a:t>
            </a:r>
            <a:r>
              <a:rPr lang="en-US" sz="2200" dirty="0" smtClean="0"/>
              <a:t>in Greek</a:t>
            </a:r>
          </a:p>
          <a:p>
            <a:r>
              <a:rPr lang="en-US" sz="2200" dirty="0" smtClean="0"/>
              <a:t>Democritus thought that atoms were </a:t>
            </a:r>
            <a:r>
              <a:rPr lang="en-US" sz="2200" dirty="0" smtClean="0">
                <a:solidFill>
                  <a:srgbClr val="FF3300"/>
                </a:solidFill>
              </a:rPr>
              <a:t>small, hard particles of a single material and in different shapes and sizes</a:t>
            </a:r>
          </a:p>
          <a:p>
            <a:r>
              <a:rPr lang="en-US" sz="2200" dirty="0" smtClean="0"/>
              <a:t>He thought that atoms were always </a:t>
            </a:r>
            <a:r>
              <a:rPr lang="en-US" sz="2200" dirty="0" smtClean="0">
                <a:solidFill>
                  <a:srgbClr val="1303E7"/>
                </a:solidFill>
              </a:rPr>
              <a:t>moving and formed different </a:t>
            </a:r>
            <a:r>
              <a:rPr lang="en-US" sz="2200" dirty="0" smtClean="0"/>
              <a:t>materials by combining with each other</a:t>
            </a:r>
          </a:p>
          <a:p>
            <a:pPr>
              <a:buNone/>
            </a:pPr>
            <a:r>
              <a:rPr lang="en-US" sz="2400" i="1" dirty="0" smtClean="0">
                <a:solidFill>
                  <a:srgbClr val="3333FF"/>
                </a:solidFill>
              </a:rPr>
              <a:t>       </a:t>
            </a:r>
            <a:r>
              <a:rPr lang="en-US" sz="2400" b="1" i="1" dirty="0" smtClean="0">
                <a:solidFill>
                  <a:srgbClr val="3333FF"/>
                </a:solidFill>
              </a:rPr>
              <a:t>Aristotle</a:t>
            </a:r>
          </a:p>
          <a:p>
            <a:r>
              <a:rPr lang="en-US" sz="2200" dirty="0" smtClean="0"/>
              <a:t>The famous philosopher Aristotle, who also lived at that time, argued that all matter was made of only four elements that </a:t>
            </a:r>
            <a:r>
              <a:rPr lang="en-US" sz="2200" i="1" dirty="0" smtClean="0">
                <a:solidFill>
                  <a:srgbClr val="FF3300"/>
                </a:solidFill>
              </a:rPr>
              <a:t>are fire, water, earth and air </a:t>
            </a:r>
          </a:p>
          <a:p>
            <a:r>
              <a:rPr lang="en-US" sz="2200" dirty="0" smtClean="0"/>
              <a:t>For the next two thousand years, Aristotle overshadowed Democritus </a:t>
            </a:r>
          </a:p>
          <a:p>
            <a:r>
              <a:rPr lang="en-US" sz="2200" dirty="0" smtClean="0"/>
              <a:t>Finally, in the early 1800s, the atomists’ theory was revived by </a:t>
            </a:r>
            <a:r>
              <a:rPr lang="en-US" sz="2200" dirty="0" smtClean="0">
                <a:solidFill>
                  <a:srgbClr val="FF0000"/>
                </a:solidFill>
              </a:rPr>
              <a:t>John Dalton</a:t>
            </a:r>
          </a:p>
          <a:p>
            <a:pPr>
              <a:buNone/>
            </a:pPr>
            <a:endParaRPr lang="en-US" sz="2400" dirty="0">
              <a:solidFill>
                <a:srgbClr val="FF3300"/>
              </a:solidFill>
            </a:endParaRPr>
          </a:p>
        </p:txBody>
      </p:sp>
    </p:spTree>
  </p:cSld>
  <p:clrMapOvr>
    <a:masterClrMapping/>
  </p:clrMapOvr>
  <p:transition>
    <p:spli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457200"/>
          </a:xfrm>
        </p:spPr>
        <p:txBody>
          <a:bodyPr/>
          <a:lstStyle/>
          <a:p>
            <a:pPr algn="l"/>
            <a:r>
              <a:rPr lang="en-US" sz="3200" b="1" i="1" dirty="0" smtClean="0">
                <a:solidFill>
                  <a:srgbClr val="FF0000"/>
                </a:solidFill>
              </a:rPr>
              <a:t>Chemical Periodicity</a:t>
            </a:r>
            <a:endParaRPr lang="en-US" sz="3200" i="1" dirty="0">
              <a:solidFill>
                <a:srgbClr val="FF0000"/>
              </a:solidFill>
            </a:endParaRPr>
          </a:p>
        </p:txBody>
      </p:sp>
      <p:sp>
        <p:nvSpPr>
          <p:cNvPr id="3" name="Content Placeholder 2"/>
          <p:cNvSpPr>
            <a:spLocks noGrp="1"/>
          </p:cNvSpPr>
          <p:nvPr>
            <p:ph idx="1"/>
          </p:nvPr>
        </p:nvSpPr>
        <p:spPr>
          <a:xfrm>
            <a:off x="304800" y="685800"/>
            <a:ext cx="8534400" cy="5943600"/>
          </a:xfrm>
        </p:spPr>
        <p:txBody>
          <a:bodyPr>
            <a:noAutofit/>
          </a:bodyPr>
          <a:lstStyle/>
          <a:p>
            <a:r>
              <a:rPr lang="en-US" sz="2000" b="1" i="1" dirty="0" smtClean="0"/>
              <a:t>Periodicity</a:t>
            </a:r>
            <a:r>
              <a:rPr lang="en-US" sz="2000" dirty="0" smtClean="0"/>
              <a:t> is the recurrence of similar properties at regular intervals when the elements are arranged in increasing atomic number</a:t>
            </a:r>
          </a:p>
          <a:p>
            <a:r>
              <a:rPr lang="en-US" sz="2000" b="1" i="1" dirty="0" smtClean="0"/>
              <a:t>Chemical periodicity</a:t>
            </a:r>
            <a:r>
              <a:rPr lang="en-US" sz="2000" dirty="0" smtClean="0"/>
              <a:t> is the variations in </a:t>
            </a:r>
            <a:r>
              <a:rPr lang="en-US" sz="2000" dirty="0" smtClean="0">
                <a:solidFill>
                  <a:srgbClr val="FF0000"/>
                </a:solidFill>
              </a:rPr>
              <a:t>properties of </a:t>
            </a:r>
            <a:r>
              <a:rPr lang="en-US" sz="2000" i="1" dirty="0" smtClean="0">
                <a:solidFill>
                  <a:srgbClr val="FF0000"/>
                </a:solidFill>
              </a:rPr>
              <a:t>chemical</a:t>
            </a:r>
            <a:r>
              <a:rPr lang="en-US" sz="2000" dirty="0" smtClean="0">
                <a:solidFill>
                  <a:srgbClr val="FF0000"/>
                </a:solidFill>
              </a:rPr>
              <a:t> elements</a:t>
            </a:r>
            <a:r>
              <a:rPr lang="en-US" sz="2000" dirty="0" smtClean="0"/>
              <a:t> as depicted by their position in the periodic table</a:t>
            </a:r>
          </a:p>
          <a:p>
            <a:r>
              <a:rPr lang="en-US" sz="2000" dirty="0" smtClean="0"/>
              <a:t>Major chemical trends, </a:t>
            </a:r>
            <a:r>
              <a:rPr lang="en-US" sz="2000" dirty="0" smtClean="0">
                <a:solidFill>
                  <a:srgbClr val="1303E7"/>
                </a:solidFill>
              </a:rPr>
              <a:t>horizontally and vertically</a:t>
            </a:r>
            <a:r>
              <a:rPr lang="en-US" sz="2000" dirty="0" smtClean="0"/>
              <a:t> in the periodic table, can be understood in terms of changing </a:t>
            </a:r>
            <a:r>
              <a:rPr lang="en-US" sz="2000" i="1" dirty="0" smtClean="0">
                <a:solidFill>
                  <a:srgbClr val="1303E7"/>
                </a:solidFill>
              </a:rPr>
              <a:t>atomic properties</a:t>
            </a:r>
          </a:p>
          <a:p>
            <a:pPr>
              <a:buNone/>
            </a:pPr>
            <a:r>
              <a:rPr lang="en-US" sz="2000" b="1" i="1" dirty="0" smtClean="0"/>
              <a:t>Periodic trends </a:t>
            </a:r>
          </a:p>
          <a:p>
            <a:pPr algn="just"/>
            <a:r>
              <a:rPr lang="en-US" sz="2000" dirty="0" smtClean="0"/>
              <a:t>are specific patterns that are present in the periodic table, which illustrate </a:t>
            </a:r>
            <a:r>
              <a:rPr lang="en-US" sz="2000" dirty="0" smtClean="0">
                <a:solidFill>
                  <a:srgbClr val="1303E7"/>
                </a:solidFill>
              </a:rPr>
              <a:t>different aspects of a certain element, including its size and its properties with electrons</a:t>
            </a:r>
          </a:p>
          <a:p>
            <a:r>
              <a:rPr lang="en-US" sz="2000" dirty="0" smtClean="0"/>
              <a:t>The main periodic trends include: </a:t>
            </a:r>
          </a:p>
          <a:p>
            <a:pPr lvl="1"/>
            <a:r>
              <a:rPr lang="en-US" sz="2000" dirty="0" smtClean="0">
                <a:solidFill>
                  <a:srgbClr val="1303E7"/>
                </a:solidFill>
              </a:rPr>
              <a:t>atomic radius, </a:t>
            </a:r>
          </a:p>
          <a:p>
            <a:pPr lvl="1"/>
            <a:r>
              <a:rPr lang="en-US" sz="2000" dirty="0" smtClean="0">
                <a:solidFill>
                  <a:srgbClr val="1303E7"/>
                </a:solidFill>
              </a:rPr>
              <a:t>electronegativity, </a:t>
            </a:r>
          </a:p>
          <a:p>
            <a:pPr lvl="1"/>
            <a:r>
              <a:rPr lang="en-US" sz="2000" dirty="0" smtClean="0">
                <a:solidFill>
                  <a:srgbClr val="1303E7"/>
                </a:solidFill>
              </a:rPr>
              <a:t>ionization energy</a:t>
            </a:r>
            <a:r>
              <a:rPr lang="en-US" sz="2000" dirty="0" smtClean="0">
                <a:solidFill>
                  <a:schemeClr val="tx1"/>
                </a:solidFill>
              </a:rPr>
              <a:t>, </a:t>
            </a:r>
          </a:p>
          <a:p>
            <a:pPr lvl="1"/>
            <a:r>
              <a:rPr lang="en-US" sz="2000" dirty="0" smtClean="0">
                <a:solidFill>
                  <a:srgbClr val="FF0000"/>
                </a:solidFill>
              </a:rPr>
              <a:t>electron affinity, </a:t>
            </a:r>
          </a:p>
          <a:p>
            <a:pPr lvl="1"/>
            <a:r>
              <a:rPr lang="en-US" sz="2000" dirty="0" smtClean="0">
                <a:solidFill>
                  <a:srgbClr val="FF0000"/>
                </a:solidFill>
              </a:rPr>
              <a:t>melting point, and </a:t>
            </a:r>
          </a:p>
          <a:p>
            <a:pPr lvl="1"/>
            <a:r>
              <a:rPr lang="en-US" sz="2000" dirty="0" smtClean="0">
                <a:solidFill>
                  <a:srgbClr val="FF0000"/>
                </a:solidFill>
              </a:rPr>
              <a:t>metallic character</a:t>
            </a:r>
            <a:r>
              <a:rPr lang="en-US" sz="2000" dirty="0" smtClean="0">
                <a:solidFill>
                  <a:schemeClr val="tx1"/>
                </a:solidFill>
              </a:rPr>
              <a:t>.</a:t>
            </a:r>
            <a:endParaRPr lang="en-US" sz="2000" dirty="0">
              <a:solidFill>
                <a:schemeClr val="tx1"/>
              </a:solidFill>
            </a:endParaRPr>
          </a:p>
        </p:txBody>
      </p:sp>
    </p:spTree>
  </p:cSld>
  <p:clrMapOvr>
    <a:masterClrMapping/>
  </p:clrMapOvr>
  <p:transition>
    <p:spli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81000" y="228600"/>
            <a:ext cx="8477250" cy="685800"/>
          </a:xfrm>
        </p:spPr>
        <p:txBody>
          <a:bodyPr>
            <a:normAutofit fontScale="90000"/>
          </a:bodyPr>
          <a:lstStyle/>
          <a:p>
            <a:pPr algn="l"/>
            <a:r>
              <a:rPr lang="en-US" b="1" dirty="0" smtClean="0">
                <a:solidFill>
                  <a:srgbClr val="0000FF"/>
                </a:solidFill>
              </a:rPr>
              <a:t>Atomic Radius</a:t>
            </a:r>
            <a:endParaRPr lang="en-US" b="1" dirty="0" smtClean="0">
              <a:solidFill>
                <a:schemeClr val="tx1"/>
              </a:solidFill>
            </a:endParaRPr>
          </a:p>
        </p:txBody>
      </p:sp>
      <p:sp>
        <p:nvSpPr>
          <p:cNvPr id="47107" name="Content Placeholder 2"/>
          <p:cNvSpPr>
            <a:spLocks noGrp="1"/>
          </p:cNvSpPr>
          <p:nvPr>
            <p:ph idx="1"/>
          </p:nvPr>
        </p:nvSpPr>
        <p:spPr>
          <a:xfrm>
            <a:off x="304800" y="1066800"/>
            <a:ext cx="8686800" cy="5410200"/>
          </a:xfrm>
        </p:spPr>
        <p:txBody>
          <a:bodyPr>
            <a:normAutofit/>
          </a:bodyPr>
          <a:lstStyle/>
          <a:p>
            <a:pPr algn="just" eaLnBrk="1" hangingPunct="1">
              <a:buFont typeface="Wingdings" pitchFamily="2" charset="2"/>
              <a:buChar char="v"/>
            </a:pPr>
            <a:r>
              <a:rPr lang="en-US" sz="2000" dirty="0" smtClean="0"/>
              <a:t>is the distance from the nucleus to the outermost electrons. </a:t>
            </a:r>
          </a:p>
          <a:p>
            <a:pPr algn="just" eaLnBrk="1" hangingPunct="1">
              <a:buFont typeface="Wingdings 2" pitchFamily="18" charset="2"/>
              <a:buNone/>
            </a:pPr>
            <a:r>
              <a:rPr lang="en-US" sz="2000" dirty="0" smtClean="0"/>
              <a:t>	It is also one-half the distance between the nuclei of two atoms for different atoms.</a:t>
            </a:r>
          </a:p>
          <a:p>
            <a:r>
              <a:rPr lang="en-US" sz="2000" dirty="0" smtClean="0">
                <a:solidFill>
                  <a:srgbClr val="1303E7"/>
                </a:solidFill>
              </a:rPr>
              <a:t>Atomic size gradually decreases </a:t>
            </a:r>
            <a:r>
              <a:rPr lang="en-US" sz="2000" dirty="0" smtClean="0"/>
              <a:t>from left to right across a period due to: all electrons are being added to the same shell.</a:t>
            </a:r>
          </a:p>
          <a:p>
            <a:r>
              <a:rPr lang="en-US" sz="2000" dirty="0" smtClean="0">
                <a:solidFill>
                  <a:srgbClr val="FF3300"/>
                </a:solidFill>
              </a:rPr>
              <a:t>At the same time, protons are also being added to the nucleus</a:t>
            </a:r>
            <a:r>
              <a:rPr lang="en-US" sz="2000" dirty="0" smtClean="0"/>
              <a:t>, making it more positively charged. </a:t>
            </a:r>
          </a:p>
          <a:p>
            <a:r>
              <a:rPr lang="en-US" sz="2000" dirty="0" smtClean="0">
                <a:solidFill>
                  <a:srgbClr val="1303E7"/>
                </a:solidFill>
              </a:rPr>
              <a:t>Going down a group (from top to bottom), </a:t>
            </a:r>
            <a:r>
              <a:rPr lang="en-US" sz="2000" dirty="0" smtClean="0"/>
              <a:t>it can be seen that atomic radius increases due to the </a:t>
            </a:r>
            <a:r>
              <a:rPr lang="en-US" sz="2000" dirty="0" smtClean="0">
                <a:solidFill>
                  <a:srgbClr val="FF3300"/>
                </a:solidFill>
              </a:rPr>
              <a:t>increasing principal quantum number (n).</a:t>
            </a:r>
          </a:p>
          <a:p>
            <a:r>
              <a:rPr lang="en-US" sz="2000" dirty="0" smtClean="0"/>
              <a:t>As a result, the valence electrons are </a:t>
            </a:r>
            <a:r>
              <a:rPr lang="en-US" sz="2000" dirty="0" smtClean="0">
                <a:solidFill>
                  <a:srgbClr val="1303E7"/>
                </a:solidFill>
              </a:rPr>
              <a:t>further away from the nucleus </a:t>
            </a:r>
          </a:p>
          <a:p>
            <a:r>
              <a:rPr lang="en-US" sz="2000" dirty="0" smtClean="0"/>
              <a:t>Electron shielding prevents </a:t>
            </a:r>
            <a:r>
              <a:rPr lang="en-US" sz="2000" dirty="0" smtClean="0">
                <a:solidFill>
                  <a:srgbClr val="FF3300"/>
                </a:solidFill>
              </a:rPr>
              <a:t>these outer electrons from being attracted </a:t>
            </a:r>
            <a:r>
              <a:rPr lang="en-US" sz="2000" dirty="0" smtClean="0"/>
              <a:t>to the nucleus</a:t>
            </a:r>
          </a:p>
          <a:p>
            <a:r>
              <a:rPr lang="en-US" sz="2000" dirty="0" smtClean="0"/>
              <a:t>Therefore, they are loosely held and the resulting atomic radius is large.</a:t>
            </a:r>
          </a:p>
        </p:txBody>
      </p:sp>
    </p:spTree>
  </p:cSld>
  <p:clrMapOvr>
    <a:masterClrMapping/>
  </p:clrMapOvr>
  <p:transition>
    <p:spli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52400"/>
            <a:ext cx="8477250" cy="838200"/>
          </a:xfrm>
        </p:spPr>
        <p:txBody>
          <a:bodyPr/>
          <a:lstStyle/>
          <a:p>
            <a:pPr algn="l" eaLnBrk="1" hangingPunct="1"/>
            <a:r>
              <a:rPr lang="en-US" sz="3600" b="1" dirty="0" smtClean="0">
                <a:solidFill>
                  <a:srgbClr val="0000FF"/>
                </a:solidFill>
              </a:rPr>
              <a:t>Electronegativity</a:t>
            </a:r>
            <a:endParaRPr lang="en-US" sz="3600" dirty="0" smtClean="0">
              <a:solidFill>
                <a:srgbClr val="0000FF"/>
              </a:solidFill>
            </a:endParaRPr>
          </a:p>
        </p:txBody>
      </p:sp>
      <p:sp>
        <p:nvSpPr>
          <p:cNvPr id="49155" name="Content Placeholder 2"/>
          <p:cNvSpPr>
            <a:spLocks noGrp="1"/>
          </p:cNvSpPr>
          <p:nvPr>
            <p:ph idx="1"/>
          </p:nvPr>
        </p:nvSpPr>
        <p:spPr>
          <a:xfrm>
            <a:off x="228600" y="1143000"/>
            <a:ext cx="8705850" cy="5257800"/>
          </a:xfrm>
        </p:spPr>
        <p:txBody>
          <a:bodyPr/>
          <a:lstStyle/>
          <a:p>
            <a:pPr eaLnBrk="1" hangingPunct="1"/>
            <a:r>
              <a:rPr lang="en-US" sz="2400" dirty="0" smtClean="0"/>
              <a:t>A measure of the tendency of an element to attract an electron to itself.</a:t>
            </a:r>
          </a:p>
          <a:p>
            <a:pPr eaLnBrk="1" hangingPunct="1"/>
            <a:r>
              <a:rPr lang="en-US" sz="2400" dirty="0" smtClean="0"/>
              <a:t>This property exists due to the electronic configuration of atoms</a:t>
            </a:r>
          </a:p>
          <a:p>
            <a:pPr eaLnBrk="1" hangingPunct="1"/>
            <a:r>
              <a:rPr lang="en-US" sz="2400" dirty="0" smtClean="0"/>
              <a:t>Most atoms prefer to fulfilling the octet rule (having the valence, or outer, shell comprise of 8 electrons)</a:t>
            </a:r>
          </a:p>
          <a:p>
            <a:pPr eaLnBrk="1" hangingPunct="1"/>
            <a:r>
              <a:rPr lang="en-US" sz="2400" dirty="0" smtClean="0"/>
              <a:t>Since elements on the </a:t>
            </a:r>
            <a:r>
              <a:rPr lang="en-US" sz="2400" dirty="0" smtClean="0">
                <a:solidFill>
                  <a:srgbClr val="000099"/>
                </a:solidFill>
              </a:rPr>
              <a:t>left side </a:t>
            </a:r>
            <a:r>
              <a:rPr lang="en-US" sz="2400" dirty="0" smtClean="0"/>
              <a:t>of the periodic table have less than a </a:t>
            </a:r>
            <a:r>
              <a:rPr lang="en-US" sz="2400" dirty="0" smtClean="0">
                <a:solidFill>
                  <a:srgbClr val="FF3300"/>
                </a:solidFill>
              </a:rPr>
              <a:t>half-full valence shell</a:t>
            </a:r>
            <a:r>
              <a:rPr lang="en-US" sz="2400" dirty="0" smtClean="0"/>
              <a:t>, the energy required to gain electrons is significantly higher compared to the energy required to lose electrons.</a:t>
            </a:r>
          </a:p>
          <a:p>
            <a:pPr eaLnBrk="1" hangingPunct="1"/>
            <a:r>
              <a:rPr lang="en-US" sz="2400" dirty="0" smtClean="0"/>
              <a:t>The elements on the left side of the periodic table generally lose electrons in forming bonds</a:t>
            </a:r>
          </a:p>
        </p:txBody>
      </p:sp>
    </p:spTree>
  </p:cSld>
  <p:clrMapOvr>
    <a:masterClrMapping/>
  </p:clrMapOvr>
  <p:transition>
    <p:spli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4800" y="152400"/>
            <a:ext cx="8629650" cy="838200"/>
          </a:xfrm>
        </p:spPr>
        <p:txBody>
          <a:bodyPr/>
          <a:lstStyle/>
          <a:p>
            <a:pPr algn="l" eaLnBrk="1" hangingPunct="1"/>
            <a:r>
              <a:rPr lang="en-US" sz="3600" b="1" dirty="0" smtClean="0">
                <a:solidFill>
                  <a:srgbClr val="0000FF"/>
                </a:solidFill>
              </a:rPr>
              <a:t>Electronegativity</a:t>
            </a:r>
            <a:endParaRPr lang="en-US" sz="3600" dirty="0" smtClean="0"/>
          </a:p>
        </p:txBody>
      </p:sp>
      <p:sp>
        <p:nvSpPr>
          <p:cNvPr id="50179" name="Content Placeholder 2"/>
          <p:cNvSpPr>
            <a:spLocks noGrp="1"/>
          </p:cNvSpPr>
          <p:nvPr>
            <p:ph idx="1"/>
          </p:nvPr>
        </p:nvSpPr>
        <p:spPr>
          <a:xfrm>
            <a:off x="228600" y="1066800"/>
            <a:ext cx="8705850" cy="5638800"/>
          </a:xfrm>
        </p:spPr>
        <p:txBody>
          <a:bodyPr/>
          <a:lstStyle/>
          <a:p>
            <a:pPr algn="just" eaLnBrk="1" hangingPunct="1"/>
            <a:r>
              <a:rPr lang="en-US" sz="2800" dirty="0" smtClean="0"/>
              <a:t>Conversely, elements on the </a:t>
            </a:r>
            <a:r>
              <a:rPr lang="en-US" sz="2800" dirty="0" smtClean="0">
                <a:solidFill>
                  <a:srgbClr val="0000FF"/>
                </a:solidFill>
              </a:rPr>
              <a:t>right side</a:t>
            </a:r>
            <a:r>
              <a:rPr lang="en-US" sz="2800" dirty="0" smtClean="0"/>
              <a:t> of the periodic table are more energy-efficient in gaining electrons to create a complete valence shell of 8 electrons.</a:t>
            </a:r>
          </a:p>
          <a:p>
            <a:pPr algn="just" eaLnBrk="1" hangingPunct="1"/>
            <a:r>
              <a:rPr lang="en-US" sz="2800" dirty="0" smtClean="0"/>
              <a:t>As we move to </a:t>
            </a:r>
            <a:r>
              <a:rPr lang="en-US" sz="2800" dirty="0" smtClean="0">
                <a:solidFill>
                  <a:srgbClr val="000099"/>
                </a:solidFill>
              </a:rPr>
              <a:t>the right </a:t>
            </a:r>
            <a:r>
              <a:rPr lang="en-US" sz="2800" dirty="0" smtClean="0"/>
              <a:t>across a periodic table, electronegativity </a:t>
            </a:r>
            <a:r>
              <a:rPr lang="en-US" sz="2800" b="1" i="1" dirty="0" smtClean="0"/>
              <a:t>increases</a:t>
            </a:r>
            <a:r>
              <a:rPr lang="en-US" sz="2800" dirty="0" smtClean="0"/>
              <a:t>.</a:t>
            </a:r>
          </a:p>
          <a:p>
            <a:pPr algn="just" eaLnBrk="1" hangingPunct="1"/>
            <a:r>
              <a:rPr lang="en-US" sz="2800" dirty="0" smtClean="0"/>
              <a:t>As we move down a group, electronegativity </a:t>
            </a:r>
            <a:r>
              <a:rPr lang="en-US" sz="2800" b="1" i="1" dirty="0" smtClean="0"/>
              <a:t>decreases </a:t>
            </a:r>
            <a:r>
              <a:rPr lang="en-US" sz="2800" dirty="0" smtClean="0"/>
              <a:t>due to the </a:t>
            </a:r>
            <a:r>
              <a:rPr lang="en-US" sz="2800" dirty="0" smtClean="0">
                <a:solidFill>
                  <a:srgbClr val="FF0000"/>
                </a:solidFill>
              </a:rPr>
              <a:t>atomic number </a:t>
            </a:r>
            <a:r>
              <a:rPr lang="en-US" sz="2800" dirty="0" smtClean="0"/>
              <a:t>increases down a group</a:t>
            </a:r>
          </a:p>
          <a:p>
            <a:pPr algn="just" eaLnBrk="1" hangingPunct="1">
              <a:buFont typeface="Wingdings 2" pitchFamily="18" charset="2"/>
              <a:buNone/>
            </a:pPr>
            <a:endParaRPr lang="en-US" sz="2400" dirty="0" smtClean="0"/>
          </a:p>
        </p:txBody>
      </p:sp>
    </p:spTree>
  </p:cSld>
  <p:clrMapOvr>
    <a:masterClrMapping/>
  </p:clrMapOvr>
  <p:transition>
    <p:spli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04800" y="152400"/>
            <a:ext cx="8629650" cy="685800"/>
          </a:xfrm>
        </p:spPr>
        <p:txBody>
          <a:bodyPr/>
          <a:lstStyle/>
          <a:p>
            <a:pPr algn="l" eaLnBrk="1" hangingPunct="1"/>
            <a:r>
              <a:rPr lang="en-US" sz="3600" b="1" dirty="0" smtClean="0">
                <a:solidFill>
                  <a:srgbClr val="000099"/>
                </a:solidFill>
              </a:rPr>
              <a:t>Ionization Energy</a:t>
            </a:r>
            <a:endParaRPr lang="en-US" sz="3600" dirty="0" smtClean="0">
              <a:solidFill>
                <a:srgbClr val="000099"/>
              </a:solidFill>
            </a:endParaRPr>
          </a:p>
        </p:txBody>
      </p:sp>
      <p:sp>
        <p:nvSpPr>
          <p:cNvPr id="51203" name="Content Placeholder 2"/>
          <p:cNvSpPr>
            <a:spLocks noGrp="1"/>
          </p:cNvSpPr>
          <p:nvPr>
            <p:ph idx="1"/>
          </p:nvPr>
        </p:nvSpPr>
        <p:spPr>
          <a:xfrm>
            <a:off x="304800" y="1066800"/>
            <a:ext cx="8629650" cy="5562600"/>
          </a:xfrm>
        </p:spPr>
        <p:txBody>
          <a:bodyPr/>
          <a:lstStyle/>
          <a:p>
            <a:pPr algn="just" eaLnBrk="1" hangingPunct="1"/>
            <a:r>
              <a:rPr lang="en-US" sz="2400" dirty="0" smtClean="0"/>
              <a:t>The amount of energy required to </a:t>
            </a:r>
            <a:r>
              <a:rPr lang="en-US" sz="2400" dirty="0" smtClean="0">
                <a:solidFill>
                  <a:srgbClr val="000099"/>
                </a:solidFill>
              </a:rPr>
              <a:t>remove an electron</a:t>
            </a:r>
            <a:r>
              <a:rPr lang="en-US" sz="2400" dirty="0" smtClean="0"/>
              <a:t> from a neutral atom in its gaseous phase.</a:t>
            </a:r>
          </a:p>
          <a:p>
            <a:pPr algn="just" eaLnBrk="1" hangingPunct="1"/>
            <a:r>
              <a:rPr lang="en-US" sz="2400" dirty="0" smtClean="0"/>
              <a:t> The </a:t>
            </a:r>
            <a:r>
              <a:rPr lang="en-US" sz="2400" dirty="0" smtClean="0">
                <a:solidFill>
                  <a:srgbClr val="FF3300"/>
                </a:solidFill>
              </a:rPr>
              <a:t>lower this energy </a:t>
            </a:r>
            <a:r>
              <a:rPr lang="en-US" sz="2400" dirty="0" smtClean="0"/>
              <a:t>is, </a:t>
            </a:r>
            <a:r>
              <a:rPr lang="en-US" sz="2400" dirty="0" smtClean="0">
                <a:solidFill>
                  <a:srgbClr val="1303E7"/>
                </a:solidFill>
              </a:rPr>
              <a:t>the more readily the atom becomes a cation</a:t>
            </a:r>
            <a:r>
              <a:rPr lang="en-US" sz="2400" dirty="0" smtClean="0"/>
              <a:t> and the </a:t>
            </a:r>
            <a:r>
              <a:rPr lang="en-US" sz="2400" dirty="0" smtClean="0">
                <a:solidFill>
                  <a:srgbClr val="1303E7"/>
                </a:solidFill>
              </a:rPr>
              <a:t>higher this energy </a:t>
            </a:r>
            <a:r>
              <a:rPr lang="en-US" sz="2400" dirty="0" smtClean="0"/>
              <a:t>is, the more </a:t>
            </a:r>
            <a:r>
              <a:rPr lang="en-US" sz="2400" dirty="0" smtClean="0">
                <a:solidFill>
                  <a:srgbClr val="FF0000"/>
                </a:solidFill>
              </a:rPr>
              <a:t>unlikely the atom becomes a cation</a:t>
            </a:r>
            <a:r>
              <a:rPr lang="en-US" sz="2400" dirty="0" smtClean="0"/>
              <a:t>.</a:t>
            </a:r>
          </a:p>
          <a:p>
            <a:pPr algn="just" eaLnBrk="1" hangingPunct="1"/>
            <a:r>
              <a:rPr lang="en-US" sz="2400" dirty="0" smtClean="0"/>
              <a:t>Generally, elements on </a:t>
            </a:r>
            <a:r>
              <a:rPr lang="en-US" sz="2400" dirty="0" smtClean="0">
                <a:solidFill>
                  <a:srgbClr val="000099"/>
                </a:solidFill>
              </a:rPr>
              <a:t>the right side </a:t>
            </a:r>
            <a:r>
              <a:rPr lang="en-US" sz="2400" dirty="0" smtClean="0"/>
              <a:t>of the periodic table have higher ionization energy because of their valence shell is nearly filled (stable)</a:t>
            </a:r>
          </a:p>
          <a:p>
            <a:pPr algn="just" eaLnBrk="1" hangingPunct="1"/>
            <a:r>
              <a:rPr lang="en-US" sz="2400" dirty="0" smtClean="0"/>
              <a:t>Elements on the </a:t>
            </a:r>
            <a:r>
              <a:rPr lang="en-US" sz="2400" dirty="0" smtClean="0">
                <a:solidFill>
                  <a:srgbClr val="FF0000"/>
                </a:solidFill>
              </a:rPr>
              <a:t>left side</a:t>
            </a:r>
            <a:r>
              <a:rPr lang="en-US" sz="2400" dirty="0" smtClean="0"/>
              <a:t> of the periodic table have low ionization energies because of their </a:t>
            </a:r>
            <a:r>
              <a:rPr lang="en-US" sz="2400" dirty="0" smtClean="0">
                <a:solidFill>
                  <a:srgbClr val="1303E7"/>
                </a:solidFill>
              </a:rPr>
              <a:t>willingness to lose electrons</a:t>
            </a:r>
            <a:r>
              <a:rPr lang="en-US" sz="2400" dirty="0" smtClean="0"/>
              <a:t> and become cations.</a:t>
            </a:r>
          </a:p>
          <a:p>
            <a:pPr algn="just" eaLnBrk="1" hangingPunct="1"/>
            <a:r>
              <a:rPr lang="en-US" sz="2400" dirty="0" smtClean="0"/>
              <a:t>Thus, ionization energy </a:t>
            </a:r>
            <a:r>
              <a:rPr lang="en-US" sz="2400" dirty="0" smtClean="0">
                <a:solidFill>
                  <a:srgbClr val="000099"/>
                </a:solidFill>
              </a:rPr>
              <a:t>increases</a:t>
            </a:r>
            <a:r>
              <a:rPr lang="en-US" sz="2400" dirty="0" smtClean="0"/>
              <a:t> from left to right and </a:t>
            </a:r>
            <a:r>
              <a:rPr lang="en-US" sz="2400" dirty="0" smtClean="0">
                <a:solidFill>
                  <a:srgbClr val="000099"/>
                </a:solidFill>
              </a:rPr>
              <a:t>decreases</a:t>
            </a:r>
            <a:r>
              <a:rPr lang="en-US" sz="2400" dirty="0" smtClean="0"/>
              <a:t> from top to bottom.</a:t>
            </a:r>
          </a:p>
        </p:txBody>
      </p:sp>
    </p:spTree>
  </p:cSld>
  <p:clrMapOvr>
    <a:masterClrMapping/>
  </p:clrMapOvr>
  <p:transition>
    <p:spli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09600" y="152400"/>
            <a:ext cx="8324850" cy="914400"/>
          </a:xfrm>
        </p:spPr>
        <p:txBody>
          <a:bodyPr/>
          <a:lstStyle/>
          <a:p>
            <a:pPr algn="l" eaLnBrk="1" hangingPunct="1"/>
            <a:r>
              <a:rPr lang="en-US" sz="4400" b="1" dirty="0" smtClean="0">
                <a:solidFill>
                  <a:srgbClr val="000099"/>
                </a:solidFill>
              </a:rPr>
              <a:t>Ionization Energy</a:t>
            </a:r>
            <a:endParaRPr lang="en-US" dirty="0" smtClean="0"/>
          </a:p>
        </p:txBody>
      </p:sp>
      <p:sp>
        <p:nvSpPr>
          <p:cNvPr id="52227" name="Content Placeholder 2"/>
          <p:cNvSpPr>
            <a:spLocks noGrp="1"/>
          </p:cNvSpPr>
          <p:nvPr>
            <p:ph idx="1"/>
          </p:nvPr>
        </p:nvSpPr>
        <p:spPr>
          <a:xfrm>
            <a:off x="228600" y="1219200"/>
            <a:ext cx="8705850" cy="5486400"/>
          </a:xfrm>
        </p:spPr>
        <p:txBody>
          <a:bodyPr/>
          <a:lstStyle/>
          <a:p>
            <a:pPr algn="just" eaLnBrk="1" hangingPunct="1"/>
            <a:r>
              <a:rPr lang="en-US" sz="2400" dirty="0" smtClean="0"/>
              <a:t>Some elements can have </a:t>
            </a:r>
            <a:r>
              <a:rPr lang="en-US" sz="2400" dirty="0" smtClean="0">
                <a:solidFill>
                  <a:srgbClr val="1303E7"/>
                </a:solidFill>
              </a:rPr>
              <a:t>several ionization energies</a:t>
            </a:r>
            <a:r>
              <a:rPr lang="en-US" sz="2400" dirty="0" smtClean="0"/>
              <a:t>: first ionization energy, the second ionization energy, third ionization energy, etc.</a:t>
            </a:r>
          </a:p>
          <a:p>
            <a:pPr algn="just" eaLnBrk="1" hangingPunct="1"/>
            <a:r>
              <a:rPr lang="en-US" sz="2400" dirty="0" smtClean="0"/>
              <a:t> The first ionization energy is the energy needed to remove the outermost, or highest energy electron </a:t>
            </a:r>
          </a:p>
          <a:p>
            <a:pPr algn="just" eaLnBrk="1" hangingPunct="1"/>
            <a:r>
              <a:rPr lang="en-US" sz="2400" dirty="0" smtClean="0"/>
              <a:t>The second ionization energy is the energy required to remove any subsequent high-energy electron from a gaseous cation</a:t>
            </a:r>
          </a:p>
          <a:p>
            <a:pPr lvl="1" eaLnBrk="1" hangingPunct="1"/>
            <a:r>
              <a:rPr lang="en-US" sz="2400" dirty="0" smtClean="0">
                <a:solidFill>
                  <a:srgbClr val="1303E7"/>
                </a:solidFill>
              </a:rPr>
              <a:t>First Ionization Energy:   X(g)→X</a:t>
            </a:r>
            <a:r>
              <a:rPr lang="en-US" sz="2400" b="1" baseline="30000" dirty="0" smtClean="0">
                <a:solidFill>
                  <a:srgbClr val="1303E7"/>
                </a:solidFill>
              </a:rPr>
              <a:t>+</a:t>
            </a:r>
            <a:r>
              <a:rPr lang="en-US" sz="2400" dirty="0" smtClean="0">
                <a:solidFill>
                  <a:srgbClr val="1303E7"/>
                </a:solidFill>
              </a:rPr>
              <a:t>(g)+e−</a:t>
            </a:r>
          </a:p>
          <a:p>
            <a:pPr lvl="1" eaLnBrk="1" hangingPunct="1"/>
            <a:r>
              <a:rPr lang="en-US" sz="2400" dirty="0" smtClean="0">
                <a:solidFill>
                  <a:srgbClr val="1303E7"/>
                </a:solidFill>
              </a:rPr>
              <a:t>Second Ionization Energy:  X</a:t>
            </a:r>
            <a:r>
              <a:rPr lang="en-US" sz="2400" b="1" baseline="30000" dirty="0" smtClean="0">
                <a:solidFill>
                  <a:srgbClr val="1303E7"/>
                </a:solidFill>
              </a:rPr>
              <a:t>+</a:t>
            </a:r>
            <a:r>
              <a:rPr lang="en-US" sz="2400" dirty="0" smtClean="0">
                <a:solidFill>
                  <a:srgbClr val="1303E7"/>
                </a:solidFill>
              </a:rPr>
              <a:t>(g)→X</a:t>
            </a:r>
            <a:r>
              <a:rPr lang="en-US" sz="2400" b="1" baseline="30000" dirty="0" smtClean="0">
                <a:solidFill>
                  <a:srgbClr val="1303E7"/>
                </a:solidFill>
              </a:rPr>
              <a:t>2+</a:t>
            </a:r>
            <a:r>
              <a:rPr lang="en-US" sz="2400" dirty="0" smtClean="0">
                <a:solidFill>
                  <a:srgbClr val="1303E7"/>
                </a:solidFill>
              </a:rPr>
              <a:t>(g)+e−</a:t>
            </a:r>
          </a:p>
        </p:txBody>
      </p:sp>
    </p:spTree>
  </p:cSld>
  <p:clrMapOvr>
    <a:masterClrMapping/>
  </p:clrMapOvr>
  <p:transition>
    <p:spli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3450" cy="563562"/>
          </a:xfrm>
        </p:spPr>
        <p:txBody>
          <a:bodyPr>
            <a:normAutofit fontScale="90000"/>
          </a:bodyPr>
          <a:lstStyle/>
          <a:p>
            <a:pPr algn="l" eaLnBrk="1" fontAlgn="auto" hangingPunct="1">
              <a:spcAft>
                <a:spcPts val="0"/>
              </a:spcAft>
              <a:defRPr/>
            </a:pPr>
            <a:r>
              <a:rPr lang="en-US" sz="4000" b="1" dirty="0" smtClean="0">
                <a:solidFill>
                  <a:srgbClr val="000099"/>
                </a:solidFill>
              </a:rPr>
              <a:t>Ionization Energy</a:t>
            </a:r>
            <a:endParaRPr lang="en-US" dirty="0"/>
          </a:p>
        </p:txBody>
      </p:sp>
      <p:sp>
        <p:nvSpPr>
          <p:cNvPr id="53251" name="Content Placeholder 2"/>
          <p:cNvSpPr>
            <a:spLocks noGrp="1"/>
          </p:cNvSpPr>
          <p:nvPr>
            <p:ph idx="1"/>
          </p:nvPr>
        </p:nvSpPr>
        <p:spPr>
          <a:xfrm>
            <a:off x="304800" y="1295400"/>
            <a:ext cx="8629650" cy="5334000"/>
          </a:xfrm>
        </p:spPr>
        <p:txBody>
          <a:bodyPr/>
          <a:lstStyle/>
          <a:p>
            <a:r>
              <a:rPr lang="en-US" sz="2400" dirty="0" smtClean="0"/>
              <a:t>Ionization energies decrease as </a:t>
            </a:r>
            <a:r>
              <a:rPr lang="en-US" sz="2400" dirty="0" smtClean="0">
                <a:solidFill>
                  <a:srgbClr val="1303E7"/>
                </a:solidFill>
              </a:rPr>
              <a:t>atomic radii increase </a:t>
            </a:r>
            <a:r>
              <a:rPr lang="en-US" sz="2400" dirty="0" smtClean="0"/>
              <a:t>and is affected by </a:t>
            </a:r>
            <a:r>
              <a:rPr lang="en-US" sz="2400" dirty="0" smtClean="0">
                <a:solidFill>
                  <a:srgbClr val="1303E7"/>
                </a:solidFill>
              </a:rPr>
              <a:t>n (the principle quantum number) </a:t>
            </a:r>
            <a:r>
              <a:rPr lang="en-US" sz="2400" dirty="0" smtClean="0"/>
              <a:t>and </a:t>
            </a:r>
            <a:r>
              <a:rPr lang="en-US" sz="2400" dirty="0" err="1" smtClean="0"/>
              <a:t>Z</a:t>
            </a:r>
            <a:r>
              <a:rPr lang="en-US" sz="2400" baseline="-25000" dirty="0" err="1" smtClean="0"/>
              <a:t>eff</a:t>
            </a:r>
            <a:r>
              <a:rPr lang="en-US" sz="2400" dirty="0" smtClean="0"/>
              <a:t> (effective nuclear charge)</a:t>
            </a:r>
          </a:p>
          <a:p>
            <a:pPr eaLnBrk="1" hangingPunct="1"/>
            <a:r>
              <a:rPr lang="en-US" sz="2400" dirty="0" smtClean="0"/>
              <a:t>Given by the following equation: </a:t>
            </a:r>
          </a:p>
          <a:p>
            <a:pPr eaLnBrk="1" hangingPunct="1">
              <a:buFont typeface="Wingdings 2" pitchFamily="18" charset="2"/>
              <a:buNone/>
            </a:pPr>
            <a:r>
              <a:rPr lang="en-US" sz="2400" dirty="0" smtClean="0">
                <a:latin typeface="Times New Roman" pitchFamily="18" charset="0"/>
                <a:cs typeface="Times New Roman" pitchFamily="18" charset="0"/>
              </a:rPr>
              <a:t>         I=</a:t>
            </a:r>
            <a:r>
              <a:rPr lang="en-US" sz="2400" i="1" dirty="0" smtClean="0">
                <a:latin typeface="Times New Roman" pitchFamily="18" charset="0"/>
                <a:cs typeface="Times New Roman" pitchFamily="18" charset="0"/>
              </a:rPr>
              <a:t>R</a:t>
            </a:r>
            <a:r>
              <a:rPr lang="en-US" sz="2400" i="1" baseline="-25000"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Z</a:t>
            </a:r>
            <a:r>
              <a:rPr lang="en-US" sz="2400" baseline="30000" dirty="0" smtClean="0">
                <a:latin typeface="Times New Roman" pitchFamily="18" charset="0"/>
                <a:cs typeface="Times New Roman" pitchFamily="18" charset="0"/>
              </a:rPr>
              <a:t>2</a:t>
            </a:r>
            <a:r>
              <a:rPr lang="en-US" sz="2400" i="1" baseline="-25000" dirty="0" smtClean="0">
                <a:latin typeface="Times New Roman" pitchFamily="18" charset="0"/>
                <a:cs typeface="Times New Roman" pitchFamily="18" charset="0"/>
              </a:rPr>
              <a:t>eff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a:t>
            </a:r>
            <a:r>
              <a:rPr lang="en-US" sz="2400" baseline="30000" dirty="0" smtClean="0">
                <a:latin typeface="Times New Roman" pitchFamily="18" charset="0"/>
                <a:cs typeface="Times New Roman" pitchFamily="18" charset="0"/>
              </a:rPr>
              <a:t>2</a:t>
            </a:r>
          </a:p>
          <a:p>
            <a:pPr eaLnBrk="1" hangingPunct="1"/>
            <a:endParaRPr lang="en-US" sz="2400" baseline="30000" dirty="0" smtClean="0">
              <a:cs typeface="Times New Roman" pitchFamily="18" charset="0"/>
            </a:endParaRPr>
          </a:p>
          <a:p>
            <a:pPr eaLnBrk="1" hangingPunct="1"/>
            <a:r>
              <a:rPr lang="en-US" sz="2400" dirty="0" smtClean="0"/>
              <a:t>Going across a period, the </a:t>
            </a:r>
            <a:r>
              <a:rPr lang="en-US" sz="2400" dirty="0" err="1" smtClean="0"/>
              <a:t>Z</a:t>
            </a:r>
            <a:r>
              <a:rPr lang="en-US" sz="2400" baseline="-25000" dirty="0" err="1" smtClean="0"/>
              <a:t>eff</a:t>
            </a:r>
            <a:r>
              <a:rPr lang="en-US" sz="2400" baseline="-25000" dirty="0" smtClean="0"/>
              <a:t> </a:t>
            </a:r>
            <a:r>
              <a:rPr lang="en-US" sz="2400" i="1" dirty="0" smtClean="0">
                <a:solidFill>
                  <a:srgbClr val="0000FF"/>
                </a:solidFill>
              </a:rPr>
              <a:t>increases</a:t>
            </a:r>
            <a:r>
              <a:rPr lang="en-US" sz="2400" dirty="0" smtClean="0"/>
              <a:t> and n (principal quantum number) </a:t>
            </a:r>
            <a:r>
              <a:rPr lang="en-US" sz="2400" i="1" dirty="0" smtClean="0"/>
              <a:t>remains the same</a:t>
            </a:r>
            <a:r>
              <a:rPr lang="en-US" sz="2400" dirty="0" smtClean="0"/>
              <a:t>, so that the ionization energy </a:t>
            </a:r>
            <a:r>
              <a:rPr lang="en-US" sz="2400" i="1" dirty="0" smtClean="0">
                <a:solidFill>
                  <a:srgbClr val="0000FF"/>
                </a:solidFill>
              </a:rPr>
              <a:t>increases</a:t>
            </a:r>
            <a:r>
              <a:rPr lang="en-US" sz="2400" dirty="0" smtClean="0">
                <a:solidFill>
                  <a:srgbClr val="0000FF"/>
                </a:solidFill>
              </a:rPr>
              <a:t>.</a:t>
            </a:r>
          </a:p>
          <a:p>
            <a:pPr eaLnBrk="1" hangingPunct="1"/>
            <a:endParaRPr lang="en-US" sz="2400" dirty="0" smtClean="0">
              <a:solidFill>
                <a:srgbClr val="0000FF"/>
              </a:solidFill>
            </a:endParaRPr>
          </a:p>
          <a:p>
            <a:pPr eaLnBrk="1" hangingPunct="1"/>
            <a:r>
              <a:rPr lang="en-US" sz="2400" dirty="0" smtClean="0"/>
              <a:t>Going down a group, the n</a:t>
            </a:r>
            <a:r>
              <a:rPr lang="en-US" sz="2400" dirty="0" smtClean="0">
                <a:solidFill>
                  <a:srgbClr val="0000FF"/>
                </a:solidFill>
              </a:rPr>
              <a:t> </a:t>
            </a:r>
            <a:r>
              <a:rPr lang="en-US" sz="2400" i="1" dirty="0" smtClean="0">
                <a:solidFill>
                  <a:srgbClr val="0000FF"/>
                </a:solidFill>
              </a:rPr>
              <a:t>increases</a:t>
            </a:r>
            <a:r>
              <a:rPr lang="en-US" sz="2400" dirty="0" smtClean="0">
                <a:solidFill>
                  <a:srgbClr val="0000FF"/>
                </a:solidFill>
              </a:rPr>
              <a:t> </a:t>
            </a:r>
            <a:r>
              <a:rPr lang="en-US" sz="2400" dirty="0" smtClean="0"/>
              <a:t>and </a:t>
            </a:r>
            <a:r>
              <a:rPr lang="en-US" sz="2400" dirty="0" err="1" smtClean="0"/>
              <a:t>Z</a:t>
            </a:r>
            <a:r>
              <a:rPr lang="en-US" sz="2400" baseline="-25000" dirty="0" err="1" smtClean="0"/>
              <a:t>eff</a:t>
            </a:r>
            <a:r>
              <a:rPr lang="en-US" sz="2400" baseline="-25000" dirty="0" smtClean="0"/>
              <a:t> </a:t>
            </a:r>
            <a:r>
              <a:rPr lang="en-US" sz="2400" i="1" dirty="0" smtClean="0">
                <a:solidFill>
                  <a:srgbClr val="0000FF"/>
                </a:solidFill>
              </a:rPr>
              <a:t>increases</a:t>
            </a:r>
            <a:r>
              <a:rPr lang="en-US" sz="2400" i="1" dirty="0" smtClean="0"/>
              <a:t> slightly</a:t>
            </a:r>
            <a:r>
              <a:rPr lang="en-US" sz="2400" dirty="0" smtClean="0"/>
              <a:t>, the ionization energy </a:t>
            </a:r>
            <a:r>
              <a:rPr lang="en-US" sz="2400" i="1" dirty="0" smtClean="0">
                <a:solidFill>
                  <a:srgbClr val="0000FF"/>
                </a:solidFill>
              </a:rPr>
              <a:t>decreases</a:t>
            </a:r>
            <a:r>
              <a:rPr lang="en-US" sz="2400" dirty="0" smtClean="0"/>
              <a:t>. </a:t>
            </a:r>
            <a:endParaRPr lang="en-US" sz="2400" dirty="0" smtClean="0">
              <a:latin typeface="Times New Roman" pitchFamily="18" charset="0"/>
              <a:cs typeface="Times New Roman" pitchFamily="18" charset="0"/>
            </a:endParaRPr>
          </a:p>
          <a:p>
            <a:pPr eaLnBrk="1" hangingPunct="1"/>
            <a:endParaRPr lang="en-US" sz="2400" dirty="0" smtClean="0"/>
          </a:p>
        </p:txBody>
      </p:sp>
    </p:spTree>
  </p:cSld>
  <p:clrMapOvr>
    <a:masterClrMapping/>
  </p:clrMapOvr>
  <p:transition>
    <p:spli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81000" y="152400"/>
            <a:ext cx="8553450" cy="762000"/>
          </a:xfrm>
        </p:spPr>
        <p:txBody>
          <a:bodyPr/>
          <a:lstStyle/>
          <a:p>
            <a:pPr algn="l" eaLnBrk="1" hangingPunct="1"/>
            <a:r>
              <a:rPr lang="en-US" sz="3600" b="1" dirty="0" smtClean="0">
                <a:solidFill>
                  <a:srgbClr val="0000FF"/>
                </a:solidFill>
              </a:rPr>
              <a:t>Electron Affinity</a:t>
            </a:r>
            <a:endParaRPr lang="en-US" sz="3600" dirty="0" smtClean="0">
              <a:solidFill>
                <a:srgbClr val="0000FF"/>
              </a:solidFill>
            </a:endParaRPr>
          </a:p>
        </p:txBody>
      </p:sp>
      <p:sp>
        <p:nvSpPr>
          <p:cNvPr id="54275" name="Content Placeholder 2"/>
          <p:cNvSpPr>
            <a:spLocks noGrp="1"/>
          </p:cNvSpPr>
          <p:nvPr>
            <p:ph idx="1"/>
          </p:nvPr>
        </p:nvSpPr>
        <p:spPr>
          <a:xfrm>
            <a:off x="228600" y="1066800"/>
            <a:ext cx="8763000" cy="5334000"/>
          </a:xfrm>
        </p:spPr>
        <p:txBody>
          <a:bodyPr/>
          <a:lstStyle/>
          <a:p>
            <a:pPr eaLnBrk="1" hangingPunct="1"/>
            <a:r>
              <a:rPr lang="en-US" sz="2400" dirty="0" smtClean="0"/>
              <a:t>The amount of energy released or required to add an electron in gaseous state of an atom or the ability of an atom to </a:t>
            </a:r>
            <a:r>
              <a:rPr lang="en-US" sz="2400" dirty="0" smtClean="0">
                <a:solidFill>
                  <a:srgbClr val="0000FF"/>
                </a:solidFill>
              </a:rPr>
              <a:t>accept </a:t>
            </a:r>
            <a:r>
              <a:rPr lang="en-US" sz="2400" dirty="0" smtClean="0"/>
              <a:t>an electron.</a:t>
            </a:r>
          </a:p>
          <a:p>
            <a:pPr eaLnBrk="1" hangingPunct="1"/>
            <a:r>
              <a:rPr lang="en-US" sz="2400" dirty="0" smtClean="0"/>
              <a:t>It is a </a:t>
            </a:r>
            <a:r>
              <a:rPr lang="en-US" sz="2400" dirty="0" smtClean="0">
                <a:solidFill>
                  <a:srgbClr val="0000FF"/>
                </a:solidFill>
              </a:rPr>
              <a:t>quantitative</a:t>
            </a:r>
            <a:r>
              <a:rPr lang="en-US" sz="2400" dirty="0" smtClean="0"/>
              <a:t> measurement that </a:t>
            </a:r>
            <a:r>
              <a:rPr lang="en-US" sz="2400" dirty="0" smtClean="0">
                <a:solidFill>
                  <a:srgbClr val="FF3300"/>
                </a:solidFill>
              </a:rPr>
              <a:t>measures the energy change </a:t>
            </a:r>
            <a:r>
              <a:rPr lang="en-US" sz="2400" dirty="0" smtClean="0"/>
              <a:t>that occurs when an electron is added to a neutral gas atom.</a:t>
            </a:r>
          </a:p>
          <a:p>
            <a:pPr eaLnBrk="1" hangingPunct="1"/>
            <a:r>
              <a:rPr lang="en-US" sz="2400" dirty="0" smtClean="0"/>
              <a:t>When measuring electron affinity, the more negative the value, the more of an affinity to </a:t>
            </a:r>
            <a:r>
              <a:rPr lang="en-US" sz="2400" dirty="0" smtClean="0">
                <a:solidFill>
                  <a:srgbClr val="0000FF"/>
                </a:solidFill>
              </a:rPr>
              <a:t>electrons </a:t>
            </a:r>
            <a:r>
              <a:rPr lang="en-US" sz="2400" dirty="0" smtClean="0"/>
              <a:t>that atom has.</a:t>
            </a:r>
          </a:p>
          <a:p>
            <a:pPr eaLnBrk="1" hangingPunct="1"/>
            <a:r>
              <a:rPr lang="en-US" sz="2400" dirty="0" smtClean="0"/>
              <a:t>Electron affinity generally decreases down a group of elements because each atom is larger than the atom above (</a:t>
            </a:r>
            <a:r>
              <a:rPr lang="en-US" sz="2400" dirty="0" smtClean="0">
                <a:solidFill>
                  <a:srgbClr val="FF3300"/>
                </a:solidFill>
              </a:rPr>
              <a:t>an increase in atomic radius</a:t>
            </a:r>
            <a:r>
              <a:rPr lang="en-US" sz="2400" dirty="0" smtClean="0"/>
              <a:t>)</a:t>
            </a:r>
          </a:p>
          <a:p>
            <a:pPr eaLnBrk="1" hangingPunct="1"/>
            <a:r>
              <a:rPr lang="en-US" sz="2400" dirty="0" smtClean="0"/>
              <a:t>Moving from left to right across a period, atoms become smaller (decrease in atomic radius) as the forces of </a:t>
            </a:r>
            <a:r>
              <a:rPr lang="en-US" sz="2400" dirty="0" smtClean="0">
                <a:solidFill>
                  <a:srgbClr val="FF3300"/>
                </a:solidFill>
              </a:rPr>
              <a:t>attraction become stronger </a:t>
            </a:r>
            <a:r>
              <a:rPr lang="en-US" sz="2400" dirty="0" smtClean="0"/>
              <a:t>which causes an increase in </a:t>
            </a:r>
            <a:r>
              <a:rPr lang="en-US" sz="2400" dirty="0" smtClean="0">
                <a:solidFill>
                  <a:srgbClr val="1303E7"/>
                </a:solidFill>
              </a:rPr>
              <a:t>electron affinity</a:t>
            </a:r>
            <a:r>
              <a:rPr lang="en-US" sz="2400" dirty="0" smtClean="0">
                <a:solidFill>
                  <a:srgbClr val="FF3300"/>
                </a:solidFill>
              </a:rPr>
              <a:t>.</a:t>
            </a:r>
          </a:p>
        </p:txBody>
      </p:sp>
    </p:spTree>
  </p:cSld>
  <p:clrMapOvr>
    <a:masterClrMapping/>
  </p:clrMapOvr>
  <p:transition>
    <p:spli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29650" cy="914400"/>
          </a:xfrm>
        </p:spPr>
        <p:txBody>
          <a:bodyPr>
            <a:normAutofit/>
          </a:bodyPr>
          <a:lstStyle/>
          <a:p>
            <a:pPr algn="l" eaLnBrk="1" fontAlgn="auto" hangingPunct="1">
              <a:spcAft>
                <a:spcPts val="0"/>
              </a:spcAft>
              <a:defRPr/>
            </a:pPr>
            <a:r>
              <a:rPr lang="en-US" sz="3200" b="1" dirty="0" smtClean="0">
                <a:solidFill>
                  <a:srgbClr val="0000FF"/>
                </a:solidFill>
              </a:rPr>
              <a:t>Metallic Character</a:t>
            </a:r>
            <a:endParaRPr lang="en-US" sz="3200" dirty="0">
              <a:solidFill>
                <a:srgbClr val="0000FF"/>
              </a:solidFill>
            </a:endParaRPr>
          </a:p>
        </p:txBody>
      </p:sp>
      <p:sp>
        <p:nvSpPr>
          <p:cNvPr id="55299" name="Content Placeholder 2"/>
          <p:cNvSpPr>
            <a:spLocks noGrp="1"/>
          </p:cNvSpPr>
          <p:nvPr>
            <p:ph idx="1"/>
          </p:nvPr>
        </p:nvSpPr>
        <p:spPr>
          <a:xfrm>
            <a:off x="228600" y="1219200"/>
            <a:ext cx="8705850" cy="5486400"/>
          </a:xfrm>
        </p:spPr>
        <p:txBody>
          <a:bodyPr/>
          <a:lstStyle/>
          <a:p>
            <a:pPr eaLnBrk="1" hangingPunct="1"/>
            <a:r>
              <a:rPr lang="en-US" sz="2400" dirty="0" smtClean="0"/>
              <a:t>Refers to the </a:t>
            </a:r>
            <a:r>
              <a:rPr lang="en-US" sz="2400" dirty="0" smtClean="0">
                <a:solidFill>
                  <a:srgbClr val="1303E7"/>
                </a:solidFill>
              </a:rPr>
              <a:t>properties of metals</a:t>
            </a:r>
            <a:r>
              <a:rPr lang="en-US" sz="2400" dirty="0" smtClean="0"/>
              <a:t> and how </a:t>
            </a:r>
            <a:r>
              <a:rPr lang="en-US" sz="2400" dirty="0" smtClean="0">
                <a:solidFill>
                  <a:srgbClr val="FF3300"/>
                </a:solidFill>
              </a:rPr>
              <a:t>readily an atom can lose </a:t>
            </a:r>
            <a:r>
              <a:rPr lang="en-US" sz="2400" dirty="0" smtClean="0"/>
              <a:t>an electron</a:t>
            </a:r>
          </a:p>
          <a:p>
            <a:pPr eaLnBrk="1" hangingPunct="1"/>
            <a:r>
              <a:rPr lang="en-US" sz="2400" dirty="0" smtClean="0"/>
              <a:t>As we move from right to left across a period, </a:t>
            </a:r>
            <a:r>
              <a:rPr lang="en-US" sz="2400" dirty="0" smtClean="0">
                <a:solidFill>
                  <a:srgbClr val="FF3300"/>
                </a:solidFill>
              </a:rPr>
              <a:t>metallic character increases because the attraction </a:t>
            </a:r>
            <a:r>
              <a:rPr lang="en-US" sz="2400" dirty="0" smtClean="0"/>
              <a:t>between valence electron and the nucleus is weaker</a:t>
            </a:r>
          </a:p>
          <a:p>
            <a:pPr eaLnBrk="1" hangingPunct="1"/>
            <a:r>
              <a:rPr lang="en-US" sz="2400" dirty="0" smtClean="0"/>
              <a:t>Metallic character increases as we move down a group because the </a:t>
            </a:r>
            <a:r>
              <a:rPr lang="en-US" sz="2400" dirty="0" smtClean="0">
                <a:solidFill>
                  <a:srgbClr val="FF3300"/>
                </a:solidFill>
              </a:rPr>
              <a:t>atomic size is increasing</a:t>
            </a:r>
            <a:r>
              <a:rPr lang="en-US" sz="2400" dirty="0" smtClean="0"/>
              <a:t>. </a:t>
            </a:r>
          </a:p>
          <a:p>
            <a:pPr eaLnBrk="1" hangingPunct="1"/>
            <a:r>
              <a:rPr lang="en-US" sz="2400" dirty="0" smtClean="0"/>
              <a:t>When the atomic size increases, the outer shells are farther away</a:t>
            </a:r>
          </a:p>
          <a:p>
            <a:pPr eaLnBrk="1" hangingPunct="1"/>
            <a:r>
              <a:rPr lang="en-US" sz="2400" dirty="0" smtClean="0"/>
              <a:t>The electrons of the valence shell have less of an attraction to the nucleus and, as a result, </a:t>
            </a:r>
            <a:r>
              <a:rPr lang="en-US" sz="2400" dirty="0" smtClean="0">
                <a:solidFill>
                  <a:srgbClr val="1303E7"/>
                </a:solidFill>
              </a:rPr>
              <a:t>can lose electrons more readily</a:t>
            </a:r>
            <a:r>
              <a:rPr lang="en-US" sz="2400" dirty="0" smtClean="0"/>
              <a:t>, causing an increase in metallic character. </a:t>
            </a:r>
          </a:p>
          <a:p>
            <a:pPr eaLnBrk="1" hangingPunct="1"/>
            <a:endParaRPr lang="en-US" sz="2400" dirty="0" smtClean="0"/>
          </a:p>
        </p:txBody>
      </p:sp>
    </p:spTree>
  </p:cSld>
  <p:clrMapOvr>
    <a:masterClrMapping/>
  </p:clrMapOvr>
  <p:transition>
    <p:spli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pPr algn="l"/>
            <a:r>
              <a:rPr lang="en-US" sz="3200" b="1" dirty="0" smtClean="0">
                <a:solidFill>
                  <a:srgbClr val="FF0000"/>
                </a:solidFill>
                <a:ea typeface="Times New Roman" pitchFamily="18" charset="0"/>
                <a:cs typeface="Times New Roman" pitchFamily="18" charset="0"/>
              </a:rPr>
              <a:t>Generally</a:t>
            </a:r>
            <a:endParaRPr lang="en-US" sz="3200" dirty="0"/>
          </a:p>
        </p:txBody>
      </p:sp>
      <p:sp>
        <p:nvSpPr>
          <p:cNvPr id="3" name="Content Placeholder 2"/>
          <p:cNvSpPr>
            <a:spLocks noGrp="1"/>
          </p:cNvSpPr>
          <p:nvPr>
            <p:ph idx="1"/>
          </p:nvPr>
        </p:nvSpPr>
        <p:spPr>
          <a:xfrm>
            <a:off x="228600" y="762000"/>
            <a:ext cx="8763000" cy="1143000"/>
          </a:xfrm>
        </p:spPr>
        <p:txBody>
          <a:bodyPr>
            <a:normAutofit/>
          </a:bodyPr>
          <a:lstStyle/>
          <a:p>
            <a:r>
              <a:rPr lang="en-US" sz="2000" b="1" dirty="0" smtClean="0">
                <a:cs typeface="Times New Roman" pitchFamily="18" charset="0"/>
              </a:rPr>
              <a:t>Elements in the same group have </a:t>
            </a:r>
            <a:r>
              <a:rPr lang="en-US" sz="2000" b="1" dirty="0" smtClean="0">
                <a:solidFill>
                  <a:srgbClr val="FF3300"/>
                </a:solidFill>
                <a:cs typeface="Times New Roman" pitchFamily="18" charset="0"/>
              </a:rPr>
              <a:t>similar chemical </a:t>
            </a:r>
            <a:r>
              <a:rPr lang="en-US" sz="2000" b="1" dirty="0" smtClean="0">
                <a:cs typeface="Times New Roman" pitchFamily="18" charset="0"/>
              </a:rPr>
              <a:t>and </a:t>
            </a:r>
            <a:r>
              <a:rPr lang="en-US" sz="2000" b="1" dirty="0" smtClean="0">
                <a:solidFill>
                  <a:srgbClr val="FF3300"/>
                </a:solidFill>
                <a:cs typeface="Times New Roman" pitchFamily="18" charset="0"/>
              </a:rPr>
              <a:t>physical properties</a:t>
            </a:r>
          </a:p>
          <a:p>
            <a:r>
              <a:rPr lang="en-US" sz="2000" b="1" dirty="0" smtClean="0">
                <a:cs typeface="Times New Roman" pitchFamily="18" charset="0"/>
              </a:rPr>
              <a:t>Some of the periodic trends are given below.</a:t>
            </a:r>
          </a:p>
          <a:p>
            <a:endParaRPr lang="en-US" sz="2000" dirty="0"/>
          </a:p>
        </p:txBody>
      </p:sp>
      <p:pic>
        <p:nvPicPr>
          <p:cNvPr id="4" name="Picture 3"/>
          <p:cNvPicPr/>
          <p:nvPr/>
        </p:nvPicPr>
        <p:blipFill>
          <a:blip r:embed="rId2" cstate="print"/>
          <a:srcRect/>
          <a:stretch>
            <a:fillRect/>
          </a:stretch>
        </p:blipFill>
        <p:spPr bwMode="auto">
          <a:xfrm>
            <a:off x="152400" y="1828800"/>
            <a:ext cx="8229600" cy="4800600"/>
          </a:xfrm>
          <a:prstGeom prst="rect">
            <a:avLst/>
          </a:prstGeom>
          <a:noFill/>
          <a:ln w="9525">
            <a:noFill/>
            <a:miter lim="800000"/>
            <a:headEnd/>
            <a:tailEnd/>
          </a:ln>
        </p:spPr>
      </p:pic>
      <p:sp>
        <p:nvSpPr>
          <p:cNvPr id="5" name="Right Arrow 4"/>
          <p:cNvSpPr/>
          <p:nvPr/>
        </p:nvSpPr>
        <p:spPr>
          <a:xfrm>
            <a:off x="1295400" y="3276600"/>
            <a:ext cx="3733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Electronegativity</a:t>
            </a:r>
            <a:endParaRPr lang="en-US" sz="2000" b="1" dirty="0">
              <a:solidFill>
                <a:schemeClr val="bg1"/>
              </a:solidFill>
            </a:endParaRPr>
          </a:p>
        </p:txBody>
      </p:sp>
      <p:sp>
        <p:nvSpPr>
          <p:cNvPr id="6" name="Right Arrow 5"/>
          <p:cNvSpPr/>
          <p:nvPr/>
        </p:nvSpPr>
        <p:spPr>
          <a:xfrm rot="16200000">
            <a:off x="5119115" y="4329685"/>
            <a:ext cx="2819401" cy="713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Electronyegativit</a:t>
            </a:r>
            <a:endParaRPr lang="en-US" sz="2000" b="1" dirty="0">
              <a:solidFill>
                <a:schemeClr val="bg1"/>
              </a:solidFill>
            </a:endParaRPr>
          </a:p>
        </p:txBody>
      </p:sp>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343400" cy="609600"/>
          </a:xfrm>
        </p:spPr>
        <p:txBody>
          <a:bodyPr>
            <a:normAutofit/>
          </a:bodyPr>
          <a:lstStyle/>
          <a:p>
            <a:pPr algn="l"/>
            <a:r>
              <a:rPr lang="en-US" sz="2400" b="1" dirty="0" smtClean="0">
                <a:solidFill>
                  <a:schemeClr val="accent4"/>
                </a:solidFill>
              </a:rPr>
              <a:t>Dalton’s Atomic Theory (DAT)</a:t>
            </a:r>
            <a:endParaRPr lang="en-US" sz="2400" dirty="0">
              <a:solidFill>
                <a:schemeClr val="accent4"/>
              </a:solidFill>
            </a:endParaRPr>
          </a:p>
        </p:txBody>
      </p:sp>
      <p:sp>
        <p:nvSpPr>
          <p:cNvPr id="7" name="Content Placeholder 6"/>
          <p:cNvSpPr>
            <a:spLocks noGrp="1"/>
          </p:cNvSpPr>
          <p:nvPr>
            <p:ph idx="1"/>
          </p:nvPr>
        </p:nvSpPr>
        <p:spPr>
          <a:xfrm>
            <a:off x="152400" y="914400"/>
            <a:ext cx="8839200" cy="5410200"/>
          </a:xfrm>
        </p:spPr>
        <p:txBody>
          <a:bodyPr>
            <a:normAutofit/>
          </a:bodyPr>
          <a:lstStyle/>
          <a:p>
            <a:pPr>
              <a:buFont typeface="Wingdings" pitchFamily="2" charset="2"/>
              <a:buChar char="ü"/>
              <a:defRPr/>
            </a:pPr>
            <a:r>
              <a:rPr lang="en-US" sz="2400" dirty="0" smtClean="0"/>
              <a:t>John Dalton (1766-1844), an English schoolteacher, developed the first useful atomic theory of matter around 1808</a:t>
            </a:r>
          </a:p>
          <a:p>
            <a:pPr>
              <a:buFont typeface="Wingdings" pitchFamily="2" charset="2"/>
              <a:buChar char="ü"/>
              <a:defRPr/>
            </a:pPr>
            <a:r>
              <a:rPr lang="en-US" sz="2400" dirty="0" smtClean="0"/>
              <a:t>His findings were based on experiments and also from laws of </a:t>
            </a:r>
            <a:r>
              <a:rPr lang="en-US" sz="2400" i="1" dirty="0" smtClean="0">
                <a:solidFill>
                  <a:srgbClr val="FF3300"/>
                </a:solidFill>
              </a:rPr>
              <a:t>chemical combination</a:t>
            </a:r>
          </a:p>
          <a:p>
            <a:pPr>
              <a:buFont typeface="Wingdings" pitchFamily="2" charset="2"/>
              <a:buChar char="ü"/>
              <a:defRPr/>
            </a:pPr>
            <a:r>
              <a:rPr lang="en-US" sz="2400" dirty="0" smtClean="0"/>
              <a:t>Dalton's atomic theory was based directly on the ideas of elements and compounds, and on the three laws of chemical combination. </a:t>
            </a:r>
          </a:p>
          <a:p>
            <a:pPr>
              <a:buFont typeface="Wingdings" pitchFamily="2" charset="2"/>
              <a:buChar char="ü"/>
              <a:defRPr/>
            </a:pPr>
            <a:r>
              <a:rPr lang="en-US" sz="2400" dirty="0" smtClean="0"/>
              <a:t>The three laws are:</a:t>
            </a:r>
          </a:p>
          <a:p>
            <a:pPr lvl="1">
              <a:buFont typeface="Wingdings" pitchFamily="2" charset="2"/>
              <a:buChar char="ü"/>
              <a:defRPr/>
            </a:pPr>
            <a:r>
              <a:rPr lang="en-US" sz="2400" b="1" i="1" dirty="0" smtClean="0">
                <a:solidFill>
                  <a:srgbClr val="3333FF"/>
                </a:solidFill>
              </a:rPr>
              <a:t>Law of conservation of mass</a:t>
            </a:r>
            <a:r>
              <a:rPr lang="en-US" sz="2000" dirty="0" smtClean="0">
                <a:solidFill>
                  <a:srgbClr val="3333FF"/>
                </a:solidFill>
              </a:rPr>
              <a:t>: </a:t>
            </a:r>
            <a:r>
              <a:rPr lang="en-US" sz="2000" dirty="0" smtClean="0"/>
              <a:t>matter is neither created nor destroyed in the course of chemical reaction though it may change from one form to other</a:t>
            </a:r>
          </a:p>
          <a:p>
            <a:pPr lvl="2">
              <a:buFont typeface="Wingdings" pitchFamily="2" charset="2"/>
              <a:buChar char="ü"/>
              <a:defRPr/>
            </a:pPr>
            <a:r>
              <a:rPr lang="en-US" sz="2000" dirty="0" smtClean="0"/>
              <a:t>The total mass of materials after a chemical reaction is same as the total mass before reaction</a:t>
            </a:r>
          </a:p>
          <a:p>
            <a:pPr lvl="2">
              <a:buFont typeface="Wingdings" pitchFamily="2" charset="2"/>
              <a:buChar char="ü"/>
              <a:defRPr/>
            </a:pPr>
            <a:r>
              <a:rPr lang="en-US" sz="2000" dirty="0" smtClean="0">
                <a:solidFill>
                  <a:srgbClr val="3333FF"/>
                </a:solidFill>
              </a:rPr>
              <a:t>Example</a:t>
            </a:r>
            <a:r>
              <a:rPr lang="en-US" sz="2000" dirty="0" smtClean="0"/>
              <a:t>, in an experiment, </a:t>
            </a:r>
            <a:r>
              <a:rPr lang="en-US" sz="2000" dirty="0" smtClean="0">
                <a:solidFill>
                  <a:srgbClr val="3333FF"/>
                </a:solidFill>
              </a:rPr>
              <a:t>63.5g </a:t>
            </a:r>
            <a:r>
              <a:rPr lang="en-US" sz="2000" dirty="0" smtClean="0"/>
              <a:t>of copper combines with </a:t>
            </a:r>
            <a:r>
              <a:rPr lang="en-US" sz="2000" dirty="0" smtClean="0">
                <a:solidFill>
                  <a:srgbClr val="FF3300"/>
                </a:solidFill>
              </a:rPr>
              <a:t>16g </a:t>
            </a:r>
            <a:r>
              <a:rPr lang="en-US" sz="2000" dirty="0" smtClean="0"/>
              <a:t>of oxygen to give </a:t>
            </a:r>
            <a:r>
              <a:rPr lang="en-US" sz="2000" dirty="0" smtClean="0">
                <a:solidFill>
                  <a:srgbClr val="1303E7"/>
                </a:solidFill>
              </a:rPr>
              <a:t>79.5g</a:t>
            </a:r>
            <a:r>
              <a:rPr lang="en-US" sz="2000" dirty="0" smtClean="0"/>
              <a:t> of cupric oxide (a black oxide of copper)</a:t>
            </a:r>
          </a:p>
          <a:p>
            <a:pPr lvl="1">
              <a:buFont typeface="Wingdings" pitchFamily="2" charset="2"/>
              <a:buChar char="ü"/>
              <a:defRPr/>
            </a:pPr>
            <a:endParaRPr lang="en-US" sz="2000" i="1" dirty="0" smtClean="0">
              <a:solidFill>
                <a:srgbClr val="3333FF"/>
              </a:solidFill>
              <a:latin typeface="Times New Roman" pitchFamily="18" charset="0"/>
              <a:cs typeface="Times New Roman" pitchFamily="18" charset="0"/>
            </a:endParaRPr>
          </a:p>
        </p:txBody>
      </p:sp>
    </p:spTree>
  </p:cSld>
  <p:clrMapOvr>
    <a:masterClrMapping/>
  </p:clrMapOvr>
  <p:transition>
    <p:spli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cstate="print"/>
          <a:srcRect l="12762" t="5768" r="13503" b="6060"/>
          <a:stretch>
            <a:fillRect/>
          </a:stretch>
        </p:blipFill>
        <p:spPr bwMode="auto">
          <a:xfrm rot="5400000">
            <a:off x="1790700" y="-1181100"/>
            <a:ext cx="5562600" cy="8686800"/>
          </a:xfrm>
          <a:prstGeom prst="rect">
            <a:avLst/>
          </a:prstGeom>
          <a:noFill/>
          <a:ln w="9525">
            <a:noFill/>
            <a:miter lim="800000"/>
            <a:headEnd/>
            <a:tailEnd/>
          </a:ln>
          <a:effectLst/>
        </p:spPr>
      </p:pic>
    </p:spTree>
  </p:cSld>
  <p:clrMapOvr>
    <a:masterClrMapping/>
  </p:clrMapOvr>
  <p:transition>
    <p:spli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228601" y="304800"/>
            <a:ext cx="8534400" cy="5410200"/>
          </a:xfrm>
          <a:prstGeom prst="rect">
            <a:avLst/>
          </a:prstGeom>
          <a:noFill/>
          <a:ln w="9525">
            <a:noFill/>
            <a:miter lim="800000"/>
            <a:headEnd/>
            <a:tailEnd/>
          </a:ln>
        </p:spPr>
      </p:pic>
    </p:spTree>
  </p:cSld>
  <p:clrMapOvr>
    <a:masterClrMapping/>
  </p:clrMapOvr>
  <p:transition>
    <p:spli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CC00CC"/>
                </a:solidFill>
              </a:rPr>
              <a:t>Assignment 1</a:t>
            </a:r>
            <a:endParaRPr lang="en-US" sz="4800" b="1" dirty="0">
              <a:solidFill>
                <a:srgbClr val="CC00CC"/>
              </a:solidFill>
            </a:endParaRPr>
          </a:p>
        </p:txBody>
      </p:sp>
      <p:sp>
        <p:nvSpPr>
          <p:cNvPr id="3" name="Content Placeholder 2"/>
          <p:cNvSpPr>
            <a:spLocks noGrp="1"/>
          </p:cNvSpPr>
          <p:nvPr>
            <p:ph idx="1"/>
          </p:nvPr>
        </p:nvSpPr>
        <p:spPr>
          <a:xfrm>
            <a:off x="228600" y="2286000"/>
            <a:ext cx="8610600" cy="4038600"/>
          </a:xfrm>
        </p:spPr>
        <p:txBody>
          <a:bodyPr>
            <a:normAutofit/>
          </a:bodyPr>
          <a:lstStyle/>
          <a:p>
            <a:r>
              <a:rPr lang="en-US" sz="4400" dirty="0" smtClean="0"/>
              <a:t>Write a note and discuss on:</a:t>
            </a:r>
          </a:p>
          <a:p>
            <a:pPr lvl="2"/>
            <a:r>
              <a:rPr lang="en-US" sz="3600" b="1" dirty="0" smtClean="0">
                <a:solidFill>
                  <a:srgbClr val="FF3300"/>
                </a:solidFill>
              </a:rPr>
              <a:t>Radial Wave Function and,</a:t>
            </a:r>
          </a:p>
          <a:p>
            <a:pPr lvl="2"/>
            <a:r>
              <a:rPr lang="en-US" sz="3600" b="1" dirty="0" smtClean="0">
                <a:solidFill>
                  <a:srgbClr val="FF3300"/>
                </a:solidFill>
              </a:rPr>
              <a:t>Angular wave Function</a:t>
            </a:r>
            <a:endParaRPr lang="en-US" sz="3600" b="1" dirty="0">
              <a:solidFill>
                <a:srgbClr val="FF3300"/>
              </a:solidFill>
            </a:endParaRPr>
          </a:p>
        </p:txBody>
      </p:sp>
    </p:spTree>
  </p:cSld>
  <p:clrMapOvr>
    <a:masterClrMapping/>
  </p:clrMapOvr>
  <p:transition>
    <p:spli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HF\Desktop\From desktop\Download pic\FB Cor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5" name="Rectangle 4"/>
          <p:cNvSpPr/>
          <p:nvPr/>
        </p:nvSpPr>
        <p:spPr>
          <a:xfrm rot="19945966">
            <a:off x="122339" y="2189733"/>
            <a:ext cx="9038142" cy="2369880"/>
          </a:xfrm>
          <a:prstGeom prst="rect">
            <a:avLst/>
          </a:prstGeom>
        </p:spPr>
        <p:txBody>
          <a:bodyPr wrap="square">
            <a:spAutoFit/>
          </a:bodyPr>
          <a:lstStyle/>
          <a:p>
            <a:r>
              <a:rPr lang="en-US" sz="3600" b="1" dirty="0" smtClean="0">
                <a:solidFill>
                  <a:srgbClr val="FFFF00"/>
                </a:solidFill>
              </a:rPr>
              <a:t>Our life depends on our attitude: it will be bright like sun rise if we think positively and </a:t>
            </a:r>
          </a:p>
          <a:p>
            <a:r>
              <a:rPr lang="en-US" sz="3600" b="1" dirty="0" smtClean="0">
                <a:solidFill>
                  <a:srgbClr val="FFFF00"/>
                </a:solidFill>
              </a:rPr>
              <a:t>it will be darkened like sunset if we think negatively</a:t>
            </a:r>
            <a:r>
              <a:rPr lang="en-US" sz="4000" dirty="0" smtClean="0">
                <a:solidFill>
                  <a:srgbClr val="FFFF00"/>
                </a:solidFill>
              </a:rPr>
              <a:t>. (HF)</a:t>
            </a:r>
            <a:endParaRPr lang="en-US" sz="4000" dirty="0">
              <a:solidFill>
                <a:srgbClr val="FFFF00"/>
              </a:solidFill>
            </a:endParaRPr>
          </a:p>
        </p:txBody>
      </p:sp>
    </p:spTree>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lstStyle/>
          <a:p>
            <a:pPr>
              <a:lnSpc>
                <a:spcPct val="150000"/>
              </a:lnSpc>
              <a:buFont typeface="Wingdings" pitchFamily="2" charset="2"/>
              <a:buChar char="ü"/>
            </a:pPr>
            <a:r>
              <a:rPr lang="en-US" sz="2400" b="1" i="1" dirty="0" smtClean="0">
                <a:solidFill>
                  <a:srgbClr val="1303E7"/>
                </a:solidFill>
              </a:rPr>
              <a:t>Law of constant or definite composition</a:t>
            </a:r>
            <a:r>
              <a:rPr lang="en-US" sz="1800" b="1" i="1" dirty="0" smtClean="0">
                <a:solidFill>
                  <a:srgbClr val="1303E7"/>
                </a:solidFill>
              </a:rPr>
              <a:t>:</a:t>
            </a:r>
            <a:r>
              <a:rPr lang="en-US" sz="1800" dirty="0" smtClean="0"/>
              <a:t> in a given compound, the constituent elements are </a:t>
            </a:r>
            <a:r>
              <a:rPr lang="en-US" sz="1800" dirty="0" smtClean="0">
                <a:solidFill>
                  <a:srgbClr val="FF3300"/>
                </a:solidFill>
              </a:rPr>
              <a:t>always combined in the same proportions by mass</a:t>
            </a:r>
            <a:r>
              <a:rPr lang="en-US" sz="1800" dirty="0" smtClean="0"/>
              <a:t>, regardless of the origin or mode of preparation of the compound</a:t>
            </a:r>
          </a:p>
          <a:p>
            <a:pPr lvl="1">
              <a:lnSpc>
                <a:spcPct val="150000"/>
              </a:lnSpc>
              <a:buFont typeface="Wingdings" pitchFamily="2" charset="2"/>
              <a:buChar char="ü"/>
            </a:pPr>
            <a:r>
              <a:rPr lang="en-US" sz="1800" dirty="0" smtClean="0"/>
              <a:t>What this law means is that when elements react chemically, they combine in specific proportions, not in random proportions</a:t>
            </a:r>
          </a:p>
          <a:p>
            <a:pPr lvl="1">
              <a:lnSpc>
                <a:spcPct val="150000"/>
              </a:lnSpc>
              <a:buFont typeface="Wingdings" pitchFamily="2" charset="2"/>
              <a:buChar char="ü"/>
            </a:pPr>
            <a:r>
              <a:rPr lang="en-US" sz="1800" dirty="0" smtClean="0"/>
              <a:t>A sample of pure water, whatever the source, always contains </a:t>
            </a:r>
            <a:r>
              <a:rPr lang="en-US" sz="1800" dirty="0" smtClean="0">
                <a:solidFill>
                  <a:srgbClr val="FF3300"/>
                </a:solidFill>
              </a:rPr>
              <a:t>88.9%</a:t>
            </a:r>
            <a:r>
              <a:rPr lang="en-US" sz="1800" dirty="0" smtClean="0"/>
              <a:t> by mass of oxygen and </a:t>
            </a:r>
            <a:r>
              <a:rPr lang="en-US" sz="1800" dirty="0" smtClean="0">
                <a:solidFill>
                  <a:srgbClr val="3333FF"/>
                </a:solidFill>
              </a:rPr>
              <a:t>11.1%</a:t>
            </a:r>
            <a:r>
              <a:rPr lang="en-US" sz="1800" dirty="0" smtClean="0"/>
              <a:t> by mass of hydrogen</a:t>
            </a:r>
          </a:p>
          <a:p>
            <a:pPr>
              <a:lnSpc>
                <a:spcPct val="150000"/>
              </a:lnSpc>
              <a:buFont typeface="Wingdings" pitchFamily="2" charset="2"/>
              <a:buChar char="ü"/>
            </a:pPr>
            <a:r>
              <a:rPr lang="en-US" sz="2400" b="1" i="1" dirty="0" smtClean="0">
                <a:solidFill>
                  <a:srgbClr val="FF3300"/>
                </a:solidFill>
              </a:rPr>
              <a:t>Law of multiple proportions</a:t>
            </a:r>
            <a:r>
              <a:rPr lang="en-US" sz="1800" dirty="0" smtClean="0">
                <a:solidFill>
                  <a:srgbClr val="FF3300"/>
                </a:solidFill>
              </a:rPr>
              <a:t>: </a:t>
            </a:r>
            <a:r>
              <a:rPr lang="en-US" sz="1800" dirty="0" smtClean="0"/>
              <a:t>when two elements A and B combine to form more than one chemical compounds then different weights of A, which combine with a fixed weight of B, are in proportion of simple whole numbers</a:t>
            </a:r>
          </a:p>
          <a:p>
            <a:pPr lvl="1">
              <a:lnSpc>
                <a:spcPct val="150000"/>
              </a:lnSpc>
              <a:buFont typeface="Wingdings" pitchFamily="2" charset="2"/>
              <a:buChar char="ü"/>
            </a:pPr>
            <a:r>
              <a:rPr lang="en-US" sz="1800" dirty="0" smtClean="0"/>
              <a:t>Example, Carbon monoxide (CO): 12 parts by mass of carbon combines with 16 parts by mass of oxygen. Carbon dioxide (CO</a:t>
            </a:r>
            <a:r>
              <a:rPr lang="en-US" sz="1800" baseline="-25000" dirty="0" smtClean="0"/>
              <a:t>2</a:t>
            </a:r>
            <a:r>
              <a:rPr lang="en-US" sz="1800" dirty="0" smtClean="0"/>
              <a:t>): 12 parts by mass of carbon combines with 32 parts by mass of oxygen. Ratio of the masses of oxygen that combines with a fixed mass of carbon (12 parts) is 16: 32 or 1: 2</a:t>
            </a:r>
            <a:endParaRPr lang="en-US" sz="1800" dirty="0">
              <a:solidFill>
                <a:srgbClr val="FF3300"/>
              </a:solidFill>
            </a:endParaRPr>
          </a:p>
        </p:txBody>
      </p:sp>
    </p:spTree>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772400" cy="457200"/>
          </a:xfrm>
        </p:spPr>
        <p:txBody>
          <a:bodyPr/>
          <a:lstStyle/>
          <a:p>
            <a:pPr algn="l"/>
            <a:r>
              <a:rPr lang="en-US" sz="3200" dirty="0" smtClean="0"/>
              <a:t>DAT</a:t>
            </a:r>
            <a:endParaRPr lang="en-US" sz="3200" dirty="0"/>
          </a:p>
        </p:txBody>
      </p:sp>
      <p:sp>
        <p:nvSpPr>
          <p:cNvPr id="3" name="Content Placeholder 2"/>
          <p:cNvSpPr>
            <a:spLocks noGrp="1"/>
          </p:cNvSpPr>
          <p:nvPr>
            <p:ph idx="1"/>
          </p:nvPr>
        </p:nvSpPr>
        <p:spPr>
          <a:xfrm>
            <a:off x="152400" y="838200"/>
            <a:ext cx="8763000" cy="5791200"/>
          </a:xfrm>
        </p:spPr>
        <p:txBody>
          <a:bodyPr/>
          <a:lstStyle/>
          <a:p>
            <a:pPr>
              <a:lnSpc>
                <a:spcPct val="150000"/>
              </a:lnSpc>
            </a:pPr>
            <a:r>
              <a:rPr lang="en-US" sz="2000" dirty="0" smtClean="0"/>
              <a:t>Dalton proved that these laws are entirely reasonable if the elements are composed of tiny particles, which he called </a:t>
            </a:r>
            <a:r>
              <a:rPr lang="en-US" sz="2000" dirty="0" smtClean="0">
                <a:solidFill>
                  <a:srgbClr val="1303E7"/>
                </a:solidFill>
              </a:rPr>
              <a:t>atoms</a:t>
            </a:r>
          </a:p>
          <a:p>
            <a:pPr>
              <a:lnSpc>
                <a:spcPct val="150000"/>
              </a:lnSpc>
            </a:pPr>
            <a:r>
              <a:rPr lang="en-US" sz="2000" dirty="0" smtClean="0"/>
              <a:t>An atom is the </a:t>
            </a:r>
            <a:r>
              <a:rPr lang="en-US" sz="2000" dirty="0" smtClean="0">
                <a:solidFill>
                  <a:srgbClr val="FF3300"/>
                </a:solidFill>
              </a:rPr>
              <a:t>smallest fundamental particle </a:t>
            </a:r>
            <a:r>
              <a:rPr lang="en-US" sz="2000" dirty="0" smtClean="0"/>
              <a:t>of an element</a:t>
            </a:r>
          </a:p>
          <a:p>
            <a:pPr>
              <a:lnSpc>
                <a:spcPct val="150000"/>
              </a:lnSpc>
            </a:pPr>
            <a:r>
              <a:rPr lang="en-US" sz="2000" dirty="0" smtClean="0"/>
              <a:t>The basic postulates of  Dalton’s Atomic Theory are summarized as follows:</a:t>
            </a:r>
          </a:p>
          <a:p>
            <a:pPr lvl="1">
              <a:lnSpc>
                <a:spcPct val="150000"/>
              </a:lnSpc>
              <a:buFont typeface="Wingdings" pitchFamily="2" charset="2"/>
              <a:buChar char="v"/>
            </a:pPr>
            <a:r>
              <a:rPr lang="en-US" sz="2000" dirty="0" smtClean="0"/>
              <a:t> </a:t>
            </a:r>
            <a:r>
              <a:rPr lang="en-US" sz="2000" i="1" dirty="0" smtClean="0"/>
              <a:t>All elements are made up of small particles called atoms</a:t>
            </a:r>
          </a:p>
          <a:p>
            <a:pPr lvl="1">
              <a:lnSpc>
                <a:spcPct val="150000"/>
              </a:lnSpc>
              <a:buFont typeface="Wingdings" pitchFamily="2" charset="2"/>
              <a:buChar char="v"/>
            </a:pPr>
            <a:r>
              <a:rPr lang="en-US" sz="2000" i="1" dirty="0" smtClean="0"/>
              <a:t>Atoms are indivisible and indestructible</a:t>
            </a:r>
          </a:p>
          <a:p>
            <a:pPr lvl="1">
              <a:lnSpc>
                <a:spcPct val="150000"/>
              </a:lnSpc>
              <a:buFont typeface="Wingdings" pitchFamily="2" charset="2"/>
              <a:buChar char="v"/>
            </a:pPr>
            <a:r>
              <a:rPr lang="en-US" sz="2000" i="1" dirty="0" smtClean="0"/>
              <a:t>All atoms of a given element are identical in mass and in all other properties</a:t>
            </a:r>
          </a:p>
          <a:p>
            <a:pPr lvl="1">
              <a:lnSpc>
                <a:spcPct val="150000"/>
              </a:lnSpc>
              <a:buFont typeface="Wingdings" pitchFamily="2" charset="2"/>
              <a:buChar char="v"/>
            </a:pPr>
            <a:r>
              <a:rPr lang="en-US" sz="2000" i="1" dirty="0" smtClean="0"/>
              <a:t>Atoms are neither created nor destroyed in chemical reactions</a:t>
            </a:r>
          </a:p>
          <a:p>
            <a:pPr lvl="1">
              <a:lnSpc>
                <a:spcPct val="150000"/>
              </a:lnSpc>
              <a:buFont typeface="Wingdings" pitchFamily="2" charset="2"/>
              <a:buChar char="v"/>
            </a:pPr>
            <a:r>
              <a:rPr lang="en-US" sz="2000" i="1" dirty="0" smtClean="0"/>
              <a:t>Compounds are formed when atoms of more than one element combine</a:t>
            </a:r>
          </a:p>
          <a:p>
            <a:pPr lvl="1">
              <a:lnSpc>
                <a:spcPct val="150000"/>
              </a:lnSpc>
              <a:buFont typeface="Wingdings" pitchFamily="2" charset="2"/>
              <a:buChar char="v"/>
            </a:pPr>
            <a:r>
              <a:rPr lang="en-US" sz="2000" i="1" dirty="0" smtClean="0"/>
              <a:t>In a given compound, the relative numbers and types of atoms are constant</a:t>
            </a:r>
            <a:endParaRPr lang="en-US" sz="2000" i="1" dirty="0"/>
          </a:p>
        </p:txBody>
      </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609600"/>
          </a:xfrm>
        </p:spPr>
        <p:txBody>
          <a:bodyPr/>
          <a:lstStyle/>
          <a:p>
            <a:pPr algn="l"/>
            <a:r>
              <a:rPr lang="en-US" sz="2400" b="1" i="1" dirty="0" smtClean="0"/>
              <a:t>J.J. Thomson (1897)</a:t>
            </a:r>
            <a:endParaRPr lang="en-US" sz="2400" dirty="0"/>
          </a:p>
        </p:txBody>
      </p:sp>
      <p:sp>
        <p:nvSpPr>
          <p:cNvPr id="3" name="Content Placeholder 2"/>
          <p:cNvSpPr>
            <a:spLocks noGrp="1"/>
          </p:cNvSpPr>
          <p:nvPr>
            <p:ph idx="1"/>
          </p:nvPr>
        </p:nvSpPr>
        <p:spPr>
          <a:xfrm>
            <a:off x="152400" y="914400"/>
            <a:ext cx="8839200" cy="5715000"/>
          </a:xfrm>
        </p:spPr>
        <p:txBody>
          <a:bodyPr/>
          <a:lstStyle/>
          <a:p>
            <a:r>
              <a:rPr lang="en-US" sz="2000" dirty="0" smtClean="0"/>
              <a:t>Thomson used a </a:t>
            </a:r>
            <a:r>
              <a:rPr lang="en-US" sz="2000" i="1" dirty="0" smtClean="0">
                <a:solidFill>
                  <a:srgbClr val="1303E7"/>
                </a:solidFill>
              </a:rPr>
              <a:t>cathode-ray tube </a:t>
            </a:r>
            <a:r>
              <a:rPr lang="en-US" sz="2000" dirty="0" smtClean="0"/>
              <a:t>to conduct an experiment which showed that there are small particles inside atoms</a:t>
            </a:r>
          </a:p>
          <a:p>
            <a:r>
              <a:rPr lang="en-US" sz="2000" dirty="0" smtClean="0">
                <a:solidFill>
                  <a:srgbClr val="FF0000"/>
                </a:solidFill>
              </a:rPr>
              <a:t>Thomson’s</a:t>
            </a:r>
            <a:r>
              <a:rPr lang="en-US" sz="2000" dirty="0" smtClean="0"/>
              <a:t> model was known as the "</a:t>
            </a:r>
            <a:r>
              <a:rPr lang="en-US" sz="2000" b="1" i="1" dirty="0" smtClean="0"/>
              <a:t>Plum Pudding Model</a:t>
            </a:r>
            <a:r>
              <a:rPr lang="en-US" sz="2000" dirty="0" smtClean="0"/>
              <a:t>” ("Raisin Bread Model“)</a:t>
            </a:r>
          </a:p>
          <a:p>
            <a:r>
              <a:rPr lang="en-US" sz="2000" dirty="0" smtClean="0"/>
              <a:t>Two electrodes from a high-voltage source are sealed into a </a:t>
            </a:r>
            <a:r>
              <a:rPr lang="en-US" sz="2000" dirty="0" smtClean="0">
                <a:solidFill>
                  <a:srgbClr val="1303E7"/>
                </a:solidFill>
              </a:rPr>
              <a:t>glass tube </a:t>
            </a:r>
            <a:r>
              <a:rPr lang="en-US" sz="2000" dirty="0" smtClean="0"/>
              <a:t>from which air has been evacuated</a:t>
            </a:r>
          </a:p>
          <a:p>
            <a:r>
              <a:rPr lang="en-US" sz="2000" dirty="0" smtClean="0"/>
              <a:t>When the </a:t>
            </a:r>
            <a:r>
              <a:rPr lang="en-US" sz="2000" dirty="0" smtClean="0">
                <a:solidFill>
                  <a:srgbClr val="FF0000"/>
                </a:solidFill>
              </a:rPr>
              <a:t>high-voltage current is turned on</a:t>
            </a:r>
            <a:r>
              <a:rPr lang="en-US" sz="2000" dirty="0" smtClean="0"/>
              <a:t>, the glass tube emits a greenish light and a </a:t>
            </a:r>
            <a:r>
              <a:rPr lang="en-US" sz="2000" dirty="0" smtClean="0">
                <a:solidFill>
                  <a:srgbClr val="1303E7"/>
                </a:solidFill>
              </a:rPr>
              <a:t>beam of light </a:t>
            </a:r>
            <a:r>
              <a:rPr lang="en-US" sz="2000" dirty="0" smtClean="0"/>
              <a:t>is seen at the anode</a:t>
            </a:r>
          </a:p>
          <a:p>
            <a:r>
              <a:rPr lang="en-US" sz="2000" dirty="0" smtClean="0"/>
              <a:t>In 1897, J.J. Thomson found that the beam was </a:t>
            </a:r>
            <a:r>
              <a:rPr lang="en-US" sz="2000" dirty="0" smtClean="0">
                <a:solidFill>
                  <a:srgbClr val="1303E7"/>
                </a:solidFill>
              </a:rPr>
              <a:t>deflected by both electrical and magnetic fields</a:t>
            </a:r>
          </a:p>
          <a:p>
            <a:r>
              <a:rPr lang="en-US" sz="2000" dirty="0" smtClean="0"/>
              <a:t>In an electric field, they bend toward the positive plate. </a:t>
            </a:r>
          </a:p>
          <a:p>
            <a:r>
              <a:rPr lang="en-US" sz="2000" dirty="0" smtClean="0"/>
              <a:t>From this he concluded that the cathode rays are made up of very small </a:t>
            </a:r>
            <a:r>
              <a:rPr lang="en-US" sz="2000" i="1" dirty="0" smtClean="0">
                <a:solidFill>
                  <a:srgbClr val="1303E7"/>
                </a:solidFill>
              </a:rPr>
              <a:t>negatively charged particles</a:t>
            </a:r>
            <a:r>
              <a:rPr lang="en-US" sz="2000" dirty="0" smtClean="0"/>
              <a:t>, which he named electrons</a:t>
            </a:r>
          </a:p>
          <a:p>
            <a:r>
              <a:rPr lang="en-US" sz="2000" dirty="0" smtClean="0"/>
              <a:t>He concluded that electrons are </a:t>
            </a:r>
            <a:r>
              <a:rPr lang="en-US" sz="2000" dirty="0" smtClean="0">
                <a:solidFill>
                  <a:srgbClr val="FF0000"/>
                </a:solidFill>
              </a:rPr>
              <a:t>constituents of all matter</a:t>
            </a:r>
            <a:r>
              <a:rPr lang="en-US" sz="2000" dirty="0" smtClean="0"/>
              <a:t>, because the ray was always attracted to the </a:t>
            </a:r>
            <a:r>
              <a:rPr lang="en-US" sz="2000" i="1" dirty="0" smtClean="0">
                <a:solidFill>
                  <a:srgbClr val="3333FF"/>
                </a:solidFill>
              </a:rPr>
              <a:t>+ plate and repelled by - </a:t>
            </a:r>
            <a:r>
              <a:rPr lang="en-US" sz="2000" dirty="0" smtClean="0"/>
              <a:t>, it was composed of negatively charged matter</a:t>
            </a:r>
            <a:endParaRPr lang="en-US" sz="2000" dirty="0"/>
          </a:p>
        </p:txBody>
      </p:sp>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304800"/>
          </a:xfrm>
        </p:spPr>
        <p:txBody>
          <a:bodyPr/>
          <a:lstStyle/>
          <a:p>
            <a:pPr algn="l"/>
            <a:r>
              <a:rPr lang="en-US" sz="2400" b="1" i="1" dirty="0" smtClean="0"/>
              <a:t>J.J. Thomson (1897)</a:t>
            </a:r>
            <a:endParaRPr lang="en-US" sz="2400" dirty="0"/>
          </a:p>
        </p:txBody>
      </p:sp>
      <p:sp>
        <p:nvSpPr>
          <p:cNvPr id="3" name="Content Placeholder 2"/>
          <p:cNvSpPr>
            <a:spLocks noGrp="1"/>
          </p:cNvSpPr>
          <p:nvPr>
            <p:ph idx="1"/>
          </p:nvPr>
        </p:nvSpPr>
        <p:spPr>
          <a:xfrm>
            <a:off x="152400" y="3048000"/>
            <a:ext cx="8763000" cy="3581400"/>
          </a:xfrm>
        </p:spPr>
        <p:txBody>
          <a:bodyPr/>
          <a:lstStyle/>
          <a:p>
            <a:r>
              <a:rPr lang="en-US" sz="1800" dirty="0" smtClean="0"/>
              <a:t>J.J. Thomson’s experiment led to the precise determination of the </a:t>
            </a:r>
            <a:r>
              <a:rPr lang="en-US" sz="1800" i="1" dirty="0" smtClean="0">
                <a:solidFill>
                  <a:srgbClr val="FF3300"/>
                </a:solidFill>
              </a:rPr>
              <a:t>charge-to-mass ratio (e–/m)</a:t>
            </a:r>
            <a:r>
              <a:rPr lang="en-US" sz="1800" dirty="0" smtClean="0"/>
              <a:t> of an electron, and this ‘e–/m’ value was found to be </a:t>
            </a:r>
            <a:r>
              <a:rPr lang="en-US" sz="1800" dirty="0" smtClean="0">
                <a:solidFill>
                  <a:srgbClr val="1303E7"/>
                </a:solidFill>
              </a:rPr>
              <a:t>1.76 × 10</a:t>
            </a:r>
            <a:r>
              <a:rPr lang="en-US" sz="1800" baseline="30000" dirty="0" smtClean="0">
                <a:solidFill>
                  <a:srgbClr val="1303E7"/>
                </a:solidFill>
              </a:rPr>
              <a:t>8</a:t>
            </a:r>
            <a:r>
              <a:rPr lang="en-US" sz="1800" dirty="0" smtClean="0">
                <a:solidFill>
                  <a:srgbClr val="1303E7"/>
                </a:solidFill>
              </a:rPr>
              <a:t> coulomb/g</a:t>
            </a:r>
            <a:endParaRPr lang="en-US" sz="1800" dirty="0" smtClean="0"/>
          </a:p>
          <a:p>
            <a:r>
              <a:rPr lang="en-US" sz="1800" dirty="0" smtClean="0"/>
              <a:t>In 1909, </a:t>
            </a:r>
            <a:r>
              <a:rPr lang="en-US" sz="1800" b="1" dirty="0" smtClean="0"/>
              <a:t>Robert Millikan</a:t>
            </a:r>
            <a:r>
              <a:rPr lang="en-US" sz="1800" dirty="0" smtClean="0"/>
              <a:t> determined the charge of an electron (e–), using the oil drop experiment. </a:t>
            </a:r>
          </a:p>
          <a:p>
            <a:r>
              <a:rPr lang="en-US" sz="1800" dirty="0" smtClean="0"/>
              <a:t>He found the charge of an electron to be </a:t>
            </a:r>
            <a:r>
              <a:rPr lang="en-US" sz="1800" i="1" dirty="0" smtClean="0">
                <a:solidFill>
                  <a:srgbClr val="FF0000"/>
                </a:solidFill>
              </a:rPr>
              <a:t>1.60 × 10</a:t>
            </a:r>
            <a:r>
              <a:rPr lang="en-US" sz="1800" i="1" baseline="30000" dirty="0" smtClean="0">
                <a:solidFill>
                  <a:srgbClr val="FF0000"/>
                </a:solidFill>
              </a:rPr>
              <a:t>–19</a:t>
            </a:r>
            <a:r>
              <a:rPr lang="en-US" sz="1800" i="1" dirty="0" smtClean="0">
                <a:solidFill>
                  <a:srgbClr val="FF0000"/>
                </a:solidFill>
              </a:rPr>
              <a:t> </a:t>
            </a:r>
            <a:r>
              <a:rPr lang="en-US" sz="1800" dirty="0" smtClean="0"/>
              <a:t>coulombs</a:t>
            </a:r>
          </a:p>
          <a:p>
            <a:r>
              <a:rPr lang="en-US" sz="1800" dirty="0" smtClean="0"/>
              <a:t>Combinations of e–/m and e– values are used to determine the mass of an electron, which is found to be:</a:t>
            </a:r>
          </a:p>
          <a:p>
            <a:r>
              <a:rPr lang="en-US" sz="1800" dirty="0" smtClean="0"/>
              <a:t>From Thomson’s experiment, e–/m= 1.76 × 10</a:t>
            </a:r>
            <a:r>
              <a:rPr lang="en-US" sz="1800" baseline="30000" dirty="0" smtClean="0"/>
              <a:t>8</a:t>
            </a:r>
            <a:r>
              <a:rPr lang="en-US" sz="1800" dirty="0" smtClean="0"/>
              <a:t>C/g</a:t>
            </a:r>
          </a:p>
          <a:p>
            <a:r>
              <a:rPr lang="en-US" sz="1800" dirty="0" smtClean="0"/>
              <a:t>From Millikan’s experiment, e–= 1.60 × 10</a:t>
            </a:r>
            <a:r>
              <a:rPr lang="en-US" sz="1800" baseline="30000" dirty="0" smtClean="0"/>
              <a:t>–19</a:t>
            </a:r>
            <a:r>
              <a:rPr lang="en-US" sz="1800" dirty="0" smtClean="0"/>
              <a:t>C</a:t>
            </a:r>
          </a:p>
          <a:p>
            <a:endParaRPr lang="en-US" sz="2000" dirty="0"/>
          </a:p>
        </p:txBody>
      </p:sp>
      <p:pic>
        <p:nvPicPr>
          <p:cNvPr id="4" name="Picture 3"/>
          <p:cNvPicPr/>
          <p:nvPr/>
        </p:nvPicPr>
        <p:blipFill>
          <a:blip r:embed="rId2" cstate="print"/>
          <a:srcRect l="1929" r="1624" b="6262"/>
          <a:stretch>
            <a:fillRect/>
          </a:stretch>
        </p:blipFill>
        <p:spPr bwMode="auto">
          <a:xfrm>
            <a:off x="304800" y="685800"/>
            <a:ext cx="3962400" cy="2286000"/>
          </a:xfrm>
          <a:prstGeom prst="rect">
            <a:avLst/>
          </a:prstGeom>
          <a:noFill/>
          <a:ln w="9525">
            <a:noFill/>
            <a:miter lim="800000"/>
            <a:headEnd/>
            <a:tailEnd/>
          </a:ln>
        </p:spPr>
      </p:pic>
      <p:pic>
        <p:nvPicPr>
          <p:cNvPr id="5" name="Picture 4" descr="7036669"/>
          <p:cNvPicPr/>
          <p:nvPr/>
        </p:nvPicPr>
        <p:blipFill>
          <a:blip r:embed="rId3" cstate="print"/>
          <a:srcRect l="9769" t="11137" r="5507" b="14455"/>
          <a:stretch>
            <a:fillRect/>
          </a:stretch>
        </p:blipFill>
        <p:spPr bwMode="auto">
          <a:xfrm>
            <a:off x="4648200" y="381000"/>
            <a:ext cx="4114800" cy="22860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2895599" y="5867400"/>
            <a:ext cx="5394960" cy="914400"/>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theme/theme1.xml><?xml version="1.0" encoding="utf-8"?>
<a:theme xmlns:a="http://schemas.openxmlformats.org/drawingml/2006/main" name="Theme3">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12706</TotalTime>
  <Words>4925</Words>
  <Application>Microsoft Office PowerPoint</Application>
  <PresentationFormat>On-screen Show (4:3)</PresentationFormat>
  <Paragraphs>398</Paragraphs>
  <Slides>53</Slides>
  <Notes>2</Notes>
  <HiddenSlides>4</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Theme3</vt:lpstr>
      <vt:lpstr>CS ChemDraw Drawing</vt:lpstr>
      <vt:lpstr>Equation</vt:lpstr>
      <vt:lpstr>Unit: Overview of Atomic theory and Periodic Table</vt:lpstr>
      <vt:lpstr>Introduction: Inorganic chemistry</vt:lpstr>
      <vt:lpstr>Atomic Theories</vt:lpstr>
      <vt:lpstr>Democritus (400 B.C.)</vt:lpstr>
      <vt:lpstr>Dalton’s Atomic Theory (DAT)</vt:lpstr>
      <vt:lpstr>Slide 6</vt:lpstr>
      <vt:lpstr>DAT</vt:lpstr>
      <vt:lpstr>J.J. Thomson (1897)</vt:lpstr>
      <vt:lpstr>J.J. Thomson (1897)</vt:lpstr>
      <vt:lpstr>Ernest Rutherford (1871- 1937)</vt:lpstr>
      <vt:lpstr>Rutherford’s Conclusion</vt:lpstr>
      <vt:lpstr>James Chadwick</vt:lpstr>
      <vt:lpstr>Bohr Model of the Atom</vt:lpstr>
      <vt:lpstr>Postulates of Bohr Model of the Atom</vt:lpstr>
      <vt:lpstr>Postulates of Bohr Model of the Atom</vt:lpstr>
      <vt:lpstr>Bohr Model of the Atom</vt:lpstr>
      <vt:lpstr>Slide 17</vt:lpstr>
      <vt:lpstr>de Broglie Equation</vt:lpstr>
      <vt:lpstr>de Broglie Equation</vt:lpstr>
      <vt:lpstr>de Broglie Equation</vt:lpstr>
      <vt:lpstr>Heisenberg Uncertainty Principle</vt:lpstr>
      <vt:lpstr>Heisenberg Uncertainty principle</vt:lpstr>
      <vt:lpstr>Slide 23</vt:lpstr>
      <vt:lpstr>Quantum Numbers</vt:lpstr>
      <vt:lpstr>Quantum Numbers</vt:lpstr>
      <vt:lpstr>Magnetic Quantum Number (ml)</vt:lpstr>
      <vt:lpstr>Spin Quantum Number (mS)</vt:lpstr>
      <vt:lpstr>Atomic Structure: Atom</vt:lpstr>
      <vt:lpstr>Atomic Structure</vt:lpstr>
      <vt:lpstr>Outer Structure of an Atom</vt:lpstr>
      <vt:lpstr>Inner and Outer Structure of an Atom</vt:lpstr>
      <vt:lpstr>Atom Characteristics</vt:lpstr>
      <vt:lpstr>Decoding Atom Information </vt:lpstr>
      <vt:lpstr>Electron filling of orbitals  (Electronic Configuration)</vt:lpstr>
      <vt:lpstr>Slide 35</vt:lpstr>
      <vt:lpstr>Electron filling of orbitals </vt:lpstr>
      <vt:lpstr>Electron filling of orbitals </vt:lpstr>
      <vt:lpstr>The periodic table: Modern</vt:lpstr>
      <vt:lpstr>Slide 39</vt:lpstr>
      <vt:lpstr>Chemical Periodicity</vt:lpstr>
      <vt:lpstr>Atomic Radius</vt:lpstr>
      <vt:lpstr>Electronegativity</vt:lpstr>
      <vt:lpstr>Electronegativity</vt:lpstr>
      <vt:lpstr>Ionization Energy</vt:lpstr>
      <vt:lpstr>Ionization Energy</vt:lpstr>
      <vt:lpstr>Ionization Energy</vt:lpstr>
      <vt:lpstr>Electron Affinity</vt:lpstr>
      <vt:lpstr>Metallic Character</vt:lpstr>
      <vt:lpstr>Generally</vt:lpstr>
      <vt:lpstr>Slide 50</vt:lpstr>
      <vt:lpstr>Slide 51</vt:lpstr>
      <vt:lpstr>Assignment 1</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One Introduction</dc:title>
  <dc:creator>HF</dc:creator>
  <cp:lastModifiedBy>HF</cp:lastModifiedBy>
  <cp:revision>887</cp:revision>
  <dcterms:created xsi:type="dcterms:W3CDTF">2013-11-02T23:10:14Z</dcterms:created>
  <dcterms:modified xsi:type="dcterms:W3CDTF">2021-03-19T06:10:43Z</dcterms:modified>
</cp:coreProperties>
</file>