
<file path=[Content_Types].xml><?xml version="1.0" encoding="utf-8"?>
<Types xmlns="http://schemas.openxmlformats.org/package/2006/content-types">
  <Default Extension="emf" ContentType="image/x-emf"/>
  <Default Extension="bin" ContentType="application/vnd.openxmlformats-officedocument.oleObject"/>
  <Default Extension="png" ContentType="image/png"/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vmlDrawing16.vml" ContentType="application/vnd.openxmlformats-officedocument.vmlDrawing"/>
  <Override PartName="/ppt/slideLayouts/slideLayout1.xml" ContentType="application/vnd.openxmlformats-officedocument.presentationml.slideLayout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26.xml" ContentType="application/vnd.openxmlformats-officedocument.presentationml.slide+xml"/>
  <Override PartName="/ppt/theme/theme2.xml" ContentType="application/vnd.openxmlformats-officedocument.theme+xml"/>
  <Override PartName="/ppt/slides/slide4.xml" ContentType="application/vnd.openxmlformats-officedocument.presentationml.slide+xml"/>
  <Override PartName="/ppt/drawings/vmlDrawing18.vml" ContentType="application/vnd.openxmlformats-officedocument.vmlDrawing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drawings/vmlDrawing17.vml" ContentType="application/vnd.openxmlformats-officedocument.vmlDrawing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>
  <p:sldMasterIdLst>
    <p:sldMasterId r:id="rId1" id="2147483660"/>
  </p:sldMasterIdLst>
  <p:notesMasterIdLst>
    <p:notesMasterId r:id="rId2"/>
  </p:notesMasterIdLst>
  <p:handoutMasterIdLst>
    <p:handoutMasterId r:id="rId3"/>
  </p:handoutMasterIdLst>
  <p:sldIdLst>
    <p:sldId r:id="rId4" id="287"/>
    <p:sldId r:id="rId5" id="288"/>
    <p:sldId r:id="rId6" id="289"/>
    <p:sldId r:id="rId7" id="290"/>
    <p:sldId r:id="rId8" id="291"/>
    <p:sldId r:id="rId9" id="292"/>
    <p:sldId r:id="rId10" id="293"/>
    <p:sldId r:id="rId11" id="294"/>
    <p:sldId r:id="rId12" id="295"/>
    <p:sldId r:id="rId13" id="296"/>
    <p:sldId r:id="rId14" id="297"/>
    <p:sldId r:id="rId15" id="298"/>
    <p:sldId r:id="rId16" id="299"/>
    <p:sldId r:id="rId17" id="300"/>
    <p:sldId r:id="rId18" id="301"/>
    <p:sldId r:id="rId19" id="302"/>
    <p:sldId r:id="rId20" id="303"/>
    <p:sldId r:id="rId21" id="304"/>
    <p:sldId r:id="rId22" id="305"/>
    <p:sldId r:id="rId23" id="306"/>
    <p:sldId r:id="rId24" id="307"/>
    <p:sldId r:id="rId25" id="308"/>
    <p:sldId r:id="rId26" id="309"/>
    <p:sldId r:id="rId27" id="310"/>
    <p:sldId r:id="rId28" id="311"/>
    <p:sldId r:id="rId29" id="312"/>
    <p:sldId r:id="rId30" id="313"/>
    <p:sldId r:id="rId31" id="314"/>
    <p:sldId r:id="rId32" id="315"/>
    <p:sldId r:id="rId33" id="316"/>
    <p:sldId r:id="rId34" id="317"/>
  </p:sldIdLst>
  <p:sldSz cx="9144000" cy="6858000" type="screen4x3"/>
  <p:notesSz cx="9601200" cy="7315200"/>
  <p:embeddedFontLst>
    <p:embeddedFont>
      <p:font typeface="WPS Special 1"/>
      <p:regular r:id="rId38"/>
    </p:embeddedFont>
  </p:embeddedFontLst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00FF"/>
    <a:srgbClr val="FF0066"/>
    <a:srgbClr val="FF33CC"/>
    <a:srgbClr val="CC00CC"/>
    <a:srgbClr val="1310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6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35" Type="http://schemas.openxmlformats.org/officeDocument/2006/relationships/tableStyles" Target="tableStyles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12" Type="http://schemas.openxmlformats.org/officeDocument/2006/relationships/slide" Target="slides/slide9.xml" /><Relationship Id="rId28" Type="http://schemas.openxmlformats.org/officeDocument/2006/relationships/slide" Target="slides/slide25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15" Type="http://schemas.openxmlformats.org/officeDocument/2006/relationships/slide" Target="slides/slide12.xml" /><Relationship Id="rId11" Type="http://schemas.openxmlformats.org/officeDocument/2006/relationships/slide" Target="slides/slide8.xml" /><Relationship Id="rId25" Type="http://schemas.openxmlformats.org/officeDocument/2006/relationships/slide" Target="slides/slide22.xml" /><Relationship Id="rId14" Type="http://schemas.openxmlformats.org/officeDocument/2006/relationships/slide" Target="slides/slide11.xml" /><Relationship Id="rId7" Type="http://schemas.openxmlformats.org/officeDocument/2006/relationships/slide" Target="slides/slide4.xml" /><Relationship Id="rId29" Type="http://schemas.openxmlformats.org/officeDocument/2006/relationships/slide" Target="slides/slide26.xml" /><Relationship Id="rId27" Type="http://schemas.openxmlformats.org/officeDocument/2006/relationships/slide" Target="slides/slide24.xml" /><Relationship Id="rId13" Type="http://schemas.openxmlformats.org/officeDocument/2006/relationships/slide" Target="slides/slide10.xml" /><Relationship Id="rId8" Type="http://schemas.openxmlformats.org/officeDocument/2006/relationships/slide" Target="slides/slide5.xml" /><Relationship Id="rId34" Type="http://schemas.openxmlformats.org/officeDocument/2006/relationships/slide" Target="slides/slide3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31" Type="http://schemas.openxmlformats.org/officeDocument/2006/relationships/slide" Target="slides/slide28.xml" /><Relationship Id="rId33" Type="http://schemas.openxmlformats.org/officeDocument/2006/relationships/slide" Target="slides/slide30.xml" /><Relationship Id="rId22" Type="http://schemas.openxmlformats.org/officeDocument/2006/relationships/slide" Target="slides/slide19.xml" /><Relationship Id="rId30" Type="http://schemas.openxmlformats.org/officeDocument/2006/relationships/slide" Target="slides/slide27.xml" /><Relationship Id="rId18" Type="http://schemas.openxmlformats.org/officeDocument/2006/relationships/slide" Target="slides/slide15.xml" /><Relationship Id="rId5" Type="http://schemas.openxmlformats.org/officeDocument/2006/relationships/slide" Target="slides/slide2.xml" /><Relationship Id="rId26" Type="http://schemas.openxmlformats.org/officeDocument/2006/relationships/slide" Target="slides/slide23.xml" /><Relationship Id="rId24" Type="http://schemas.openxmlformats.org/officeDocument/2006/relationships/slide" Target="slides/slide21.xml" /><Relationship Id="rId23" Type="http://schemas.openxmlformats.org/officeDocument/2006/relationships/slide" Target="slides/slide20.xml" /><Relationship Id="rId21" Type="http://schemas.openxmlformats.org/officeDocument/2006/relationships/slide" Target="slides/slide18.xml" /><Relationship Id="rId32" Type="http://schemas.openxmlformats.org/officeDocument/2006/relationships/slide" Target="slides/slide29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17" Type="http://schemas.openxmlformats.org/officeDocument/2006/relationships/slide" Target="slides/slide14.xml" /><Relationship Id="rId6" Type="http://schemas.openxmlformats.org/officeDocument/2006/relationships/slide" Target="slides/slide3.xml" /><Relationship Id="rId38" Type="http://schemas.openxmlformats.org/officeDocument/2006/relationships/font" Target="fonts/WPS_Specail_1.fntdata" /></Relationships>
</file>

<file path=ppt/drawings/_rels/vmlDrawing16.vml.rels><?xml version="1.0" encoding="UTF-8" standalone="yes"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60520" cy="365760"/>
          </a:xfrm>
          <a:prstGeom prst="rect"/>
        </p:spPr>
        <p:txBody>
          <a:bodyPr bIns="48327" lIns="96653" rIns="96653" rtlCol="0" tIns="48327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720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2"/>
            <a:ext cx="4160520" cy="365760"/>
          </a:xfrm>
          <a:prstGeom prst="rect"/>
        </p:spPr>
        <p:txBody>
          <a:bodyPr bIns="48327" lIns="96653" rIns="96653" rtlCol="0" tIns="48327" vert="horz"/>
          <a:lstStyle>
            <a:lvl1pPr algn="r">
              <a:defRPr sz="1300"/>
            </a:lvl1pPr>
          </a:lstStyle>
          <a:p>
            <a:fld id="{3C766CAF-F101-4C08-B017-733FA46FC0E2}" type="datetimeFigureOut">
              <a:rPr lang="en-US" smtClean="0"/>
            </a:fld>
            <a:endParaRPr lang="en-US"/>
          </a:p>
        </p:txBody>
      </p:sp>
      <p:sp>
        <p:nvSpPr>
          <p:cNvPr id="104872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5760"/>
          </a:xfrm>
          <a:prstGeom prst="rect"/>
        </p:spPr>
        <p:txBody>
          <a:bodyPr anchor="b" bIns="48327" lIns="96653" rIns="96653" rtlCol="0" tIns="48327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72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5760"/>
          </a:xfrm>
          <a:prstGeom prst="rect"/>
        </p:spPr>
        <p:txBody>
          <a:bodyPr anchor="b" bIns="48327" lIns="96653" rIns="96653" rtlCol="0" tIns="48327" vert="horz"/>
          <a:lstStyle>
            <a:lvl1pPr algn="r">
              <a:defRPr sz="1300"/>
            </a:lvl1pPr>
          </a:lstStyle>
          <a:p>
            <a:fld id="{C78E473B-A210-4326-9930-4FF85DEA662A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60520" cy="365760"/>
          </a:xfrm>
          <a:prstGeom prst="rect"/>
        </p:spPr>
        <p:txBody>
          <a:bodyPr bIns="48327" lIns="96653" rIns="96653" rtlCol="0" tIns="48327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5438461" y="2"/>
            <a:ext cx="4160520" cy="365760"/>
          </a:xfrm>
          <a:prstGeom prst="rect"/>
        </p:spPr>
        <p:txBody>
          <a:bodyPr bIns="48327" lIns="96653" rIns="96653" rtlCol="0" tIns="48327" vert="horz"/>
          <a:lstStyle>
            <a:lvl1pPr algn="r">
              <a:defRPr sz="1300"/>
            </a:lvl1pPr>
          </a:lstStyle>
          <a:p>
            <a:fld id="{82A45409-25A1-4B5D-B1DE-4F75D7A94EB5}" type="datetimeFigureOut">
              <a:rPr lang="en-US" smtClean="0"/>
            </a:fld>
            <a:endParaRPr lang="en-US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971800" y="547688"/>
            <a:ext cx="3657600" cy="27447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8327" lIns="96653" rIns="96653" rtlCol="0" tIns="48327" vert="horz"/>
          <a:p>
            <a:endParaRPr lang="en-US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4" y="3474720"/>
            <a:ext cx="7680959" cy="3291840"/>
          </a:xfrm>
          <a:prstGeom prst="rect"/>
        </p:spPr>
        <p:txBody>
          <a:bodyPr bIns="48327" lIns="96653" rIns="96653" rtlCol="0" tIns="48327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1"/>
            <a:ext cx="4160520" cy="365760"/>
          </a:xfrm>
          <a:prstGeom prst="rect"/>
        </p:spPr>
        <p:txBody>
          <a:bodyPr anchor="b" bIns="48327" lIns="96653" rIns="96653" rtlCol="0" tIns="48327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1"/>
            <a:ext cx="4160520" cy="365760"/>
          </a:xfrm>
          <a:prstGeom prst="rect"/>
        </p:spPr>
        <p:txBody>
          <a:bodyPr anchor="b" bIns="48327" lIns="96653" rIns="96653" rtlCol="0" tIns="48327" vert="horz"/>
          <a:lstStyle>
            <a:lvl1pPr algn="r">
              <a:defRPr sz="1300"/>
            </a:lvl1pPr>
          </a:lstStyle>
          <a:p>
            <a:fld id="{06AB7B2A-D589-4453-B1BD-CBE6D52CC9DF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5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6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64BC-94FC-4E5C-84FD-55E4BB539EB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8C14-2892-483E-A6B4-DAF4F4ABF90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split/>
  </p:transition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3" Type="http://schemas.openxmlformats.org/officeDocument/2006/relationships/vmlDrawing" Target="../drawings/vmlDrawing16.v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3" Type="http://schemas.openxmlformats.org/officeDocument/2006/relationships/vmlDrawing" Target="../drawings/vmlDrawing17.v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slideLayout" Target="../slideLayouts/slideLayout2.xml" 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3" Type="http://schemas.openxmlformats.org/officeDocument/2006/relationships/vmlDrawing" Target="../drawings/vmlDrawing18.v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60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b="1" dirty="0" sz="3200" lang="en-US" smtClean="0">
                <a:solidFill>
                  <a:srgbClr val="FF0000"/>
                </a:solidFill>
                <a:latin typeface="Lucida Calligraphy" pitchFamily="66" charset="0"/>
              </a:rPr>
              <a:t>CHAPTER TWO: </a:t>
            </a:r>
            <a:r>
              <a:rPr b="1" dirty="0" sz="3200" lang="en-US" smtClean="0">
                <a:solidFill>
                  <a:srgbClr val="0000FF"/>
                </a:solidFill>
                <a:latin typeface="Lucida Calligraphy" pitchFamily="66" charset="0"/>
              </a:rPr>
              <a:t>F-block elements </a:t>
            </a:r>
            <a:r>
              <a:rPr b="1" dirty="0" sz="3200" lang="en-US" smtClean="0">
                <a:solidFill>
                  <a:srgbClr val="FF0000"/>
                </a:solidFill>
                <a:latin typeface="Lucida Calligraphy" pitchFamily="66" charset="0"/>
              </a:rPr>
              <a:t> </a:t>
            </a:r>
            <a:endParaRPr b="1" dirty="0" sz="3200" lang="en-US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486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dirty="0" lang="en-US"/>
          </a:p>
        </p:txBody>
      </p:sp>
      <p:graphicFrame>
        <p:nvGraphicFramePr>
          <p:cNvPr id="4194305" name="Object 1"/>
          <p:cNvGraphicFramePr>
            <a:graphicFrameLocks noChangeAspect="1"/>
          </p:cNvGraphicFramePr>
          <p:nvPr/>
        </p:nvGraphicFramePr>
        <p:xfrm>
          <a:off x="457200" y="1447800"/>
          <a:ext cx="8152443" cy="5263898"/>
        </p:xfrm>
        <a:graphic>
          <a:graphicData uri="http://schemas.openxmlformats.org/presentationml/2006/ole">
            <p:oleObj name="CS ChemDraw Drawing" r:id="rId1" spid="_x0000_s286721" imgH="5379480" imgW="7066440" progId="ChemDraw.Document.6.0">
              <p:embed/>
            </p:oleObj>
          </a:graphicData>
        </a:graphic>
      </p:graphicFrame>
      <p:sp>
        <p:nvSpPr>
          <p:cNvPr id="1048609" name="TextBox 4"/>
          <p:cNvSpPr txBox="1"/>
          <p:nvPr/>
        </p:nvSpPr>
        <p:spPr>
          <a:xfrm rot="18437281">
            <a:off x="427057" y="5945579"/>
            <a:ext cx="1038861" cy="403948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solidFill>
                  <a:srgbClr val="CC00CC"/>
                </a:solidFill>
                <a:latin typeface="Bookman Old Style" pitchFamily="18" charset="0"/>
              </a:rPr>
              <a:t>F-blocks</a:t>
            </a:r>
            <a:endParaRPr b="1" dirty="0" lang="en-US">
              <a:solidFill>
                <a:srgbClr val="CC00CC"/>
              </a:solidFill>
              <a:latin typeface="Bookman Old Style" pitchFamily="18" charset="0"/>
            </a:endParaRPr>
          </a:p>
        </p:txBody>
      </p:sp>
      <p:sp>
        <p:nvSpPr>
          <p:cNvPr id="1048610" name="Left Brace 5"/>
          <p:cNvSpPr/>
          <p:nvPr/>
        </p:nvSpPr>
        <p:spPr>
          <a:xfrm>
            <a:off x="1219200" y="5562600"/>
            <a:ext cx="1066800" cy="1066800"/>
          </a:xfrm>
          <a:prstGeom prst="leftBrace"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dirty="0"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p>
            <a:pPr algn="just"/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Consequences of lanthanide contraction</a:t>
            </a:r>
            <a:endParaRPr dirty="0" sz="3200" lang="en-US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4722" lnSpcReduction="20000"/>
          </a:bodyPr>
          <a:p>
            <a:pPr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1. Similarity of second and third transition series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Generally the size of atoms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increases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 down a group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So the size of the atoms of an element of second transition series is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larger than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 any atom of the </a:t>
            </a:r>
            <a:r>
              <a:rPr b="1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first transition series 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but the size of the atom of </a:t>
            </a:r>
            <a:r>
              <a:rPr b="1"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third transition series</a:t>
            </a:r>
            <a:r>
              <a:rPr b="1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is nearly same as that of the atom of the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second transition series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For example- radius of </a:t>
            </a:r>
            <a:r>
              <a:rPr b="1" dirty="0" sz="1800" lang="en-US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Zr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 radius of </a:t>
            </a:r>
            <a:r>
              <a:rPr b="1" dirty="0" sz="1800" lang="en-US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Hf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 &amp; radius of </a:t>
            </a:r>
            <a:r>
              <a:rPr b="1" dirty="0" sz="18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Nb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 radius of Ta etc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lvl="1">
              <a:buNone/>
            </a:pPr>
            <a:endParaRPr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>
              <a:buNone/>
            </a:pP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2. Difficulty in the separation of lanthanides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As there is small change in the ionic radii of lanthanides so their </a:t>
            </a:r>
            <a:r>
              <a:rPr b="1"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chemical properties 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are similar. 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This makes the </a:t>
            </a:r>
            <a:r>
              <a:rPr b="1"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separation of elements 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in the pure state difficult</a:t>
            </a:r>
          </a:p>
          <a:p>
            <a:pPr>
              <a:buNone/>
            </a:pP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3. Effect on the basic strength of hydroxides</a:t>
            </a:r>
          </a:p>
          <a:p>
            <a:pPr lvl="1"/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As the size of lanthanides decreases from La to Lu, the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covalent character 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of the hydroxides increases</a:t>
            </a:r>
          </a:p>
          <a:p>
            <a:pPr lvl="1"/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Thus, their basic strength decreases. E.g.,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La(OH)</a:t>
            </a:r>
            <a:r>
              <a:rPr baseline="-25000"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is more basic and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Lu(OH)</a:t>
            </a:r>
            <a:r>
              <a:rPr baseline="-25000"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 is least basic</a:t>
            </a: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11162"/>
          </a:xfrm>
        </p:spPr>
        <p:txBody>
          <a:bodyPr>
            <a:noAutofit/>
          </a:bodyPr>
          <a:p>
            <a:pPr algn="just"/>
            <a:r>
              <a:rPr b="1" dirty="0" sz="2800" lang="en-US" smtClean="0">
                <a:solidFill>
                  <a:srgbClr val="FF0000"/>
                </a:solidFill>
                <a:latin typeface="Lucida Calligraphy" pitchFamily="66" charset="0"/>
              </a:rPr>
              <a:t>Oxidation States</a:t>
            </a:r>
            <a:endParaRPr b="1" dirty="0" sz="2800" lang="en-US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310786" y="237047"/>
            <a:ext cx="8686800" cy="5943600"/>
          </a:xfrm>
        </p:spPr>
        <p:txBody>
          <a:bodyPr>
            <a:noAutofit/>
          </a:bodyPr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Most lanthanide elements exhibit the oxidation state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predominantly 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Occasionally </a:t>
            </a:r>
            <a:r>
              <a:rPr dirty="0" sz="18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+2 and +4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can occur; this irregularity arises mainly from the extra stability of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empty; half filled or filled f-</a:t>
            </a:r>
            <a:r>
              <a:rPr dirty="0" sz="18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subshell</a:t>
            </a:r>
            <a:endParaRPr dirty="0" sz="180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Ln</a:t>
            </a:r>
            <a:r>
              <a:rPr baseline="30000" dirty="0" sz="1800" lang="en-US" smtClean="0">
                <a:latin typeface="Segoe UI Semibold" pitchFamily="34" charset="0"/>
                <a:cs typeface="Segoe UI Semibold" pitchFamily="34" charset="0"/>
              </a:rPr>
              <a:t>+2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oxidation states  are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good reducing agent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whereas Ln</a:t>
            </a:r>
            <a:r>
              <a:rPr baseline="30000" dirty="0" sz="1800" lang="en-US" smtClean="0">
                <a:latin typeface="Segoe UI Semibold" pitchFamily="34" charset="0"/>
                <a:cs typeface="Segoe UI Semibold" pitchFamily="34" charset="0"/>
              </a:rPr>
              <a:t>+4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oxidation states  are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good oxidizing agent 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to attain stable oxidation state of the lanthanide elements(+3).</a:t>
            </a:r>
          </a:p>
          <a:p>
            <a:endParaRPr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endParaRPr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endParaRPr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>
              <a:buNone/>
            </a:pPr>
            <a:endParaRPr dirty="0" sz="1800" lang="en-US" smtClean="0">
              <a:solidFill>
                <a:srgbClr val="0000FF"/>
              </a:solidFill>
              <a:latin typeface="Lucida Calligraphy" pitchFamily="66" charset="0"/>
              <a:cs typeface="Segoe UI Semibold" pitchFamily="34" charset="0"/>
            </a:endParaRPr>
          </a:p>
          <a:p>
            <a:pPr>
              <a:buNone/>
            </a:pPr>
            <a:endParaRPr b="1" dirty="0" sz="1800" lang="en-US" smtClean="0">
              <a:solidFill>
                <a:srgbClr val="0000FF"/>
              </a:solidFill>
              <a:latin typeface="Lucida Calligraphy" pitchFamily="66" charset="0"/>
              <a:cs typeface="Segoe UI Semibold" pitchFamily="34" charset="0"/>
            </a:endParaRPr>
          </a:p>
          <a:p>
            <a:pPr>
              <a:buNone/>
            </a:pPr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Color Formation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lanthanide ions with +3 oxidation state are colored both in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solid state and in aqueous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solution (except </a:t>
            </a:r>
            <a:r>
              <a:rPr dirty="0" sz="18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Ce,Gd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dirty="0" sz="18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Yb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and Lu- colorless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) 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color of a cation depends on the number of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unpaired f electrons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.  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lanthanide ions all show absorptions in the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visible or near UV- regions of the spectrum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, except for Lu</a:t>
            </a:r>
            <a:r>
              <a:rPr baseline="30000" dirty="0" sz="1800" lang="en-US" smtClean="0"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which has full f shell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These </a:t>
            </a:r>
            <a:r>
              <a:rPr dirty="0" sz="1800" lang="en-US" err="1" smtClean="0">
                <a:latin typeface="Segoe UI Semibold" pitchFamily="34" charset="0"/>
                <a:cs typeface="Segoe UI Semibold" pitchFamily="34" charset="0"/>
              </a:rPr>
              <a:t>colours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arise from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f-f transitions</a:t>
            </a:r>
            <a:endParaRPr dirty="0" sz="1800" lang="en-US">
              <a:solidFill>
                <a:srgbClr val="FF0066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2097152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33400" y="2514600"/>
            <a:ext cx="7696200" cy="154907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Autofit/>
          </a:bodyPr>
          <a:p>
            <a:pPr algn="just"/>
            <a:r>
              <a:rPr dirty="0" sz="2800" lang="en-US" smtClean="0">
                <a:solidFill>
                  <a:srgbClr val="FF0066"/>
                </a:solidFill>
                <a:latin typeface="Lucida Calligraphy" pitchFamily="66" charset="0"/>
              </a:rPr>
              <a:t>Melting and boiling point</a:t>
            </a:r>
            <a:endParaRPr dirty="0" sz="2800" lang="en-US">
              <a:solidFill>
                <a:srgbClr val="FF0066"/>
              </a:solidFill>
              <a:latin typeface="Lucida Calligraphy" pitchFamily="66" charset="0"/>
            </a:endParaRP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4722" lnSpcReduction="20000"/>
          </a:bodyPr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They have fairly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high melting point  and boiling point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but there is no definite trend in the melting and boiling point of lanthanides.</a:t>
            </a:r>
          </a:p>
          <a:p>
            <a:pPr>
              <a:buNone/>
            </a:pPr>
            <a:r>
              <a:rPr dirty="0" sz="2800" lang="en-US" smtClean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Density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They have high density ranging between 6.77 to 9.74 g/cm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It increases with increasing atomic number</a:t>
            </a:r>
          </a:p>
          <a:p>
            <a:pPr>
              <a:buNone/>
            </a:pPr>
            <a:endParaRPr dirty="0" sz="2800" lang="en-US" smtClean="0">
              <a:solidFill>
                <a:srgbClr val="FF0000"/>
              </a:solidFill>
              <a:latin typeface="Lucida Calligraphy" pitchFamily="66" charset="0"/>
              <a:cs typeface="Segoe UI Semibold" pitchFamily="34" charset="0"/>
            </a:endParaRPr>
          </a:p>
          <a:p>
            <a:pPr>
              <a:buNone/>
            </a:pPr>
            <a:r>
              <a:rPr dirty="0" sz="2800" lang="en-US" smtClean="0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Complex formation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Ions of lanthanide elements have a strong tendency to form complexes with a variety of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oxygen and nitrogen donor ligands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Ln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forms complexes of high coordination numbers</a:t>
            </a:r>
            <a:endParaRPr dirty="0" sz="200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order of complex formation can be best represented as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Ln</a:t>
            </a:r>
            <a:r>
              <a:rPr baseline="30000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4+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&gt; Ln</a:t>
            </a:r>
            <a:r>
              <a:rPr baseline="30000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&gt; Ln</a:t>
            </a:r>
            <a:r>
              <a:rPr baseline="30000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2+</a:t>
            </a:r>
          </a:p>
          <a:p>
            <a:pPr lvl="1"/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They form complexes mainly with strong chelating agents such as </a:t>
            </a:r>
          </a:p>
          <a:p>
            <a:pPr lvl="2"/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H</a:t>
            </a:r>
            <a:r>
              <a:rPr baseline="-25000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O, EDTA, β-</a:t>
            </a:r>
            <a:r>
              <a:rPr dirty="0" sz="1800" lang="en-US" err="1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diketonate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, citric acid, oxalic acid ligands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etc. </a:t>
            </a:r>
          </a:p>
          <a:p>
            <a:pPr lvl="1"/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No complexes with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π-bonding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dirty="0" sz="1800" lang="en-US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are known</a:t>
            </a:r>
            <a:endParaRPr dirty="0" sz="1800" lang="en-US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3505200" cy="304800"/>
          </a:xfrm>
        </p:spPr>
        <p:txBody>
          <a:bodyPr>
            <a:noAutofit/>
          </a:bodyPr>
          <a:p>
            <a:pPr algn="just"/>
            <a:r>
              <a:rPr b="1" dirty="0" sz="3200" lang="en-US" smtClean="0">
                <a:solidFill>
                  <a:srgbClr val="CC00CC"/>
                </a:solidFill>
                <a:latin typeface="Lucida Calligraphy" pitchFamily="66" charset="0"/>
              </a:rPr>
              <a:t>Reactivity</a:t>
            </a:r>
            <a:endParaRPr b="1" dirty="0" sz="3200" lang="en-US">
              <a:latin typeface="Lucida Calligraphy" pitchFamily="66" charset="0"/>
            </a:endParaRP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78047" y="482372"/>
            <a:ext cx="8839200" cy="3510067"/>
          </a:xfrm>
        </p:spPr>
        <p:txBody>
          <a:bodyPr>
            <a:noAutofit/>
          </a:bodyPr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Since all the lanthanides have similar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outer electronic configuration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and display mainly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oxidation state in their compounds, they have nearly similar chemical properties</a:t>
            </a:r>
          </a:p>
          <a:p>
            <a:pPr lvl="0"/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4f electrons are screened effectively by 5s and 5p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orbitals i.e.  4f electrons don’t involved in normal chemical reaction.</a:t>
            </a:r>
          </a:p>
          <a:p>
            <a:pPr lvl="0"/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Lanthanoids form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carbides, nitrides, </a:t>
            </a:r>
            <a:r>
              <a:rPr dirty="0" sz="18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sulphides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and oxides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when heated with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carbon, nitrogen, sulphur, and oxygen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respectively. They react with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acids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to give off hydrogen when heated gently. They also form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hydroxides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with water.</a:t>
            </a:r>
          </a:p>
          <a:p>
            <a:pPr lvl="0"/>
            <a:endParaRPr dirty="0" sz="1800" lang="en-US" smtClean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2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pic>
        <p:nvPicPr>
          <p:cNvPr id="2097153" name="Picture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l="1823" t="3800" r="1410" b="2375"/>
          <a:stretch>
            <a:fillRect/>
          </a:stretch>
        </p:blipFill>
        <p:spPr bwMode="auto">
          <a:xfrm>
            <a:off x="1516255" y="3299854"/>
            <a:ext cx="5303520" cy="36576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Lanthanides have strong magnetic movement than outer transition elements 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due to a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large number of unpaired electrons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in f orbitals</a:t>
            </a: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states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</a:t>
            </a:r>
            <a:r>
              <a:rPr baseline="30000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and f</a:t>
            </a:r>
            <a:r>
              <a:rPr baseline="30000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14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which occur in La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, Ce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4+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and Lu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have no unpaired electrons and are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diamagnetic</a:t>
            </a: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dirty="0" sz="2000" lang="en-US" err="1" smtClean="0">
                <a:latin typeface="Segoe UI Semibold" pitchFamily="34" charset="0"/>
                <a:cs typeface="Segoe UI Semibold" pitchFamily="34" charset="0"/>
              </a:rPr>
              <a:t>lanthanoid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ions other then the f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 0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type (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</a:t>
            </a:r>
            <a:r>
              <a:rPr baseline="30000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and Ce</a:t>
            </a:r>
            <a:r>
              <a:rPr baseline="30000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4+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) and the f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14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type (Yb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and Lu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3+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) are all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paramagnetic </a:t>
            </a: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Lanthanides have very high magnetic susceptibilities 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due to their large numbers of unpaired f-electrons</a:t>
            </a:r>
          </a:p>
        </p:txBody>
      </p:sp>
      <p:sp>
        <p:nvSpPr>
          <p:cNvPr id="1048626" name="Rectangle 3"/>
          <p:cNvSpPr/>
          <p:nvPr/>
        </p:nvSpPr>
        <p:spPr>
          <a:xfrm>
            <a:off x="609600" y="381000"/>
            <a:ext cx="3383280" cy="577977"/>
          </a:xfrm>
          <a:prstGeom prst="rect"/>
        </p:spPr>
        <p:txBody>
          <a:bodyPr wrap="none">
            <a:spAutoFit/>
          </a:bodyPr>
          <a:p>
            <a:pPr>
              <a:buNone/>
            </a:pPr>
            <a:r>
              <a:rPr dirty="0" sz="2800" lang="en-US" smtClean="0">
                <a:solidFill>
                  <a:srgbClr val="FF0000"/>
                </a:solidFill>
                <a:latin typeface="Lucida Calligraphy" pitchFamily="66" charset="0"/>
              </a:rPr>
              <a:t>Magnetic Properties</a:t>
            </a: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/>
          </a:bodyPr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magnetic moment containing both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spin and orbital contributions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for f-block elements can be calculated as:</a:t>
            </a: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pPr>
              <a:buNone/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                                            or </a:t>
            </a: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Where,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g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is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Lander splitting factor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(</a:t>
            </a:r>
            <a:r>
              <a:rPr dirty="0" sz="2000" lang="en-US" err="1" smtClean="0">
                <a:latin typeface="Segoe UI Semibold" pitchFamily="34" charset="0"/>
                <a:cs typeface="Segoe UI Semibold" pitchFamily="34" charset="0"/>
              </a:rPr>
              <a:t>gyromagnetic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ratio), J is coupling constant i.e. 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J = L+S, L+S-1………………….. |L-S|</a:t>
            </a:r>
          </a:p>
          <a:p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J=L-S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for less than half filled, </a:t>
            </a:r>
          </a:p>
          <a:p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J=L+S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for greater than half filled. </a:t>
            </a:r>
          </a:p>
          <a:p>
            <a:r>
              <a:rPr dirty="0" sz="2000" i="1" lang="en-US" smtClean="0">
                <a:latin typeface="Segoe UI Semibold" pitchFamily="34" charset="0"/>
                <a:cs typeface="Segoe UI Semibold" pitchFamily="34" charset="0"/>
              </a:rPr>
              <a:t>if the subshell is </a:t>
            </a:r>
            <a:r>
              <a:rPr dirty="0" sz="2000" i="1" lang="en-US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half-filled,</a:t>
            </a:r>
            <a:r>
              <a:rPr dirty="0" sz="2000" i="1" lang="en-US" smtClean="0">
                <a:latin typeface="Segoe UI Semibold" pitchFamily="34" charset="0"/>
                <a:cs typeface="Segoe UI Semibold" pitchFamily="34" charset="0"/>
              </a:rPr>
              <a:t> L = 0 and then </a:t>
            </a:r>
            <a:r>
              <a:rPr dirty="0" sz="2000" i="1" lang="en-US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J = S.</a:t>
            </a:r>
          </a:p>
          <a:p>
            <a:r>
              <a:rPr dirty="0" sz="2000" i="1" lang="en-US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L and S are the sum of subsidiary quantum number and spin quantum number, respectively</a:t>
            </a:r>
          </a:p>
          <a:p>
            <a:endParaRPr dirty="0" sz="2000" lang="en-US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2097154" name="Picture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r="63964"/>
          <a:stretch>
            <a:fillRect/>
          </a:stretch>
        </p:blipFill>
        <p:spPr bwMode="auto">
          <a:xfrm>
            <a:off x="914400" y="1447800"/>
            <a:ext cx="24384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" y="2133600"/>
            <a:ext cx="2486025" cy="6381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l="43794" t="10417" r="-101"/>
          <a:stretch>
            <a:fillRect/>
          </a:stretch>
        </p:blipFill>
        <p:spPr bwMode="auto">
          <a:xfrm>
            <a:off x="4419600" y="2209800"/>
            <a:ext cx="3383280" cy="54864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2819400" cy="533400"/>
          </a:xfrm>
        </p:spPr>
        <p:txBody>
          <a:bodyPr>
            <a:normAutofit fontScale="94792" lnSpcReduction="20000"/>
          </a:bodyPr>
          <a:p>
            <a:pPr>
              <a:buNone/>
            </a:pPr>
            <a:r>
              <a:rPr dirty="0" sz="2400" lang="en-US" smtClean="0"/>
              <a:t>E.g., Pr</a:t>
            </a:r>
            <a:r>
              <a:rPr baseline="30000" dirty="0" sz="2400" lang="en-US" smtClean="0"/>
              <a:t>3+</a:t>
            </a:r>
            <a:r>
              <a:rPr dirty="0" sz="2400" lang="en-US" smtClean="0"/>
              <a:t>, 4f</a:t>
            </a:r>
            <a:r>
              <a:rPr baseline="30000" dirty="0" sz="2400" lang="en-US" smtClean="0"/>
              <a:t>2</a:t>
            </a:r>
            <a:endParaRPr dirty="0" sz="2400" lang="en-US" smtClean="0"/>
          </a:p>
          <a:p>
            <a:endParaRPr dirty="0" sz="2400" lang="en-US" smtClean="0"/>
          </a:p>
          <a:p>
            <a:pPr algn="just">
              <a:lnSpc>
                <a:spcPct val="150000"/>
              </a:lnSpc>
            </a:pPr>
            <a:endParaRPr dirty="0" sz="2800" lang="en-US" smtClean="0"/>
          </a:p>
        </p:txBody>
      </p:sp>
      <p:pic>
        <p:nvPicPr>
          <p:cNvPr id="209715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13975" t="1190" r="35088"/>
          <a:stretch>
            <a:fillRect/>
          </a:stretch>
        </p:blipFill>
        <p:spPr bwMode="auto">
          <a:xfrm>
            <a:off x="990600" y="990601"/>
            <a:ext cx="5715000" cy="5410199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324600"/>
          </a:xfrm>
        </p:spPr>
        <p:txBody>
          <a:bodyPr>
            <a:normAutofit fontScale="94750" lnSpcReduction="20000"/>
          </a:bodyPr>
          <a:p>
            <a:pPr algn="just"/>
            <a:r>
              <a:rPr dirty="0" sz="2000" lang="en-US" smtClean="0">
                <a:solidFill>
                  <a:srgbClr val="FF0066"/>
                </a:solidFill>
              </a:rPr>
              <a:t>Example 2: </a:t>
            </a:r>
            <a:r>
              <a:rPr dirty="0" sz="2000" lang="en-US" smtClean="0"/>
              <a:t>Calculate the spin–orbit coupling magnetic moment of Tb</a:t>
            </a:r>
            <a:r>
              <a:rPr baseline="30000" dirty="0" sz="2000" lang="en-US" smtClean="0"/>
              <a:t>3+</a:t>
            </a:r>
            <a:r>
              <a:rPr dirty="0" sz="2000" lang="en-US" smtClean="0"/>
              <a:t> with f</a:t>
            </a:r>
            <a:r>
              <a:rPr baseline="30000" dirty="0" sz="2000" lang="en-US" smtClean="0"/>
              <a:t>8</a:t>
            </a:r>
            <a:r>
              <a:rPr dirty="0" sz="2000" lang="en-US" smtClean="0"/>
              <a:t> configuration. It can be calculated as follows: </a:t>
            </a:r>
          </a:p>
          <a:p>
            <a:pPr algn="just"/>
            <a:endParaRPr dirty="0" sz="2000" lang="en-US" smtClean="0"/>
          </a:p>
          <a:p>
            <a:pPr algn="just"/>
            <a:endParaRPr dirty="0" sz="2000" lang="en-US" smtClean="0"/>
          </a:p>
          <a:p>
            <a:pPr algn="just"/>
            <a:r>
              <a:rPr dirty="0" sz="2000" lang="en-US" smtClean="0"/>
              <a:t>Since it is more than half filled, the value of </a:t>
            </a:r>
            <a:r>
              <a:rPr dirty="0" sz="2000" lang="en-US" smtClean="0">
                <a:solidFill>
                  <a:srgbClr val="0000FF"/>
                </a:solidFill>
              </a:rPr>
              <a:t>J=L+S= 6.</a:t>
            </a:r>
          </a:p>
          <a:p>
            <a:pPr algn="just"/>
            <a:r>
              <a:rPr dirty="0" sz="2000" lang="en-US" smtClean="0"/>
              <a:t>Hence, for </a:t>
            </a:r>
            <a:r>
              <a:rPr dirty="0" sz="2000" lang="en-US" smtClean="0">
                <a:solidFill>
                  <a:srgbClr val="FF0066"/>
                </a:solidFill>
              </a:rPr>
              <a:t>f</a:t>
            </a:r>
            <a:r>
              <a:rPr baseline="30000" dirty="0" sz="2000" lang="en-US" smtClean="0">
                <a:solidFill>
                  <a:srgbClr val="FF0066"/>
                </a:solidFill>
              </a:rPr>
              <a:t>8</a:t>
            </a:r>
            <a:r>
              <a:rPr dirty="0" sz="2000" lang="en-US" smtClean="0"/>
              <a:t> configuration, the ground state term symbol is </a:t>
            </a:r>
            <a:r>
              <a:rPr baseline="30000" dirty="0" sz="2000" lang="en-US" smtClean="0">
                <a:solidFill>
                  <a:srgbClr val="FF0066"/>
                </a:solidFill>
              </a:rPr>
              <a:t>7</a:t>
            </a:r>
            <a:r>
              <a:rPr dirty="0" sz="2000" lang="en-US" smtClean="0">
                <a:solidFill>
                  <a:srgbClr val="FF0066"/>
                </a:solidFill>
              </a:rPr>
              <a:t>F</a:t>
            </a:r>
            <a:r>
              <a:rPr baseline="-25000" dirty="0" sz="2000" lang="en-US" smtClean="0">
                <a:solidFill>
                  <a:srgbClr val="FF0066"/>
                </a:solidFill>
              </a:rPr>
              <a:t>6</a:t>
            </a:r>
            <a:r>
              <a:rPr dirty="0" sz="2000" lang="en-US" smtClean="0">
                <a:solidFill>
                  <a:srgbClr val="FF0066"/>
                </a:solidFill>
              </a:rPr>
              <a:t>.</a:t>
            </a:r>
          </a:p>
          <a:p>
            <a:pPr algn="just"/>
            <a:endParaRPr dirty="0" sz="2000" lang="en-US" smtClean="0"/>
          </a:p>
          <a:p>
            <a:pPr algn="just"/>
            <a:endParaRPr dirty="0" sz="2000" lang="en-US" smtClean="0"/>
          </a:p>
          <a:p>
            <a:pPr algn="just"/>
            <a:endParaRPr dirty="0" sz="2000" lang="en-US" smtClean="0"/>
          </a:p>
          <a:p>
            <a:pPr algn="just"/>
            <a:r>
              <a:rPr dirty="0" sz="2000" lang="en-US" smtClean="0">
                <a:solidFill>
                  <a:srgbClr val="FF0066"/>
                </a:solidFill>
              </a:rPr>
              <a:t>Example 3:  </a:t>
            </a:r>
            <a:r>
              <a:rPr dirty="0" sz="2000" lang="en-US" smtClean="0"/>
              <a:t>Calculate the magnetic moment of Nd</a:t>
            </a:r>
            <a:r>
              <a:rPr baseline="30000" dirty="0" sz="2000" lang="en-US" smtClean="0"/>
              <a:t>3+ </a:t>
            </a:r>
            <a:r>
              <a:rPr dirty="0" sz="2000" lang="en-US" smtClean="0"/>
              <a:t>ion(4f</a:t>
            </a:r>
            <a:r>
              <a:rPr baseline="30000" dirty="0" sz="2000" lang="en-US" smtClean="0"/>
              <a:t>3</a:t>
            </a:r>
            <a:r>
              <a:rPr dirty="0" sz="2000" lang="en-US" smtClean="0"/>
              <a:t>), with the ground state </a:t>
            </a:r>
            <a:r>
              <a:rPr baseline="30000" dirty="0" sz="2000" lang="en-US" smtClean="0"/>
              <a:t>4</a:t>
            </a:r>
            <a:r>
              <a:rPr dirty="0" sz="2000" lang="en-US" smtClean="0"/>
              <a:t>I</a:t>
            </a:r>
            <a:r>
              <a:rPr baseline="-25000" dirty="0" sz="2000" lang="en-US" smtClean="0"/>
              <a:t>9/2</a:t>
            </a:r>
            <a:r>
              <a:rPr dirty="0" sz="2000" lang="en-US" smtClean="0"/>
              <a:t>. (</a:t>
            </a:r>
            <a:r>
              <a:rPr dirty="0" sz="2000" lang="en-US" err="1" smtClean="0"/>
              <a:t>g</a:t>
            </a:r>
            <a:r>
              <a:rPr baseline="-25000" dirty="0" sz="2000" lang="en-US" err="1" smtClean="0"/>
              <a:t>J</a:t>
            </a:r>
            <a:r>
              <a:rPr dirty="0" sz="2000" lang="en-US" smtClean="0"/>
              <a:t>= 0.7273)</a:t>
            </a:r>
            <a:endParaRPr dirty="0" sz="2000" lang="en-US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dirty="0" sz="2000" lang="en-US" smtClean="0"/>
              <a:t>    </a:t>
            </a:r>
            <a:r>
              <a:rPr dirty="0" sz="2000" lang="en-US" err="1" smtClean="0"/>
              <a:t>Ans</a:t>
            </a:r>
            <a:r>
              <a:rPr dirty="0" sz="2000" lang="en-US" smtClean="0"/>
              <a:t>: The Nd</a:t>
            </a:r>
            <a:r>
              <a:rPr baseline="30000" dirty="0" sz="2000" lang="en-US" smtClean="0"/>
              <a:t>3+ </a:t>
            </a:r>
            <a:r>
              <a:rPr dirty="0" sz="2000" lang="en-US" smtClean="0"/>
              <a:t>ion has 4f</a:t>
            </a:r>
            <a:r>
              <a:rPr baseline="30000" dirty="0" sz="2000" lang="en-US" smtClean="0"/>
              <a:t>3 </a:t>
            </a:r>
            <a:r>
              <a:rPr dirty="0" sz="2000" lang="en-US" smtClean="0"/>
              <a:t>configuration and the ground state term symbol </a:t>
            </a:r>
            <a:r>
              <a:rPr baseline="30000" dirty="0" sz="2000" lang="en-US" smtClean="0"/>
              <a:t>4</a:t>
            </a:r>
            <a:r>
              <a:rPr dirty="0" sz="2000" lang="en-US" smtClean="0"/>
              <a:t>I</a:t>
            </a:r>
            <a:r>
              <a:rPr baseline="-25000" dirty="0" sz="2000" lang="en-US" smtClean="0"/>
              <a:t>9/2</a:t>
            </a:r>
            <a:r>
              <a:rPr dirty="0" sz="2000" lang="en-US" smtClean="0"/>
              <a:t> shows that S=3/2, L=6 and J=9/2. The value of </a:t>
            </a:r>
            <a:r>
              <a:rPr dirty="0" sz="2000" lang="en-US" err="1" smtClean="0"/>
              <a:t>g</a:t>
            </a:r>
            <a:r>
              <a:rPr baseline="-25000" dirty="0" sz="2000" lang="en-US" err="1" smtClean="0"/>
              <a:t>J</a:t>
            </a:r>
            <a:r>
              <a:rPr dirty="0" sz="2000" lang="en-US" smtClean="0"/>
              <a:t>= 0.7273, and </a:t>
            </a:r>
            <a:r>
              <a:rPr b="1" dirty="0" sz="2000" lang="en-US" smtClean="0">
                <a:sym typeface="Symbol"/>
              </a:rPr>
              <a:t></a:t>
            </a:r>
            <a:r>
              <a:rPr baseline="-25000" b="1" dirty="0" sz="2000" lang="en-US" smtClean="0"/>
              <a:t>J </a:t>
            </a:r>
            <a:r>
              <a:rPr dirty="0" sz="2000" lang="en-US" smtClean="0"/>
              <a:t>is calculated as: </a:t>
            </a:r>
          </a:p>
          <a:p>
            <a:pPr algn="just">
              <a:buNone/>
            </a:pPr>
            <a:endParaRPr dirty="0" sz="2000" lang="en-US" smtClean="0"/>
          </a:p>
          <a:p>
            <a:pPr algn="just">
              <a:buNone/>
            </a:pPr>
            <a:r>
              <a:rPr dirty="0" sz="2000" lang="en-US" smtClean="0"/>
              <a:t>     </a:t>
            </a:r>
          </a:p>
        </p:txBody>
      </p:sp>
      <p:pic>
        <p:nvPicPr>
          <p:cNvPr id="209715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09800" y="1066800"/>
            <a:ext cx="5019675" cy="6381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9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2362200" y="1752600"/>
            <a:ext cx="4959727" cy="2743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pic>
        <p:nvPicPr>
          <p:cNvPr id="2097160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819400"/>
            <a:ext cx="7641773" cy="731520"/>
          </a:xfrm>
          <a:prstGeom prst="rect"/>
          <a:noFill/>
        </p:spPr>
      </p:pic>
      <p:sp>
        <p:nvSpPr>
          <p:cNvPr id="10486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pic>
        <p:nvPicPr>
          <p:cNvPr id="2097161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778"/>
          <a:stretch>
            <a:fillRect/>
          </a:stretch>
        </p:blipFill>
        <p:spPr bwMode="auto">
          <a:xfrm>
            <a:off x="1600200" y="3657600"/>
            <a:ext cx="4879087" cy="457200"/>
          </a:xfrm>
          <a:prstGeom prst="rect"/>
          <a:noFill/>
        </p:spPr>
      </p:pic>
      <p:sp>
        <p:nvSpPr>
          <p:cNvPr id="10486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pic>
        <p:nvPicPr>
          <p:cNvPr id="2097162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918"/>
          <a:stretch>
            <a:fillRect/>
          </a:stretch>
        </p:blipFill>
        <p:spPr bwMode="auto">
          <a:xfrm>
            <a:off x="762000" y="5867400"/>
            <a:ext cx="7040880" cy="790020"/>
          </a:xfrm>
          <a:prstGeom prst="rect"/>
          <a:noFill/>
        </p:spPr>
      </p:pic>
      <p:sp>
        <p:nvSpPr>
          <p:cNvPr id="10486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63562"/>
          </a:xfrm>
        </p:spPr>
        <p:txBody>
          <a:bodyPr>
            <a:noAutofit/>
          </a:bodyPr>
          <a:p>
            <a:pPr algn="just"/>
            <a:r>
              <a:rPr b="1" dirty="0" sz="2400" lang="en-US" smtClean="0">
                <a:solidFill>
                  <a:srgbClr val="CC00CC"/>
                </a:solidFill>
                <a:latin typeface="Lucida Calligraphy" pitchFamily="66" charset="0"/>
              </a:rPr>
              <a:t>Separation  of Lanthanides from their compounds</a:t>
            </a:r>
            <a:endParaRPr dirty="0" sz="2400" lang="en-US">
              <a:latin typeface="Lucida Calligraphy" pitchFamily="66" charset="0"/>
            </a:endParaRP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Lanthanide elements can be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separated by various methods;</a:t>
            </a:r>
          </a:p>
          <a:p>
            <a:pPr>
              <a:lnSpc>
                <a:spcPct val="150000"/>
              </a:lnSpc>
            </a:pPr>
            <a:r>
              <a:rPr b="1" dirty="0" sz="2200" lang="en-US" u="sng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Reduction of their </a:t>
            </a:r>
            <a:r>
              <a:rPr b="1" dirty="0" sz="2200" lang="en-US" err="1" u="sng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Trihalides</a:t>
            </a:r>
            <a:r>
              <a:rPr b="1" dirty="0" sz="2200" lang="en-US" u="sng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20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: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La, Ce, Pr, Nd and Gd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are obtained by reduction of their </a:t>
            </a:r>
            <a:r>
              <a:rPr dirty="0" sz="1800" lang="en-US" err="1" smtClean="0">
                <a:latin typeface="Segoe UI Semibold" pitchFamily="34" charset="0"/>
                <a:cs typeface="Segoe UI Semibold" pitchFamily="34" charset="0"/>
              </a:rPr>
              <a:t>trichlorides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with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calcium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at about 1000ºC in an argon filled vessel. E.g.,</a:t>
            </a:r>
          </a:p>
          <a:p>
            <a:pPr>
              <a:lnSpc>
                <a:spcPct val="150000"/>
              </a:lnSpc>
            </a:pPr>
            <a:endParaRPr dirty="0" sz="2200" lang="en-US" u="sng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pPr>
              <a:lnSpc>
                <a:spcPct val="150000"/>
              </a:lnSpc>
            </a:pPr>
            <a:r>
              <a:rPr dirty="0" sz="2200" lang="en-US" u="sng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Ion exchange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: </a:t>
            </a: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The basis of the lanthanide series separation on an ion exchange column is their ability to form complex ions.</a:t>
            </a:r>
          </a:p>
          <a:p>
            <a:pPr lvl="1">
              <a:lnSpc>
                <a:spcPct val="150000"/>
              </a:lnSpc>
            </a:pP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In this method </a:t>
            </a:r>
            <a:r>
              <a:rPr dirty="0" sz="17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synthetic cation resins </a:t>
            </a: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are used.</a:t>
            </a:r>
          </a:p>
          <a:p>
            <a:pPr lvl="1">
              <a:lnSpc>
                <a:spcPct val="150000"/>
              </a:lnSpc>
            </a:pP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These resins contain </a:t>
            </a:r>
            <a:r>
              <a:rPr dirty="0" sz="17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–SO</a:t>
            </a:r>
            <a:r>
              <a:rPr baseline="-25000" dirty="0" sz="17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17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 or –COOH </a:t>
            </a: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groups, the hydrogen of which are replaced by cations.</a:t>
            </a:r>
          </a:p>
          <a:p>
            <a:pPr lvl="1">
              <a:lnSpc>
                <a:spcPct val="150000"/>
              </a:lnSpc>
            </a:pP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The aqueous solution containing a mixture of </a:t>
            </a:r>
            <a:r>
              <a:rPr dirty="0" sz="17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trivalent positive Lanthanide </a:t>
            </a: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ions, Ln</a:t>
            </a:r>
            <a:r>
              <a:rPr baseline="30000" dirty="0" sz="1700" lang="en-US" smtClean="0">
                <a:latin typeface="Segoe UI Semibold" pitchFamily="34" charset="0"/>
                <a:cs typeface="Segoe UI Semibold" pitchFamily="34" charset="0"/>
              </a:rPr>
              <a:t>+3</a:t>
            </a: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 is allowed to </a:t>
            </a:r>
            <a:r>
              <a:rPr dirty="0" sz="17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pass down a column filled with cation –exchange </a:t>
            </a:r>
            <a:r>
              <a:rPr dirty="0" sz="1700" lang="en-US" smtClean="0">
                <a:latin typeface="Segoe UI Semibold" pitchFamily="34" charset="0"/>
                <a:cs typeface="Segoe UI Semibold" pitchFamily="34" charset="0"/>
              </a:rPr>
              <a:t>resin</a:t>
            </a:r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38200" y="2743200"/>
            <a:ext cx="4090987" cy="380999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7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>
            <a:normAutofit fontScale="80556" lnSpcReduction="10000"/>
          </a:bodyPr>
          <a:p>
            <a:pPr lvl="0">
              <a:buFont typeface="Wingdings" pitchFamily="2" charset="2"/>
              <a:buChar char="v"/>
            </a:pP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Ln</a:t>
            </a:r>
            <a:r>
              <a:rPr baseline="30000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ions replaced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H</a:t>
            </a:r>
            <a:r>
              <a:rPr baseline="30000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+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 ions of –SO</a:t>
            </a:r>
            <a:r>
              <a:rPr baseline="-25000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H or –COOH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group of the resin and get fixed on the resin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In order to remove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Ln</a:t>
            </a:r>
            <a:r>
              <a:rPr baseline="30000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 ions fixed as LnR</a:t>
            </a:r>
            <a:r>
              <a:rPr baseline="-25000"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3(solid)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on the resin, the column is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leached with a </a:t>
            </a:r>
            <a:r>
              <a:rPr dirty="0" sz="18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complexing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agent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in aqueous solution like buffer solution of Ammonium citrate- citric acid (PH=4 to 7)</a:t>
            </a: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Font typeface="Wingdings" pitchFamily="2" charset="2"/>
              <a:buChar char="v"/>
            </a:pPr>
            <a:endParaRPr b="1" dirty="0" sz="1800" lang="en-US" smtClean="0">
              <a:latin typeface="Segoe UI Semibold" pitchFamily="34" charset="0"/>
              <a:cs typeface="Segoe UI Semibold" pitchFamily="34" charset="0"/>
            </a:endParaRPr>
          </a:p>
          <a:p>
            <a:pPr lvl="0">
              <a:buNone/>
            </a:pPr>
            <a:r>
              <a:rPr b="1" dirty="0" sz="2400" lang="en-US" smtClean="0"/>
              <a:t>Precipitation</a:t>
            </a:r>
            <a:r>
              <a:rPr dirty="0" sz="2000" lang="en-US" smtClean="0"/>
              <a:t>: -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when a precipitating agent is added, the substance with the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lowest solubility product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is precipitated most rapidly and most completely. </a:t>
            </a:r>
          </a:p>
          <a:p>
            <a:pPr lvl="0">
              <a:lnSpc>
                <a:spcPct val="160000"/>
              </a:lnSpc>
            </a:pP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Ex.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Lu(OH)</a:t>
            </a:r>
            <a:r>
              <a:rPr baseline="-25000"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precipitates first, then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La(OH)</a:t>
            </a:r>
            <a:r>
              <a:rPr baseline="-25000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endParaRPr b="1" dirty="0" sz="2400" lang="en-US" smtClean="0"/>
          </a:p>
          <a:p>
            <a:pPr>
              <a:lnSpc>
                <a:spcPct val="160000"/>
              </a:lnSpc>
              <a:buNone/>
            </a:pPr>
            <a:r>
              <a:rPr b="1" dirty="0" sz="2400" lang="en-US" smtClean="0"/>
              <a:t>Solvent Extraction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This method is based on the difference in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solubility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of  lanthanoid salts in 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water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and in an 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immiscible organic solvent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technique involves the extraction of aqueous solution of lanthanoid salts in a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continuous counter – current process into a non-polar organic liquid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most widely  used extracting solvent is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tri-n-butyl phosphate </a:t>
            </a:r>
            <a:endParaRPr dirty="0" sz="1800" lang="en-US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2097164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85800" y="1752600"/>
            <a:ext cx="4389120" cy="46104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762000" y="2362200"/>
            <a:ext cx="4297680" cy="1060466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p>
            <a:pPr algn="just"/>
            <a:r>
              <a:rPr b="1" dirty="0" sz="3200" lang="en-US" smtClean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F-block elements</a:t>
            </a:r>
            <a:endParaRPr b="1" dirty="0" sz="3200" lang="en-US">
              <a:latin typeface="Lucida Calligraphy" pitchFamily="66" charset="0"/>
              <a:cs typeface="Segoe UI Semibold" pitchFamily="34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114801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The elements in which the last electron enters in the </a:t>
            </a:r>
            <a:r>
              <a:rPr dirty="0" sz="19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anti-penultimate f-subshell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are called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f-block elements</a:t>
            </a:r>
            <a:endParaRPr b="1" dirty="0" sz="190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Because of filling of electrons in the f-orbitals of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an inner shell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, these elements are also termed as 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inner-transition elements</a:t>
            </a:r>
            <a:endParaRPr b="1" dirty="0" sz="1900" lang="en-US" smtClean="0">
              <a:solidFill>
                <a:srgbClr val="FF0066"/>
              </a:solidFill>
              <a:latin typeface="Segoe UI Semibold" pitchFamily="34" charset="0"/>
              <a:cs typeface="Segoe UI Semi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These elements form a </a:t>
            </a:r>
            <a:r>
              <a:rPr dirty="0" sz="1900" lang="en-US" smtClean="0">
                <a:solidFill>
                  <a:srgbClr val="FF33CC"/>
                </a:solidFill>
                <a:latin typeface="Segoe UI Semibold" pitchFamily="34" charset="0"/>
                <a:cs typeface="Segoe UI Semibold" pitchFamily="34" charset="0"/>
              </a:rPr>
              <a:t>transition series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within the transition elements. </a:t>
            </a:r>
          </a:p>
          <a:p>
            <a:pPr algn="just">
              <a:lnSpc>
                <a:spcPct val="150000"/>
              </a:lnSpc>
            </a:pP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The f-block elements comprise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two series of elements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-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lanthanide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series and the 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actinide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series</a:t>
            </a:r>
            <a:r>
              <a:rPr b="1" dirty="0" sz="1900" lang="en-US" smtClean="0">
                <a:latin typeface="Segoe UI Semibold" pitchFamily="34" charset="0"/>
                <a:cs typeface="Segoe UI Semibold" pitchFamily="34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The two series of elements in the f block derive from the 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filling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of the seven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4f and 5f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orbitals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, respectively</a:t>
            </a:r>
            <a:endParaRPr b="1" dirty="0" sz="1900" lang="en-US" smtClean="0">
              <a:latin typeface="Segoe UI Semibold" pitchFamily="34" charset="0"/>
              <a:cs typeface="Segoe UI Semibold" pitchFamily="34" charset="0"/>
            </a:endParaRPr>
          </a:p>
          <a:p>
            <a:endParaRPr dirty="0" sz="1900" lang="en-US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graphicFrame>
        <p:nvGraphicFramePr>
          <p:cNvPr id="4194306" name="Object 1"/>
          <p:cNvGraphicFramePr>
            <a:graphicFrameLocks noChangeAspect="1"/>
          </p:cNvGraphicFramePr>
          <p:nvPr/>
        </p:nvGraphicFramePr>
        <p:xfrm>
          <a:off x="228600" y="5029200"/>
          <a:ext cx="8415717" cy="1524000"/>
        </p:xfrm>
        <a:graphic>
          <a:graphicData uri="http://schemas.openxmlformats.org/presentationml/2006/ole">
            <p:oleObj name="CS ChemDraw Drawing" r:id="rId1" spid="_x0000_s289793" imgH="1586520" imgW="8771760" progId="ChemDraw.Document.6.0">
              <p:embed/>
            </p:oleObj>
          </a:graphicData>
        </a:graphic>
      </p:graphicFrame>
    </p:spTree>
  </p:cSld>
  <p:clrMapOvr>
    <a:masterClrMapping/>
  </p:clrMapOvr>
  <p:transition xmlns:p14="http://schemas.microsoft.com/office/powerpoint/2010/main"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p>
            <a:pPr algn="just"/>
            <a:r>
              <a:rPr b="1" dirty="0" sz="2800" lang="en-US" smtClean="0">
                <a:solidFill>
                  <a:srgbClr val="FF0000"/>
                </a:solidFill>
                <a:latin typeface="Lucida Calligraphy" pitchFamily="66" charset="0"/>
              </a:rPr>
              <a:t>Applications of Lanthanides</a:t>
            </a:r>
            <a:endParaRPr dirty="0" sz="2800" lang="en-US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85000" lnSpcReduction="10000"/>
          </a:bodyPr>
          <a:p>
            <a:pPr lvl="0">
              <a:buNone/>
            </a:pPr>
            <a:r>
              <a:rPr b="1" dirty="0" sz="2000" lang="en-US" smtClean="0"/>
              <a:t>Metallurgical applications</a:t>
            </a:r>
            <a:r>
              <a:rPr dirty="0" sz="2000" lang="en-US" smtClean="0"/>
              <a:t>: </a:t>
            </a:r>
          </a:p>
          <a:p>
            <a:pPr lvl="1"/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Some of the alloys of lanthanide elements find important metallurgical applications </a:t>
            </a:r>
            <a:r>
              <a:rPr dirty="0" sz="19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as reducing agents</a:t>
            </a:r>
          </a:p>
          <a:p>
            <a:pPr lvl="1"/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Example: 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Mish-meals (Ce-30 to 35%)</a:t>
            </a:r>
          </a:p>
          <a:p>
            <a:pPr lvl="0">
              <a:buNone/>
            </a:pPr>
            <a:r>
              <a:rPr b="1" dirty="0" sz="2000" lang="en-US" smtClean="0"/>
              <a:t>Ceramic applications</a:t>
            </a:r>
          </a:p>
          <a:p>
            <a:pPr lvl="1"/>
            <a:r>
              <a:rPr dirty="0" sz="1600" lang="en-US" smtClean="0"/>
              <a:t> </a:t>
            </a:r>
            <a:r>
              <a:rPr dirty="0" sz="1900" lang="en-US" err="1" smtClean="0">
                <a:latin typeface="Segoe UI Semibold" pitchFamily="34" charset="0"/>
                <a:cs typeface="Segoe UI Semibold" pitchFamily="34" charset="0"/>
              </a:rPr>
              <a:t>Ce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(III) and </a:t>
            </a:r>
            <a:r>
              <a:rPr dirty="0" sz="1900" lang="en-US" err="1" smtClean="0">
                <a:latin typeface="Segoe UI Semibold" pitchFamily="34" charset="0"/>
                <a:cs typeface="Segoe UI Semibold" pitchFamily="34" charset="0"/>
              </a:rPr>
              <a:t>Ce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(IV) oxides find use in </a:t>
            </a:r>
            <a:r>
              <a:rPr dirty="0" sz="19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glass polishing powders 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whereas </a:t>
            </a:r>
            <a:r>
              <a:rPr dirty="0" sz="1900" lang="en-US" err="1" smtClean="0">
                <a:latin typeface="Segoe UI Semibold" pitchFamily="34" charset="0"/>
                <a:cs typeface="Segoe UI Semibold" pitchFamily="34" charset="0"/>
              </a:rPr>
              <a:t>Nd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and Pr oxides are extensively used in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coloring glass 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and in the production of 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standard light filters </a:t>
            </a:r>
          </a:p>
          <a:p>
            <a:pPr lvl="0">
              <a:buNone/>
            </a:pPr>
            <a:r>
              <a:rPr b="1" dirty="0" sz="2000" lang="en-US" smtClean="0"/>
              <a:t>Catalytic applications</a:t>
            </a:r>
          </a:p>
          <a:p>
            <a:pPr lvl="1"/>
            <a:r>
              <a:rPr dirty="0" sz="1600" lang="en-US" smtClean="0"/>
              <a:t> 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Some lanthanide compounds are used as </a:t>
            </a:r>
            <a:r>
              <a:rPr dirty="0" sz="19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catalysts</a:t>
            </a:r>
          </a:p>
          <a:p>
            <a:pPr lvl="1"/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Example: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Cerium phosphate 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is used in petroleum cracking as a catalyst</a:t>
            </a:r>
          </a:p>
          <a:p>
            <a:pPr lvl="0">
              <a:buNone/>
            </a:pPr>
            <a:r>
              <a:rPr b="1" dirty="0" sz="2000" lang="en-US" smtClean="0"/>
              <a:t>Electronic applications</a:t>
            </a:r>
          </a:p>
          <a:p>
            <a:pPr lvl="1"/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ferromagnetic garnets 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of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3Ln</a:t>
            </a:r>
            <a:r>
              <a:rPr baseline="-25000"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</a:t>
            </a:r>
            <a:r>
              <a:rPr baseline="-25000"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.5Fe</a:t>
            </a:r>
            <a:r>
              <a:rPr baseline="-25000"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</a:t>
            </a:r>
            <a:r>
              <a:rPr baseline="-25000"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type are used in microwave devices</a:t>
            </a:r>
          </a:p>
          <a:p>
            <a:pPr lvl="0">
              <a:buNone/>
            </a:pPr>
            <a:r>
              <a:rPr b="1" dirty="0" sz="2000" lang="en-US" smtClean="0"/>
              <a:t>Nuclear applications</a:t>
            </a:r>
          </a:p>
          <a:p>
            <a:pPr lvl="1"/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These elements and some of their compounds are used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in nuclear control devices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, </a:t>
            </a:r>
            <a:r>
              <a:rPr dirty="0" sz="19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shielding devices 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and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fluxing devices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 lvl="1"/>
            <a:r>
              <a:rPr dirty="0" sz="19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Sm-140, Eu-153, Gd-155, Gd-157 and Dy-164</a:t>
            </a:r>
            <a:r>
              <a:rPr dirty="0" sz="1900" lang="en-US" smtClean="0">
                <a:latin typeface="Segoe UI Semibold" pitchFamily="34" charset="0"/>
                <a:cs typeface="Segoe UI Semibold" pitchFamily="34" charset="0"/>
              </a:rPr>
              <a:t> are some of the important isotopes used in </a:t>
            </a:r>
            <a:r>
              <a:rPr dirty="0" sz="19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nuclear technology</a:t>
            </a: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69680" cy="5623560"/>
          </a:xfrm>
        </p:spPr>
        <p:txBody>
          <a:bodyPr>
            <a:normAutofit/>
          </a:bodyPr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Actinides are termed as the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second inner transition series</a:t>
            </a:r>
          </a:p>
          <a:p>
            <a:endParaRPr b="1" dirty="0" sz="2000" lang="en-US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They are called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actinide series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because they come immediately after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actinium element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actinides are an inner transition series of elements that fill the </a:t>
            </a:r>
            <a:r>
              <a:rPr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5f sub shells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They contain 14 elements from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thorium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(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Th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, Z=90) to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Lawrencium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(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Lr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, Z=103)</a:t>
            </a: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Only the first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four elements occur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in nature. </a:t>
            </a: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other elements are made by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nuclear bombardment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because most of these are radioactive</a:t>
            </a:r>
          </a:p>
          <a:p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45" name="Title 1"/>
          <p:cNvSpPr txBox="1"/>
          <p:nvPr/>
        </p:nvSpPr>
        <p:spPr>
          <a:xfrm>
            <a:off x="228600" y="228600"/>
            <a:ext cx="8229600" cy="563562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just" lvl="0">
              <a:spcBef>
                <a:spcPct val="0"/>
              </a:spcBef>
            </a:pPr>
            <a:r>
              <a:rPr b="1" dirty="0" sz="3200" lang="en-US" smtClean="0">
                <a:solidFill>
                  <a:srgbClr val="0000FF"/>
                </a:solidFill>
                <a:latin typeface="Lucida Calligraphy" pitchFamily="66" charset="0"/>
              </a:rPr>
              <a:t>Actinide Series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alligraphy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latin typeface="Lucida Calligraphy" pitchFamily="66" charset="0"/>
              </a:rPr>
              <a:t/>
            </a:r>
            <a:br>
              <a:rPr b="1" dirty="0" sz="3200" lang="en-US" smtClean="0">
                <a:latin typeface="Lucida Calligraphy" pitchFamily="66" charset="0"/>
              </a:rPr>
            </a:br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Electronic Configuration</a:t>
            </a:r>
            <a:r>
              <a:rPr b="1" dirty="0" sz="2800" lang="en-US" smtClean="0">
                <a:latin typeface="Lucida Calligraphy" pitchFamily="66" charset="0"/>
              </a:rPr>
              <a:t/>
            </a:r>
            <a:br>
              <a:rPr b="1" dirty="0" sz="2800" lang="en-US" smtClean="0">
                <a:latin typeface="Lucida Calligraphy" pitchFamily="66" charset="0"/>
              </a:rPr>
            </a:br>
            <a:endParaRPr dirty="0" sz="2800" lang="en-US">
              <a:latin typeface="Lucida Calligraphy" pitchFamily="66" charset="0"/>
            </a:endParaRP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69680" cy="5867400"/>
          </a:xfrm>
        </p:spPr>
        <p:txBody>
          <a:bodyPr>
            <a:noAutofit/>
          </a:bodyPr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It is difficult to assign a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precise configuration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to the actinide elements. 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This is because of the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difference in energy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between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5f  and 6d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orbitals in the beginning of the series is less  than that between the </a:t>
            </a:r>
            <a:r>
              <a:rPr dirty="0" sz="2000" lang="en-US" smtClean="0">
                <a:solidFill>
                  <a:srgbClr val="FF33CC"/>
                </a:solidFill>
                <a:latin typeface="Segoe UI Semibold" pitchFamily="34" charset="0"/>
                <a:cs typeface="Segoe UI Semibold" pitchFamily="34" charset="0"/>
              </a:rPr>
              <a:t>4f  and 5d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orbitals in the lanthanide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Thus, the small amount of energy released during bond formation is sufficient enough to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shift an electron from 5f  to 6d.</a:t>
            </a:r>
          </a:p>
          <a:p>
            <a:endParaRPr dirty="0" sz="200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After actinium the energy of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5f  orbitals falls below that of 6d orbitals. </a:t>
            </a:r>
          </a:p>
          <a:p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But in early actinide elements (</a:t>
            </a:r>
            <a:r>
              <a:rPr dirty="0" sz="20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Th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-</a:t>
            </a:r>
            <a:r>
              <a:rPr dirty="0" sz="20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Np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)  the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5f  and 6d orbitals are very close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in energy and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electron can occupy any or sometimes  both of these levels.</a:t>
            </a:r>
          </a:p>
          <a:p>
            <a:endParaRPr dirty="0" sz="200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In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plutonium and subsequent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elements (except Cm) the 5f  levels drop well below the 6d level so the electrons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preferably fill the former (5f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). 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Thus the configuration of the atoms of actinide elements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actually fluctuates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between 5f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n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7s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and 5f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n-1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6d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1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7s</a:t>
            </a:r>
            <a:r>
              <a:rPr baseline="30000" dirty="0" sz="200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general electronic configuration of actinides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is [</a:t>
            </a:r>
            <a:r>
              <a:rPr dirty="0" sz="20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Rn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]5f</a:t>
            </a:r>
            <a:r>
              <a:rPr baseline="30000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1-14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6d</a:t>
            </a:r>
            <a:r>
              <a:rPr baseline="30000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0-1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7s</a:t>
            </a:r>
            <a:r>
              <a:rPr baseline="30000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endParaRPr dirty="0" sz="2000" lang="en-US" smtClean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p>
            <a:pPr algn="just"/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Electronic Configuration of Actinide series</a:t>
            </a:r>
            <a:endParaRPr dirty="0" sz="2000" lang="en-US">
              <a:solidFill>
                <a:srgbClr val="FF0066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228600" y="1066800"/>
          <a:ext cx="8610600" cy="4903864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457200"/>
                <a:gridCol w="1371600"/>
                <a:gridCol w="533400"/>
                <a:gridCol w="1066800"/>
                <a:gridCol w="1143000"/>
                <a:gridCol w="914400"/>
                <a:gridCol w="1066800"/>
              </a:tblGrid>
              <a:tr h="507241">
                <a:tc rowSpan="2"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Name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Symbol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Z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Electronic Configuration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Metallic Radius (pm)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Ionic radius An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3+ 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(pm)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E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0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(V) 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An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3+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/ An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Color of Anc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3+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34"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An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An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3+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Actinium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Ac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89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]6d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0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188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112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-2.6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Colorless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Thorium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Th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90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]6d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solidFill>
                          <a:srgbClr val="0000FF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179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Protactinium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Pa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91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[Rn]5f</a:t>
                      </a:r>
                      <a:r>
                        <a:rPr baseline="30000"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6d</a:t>
                      </a:r>
                      <a:r>
                        <a:rPr baseline="30000"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</a:t>
                      </a:r>
                      <a:r>
                        <a:rPr baseline="30000"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solidFill>
                          <a:srgbClr val="0000FF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1 63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104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-1.95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Colorless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Uranium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U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92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 5f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6d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solidFill>
                          <a:srgbClr val="0000FF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156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103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-1.80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Red brown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Neptunium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Np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93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 5f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4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6d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r>
                        <a:rPr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</a:t>
                      </a:r>
                      <a:r>
                        <a:rPr baseline="30000" b="1" dirty="0" sz="1500" lang="en-US">
                          <a:solidFill>
                            <a:srgbClr val="0000FF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solidFill>
                          <a:srgbClr val="0000FF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4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155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101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-1.86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Purplish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Plutonium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Pu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94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155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100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-2.03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Blue violet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Americium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95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 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159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98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-2.38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Pink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Curium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96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]5f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</a:t>
                      </a: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6d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solidFill>
                          <a:srgbClr val="FF0000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</a:t>
                      </a:r>
                      <a:endParaRPr b="1" dirty="0" sz="1500" lang="en-US">
                        <a:solidFill>
                          <a:srgbClr val="FF0000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173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97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Pale Yellow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Berkelium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Bk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97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 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8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174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96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Californium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Cf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98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 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170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95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Einsteinium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Es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99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 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11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186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  <a:sym typeface="Symbol"/>
                        </a:rPr>
                        <a:t>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Fermium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Fm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100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 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12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11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186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  <a:sym typeface="Symbol"/>
                        </a:rPr>
                        <a:t>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Mendelevium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Md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101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[Rn] 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13</a:t>
                      </a: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12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Nobelium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No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102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 5f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14</a:t>
                      </a: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solidFill>
                          <a:srgbClr val="FF0000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dirty="0" sz="1500" lang="en-US">
                          <a:solidFill>
                            <a:srgbClr val="FF0000"/>
                          </a:solidFill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13</a:t>
                      </a:r>
                      <a:endParaRPr b="1" dirty="0" sz="1500" lang="en-US">
                        <a:solidFill>
                          <a:srgbClr val="FF0000"/>
                        </a:solidFill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6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Lawrencium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Lr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103</a:t>
                      </a:r>
                    </a:p>
                  </a:txBody>
                  <a:tcPr marL="50754" marR="507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[</a:t>
                      </a:r>
                      <a:r>
                        <a:rPr b="1" dirty="0" sz="1500" lang="en-US" err="1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Rn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]5f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14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6d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</a:t>
                      </a: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7s</a:t>
                      </a:r>
                      <a:r>
                        <a:rPr baseline="30000"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endParaRPr b="1" dirty="0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5f</a:t>
                      </a:r>
                      <a:r>
                        <a:rPr baseline="30000"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14</a:t>
                      </a:r>
                      <a:endParaRPr b="1" sz="1500" lang="en-US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b="1" dirty="0" sz="1500" lang="en-US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</a:p>
                  </a:txBody>
                  <a:tcPr marL="50754" marR="50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411162"/>
          </a:xfrm>
        </p:spPr>
        <p:txBody>
          <a:bodyPr>
            <a:noAutofit/>
          </a:bodyPr>
          <a:p>
            <a:pPr algn="l"/>
            <a:r>
              <a:rPr b="1" dirty="0" sz="2800" lang="en-US" smtClean="0">
                <a:solidFill>
                  <a:srgbClr val="FF0000"/>
                </a:solidFill>
                <a:latin typeface="Lucida Calligraphy" pitchFamily="66" charset="0"/>
              </a:rPr>
              <a:t>Oxidation state</a:t>
            </a:r>
            <a:endParaRPr dirty="0" sz="2800" lang="en-US">
              <a:latin typeface="Lucida Calligraphy" pitchFamily="66" charset="0"/>
            </a:endParaRP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dominant oxidation state of actinides is</a:t>
            </a:r>
            <a:r>
              <a:rPr dirty="0" sz="18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 +3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which shows </a:t>
            </a:r>
            <a:r>
              <a:rPr dirty="0" sz="1800" lang="en-US" smtClean="0">
                <a:solidFill>
                  <a:srgbClr val="D60093"/>
                </a:solidFill>
                <a:latin typeface="Segoe UI Semibold" pitchFamily="34" charset="0"/>
                <a:cs typeface="Segoe UI Semibold" pitchFamily="34" charset="0"/>
              </a:rPr>
              <a:t>increasing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stability for the heavier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elements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But, unlike lanthanides, actinides show a variety of oxidation states from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+3 to +7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due to the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very small energy gap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between </a:t>
            </a:r>
            <a:r>
              <a:rPr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5f, 6d and 7s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sub shells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principal oxidation states are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and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+4 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+3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oxidation state is the most stable 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+4 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oxidation state is the most stable in </a:t>
            </a:r>
            <a:r>
              <a:rPr dirty="0" sz="1800" lang="en-US" err="1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Th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 and </a:t>
            </a:r>
            <a:r>
              <a:rPr dirty="0" sz="1800" lang="en-US" err="1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Pu</a:t>
            </a:r>
            <a:endParaRPr dirty="0" sz="1800" lang="en-US" smtClean="0">
              <a:solidFill>
                <a:srgbClr val="FF0066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+5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in Pa and </a:t>
            </a:r>
            <a:r>
              <a:rPr dirty="0" sz="1800" lang="en-US" err="1" smtClean="0">
                <a:latin typeface="Segoe UI Semibold" pitchFamily="34" charset="0"/>
                <a:cs typeface="Segoe UI Semibold" pitchFamily="34" charset="0"/>
              </a:rPr>
              <a:t>Np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and </a:t>
            </a:r>
            <a:r>
              <a:rPr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+6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is seen in </a:t>
            </a:r>
            <a:r>
              <a:rPr dirty="0" sz="18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U</a:t>
            </a:r>
          </a:p>
          <a:p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 In actinides, the distributions of oxidation states are uneven</a:t>
            </a:r>
            <a:endParaRPr dirty="0" sz="1800" lang="en-US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2097166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" y="3810000"/>
            <a:ext cx="8595360" cy="27212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spli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69680" cy="61722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 dirty="0" sz="2200" lang="en-US" smtClean="0">
                <a:solidFill>
                  <a:srgbClr val="3E1EFC"/>
                </a:solidFill>
                <a:cs typeface="Segoe UI Semibold" pitchFamily="34" charset="0"/>
              </a:rPr>
              <a:t>Actinide contraction</a:t>
            </a:r>
            <a:r>
              <a:rPr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: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There is a regular decrease in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ionic radii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with increase in atomic number from </a:t>
            </a:r>
            <a:r>
              <a:rPr dirty="0" sz="2000" lang="en-US" err="1" smtClean="0">
                <a:latin typeface="Segoe UI Semibold" pitchFamily="34" charset="0"/>
                <a:cs typeface="Segoe UI Semibold" pitchFamily="34" charset="0"/>
              </a:rPr>
              <a:t>Th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to </a:t>
            </a:r>
            <a:r>
              <a:rPr dirty="0" sz="2000" lang="en-US" err="1" smtClean="0">
                <a:latin typeface="Segoe UI Semibold" pitchFamily="34" charset="0"/>
                <a:cs typeface="Segoe UI Semibold" pitchFamily="34" charset="0"/>
              </a:rPr>
              <a:t>Lr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It is caused due to </a:t>
            </a:r>
            <a:r>
              <a:rPr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imperfect shielding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of one </a:t>
            </a:r>
            <a:r>
              <a:rPr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5f electron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by another in the same shell. 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This results in </a:t>
            </a:r>
            <a:r>
              <a:rPr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increase in the effective nuclear charge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which causes contraction in size of the electron cloud.</a:t>
            </a:r>
            <a:endParaRPr dirty="0" sz="2000" lang="en-US" smtClean="0">
              <a:solidFill>
                <a:srgbClr val="D60093"/>
              </a:solidFill>
              <a:latin typeface="Segoe UI Semibold" pitchFamily="34" charset="0"/>
              <a:cs typeface="Segoe UI Semibold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200" lang="en-US" smtClean="0">
                <a:solidFill>
                  <a:srgbClr val="0000FF"/>
                </a:solidFill>
                <a:cs typeface="Segoe UI Semibold" pitchFamily="34" charset="0"/>
              </a:rPr>
              <a:t>Colour of the ions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 Ions of actinides are generally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coloured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which is due to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f–f transitions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It depends upon the number of electrons in 5f orbitals</a:t>
            </a:r>
            <a:r>
              <a:rPr dirty="0" sz="18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b="1" dirty="0" sz="2200" lang="en-US" smtClean="0">
                <a:solidFill>
                  <a:srgbClr val="0000FF"/>
                </a:solidFill>
                <a:cs typeface="Segoe UI Semibold" pitchFamily="34" charset="0"/>
              </a:rPr>
              <a:t>Melting and Boiling points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: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elements have fairly high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melting and boiling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points though the values are considerably lower than the transition elements. </a:t>
            </a: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08720" cy="6156959"/>
          </a:xfrm>
        </p:spPr>
        <p:txBody>
          <a:bodyPr>
            <a:normAutofit lnSpcReduction="10000" fontScale="94722"/>
          </a:bodyPr>
          <a:p>
            <a:pPr>
              <a:lnSpc>
                <a:spcPct val="150000"/>
              </a:lnSpc>
            </a:pPr>
            <a:r>
              <a:rPr lang="en-US" sz="2200" dirty="0" smtClean="0" b="1">
                <a:solidFill>
                  <a:srgbClr val="FF0000"/>
                </a:solidFill>
                <a:latin charset="0" typeface="Lucida Calligraphy" pitchFamily="66"/>
              </a:rPr>
              <a:t>Magnetic properties</a:t>
            </a:r>
            <a:r>
              <a:rPr lang="en-US" sz="2000" dirty="0" smtClean="0"/>
              <a:t>: 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actinide elements are strongly </a:t>
            </a:r>
            <a:r>
              <a:rPr lang="en-US" sz="1800" dirty="0" smtClean="0">
                <a:solidFill>
                  <a:srgbClr val="FF00FF"/>
                </a:solidFill>
                <a:latin charset="0" typeface="Segoe UI Semibold" pitchFamily="34"/>
                <a:cs typeface="Segoe UI Semibold" pitchFamily="34" charset="0"/>
              </a:rPr>
              <a:t>paramagnetic.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 The magnetic-properties of  actinide ions are more </a:t>
            </a:r>
            <a:r>
              <a:rPr lang="en-US" sz="1800" dirty="0" smtClean="0">
                <a:solidFill>
                  <a:srgbClr val="FF0000"/>
                </a:solidFill>
                <a:latin charset="0" typeface="Segoe UI Semibold" pitchFamily="34"/>
                <a:cs typeface="Segoe UI Semibold" pitchFamily="34" charset="0"/>
              </a:rPr>
              <a:t>complicated than 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those of lanthanide ions and are </a:t>
            </a:r>
            <a:r>
              <a:rPr lang="en-US" sz="1800" dirty="0" smtClean="0">
                <a:solidFill>
                  <a:srgbClr val="0000FF"/>
                </a:solidFill>
                <a:latin charset="0" typeface="Segoe UI Semibold" pitchFamily="34"/>
                <a:cs typeface="Segoe UI Semibold" pitchFamily="34" charset="0"/>
              </a:rPr>
              <a:t>usually lower than the calculated values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This is due to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the fact that </a:t>
            </a:r>
            <a:r>
              <a:rPr lang="en-US" sz="1800" dirty="0" smtClean="0">
                <a:solidFill>
                  <a:srgbClr val="FF00FF"/>
                </a:solidFill>
                <a:latin charset="0" typeface="Segoe UI Semibold" pitchFamily="34"/>
                <a:cs typeface="Segoe UI Semibold" pitchFamily="34" charset="0"/>
              </a:rPr>
              <a:t>5f electrons of actinides 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are  less effectively shielded which results in </a:t>
            </a:r>
            <a:r>
              <a:rPr lang="en-US" sz="1800" dirty="0" smtClean="0">
                <a:solidFill>
                  <a:srgbClr val="3E1EFC"/>
                </a:solidFill>
                <a:latin charset="0" typeface="Segoe UI Semibold" pitchFamily="34"/>
                <a:cs typeface="Segoe UI Semibold" pitchFamily="34" charset="0"/>
              </a:rPr>
              <a:t>quenching of orbital contribution.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olidFill>
                  <a:srgbClr val="3E1EFC"/>
                </a:solidFill>
                <a:latin charset="0" typeface="Segoe UI Semibold" pitchFamily="34"/>
                <a:cs typeface="Segoe UI Semibold" pitchFamily="34" charset="0"/>
              </a:rPr>
              <a:t>the less sharply defined distinctions between 5f and 6d electrons as compared to 4f  and 5d electrons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  <a:latin charset="0" typeface="Segoe UI Semibold" pitchFamily="34"/>
                <a:cs typeface="Segoe UI Semibold" pitchFamily="34" charset="0"/>
              </a:rPr>
              <a:t>the lesser applicability of the expression                              as compared to that in the lanthanide elements</a:t>
            </a:r>
          </a:p>
          <a:p>
            <a:pPr>
              <a:lnSpc>
                <a:spcPct val="150000"/>
              </a:lnSpc>
            </a:pPr>
            <a:r>
              <a:rPr lang="en-US" sz="2200" dirty="0" smtClean="0" b="1">
                <a:solidFill>
                  <a:srgbClr val="3E1EFC"/>
                </a:solidFill>
                <a:latin charset="0" typeface="Lucida Calligraphy" pitchFamily="66"/>
              </a:rPr>
              <a:t>Atomic and Ionic radii</a:t>
            </a:r>
            <a:r>
              <a:rPr lang="en-US" sz="2200" dirty="0" smtClean="0">
                <a:solidFill>
                  <a:srgbClr val="3E1EFC"/>
                </a:solidFill>
              </a:rPr>
              <a:t>: 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The sizes of the ions decreases regularly along the series because of the poor screening of the nuclear charge by the </a:t>
            </a:r>
            <a:r>
              <a:rPr lang="en-US" sz="1800" dirty="0" smtClean="0">
                <a:solidFill>
                  <a:srgbClr val="FF0066"/>
                </a:solidFill>
                <a:latin charset="0" typeface="Segoe UI Semibold" pitchFamily="34"/>
                <a:cs typeface="Segoe UI Semibold" pitchFamily="34" charset="0"/>
              </a:rPr>
              <a:t>f-orbital 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results in an </a:t>
            </a:r>
            <a:r>
              <a:rPr lang="en-US" sz="1800" dirty="0" smtClean="0">
                <a:solidFill>
                  <a:srgbClr val="0000FF"/>
                </a:solidFill>
                <a:latin charset="0" typeface="Segoe UI Semibold" pitchFamily="34"/>
                <a:cs typeface="Segoe UI Semibold" pitchFamily="34" charset="0"/>
              </a:rPr>
              <a:t>actinide contraction 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similar to the lanthanide contraction</a:t>
            </a:r>
            <a:r>
              <a:rPr lang="en-US" sz="1800" dirty="0" smtClean="0"/>
              <a:t>. </a:t>
            </a:r>
          </a:p>
          <a:p>
            <a:r>
              <a:rPr lang="en-US" sz="2200" dirty="0" smtClean="0" b="1">
                <a:solidFill>
                  <a:srgbClr val="FF33CC"/>
                </a:solidFill>
                <a:latin charset="0" typeface="Lucida Calligraphy" pitchFamily="66"/>
              </a:rPr>
              <a:t>Density</a:t>
            </a:r>
            <a:r>
              <a:rPr lang="en-US" sz="2200" dirty="0" smtClean="0">
                <a:solidFill>
                  <a:srgbClr val="CC00CC"/>
                </a:solidFill>
              </a:rPr>
              <a:t>:</a:t>
            </a:r>
            <a:r>
              <a:rPr lang="en-US" sz="2000" dirty="0" smtClean="0">
                <a:solidFill>
                  <a:srgbClr val="CC00CC"/>
                </a:solidFill>
              </a:rPr>
              <a:t> 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All actinides except </a:t>
            </a:r>
            <a:r>
              <a:rPr lang="en-US" sz="1800" dirty="0" smtClean="0">
                <a:solidFill>
                  <a:srgbClr val="FF33CC"/>
                </a:solidFill>
                <a:latin charset="0" typeface="Segoe UI Semibold" pitchFamily="34"/>
                <a:cs typeface="Segoe UI Semibold" pitchFamily="34" charset="0"/>
              </a:rPr>
              <a:t>thorium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 and </a:t>
            </a:r>
            <a:r>
              <a:rPr lang="en-US" sz="1800" dirty="0" smtClean="0">
                <a:solidFill>
                  <a:srgbClr val="FF33CC"/>
                </a:solidFill>
                <a:latin charset="0" typeface="Segoe UI Semibold" pitchFamily="34"/>
                <a:cs typeface="Segoe UI Semibold" pitchFamily="34" charset="0"/>
              </a:rPr>
              <a:t>americium</a:t>
            </a:r>
            <a:r>
              <a:rPr lang="en-US" sz="1800" dirty="0" smtClean="0">
                <a:latin charset="0" typeface="Segoe UI Semibold" pitchFamily="34"/>
                <a:cs typeface="Segoe UI Semibold" pitchFamily="34" charset="0"/>
              </a:rPr>
              <a:t> have high density.</a:t>
            </a:r>
            <a:endParaRPr lang="en-US" sz="1800" dirty="0">
              <a:latin charset="0" typeface="Segoe UI Semibold" pitchFamily="34"/>
              <a:cs typeface="Segoe UI Semibold" pitchFamily="34" charset="0"/>
            </a:endParaRPr>
          </a:p>
        </p:txBody>
      </p:sp>
      <p:pic>
        <p:nvPicPr>
          <p:cNvPr id="2097167" name="Picture 4"/>
          <p:cNvPicPr>
            <a:picLocks/>
          </p:cNvPicPr>
          <p:nvPr/>
        </p:nvPicPr>
        <p:blipFill>
          <a:blip r:embed="rId1" cstate="print"/>
          <a:srcRect r="63964"/>
          <a:stretch>
            <a:fillRect/>
          </a:stretch>
        </p:blipFill>
        <p:spPr bwMode="auto">
          <a:xfrm>
            <a:off x="5700839" y="2662279"/>
            <a:ext cx="1645920" cy="36576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p>
            <a:pPr algn="just"/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Reactivities of Ac elements </a:t>
            </a:r>
            <a:endParaRPr b="1" dirty="0" sz="2800" lang="en-US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152400" y="762001"/>
            <a:ext cx="8869680" cy="1904999"/>
          </a:xfrm>
        </p:spPr>
        <p:txBody>
          <a:bodyPr>
            <a:normAutofit/>
          </a:bodyPr>
          <a:p>
            <a:pPr>
              <a:buFont typeface="Wingdings" pitchFamily="2" charset="2"/>
              <a:buChar char="v"/>
            </a:pP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They are highly </a:t>
            </a:r>
            <a:r>
              <a:rPr b="1"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reactive metals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The reactivity’s of actinide elements are almost similar with </a:t>
            </a:r>
            <a:r>
              <a:rPr b="1" dirty="0" sz="18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lanthanide elements. </a:t>
            </a:r>
          </a:p>
          <a:p>
            <a:pPr>
              <a:buFont typeface="Wingdings" pitchFamily="2" charset="2"/>
              <a:buChar char="v"/>
            </a:pP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They react with O</a:t>
            </a:r>
            <a:r>
              <a:rPr baseline="-25000" b="1" dirty="0" sz="180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, H</a:t>
            </a:r>
            <a:r>
              <a:rPr baseline="-25000" b="1" dirty="0" sz="180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O, nonmetals(S, C, halogens, H</a:t>
            </a:r>
            <a:r>
              <a:rPr baseline="-25000" b="1" dirty="0" sz="180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, N</a:t>
            </a:r>
            <a:r>
              <a:rPr baseline="-25000" b="1" dirty="0" sz="180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)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at moderate temperature.</a:t>
            </a:r>
          </a:p>
          <a:p>
            <a:pPr>
              <a:buFont typeface="Wingdings" pitchFamily="2" charset="2"/>
              <a:buChar char="v"/>
            </a:pP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The reactivity of Actinides metals increased when they are </a:t>
            </a:r>
            <a:r>
              <a:rPr b="1" dirty="0" sz="18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finely divided</a:t>
            </a:r>
            <a:r>
              <a:rPr b="1" dirty="0" sz="1800" lang="en-US" smtClean="0">
                <a:latin typeface="Segoe UI Semibold" pitchFamily="34" charset="0"/>
                <a:cs typeface="Segoe UI Semibold" pitchFamily="34" charset="0"/>
              </a:rPr>
              <a:t>.</a:t>
            </a:r>
            <a:endParaRPr b="1" dirty="0" sz="1800" lang="en-US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pPr>
              <a:buNone/>
            </a:pPr>
            <a:endParaRPr dirty="0" sz="1800" lang="en-US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5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sp>
        <p:nvSpPr>
          <p:cNvPr id="10486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US"/>
          </a:p>
        </p:txBody>
      </p:sp>
      <p:graphicFrame>
        <p:nvGraphicFramePr>
          <p:cNvPr id="4194308" name="Object 3"/>
          <p:cNvGraphicFramePr>
            <a:graphicFrameLocks noChangeAspect="1"/>
          </p:cNvGraphicFramePr>
          <p:nvPr/>
        </p:nvGraphicFramePr>
        <p:xfrm>
          <a:off x="609600" y="2651760"/>
          <a:ext cx="7391400" cy="4206240"/>
        </p:xfrm>
        <a:graphic>
          <a:graphicData uri="http://schemas.openxmlformats.org/presentationml/2006/ole">
            <p:oleObj name="CS ChemDraw Drawing" r:id="rId1" spid="_x0000_s293891" imgH="2734904" imgW="4420387" progId="ChemDraw.Document.6.0">
              <p:embed/>
            </p:oleObj>
          </a:graphicData>
        </a:graphic>
      </p:graphicFrame>
    </p:spTree>
  </p:cSld>
  <p:clrMapOvr>
    <a:masterClrMapping/>
  </p:clrMapOvr>
  <p:transition xmlns:p14="http://schemas.microsoft.com/office/powerpoint/2010/main"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p>
            <a:pPr algn="just"/>
            <a:r>
              <a:rPr b="1" dirty="0" sz="3200" lang="en-US" smtClean="0">
                <a:solidFill>
                  <a:srgbClr val="FF0000"/>
                </a:solidFill>
                <a:latin typeface="Lucida Calligraphy" pitchFamily="66" charset="0"/>
              </a:rPr>
              <a:t>Uses of Actinides</a:t>
            </a:r>
            <a:endParaRPr b="1" dirty="0" sz="3200" lang="en-US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/>
          </a:bodyPr>
          <a:p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The most useful actinides are thorium, uranium and plutonium</a:t>
            </a:r>
          </a:p>
          <a:p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Thorium is used in the </a:t>
            </a:r>
            <a:r>
              <a:rPr dirty="0" sz="23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atomic reactors 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and in </a:t>
            </a:r>
            <a:r>
              <a:rPr dirty="0" sz="23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the treatment of cancer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endParaRPr dirty="0" sz="23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Their salts are used in making incandescent gas mantles</a:t>
            </a:r>
          </a:p>
          <a:p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Uranium is used as </a:t>
            </a:r>
            <a:r>
              <a:rPr dirty="0" sz="23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nuclear fuel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endParaRPr dirty="0" sz="23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Their salts are used in the </a:t>
            </a:r>
            <a:r>
              <a:rPr dirty="0" sz="23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glass industry 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for </a:t>
            </a:r>
            <a:r>
              <a:rPr dirty="0" sz="23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imparting green color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, </a:t>
            </a:r>
            <a:r>
              <a:rPr dirty="0" sz="23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ceramic industry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, textile </a:t>
            </a:r>
            <a:r>
              <a:rPr dirty="0" sz="23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industry and in medicines 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too.</a:t>
            </a:r>
          </a:p>
          <a:p>
            <a:endParaRPr dirty="0" sz="23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Plutonium is also used as </a:t>
            </a:r>
            <a:r>
              <a:rPr dirty="0" sz="23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nuclear fuel </a:t>
            </a:r>
            <a:r>
              <a:rPr dirty="0" sz="2300" lang="en-US" smtClean="0">
                <a:latin typeface="Segoe UI Semibold" pitchFamily="34" charset="0"/>
                <a:cs typeface="Segoe UI Semibold" pitchFamily="34" charset="0"/>
              </a:rPr>
              <a:t>and for making </a:t>
            </a:r>
            <a:r>
              <a:rPr dirty="0" sz="23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atomic bombs</a:t>
            </a:r>
            <a:endParaRPr dirty="0" sz="2300" lang="en-US" smtClean="0">
              <a:latin typeface="Segoe UI Semibold" pitchFamily="34" charset="0"/>
              <a:cs typeface="Segoe UI Semibold" pitchFamily="34" charset="0"/>
            </a:endParaRPr>
          </a:p>
          <a:p>
            <a:endParaRPr dirty="0" sz="2000" lang="en-US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019800"/>
          </a:xfrm>
        </p:spPr>
        <p:txBody>
          <a:bodyPr>
            <a:normAutofit fontScale="94792" lnSpcReduction="20000"/>
          </a:bodyPr>
          <a:p>
            <a:pPr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Similarities Between Lanthanides and Actinides</a:t>
            </a:r>
          </a:p>
          <a:p>
            <a:pPr>
              <a:buNone/>
            </a:pPr>
            <a:endParaRPr b="1" dirty="0" sz="2400" lang="en-US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Both lanthanides and actinides involve the </a:t>
            </a:r>
            <a:r>
              <a:rPr dirty="0" sz="24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filling of f- orbitals</a:t>
            </a:r>
          </a:p>
          <a:p>
            <a:pPr lvl="1"/>
            <a:endParaRPr dirty="0" lang="en-US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Both exhibit a common oxidation state of </a:t>
            </a:r>
            <a:r>
              <a:rPr dirty="0" sz="24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</a:p>
          <a:p>
            <a:pPr lvl="1"/>
            <a:endParaRPr dirty="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Both are </a:t>
            </a:r>
            <a:r>
              <a:rPr dirty="0" sz="24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electropositive and reactive</a:t>
            </a:r>
          </a:p>
          <a:p>
            <a:pPr lvl="1"/>
            <a:endParaRPr dirty="0" lang="en-US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Both exhibit </a:t>
            </a:r>
            <a:r>
              <a:rPr dirty="0" sz="24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magnetic and spectral </a:t>
            </a:r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properties</a:t>
            </a:r>
          </a:p>
          <a:p>
            <a:pPr lvl="1"/>
            <a:endParaRPr dirty="0" lang="en-US" smtClean="0"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Lanthanides exhibit </a:t>
            </a:r>
            <a:r>
              <a:rPr dirty="0" sz="24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lanthanide contraction </a:t>
            </a:r>
            <a:r>
              <a:rPr dirty="0" sz="2400" lang="en-US" smtClean="0">
                <a:latin typeface="Segoe UI Semibold" pitchFamily="34" charset="0"/>
                <a:cs typeface="Segoe UI Semibold" pitchFamily="34" charset="0"/>
              </a:rPr>
              <a:t>and actinides exhibit </a:t>
            </a:r>
            <a:r>
              <a:rPr dirty="0" sz="24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actinide contraction</a:t>
            </a:r>
            <a:endParaRPr dirty="0" sz="2400" lang="en-US" smtClean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p>
            <a:pPr algn="just"/>
            <a:r>
              <a:rPr b="1" dirty="0" sz="3600" lang="en-US" smtClean="0">
                <a:solidFill>
                  <a:srgbClr val="FF0066"/>
                </a:solidFill>
                <a:latin typeface="Lucida Calligraphy" pitchFamily="66" charset="0"/>
              </a:rPr>
              <a:t>General Properties </a:t>
            </a:r>
            <a:endParaRPr b="1" dirty="0" sz="3600" lang="en-US">
              <a:solidFill>
                <a:srgbClr val="FF0066"/>
              </a:solidFill>
              <a:latin typeface="Lucida Calligraphy" pitchFamily="66" charset="0"/>
            </a:endParaRPr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8686800" cy="4800600"/>
          </a:xfrm>
          <a:solidFill>
            <a:schemeClr val="bg1"/>
          </a:solidFill>
        </p:spPr>
        <p:txBody>
          <a:bodyPr>
            <a:normAutofit/>
          </a:bodyPr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 metals are silvery white in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colour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Generally, they have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high melting and boiling points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and are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very hard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They are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good conductors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of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heat and electricity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Many of the f-block metal  ions form </a:t>
            </a:r>
            <a:r>
              <a:rPr b="1" dirty="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coloured ions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They exhibit </a:t>
            </a:r>
            <a:r>
              <a:rPr b="1" dirty="0" lang="en-US" smtClean="0">
                <a:solidFill>
                  <a:srgbClr val="FF33CC"/>
                </a:solidFill>
                <a:latin typeface="Segoe UI Semibold" pitchFamily="34" charset="0"/>
                <a:cs typeface="Segoe UI Semibold" pitchFamily="34" charset="0"/>
              </a:rPr>
              <a:t>paramagnetism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because of the presence of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unpaired electrons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They have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high density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</p:txBody>
      </p:sp>
      <p:sp>
        <p:nvSpPr>
          <p:cNvPr id="1048613" name="Rectangle 6"/>
          <p:cNvSpPr/>
          <p:nvPr/>
        </p:nvSpPr>
        <p:spPr>
          <a:xfrm>
            <a:off x="457200" y="1143000"/>
            <a:ext cx="3962400" cy="577977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Physical Properties </a:t>
            </a:r>
            <a:endParaRPr b="1" dirty="0" sz="2800" lang="en-US">
              <a:solidFill>
                <a:srgbClr val="0000FF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>
            <a:normAutofit fontScale="90000"/>
          </a:bodyPr>
          <a:p>
            <a:pPr algn="l"/>
            <a:r>
              <a:rPr b="1" dirty="0" sz="3600" lang="en-US" smtClean="0">
                <a:latin typeface="Segoe UI Semibold" pitchFamily="34" charset="0"/>
                <a:cs typeface="Segoe UI Semibold" pitchFamily="34" charset="0"/>
              </a:rPr>
              <a:t/>
            </a:r>
            <a:br>
              <a:rPr b="1" dirty="0" sz="3600" lang="en-US" smtClean="0">
                <a:latin typeface="Segoe UI Semibold" pitchFamily="34" charset="0"/>
                <a:cs typeface="Segoe UI Semibold" pitchFamily="34" charset="0"/>
              </a:rPr>
            </a:br>
            <a:r>
              <a:rPr b="1" dirty="0" sz="31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Comparison of Lanthanides and Actinides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/>
            </a:r>
            <a:br>
              <a:rPr b="1" dirty="0" lang="en-US" smtClean="0">
                <a:latin typeface="Segoe UI Semibold" pitchFamily="34" charset="0"/>
                <a:cs typeface="Segoe UI Semibold" pitchFamily="34" charset="0"/>
              </a:rPr>
            </a:br>
            <a:endParaRPr dirty="0" lang="en-US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495800" cy="5181600"/>
          </a:xfrm>
          <a:ln w="38100"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Besides +3, </a:t>
            </a: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Ln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show oxidation states of +2 and +4. </a:t>
            </a:r>
          </a:p>
          <a:p>
            <a:pPr algn="just" lvl="0">
              <a:lnSpc>
                <a:spcPct val="150000"/>
              </a:lnSpc>
            </a:pP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4f orbitals in </a:t>
            </a: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Ln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elements totally screened by 5s and 5p orbitals (do not participate in any chemical reaction at normal conditions).</a:t>
            </a:r>
          </a:p>
          <a:p>
            <a:pPr algn="just" lvl="0">
              <a:lnSpc>
                <a:spcPct val="150000"/>
              </a:lnSpc>
            </a:pP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Ln</a:t>
            </a:r>
            <a:r>
              <a:rPr b="1" sz="2000" lang="en-US" smtClean="0">
                <a:latin typeface="Segoe UI Semibold" pitchFamily="34" charset="0"/>
                <a:cs typeface="Segoe UI Semibold" pitchFamily="34" charset="0"/>
              </a:rPr>
              <a:t> are poor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in complex formation</a:t>
            </a:r>
          </a:p>
          <a:p>
            <a:pPr algn="just">
              <a:lnSpc>
                <a:spcPct val="150000"/>
              </a:lnSpc>
            </a:pP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Ln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cpds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are less basic.</a:t>
            </a:r>
          </a:p>
          <a:p>
            <a:pPr algn="just" lvl="0">
              <a:lnSpc>
                <a:spcPct val="150000"/>
              </a:lnSpc>
            </a:pP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Ln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, except promethium, all are non-radioactive.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267200" cy="5181600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6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p>
            <a:pPr algn="just"/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An show higher ox. States +4, +5, +6 and + 7 .</a:t>
            </a:r>
          </a:p>
          <a:p>
            <a:pPr algn="just"/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5f-orbitals extend into the space beyond 6s and 6p orbitals and participate in chemical reaction.</a:t>
            </a:r>
          </a:p>
          <a:p>
            <a:pPr algn="just"/>
            <a:endParaRPr b="1"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pPr algn="just"/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An have a greater tendency towards complex formation.</a:t>
            </a:r>
          </a:p>
          <a:p>
            <a:pPr algn="just"/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An </a:t>
            </a: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cpds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have appreciable </a:t>
            </a:r>
            <a:r>
              <a:rPr b="1" dirty="0" sz="2000" lang="en-US" err="1" smtClean="0">
                <a:latin typeface="Segoe UI Semibold" pitchFamily="34" charset="0"/>
                <a:cs typeface="Segoe UI Semibold" pitchFamily="34" charset="0"/>
              </a:rPr>
              <a:t>basicity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due to their high metallic character.</a:t>
            </a:r>
          </a:p>
          <a:p>
            <a:pPr algn="just"/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Almost all actinides are radioactive .</a:t>
            </a:r>
            <a:endParaRPr b="1" dirty="0" sz="2000" lang="en-US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70" name="TextBox 4"/>
          <p:cNvSpPr txBox="1"/>
          <p:nvPr/>
        </p:nvSpPr>
        <p:spPr>
          <a:xfrm>
            <a:off x="762000" y="914400"/>
            <a:ext cx="2438400" cy="507650"/>
          </a:xfrm>
          <a:prstGeom prst="rect"/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Lanthanides</a:t>
            </a:r>
            <a:r>
              <a:rPr b="1" dirty="0" sz="2000" lang="en-US" smtClean="0">
                <a:solidFill>
                  <a:srgbClr val="0000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 </a:t>
            </a:r>
            <a:endParaRPr b="1" dirty="0" sz="2000" lang="en-US">
              <a:solidFill>
                <a:srgbClr val="0000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71" name="TextBox 6"/>
          <p:cNvSpPr txBox="1"/>
          <p:nvPr/>
        </p:nvSpPr>
        <p:spPr>
          <a:xfrm>
            <a:off x="4724400" y="914400"/>
            <a:ext cx="2895600" cy="507650"/>
          </a:xfrm>
          <a:prstGeom prst="rect"/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Actinides</a:t>
            </a:r>
            <a:r>
              <a:rPr b="1" dirty="0" sz="2000" lang="en-US" smtClean="0">
                <a:solidFill>
                  <a:srgbClr val="CC00CC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 </a:t>
            </a:r>
            <a:endParaRPr b="1" dirty="0" sz="2000" lang="en-US">
              <a:solidFill>
                <a:srgbClr val="CC00CC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l="11357" t="4839" r="7746"/>
          <a:stretch>
            <a:fillRect/>
          </a:stretch>
        </p:blipFill>
        <p:spPr bwMode="auto">
          <a:xfrm>
            <a:off x="228600" y="762000"/>
            <a:ext cx="3931920" cy="521208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9" name="Picture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l="18801"/>
          <a:stretch>
            <a:fillRect/>
          </a:stretch>
        </p:blipFill>
        <p:spPr bwMode="auto">
          <a:xfrm>
            <a:off x="5105400" y="533400"/>
            <a:ext cx="3749040" cy="585216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72" name="Rectangle 5"/>
          <p:cNvSpPr/>
          <p:nvPr/>
        </p:nvSpPr>
        <p:spPr>
          <a:xfrm>
            <a:off x="3810000" y="5181600"/>
            <a:ext cx="417831" cy="403948"/>
          </a:xfrm>
          <a:prstGeom prst="rect"/>
        </p:spPr>
        <p:txBody>
          <a:bodyPr wrap="none">
            <a:spAutoFit/>
          </a:bodyPr>
          <a:p>
            <a:r>
              <a:rPr b="1" dirty="0" lang="en-US" smtClean="0"/>
              <a:t>Or</a:t>
            </a:r>
            <a:r>
              <a:rPr dirty="0" lang="en-US" smtClean="0"/>
              <a:t> </a:t>
            </a:r>
            <a:endParaRPr dirty="0" lang="en-US"/>
          </a:p>
        </p:txBody>
      </p:sp>
      <p:sp>
        <p:nvSpPr>
          <p:cNvPr id="1048673" name="Text Box 2"/>
          <p:cNvSpPr txBox="1">
            <a:spLocks noChangeArrowheads="1"/>
          </p:cNvSpPr>
          <p:nvPr/>
        </p:nvSpPr>
        <p:spPr bwMode="auto">
          <a:xfrm>
            <a:off x="1676400" y="5562600"/>
            <a:ext cx="350837" cy="241300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baseline="0" b="0" cap="none" dirty="0" sz="11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7p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62000"/>
            <a:ext cx="8778240" cy="5791200"/>
          </a:xfrm>
          <a:solidFill>
            <a:schemeClr val="bg1"/>
          </a:solidFill>
        </p:spPr>
        <p:txBody>
          <a:bodyPr>
            <a:normAutofit/>
          </a:bodyPr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In chemical reactivity, they </a:t>
            </a:r>
            <a:r>
              <a:rPr b="1" dirty="0" sz="2000" lang="en-US" smtClean="0">
                <a:solidFill>
                  <a:srgbClr val="FF33CC"/>
                </a:solidFill>
                <a:latin typeface="Segoe UI Semibold" pitchFamily="34" charset="0"/>
                <a:cs typeface="Segoe UI Semibold" pitchFamily="34" charset="0"/>
              </a:rPr>
              <a:t>resemble calcium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They readily </a:t>
            </a:r>
            <a:r>
              <a:rPr b="1" dirty="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tarnish in air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and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burn to give trioxides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(except </a:t>
            </a:r>
            <a:r>
              <a:rPr b="1" dirty="0" lang="en-US" err="1" smtClean="0">
                <a:latin typeface="Segoe UI Semibold" pitchFamily="34" charset="0"/>
                <a:cs typeface="Segoe UI Semibold" pitchFamily="34" charset="0"/>
              </a:rPr>
              <a:t>Ce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which forms CeO</a:t>
            </a:r>
            <a:r>
              <a:rPr baseline="-25000" b="1" dirty="0" lang="en-US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).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They also combine with </a:t>
            </a:r>
            <a:r>
              <a:rPr b="1" dirty="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non-metals –N, S, halogens, H.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 hydrides are </a:t>
            </a:r>
            <a:r>
              <a:rPr b="1" dirty="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non stoichiomtric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but have a composition of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MH</a:t>
            </a:r>
            <a:r>
              <a:rPr baseline="-25000"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 These hydrides liberate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hydrogen from water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 lanthanides also liberate </a:t>
            </a:r>
            <a:r>
              <a:rPr b="1" dirty="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hydrogen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from water and a </a:t>
            </a:r>
            <a:r>
              <a:rPr b="1" dirty="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vigorous evolution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of same gas from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dilute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non-oxidizing acids.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Generally, Lanthanide compounds are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predominantly ionic. </a:t>
            </a:r>
          </a:p>
          <a:p>
            <a:pPr lvl="1">
              <a:lnSpc>
                <a:spcPct val="150000"/>
              </a:lnSpc>
            </a:pP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 compounds usually contain </a:t>
            </a:r>
            <a:r>
              <a:rPr b="1" dirty="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lanthanide metal in its +3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oxidation states.</a:t>
            </a:r>
          </a:p>
          <a:p>
            <a:pPr lvl="1">
              <a:lnSpc>
                <a:spcPct val="110000"/>
              </a:lnSpc>
            </a:pPr>
            <a:endParaRPr b="1" dirty="0" lang="en-US" smtClean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1048606" name="Rectangle 6"/>
          <p:cNvSpPr/>
          <p:nvPr/>
        </p:nvSpPr>
        <p:spPr>
          <a:xfrm>
            <a:off x="609600" y="228600"/>
            <a:ext cx="5486400" cy="577977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Chemical Properties </a:t>
            </a:r>
            <a:endParaRPr b="1" dirty="0" sz="2800" lang="en-US">
              <a:solidFill>
                <a:srgbClr val="0000FF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09600"/>
          </a:xfrm>
        </p:spPr>
        <p:txBody>
          <a:bodyPr>
            <a:noAutofit/>
          </a:bodyPr>
          <a:p>
            <a:pPr algn="just"/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Lanthanide series</a:t>
            </a:r>
            <a:r>
              <a:rPr b="1" dirty="0" sz="2800" lang="en-US" smtClean="0">
                <a:solidFill>
                  <a:srgbClr val="CC00CC"/>
                </a:solidFill>
                <a:latin typeface="Lucida Calligraphy" pitchFamily="66" charset="0"/>
              </a:rPr>
              <a:t> </a:t>
            </a:r>
            <a:r>
              <a:rPr b="1" dirty="0" sz="2800" lang="en-US" smtClean="0">
                <a:latin typeface="Lucida Calligraphy" pitchFamily="66" charset="0"/>
              </a:rPr>
              <a:t>(</a:t>
            </a:r>
            <a:r>
              <a:rPr b="1" dirty="0" sz="2800" lang="en-US" err="1" smtClean="0">
                <a:solidFill>
                  <a:srgbClr val="0000FF"/>
                </a:solidFill>
                <a:latin typeface="Lucida Calligraphy" pitchFamily="66" charset="0"/>
              </a:rPr>
              <a:t>Ce</a:t>
            </a:r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, Z=58 –Lu, Z=71</a:t>
            </a:r>
            <a:r>
              <a:rPr b="1" dirty="0" sz="2800" lang="en-US" smtClean="0">
                <a:latin typeface="Lucida Calligraphy" pitchFamily="66" charset="0"/>
              </a:rPr>
              <a:t>)</a:t>
            </a:r>
            <a:endParaRPr b="1" dirty="0" sz="2800" lang="en-US">
              <a:solidFill>
                <a:srgbClr val="CC00CC"/>
              </a:solidFill>
              <a:latin typeface="Lucida Calligraphy" pitchFamily="66" charset="0"/>
            </a:endParaRPr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778240" cy="5791200"/>
          </a:xfrm>
        </p:spPr>
        <p:txBody>
          <a:bodyPr>
            <a:normAutofit/>
          </a:bodyPr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This series starts from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Lanthanum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and continues up to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Lu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(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Lutetium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)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They are characterized by the filling up of the antipenultimate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4f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energy levels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Are  called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lanthanides, Lanthanoids, </a:t>
            </a:r>
            <a:r>
              <a:rPr b="1" dirty="0" sz="20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lanthanons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, or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rare earth elements</a:t>
            </a:r>
            <a:endParaRPr b="1"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Their name arise from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lanthanum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(La, Z=57) because they come immediately after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lanthanum (La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)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They include fourteen elements from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cerium (</a:t>
            </a:r>
            <a:r>
              <a:rPr b="1" dirty="0" sz="20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Ce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Z=58) lutetium (Lu, Z=71)</a:t>
            </a:r>
            <a:endParaRPr b="1"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All the elements of the lanthanide series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resemble each other very closely due to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 lvl="1"/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the presence of the same number of electrons in the </a:t>
            </a:r>
            <a:r>
              <a:rPr b="1" dirty="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outermost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and the </a:t>
            </a:r>
            <a:r>
              <a:rPr b="1" dirty="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penultimate shells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Though Lanthanum is a d- block element it is included in the lanthanides series as it resembles them in </a:t>
            </a:r>
            <a:r>
              <a:rPr b="1"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chemical and physical properties</a:t>
            </a: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p>
            <a:pPr algn="just"/>
            <a:r>
              <a:rPr b="1" dirty="0" sz="3200" lang="en-US" smtClean="0">
                <a:solidFill>
                  <a:srgbClr val="0000FF"/>
                </a:solidFill>
                <a:latin typeface="Lucida Calligraphy" pitchFamily="66" charset="0"/>
              </a:rPr>
              <a:t>Occurrence in Nature</a:t>
            </a:r>
            <a:endParaRPr dirty="0" sz="3200" lang="en-US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91200"/>
          </a:xfrm>
        </p:spPr>
        <p:txBody>
          <a:bodyPr>
            <a:normAutofit fontScale="94750" lnSpcReduction="20000"/>
          </a:bodyPr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Apart from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promethium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which is unstable and is found in traces in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uranium ores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, all the lanthanides generally occur together </a:t>
            </a: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However, each mineral contains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different concentrations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of the individual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Lanthanides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dirty="0" sz="2000" lang="en-US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main mineral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sources of 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lanthanides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are:</a:t>
            </a:r>
          </a:p>
          <a:p>
            <a:pPr lvl="1">
              <a:lnSpc>
                <a:spcPct val="150000"/>
              </a:lnSpc>
            </a:pPr>
            <a:r>
              <a:rPr b="1"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Monazite</a:t>
            </a:r>
            <a:r>
              <a:rPr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contains mostly the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lighter Lanthanides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b="1" dirty="0" sz="2000" lang="en-US" err="1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Xenotime</a:t>
            </a:r>
            <a:r>
              <a:rPr dirty="0" sz="200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: 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contains mostly the </a:t>
            </a:r>
            <a:r>
              <a:rPr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heavier Lanthanides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b="1"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Euxenite</a:t>
            </a:r>
            <a:r>
              <a:rPr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contains a fairly </a:t>
            </a:r>
            <a:r>
              <a:rPr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even distribution of the Lanthanides</a:t>
            </a:r>
          </a:p>
          <a:p>
            <a:pPr lvl="1">
              <a:lnSpc>
                <a:spcPct val="150000"/>
              </a:lnSpc>
            </a:pPr>
            <a:r>
              <a:rPr b="1" dirty="0" sz="2000" lang="en-US" err="1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Bastnaesite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: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 is a mixture of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fluoride carbonates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, LnFCO</a:t>
            </a:r>
            <a:r>
              <a:rPr baseline="-25000" dirty="0" sz="2000" lang="en-US" smtClean="0">
                <a:latin typeface="Segoe UI Semibold" pitchFamily="34" charset="0"/>
                <a:cs typeface="Segoe UI Semibold" pitchFamily="34" charset="0"/>
              </a:rPr>
              <a:t>3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, of lanthanum and the lanthanides and is richer in the </a:t>
            </a:r>
            <a:r>
              <a:rPr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lighter lanthanides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In all the ores, the atoms with an </a:t>
            </a:r>
            <a:r>
              <a:rPr dirty="0" sz="2000" lang="en-US" smtClean="0">
                <a:solidFill>
                  <a:srgbClr val="D60093"/>
                </a:solidFill>
                <a:latin typeface="Segoe UI Semibold" pitchFamily="34" charset="0"/>
                <a:cs typeface="Segoe UI Semibold" pitchFamily="34" charset="0"/>
              </a:rPr>
              <a:t>even atomic number are more abundant</a:t>
            </a:r>
            <a:endParaRPr dirty="0" sz="2000" lang="en-US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Autofit/>
          </a:bodyPr>
          <a:p>
            <a:pPr algn="just"/>
            <a:r>
              <a:rPr b="1" dirty="0" sz="2800" lang="en-US" smtClean="0">
                <a:solidFill>
                  <a:srgbClr val="FF0000"/>
                </a:solidFill>
                <a:latin typeface="Lucida Calligraphy" pitchFamily="66" charset="0"/>
              </a:rPr>
              <a:t>Electronic configuration</a:t>
            </a:r>
            <a:endParaRPr dirty="0" sz="2800" lang="en-US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48590" name="Content Placeholder 3"/>
          <p:cNvSpPr>
            <a:spLocks noGrp="1"/>
          </p:cNvSpPr>
          <p:nvPr>
            <p:ph sz="half" idx="2"/>
          </p:nvPr>
        </p:nvSpPr>
        <p:spPr>
          <a:xfrm>
            <a:off x="245284" y="400722"/>
            <a:ext cx="8839200" cy="5867400"/>
          </a:xfrm>
        </p:spPr>
        <p:txBody>
          <a:bodyPr>
            <a:noAutofit/>
          </a:bodyPr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 general electronic configuration is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[</a:t>
            </a:r>
            <a:r>
              <a:rPr b="1" dirty="0" sz="20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Xe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](n-2)f</a:t>
            </a:r>
            <a:r>
              <a:rPr baseline="30000"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1-14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(n-1)d</a:t>
            </a:r>
            <a:r>
              <a:rPr baseline="30000"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0-1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ns</a:t>
            </a:r>
            <a:r>
              <a:rPr baseline="30000"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 or     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[</a:t>
            </a:r>
            <a:r>
              <a:rPr b="1" dirty="0" sz="2000" lang="en-US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Xe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]4f</a:t>
            </a:r>
            <a:r>
              <a:rPr baseline="30000"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1-14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5d</a:t>
            </a:r>
            <a:r>
              <a:rPr baseline="30000"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0-1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6s</a:t>
            </a:r>
            <a:r>
              <a:rPr baseline="30000"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endParaRPr b="1"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All have electronic configuration with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6s</a:t>
            </a:r>
            <a:r>
              <a:rPr baseline="30000"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in common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but variable occupancy of 4f and 5d-subshells due</a:t>
            </a:r>
          </a:p>
          <a:p>
            <a:pPr lvl="1"/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to the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closeness in energy of 4f and 5d electrons 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So it is considered that the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5d orbital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remains vacant and the electrons enter into the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4f orbital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Exceptions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 lvl="1"/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in case of </a:t>
            </a:r>
            <a:r>
              <a:rPr b="1" dirty="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Cerium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, </a:t>
            </a:r>
            <a:r>
              <a:rPr b="1" dirty="0" lang="en-US" err="1" smtClean="0">
                <a:latin typeface="Segoe UI Semibold" pitchFamily="34" charset="0"/>
                <a:cs typeface="Segoe UI Semibold" pitchFamily="34" charset="0"/>
              </a:rPr>
              <a:t>Ce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(Z=58), an electron enters the 5d orbital due to comparable energies of </a:t>
            </a:r>
            <a:r>
              <a:rPr b="1" dirty="0" lang="en-US" smtClean="0">
                <a:solidFill>
                  <a:srgbClr val="FF33CC"/>
                </a:solidFill>
                <a:latin typeface="Segoe UI Semibold" pitchFamily="34" charset="0"/>
                <a:cs typeface="Segoe UI Semibold" pitchFamily="34" charset="0"/>
              </a:rPr>
              <a:t>4f and 5d orbitals</a:t>
            </a:r>
          </a:p>
          <a:p>
            <a:pPr lvl="1"/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in the case of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gadolinium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, </a:t>
            </a:r>
            <a:r>
              <a:rPr b="1" dirty="0" lang="en-US" err="1" smtClean="0">
                <a:latin typeface="Segoe UI Semibold" pitchFamily="34" charset="0"/>
                <a:cs typeface="Segoe UI Semibold" pitchFamily="34" charset="0"/>
              </a:rPr>
              <a:t>Gd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(Z= 64 ), an electron enters the </a:t>
            </a:r>
            <a:r>
              <a:rPr b="1" dirty="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5d orbital 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to have </a:t>
            </a:r>
            <a:r>
              <a:rPr dirty="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stable half-filled configuration</a:t>
            </a:r>
            <a:endParaRPr b="1" dirty="0" lang="en-US" smtClean="0">
              <a:solidFill>
                <a:srgbClr val="FF0066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in </a:t>
            </a:r>
            <a:r>
              <a:rPr b="1" dirty="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Ytterbium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(Z=70), all the 4f orbitals are completely filled  to have </a:t>
            </a:r>
            <a:r>
              <a:rPr dirty="0" lang="en-US" smtClean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stable  configuration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 lvl="1"/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in </a:t>
            </a:r>
            <a:r>
              <a:rPr b="1" dirty="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lutetium</a:t>
            </a:r>
            <a:r>
              <a:rPr b="1" dirty="0" lang="en-US" smtClean="0">
                <a:latin typeface="Segoe UI Semibold" pitchFamily="34" charset="0"/>
                <a:cs typeface="Segoe UI Semibold" pitchFamily="34" charset="0"/>
              </a:rPr>
              <a:t> (Z=71) the differentiating electron enters the 5d orbital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But the electronic configurations of all the </a:t>
            </a:r>
            <a:r>
              <a:rPr b="1" dirty="0" sz="2000" lang="en-US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tripositive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ions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are of the form </a:t>
            </a:r>
            <a:r>
              <a:rPr b="1" dirty="0" sz="20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4f</a:t>
            </a:r>
            <a:r>
              <a:rPr baseline="30000" b="1" dirty="0" sz="20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b="1" dirty="0" sz="2000" lang="en-US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(n=1 to 14 with increasing atomic number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)</a:t>
            </a:r>
            <a:r>
              <a:rPr dirty="0" sz="2000" lang="en-US" smtClean="0">
                <a:latin typeface="Segoe UI Semibold" pitchFamily="34" charset="0"/>
                <a:cs typeface="Segoe UI Semibold" pitchFamily="34" charset="0"/>
              </a:rPr>
              <a:t>.</a:t>
            </a:r>
            <a:endParaRPr dirty="0" sz="2000" lang="en-US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762000"/>
          </a:xfrm>
        </p:spPr>
        <p:txBody>
          <a:bodyPr>
            <a:noAutofit/>
          </a:bodyPr>
          <a:p>
            <a:r>
              <a:rPr b="1" dirty="0" sz="2400" lang="en-US" smtClean="0">
                <a:solidFill>
                  <a:srgbClr val="CC00CC"/>
                </a:solidFill>
                <a:latin typeface="Bookman Old Style" pitchFamily="18" charset="0"/>
              </a:rPr>
              <a:t>Electronic configuration of Lanthanide series</a:t>
            </a:r>
            <a:endParaRPr dirty="0" sz="2400" lang="en-US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228600" y="1066800"/>
          <a:ext cx="8762999" cy="5029198"/>
        </p:xfrm>
        <a:graphic>
          <a:graphicData uri="http://schemas.openxmlformats.org/drawingml/2006/table">
            <a:tbl>
              <a:tblPr/>
              <a:tblGrid>
                <a:gridCol w="1572846"/>
                <a:gridCol w="898770"/>
                <a:gridCol w="441062"/>
                <a:gridCol w="1431373"/>
                <a:gridCol w="584200"/>
                <a:gridCol w="913748"/>
                <a:gridCol w="748975"/>
                <a:gridCol w="973666"/>
                <a:gridCol w="1198359"/>
              </a:tblGrid>
              <a:tr h="615921"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Name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Symbol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Z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Electronic Configuration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Metallic Radius (pm)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Ionic radius Ln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3+ 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(pm)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(V) 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Ln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3+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/ Ln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Color of Ln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3+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Ln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Ln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3+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Lanthanum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 smtClean="0">
                          <a:latin typeface="Segoe UI Semibold"/>
                          <a:ea typeface="Times New Roman"/>
                          <a:cs typeface="Times New Roman"/>
                        </a:rPr>
                        <a:t>La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57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(Xe)5d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106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-2.52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colorless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Cerium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Ce</a:t>
                      </a:r>
                      <a:endParaRPr b="1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58</a:t>
                      </a:r>
                      <a:endParaRPr b="1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b="1" dirty="0" sz="1400" lang="en-US" err="1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Xe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)4f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5d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183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103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colorless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Praseodymium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Pr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59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101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Green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Neodymium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Nd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3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-2.43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Lilac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Promethium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4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Yellow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Samarium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Sm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5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Yellow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Europium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Eu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63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199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95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Pale pink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Gadolinium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Gd</a:t>
                      </a:r>
                      <a:endParaRPr b="1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64</a:t>
                      </a:r>
                      <a:endParaRPr b="1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b="1" dirty="0" sz="1400" lang="en-US" err="1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Xe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)4f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5d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180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94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-2.40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colorless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Terbium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Tb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65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178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-2.39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Pale pink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Dysprosium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Dy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177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91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-2.35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Yellow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Holmium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Ho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176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89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-2.32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Yellow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Erbium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Er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12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11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175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88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-2.30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Rose pink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Thulium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Tm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69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(Xe)4f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13</a:t>
                      </a: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12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174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87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-2.28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Pale green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Ytterbium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Yb</a:t>
                      </a:r>
                      <a:endParaRPr b="1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70</a:t>
                      </a:r>
                      <a:endParaRPr b="1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b="1" dirty="0" sz="1400" lang="en-US" err="1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Xe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)4f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14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sz="1400" lang="en-US">
                          <a:latin typeface="Segoe UI Semibold"/>
                          <a:ea typeface="Times New Roman"/>
                          <a:cs typeface="Times New Roman"/>
                        </a:rPr>
                        <a:t>13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194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86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-2.27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latin typeface="Segoe UI Semibold"/>
                          <a:ea typeface="Times New Roman"/>
                          <a:cs typeface="Times New Roman"/>
                        </a:rPr>
                        <a:t>Colorless</a:t>
                      </a:r>
                      <a:endParaRPr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9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Lutetium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Lu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71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b="1" dirty="0" sz="1400" lang="en-US" err="1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Xe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)4f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14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5d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6s</a:t>
                      </a:r>
                      <a:r>
                        <a:rPr baseline="30000" b="1" dirty="0" sz="1400" lang="en-US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b="1" dirty="0" sz="1400" lang="en-US">
                        <a:solidFill>
                          <a:srgbClr val="FF0000"/>
                        </a:solidFill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4f</a:t>
                      </a:r>
                      <a:r>
                        <a:rPr baseline="30000"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14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174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85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-2.26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latin typeface="Segoe UI Semibold"/>
                          <a:ea typeface="Times New Roman"/>
                          <a:cs typeface="Times New Roman"/>
                        </a:rPr>
                        <a:t>Colorless</a:t>
                      </a:r>
                      <a:endParaRPr dirty="0" sz="1400" lang="en-US">
                        <a:latin typeface="Lucida Calligraphy"/>
                        <a:ea typeface="Times New Roman"/>
                        <a:cs typeface="Times New Roman"/>
                      </a:endParaRPr>
                    </a:p>
                  </a:txBody>
                  <a:tcPr marL="62523" marR="62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4876800" cy="457200"/>
          </a:xfrm>
        </p:spPr>
        <p:txBody>
          <a:bodyPr>
            <a:noAutofit/>
          </a:bodyPr>
          <a:p>
            <a:pPr algn="just"/>
            <a:r>
              <a:rPr b="1" dirty="0" sz="2800" lang="en-US" smtClean="0">
                <a:solidFill>
                  <a:srgbClr val="0000FF"/>
                </a:solidFill>
                <a:latin typeface="Lucida Calligraphy" pitchFamily="66" charset="0"/>
              </a:rPr>
              <a:t>Atomic and ionic sizes</a:t>
            </a:r>
            <a:endParaRPr dirty="0" sz="2800" lang="en-US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48600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  <a:noFill/>
          <a:ln w="31750">
            <a:noFill/>
          </a:ln>
        </p:spPr>
        <p:txBody>
          <a:bodyPr>
            <a:normAutofit fontScale="94750" lnSpcReduction="20000"/>
          </a:bodyPr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In Lanthanide series the size of the elements are decreased in the series due to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Lanthanide contraction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Lanthanide contraction-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 steady decrease in the size of the atoms and ions of the rare earth elements with</a:t>
            </a:r>
          </a:p>
          <a:p>
            <a:pPr lvl="1"/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 increasing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atomic number from lanthanum</a:t>
            </a:r>
            <a:r>
              <a:rPr b="1"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(z=57) through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lutetium</a:t>
            </a:r>
            <a:r>
              <a:rPr b="1" dirty="0" sz="2000" lang="en-US" smtClean="0">
                <a:solidFill>
                  <a:srgbClr val="0066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(z=71)</a:t>
            </a:r>
          </a:p>
          <a:p>
            <a:pPr lvl="1"/>
            <a:endParaRPr b="1"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It is caused due to </a:t>
            </a:r>
            <a:r>
              <a:rPr b="1"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imperfect shielding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of one </a:t>
            </a:r>
            <a:r>
              <a:rPr b="1"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f electron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by another in the same shell. 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This results an </a:t>
            </a:r>
            <a:r>
              <a:rPr b="1" dirty="0" sz="2000" lang="en-US" smtClean="0">
                <a:solidFill>
                  <a:srgbClr val="3E1EFC"/>
                </a:solidFill>
                <a:latin typeface="Segoe UI Semibold" pitchFamily="34" charset="0"/>
                <a:cs typeface="Segoe UI Semibold" pitchFamily="34" charset="0"/>
              </a:rPr>
              <a:t>increase in the effective nuclear charge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which causes contraction in size of the electron cloud.</a:t>
            </a:r>
          </a:p>
          <a:p>
            <a:endParaRPr b="1" dirty="0" sz="2000" lang="en-US" smtClean="0">
              <a:latin typeface="Segoe UI Semibold" pitchFamily="34" charset="0"/>
              <a:cs typeface="Segoe UI Semibold" pitchFamily="34" charset="0"/>
            </a:endParaRP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 decrease in size is </a:t>
            </a:r>
            <a:r>
              <a:rPr b="1" dirty="0" sz="2000" lang="en-US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not regular throughout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the lanthanides. </a:t>
            </a:r>
          </a:p>
          <a:p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A rapid decrease is seen only in the </a:t>
            </a:r>
            <a:r>
              <a:rPr b="1" dirty="0" sz="2000" lang="en-US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first six </a:t>
            </a:r>
            <a:r>
              <a:rPr b="1" dirty="0" sz="2000" lang="en-US" smtClean="0">
                <a:latin typeface="Segoe UI Semibold" pitchFamily="34" charset="0"/>
                <a:cs typeface="Segoe UI Semibold" pitchFamily="34" charset="0"/>
              </a:rPr>
              <a:t>elements compared to the rest of the elements</a:t>
            </a:r>
          </a:p>
        </p:txBody>
      </p:sp>
    </p:spTree>
  </p:cSld>
  <p:clrMapOvr>
    <a:masterClrMapping/>
  </p:clrMapOvr>
  <p:transition xmlns:p14="http://schemas.microsoft.com/office/powerpoint/2010/main">
    <p:spli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user</dc:creator>
  <cp:lastModifiedBy>HF</cp:lastModifiedBy>
  <dcterms:created xsi:type="dcterms:W3CDTF">2014-03-02T06:06:46Z</dcterms:created>
  <dcterms:modified xsi:type="dcterms:W3CDTF">2019-05-14T06:09:17Z</dcterms:modified>
</cp:coreProperties>
</file>