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322" r:id="rId2"/>
    <p:sldId id="447" r:id="rId3"/>
    <p:sldId id="450" r:id="rId4"/>
    <p:sldId id="451" r:id="rId5"/>
    <p:sldId id="444" r:id="rId6"/>
    <p:sldId id="445" r:id="rId7"/>
    <p:sldId id="446" r:id="rId8"/>
    <p:sldId id="449" r:id="rId9"/>
    <p:sldId id="448" r:id="rId10"/>
    <p:sldId id="352" r:id="rId11"/>
    <p:sldId id="354" r:id="rId12"/>
    <p:sldId id="353" r:id="rId13"/>
    <p:sldId id="355" r:id="rId14"/>
    <p:sldId id="405" r:id="rId15"/>
    <p:sldId id="359" r:id="rId16"/>
    <p:sldId id="462" r:id="rId17"/>
    <p:sldId id="463" r:id="rId18"/>
    <p:sldId id="464" r:id="rId19"/>
    <p:sldId id="692" r:id="rId20"/>
    <p:sldId id="465" r:id="rId21"/>
    <p:sldId id="400" r:id="rId22"/>
    <p:sldId id="362" r:id="rId23"/>
    <p:sldId id="361" r:id="rId24"/>
    <p:sldId id="404" r:id="rId25"/>
    <p:sldId id="401" r:id="rId26"/>
    <p:sldId id="363" r:id="rId27"/>
    <p:sldId id="365" r:id="rId28"/>
    <p:sldId id="693" r:id="rId29"/>
    <p:sldId id="366" r:id="rId30"/>
    <p:sldId id="411" r:id="rId31"/>
    <p:sldId id="369" r:id="rId32"/>
    <p:sldId id="370" r:id="rId33"/>
    <p:sldId id="406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410" r:id="rId47"/>
    <p:sldId id="388" r:id="rId48"/>
    <p:sldId id="389" r:id="rId49"/>
    <p:sldId id="391" r:id="rId50"/>
    <p:sldId id="456" r:id="rId51"/>
    <p:sldId id="466" r:id="rId52"/>
    <p:sldId id="657" r:id="rId53"/>
    <p:sldId id="659" r:id="rId54"/>
    <p:sldId id="643" r:id="rId55"/>
  </p:sldIdLst>
  <p:sldSz cx="9144000" cy="6858000" type="screen4x3"/>
  <p:notesSz cx="9236075" cy="7010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79D"/>
    <a:srgbClr val="FF0000"/>
    <a:srgbClr val="FF2B2B"/>
    <a:srgbClr val="F35313"/>
    <a:srgbClr val="D60093"/>
    <a:srgbClr val="FF6600"/>
    <a:srgbClr val="00CCFF"/>
    <a:srgbClr val="888800"/>
    <a:srgbClr val="085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>
      <p:cViewPr>
        <p:scale>
          <a:sx n="75" d="100"/>
          <a:sy n="75" d="100"/>
        </p:scale>
        <p:origin x="-12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6.xml"/><Relationship Id="rId3" Type="http://schemas.openxmlformats.org/officeDocument/2006/relationships/slide" Target="slides/slide19.xml"/><Relationship Id="rId7" Type="http://schemas.openxmlformats.org/officeDocument/2006/relationships/slide" Target="slides/slide32.xml"/><Relationship Id="rId2" Type="http://schemas.openxmlformats.org/officeDocument/2006/relationships/slide" Target="slides/slide13.xml"/><Relationship Id="rId1" Type="http://schemas.openxmlformats.org/officeDocument/2006/relationships/slide" Target="slides/slide10.xml"/><Relationship Id="rId6" Type="http://schemas.openxmlformats.org/officeDocument/2006/relationships/slide" Target="slides/slide31.xml"/><Relationship Id="rId5" Type="http://schemas.openxmlformats.org/officeDocument/2006/relationships/slide" Target="slides/slide30.xml"/><Relationship Id="rId4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7724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1788" y="530225"/>
            <a:ext cx="3492500" cy="2619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30575"/>
            <a:ext cx="6772275" cy="3154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040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364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55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B8F8-3963-440B-8632-F8767E71A955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77DA5-980B-4BB4-8667-2F506A59F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8BF62-D1C6-42D4-B958-0A1A5A33BAF1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A6ED6-137D-45FB-AAD6-EA8C11D1A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0C0B-6CCD-433B-BC01-0A9BF9FD0F17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DB394-1953-4B46-8999-808CD0969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0A70D-1AED-43C0-9AFC-3B3B102B6BD8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65C6B-530F-41D3-955C-2C3399237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ADCDB-7BEA-4FA4-9292-E25A25FE4B0A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D0D7-F16C-40CD-B3A9-6320697A0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C5A8-C499-4931-8FB3-D27AD2FFF0EF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E5741-704E-49F9-B12E-509185D5D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832F2-39F8-4906-8954-B31C13074570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ADA2B-BECA-4C6F-BD8C-2F6D0B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01A7C-1892-4F86-8051-BD4978AA429D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16DE2-EE07-4526-BC96-C2B223ECD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75886-2C80-4326-A382-093637BD4C7C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1E518-B770-4A0D-8642-B04473579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DCB93-EDCE-4C69-8DEB-C99DF0815AFB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D17C-C25B-4562-94DA-9A83C82A8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2B366-7FED-46ED-8845-4817618BAF2D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C6080-BBDE-42A0-A5D3-58202852D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Backgrd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47800" y="0"/>
            <a:ext cx="6402388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A4E598C8-621F-485B-9674-5AFDDF2D1547}" type="datetime1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Ch. 24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1C589172-8F01-48A3-A143-1EC1EC086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152" r:id="rId1"/>
    <p:sldLayoutId id="2147489153" r:id="rId2"/>
    <p:sldLayoutId id="2147489154" r:id="rId3"/>
    <p:sldLayoutId id="2147489155" r:id="rId4"/>
    <p:sldLayoutId id="2147489156" r:id="rId5"/>
    <p:sldLayoutId id="2147489157" r:id="rId6"/>
    <p:sldLayoutId id="2147489158" r:id="rId7"/>
    <p:sldLayoutId id="2147489159" r:id="rId8"/>
    <p:sldLayoutId id="2147489160" r:id="rId9"/>
    <p:sldLayoutId id="2147489161" r:id="rId10"/>
    <p:sldLayoutId id="214748916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CC66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CC6600"/>
          </a:solidFill>
          <a:latin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CC6600"/>
          </a:solidFill>
          <a:latin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CC6600"/>
          </a:solidFill>
          <a:latin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CC6600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CC6600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CC6600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CC6600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CC6600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CC"/>
        </a:buClr>
        <a:buSzPct val="80000"/>
        <a:buFont typeface="Wingdings 2" pitchFamily="18" charset="2"/>
        <a:buChar char="¿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20000"/>
        </a:buClr>
        <a:buFont typeface="Wingdings" pitchFamily="2" charset="2"/>
        <a:buChar char="©"/>
        <a:defRPr sz="2800">
          <a:solidFill>
            <a:srgbClr val="0000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66FF"/>
        </a:buClr>
        <a:buSzPct val="80000"/>
        <a:buFont typeface="Wingdings 2" pitchFamily="18" charset="2"/>
        <a:buChar char="ô"/>
        <a:defRPr sz="2400">
          <a:solidFill>
            <a:srgbClr val="0000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"/>
        <a:defRPr sz="2000">
          <a:solidFill>
            <a:srgbClr val="0000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58800"/>
          </a:xfrm>
        </p:spPr>
        <p:txBody>
          <a:bodyPr/>
          <a:lstStyle/>
          <a:p>
            <a:pPr eaLnBrk="1" hangingPunct="1"/>
            <a:r>
              <a:rPr lang="en-US" smtClean="0"/>
              <a:t>Coordination Chemistry</a:t>
            </a:r>
          </a:p>
        </p:txBody>
      </p:sp>
      <p:sp>
        <p:nvSpPr>
          <p:cNvPr id="163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372600" cy="5562600"/>
          </a:xfrm>
        </p:spPr>
        <p:txBody>
          <a:bodyPr/>
          <a:lstStyle/>
          <a:p>
            <a:pPr eaLnBrk="1" hangingPunct="1"/>
            <a:r>
              <a:rPr lang="en-US" smtClean="0"/>
              <a:t>Coordination compounds are also acid-base adducts.</a:t>
            </a:r>
          </a:p>
          <a:p>
            <a:pPr eaLnBrk="1" hangingPunct="1"/>
            <a:r>
              <a:rPr lang="en-US" smtClean="0"/>
              <a:t>Transition metals act as Lewis acids</a:t>
            </a:r>
          </a:p>
          <a:p>
            <a:pPr lvl="2" eaLnBrk="1" hangingPunct="1"/>
            <a:r>
              <a:rPr lang="en-US" sz="2800" smtClean="0"/>
              <a:t>Form complexes/complex ions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smtClean="0"/>
              <a:t>Fe</a:t>
            </a:r>
            <a:r>
              <a:rPr lang="en-US" sz="2800" baseline="30000" smtClean="0"/>
              <a:t>3+</a:t>
            </a:r>
            <a:r>
              <a:rPr lang="en-US" sz="2800" smtClean="0"/>
              <a:t>(aq) + 6CN</a:t>
            </a:r>
            <a:r>
              <a:rPr lang="en-US" sz="2800" baseline="30000" smtClean="0"/>
              <a:t>-</a:t>
            </a:r>
            <a:r>
              <a:rPr lang="en-US" sz="2800" smtClean="0"/>
              <a:t>(aq) </a:t>
            </a:r>
            <a:r>
              <a:rPr lang="en-US" sz="2800" smtClean="0">
                <a:sym typeface="Symbol" pitchFamily="18" charset="2"/>
              </a:rPr>
              <a:t> [Fe(CN)</a:t>
            </a:r>
            <a:r>
              <a:rPr lang="en-US" sz="2800" baseline="-25000" smtClean="0">
                <a:sym typeface="Symbol" pitchFamily="18" charset="2"/>
              </a:rPr>
              <a:t>6</a:t>
            </a:r>
            <a:r>
              <a:rPr lang="en-US" sz="2800" smtClean="0">
                <a:sym typeface="Symbol" pitchFamily="18" charset="2"/>
              </a:rPr>
              <a:t>]</a:t>
            </a:r>
            <a:r>
              <a:rPr lang="en-US" sz="2800" baseline="30000" smtClean="0">
                <a:sym typeface="Symbol" pitchFamily="18" charset="2"/>
              </a:rPr>
              <a:t>3-</a:t>
            </a:r>
            <a:r>
              <a:rPr lang="en-US" sz="2800" smtClean="0">
                <a:sym typeface="Symbol" pitchFamily="18" charset="2"/>
              </a:rPr>
              <a:t>(aq)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800" smtClean="0">
              <a:sym typeface="Symbol" pitchFamily="18" charset="2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smtClean="0">
                <a:sym typeface="Symbol" pitchFamily="18" charset="2"/>
              </a:rPr>
              <a:t>Ni</a:t>
            </a:r>
            <a:r>
              <a:rPr lang="en-US" sz="2800" baseline="30000" smtClean="0">
                <a:sym typeface="Symbol" pitchFamily="18" charset="2"/>
              </a:rPr>
              <a:t>2+</a:t>
            </a:r>
            <a:r>
              <a:rPr lang="en-US" sz="2800" smtClean="0">
                <a:sym typeface="Symbol" pitchFamily="18" charset="2"/>
              </a:rPr>
              <a:t>(aq) + 6NH</a:t>
            </a:r>
            <a:r>
              <a:rPr lang="en-US" sz="2800" baseline="-25000" smtClean="0">
                <a:sym typeface="Symbol" pitchFamily="18" charset="2"/>
              </a:rPr>
              <a:t>3</a:t>
            </a:r>
            <a:r>
              <a:rPr lang="en-US" sz="2800" smtClean="0">
                <a:sym typeface="Symbol" pitchFamily="18" charset="2"/>
              </a:rPr>
              <a:t>(aq)  [Ni(NH</a:t>
            </a:r>
            <a:r>
              <a:rPr lang="en-US" sz="2800" baseline="-25000" smtClean="0">
                <a:sym typeface="Symbol" pitchFamily="18" charset="2"/>
              </a:rPr>
              <a:t>3</a:t>
            </a:r>
            <a:r>
              <a:rPr lang="en-US" sz="2800" smtClean="0">
                <a:sym typeface="Symbol" pitchFamily="18" charset="2"/>
              </a:rPr>
              <a:t>)</a:t>
            </a:r>
            <a:r>
              <a:rPr lang="en-US" sz="2800" baseline="-25000" smtClean="0">
                <a:sym typeface="Symbol" pitchFamily="18" charset="2"/>
              </a:rPr>
              <a:t>6</a:t>
            </a:r>
            <a:r>
              <a:rPr lang="en-US" sz="2800" smtClean="0">
                <a:sym typeface="Symbol" pitchFamily="18" charset="2"/>
              </a:rPr>
              <a:t>]</a:t>
            </a:r>
            <a:r>
              <a:rPr lang="en-US" sz="2800" baseline="30000" smtClean="0">
                <a:sym typeface="Symbol" pitchFamily="18" charset="2"/>
              </a:rPr>
              <a:t>2+</a:t>
            </a:r>
            <a:r>
              <a:rPr lang="en-US" sz="2800" smtClean="0">
                <a:sym typeface="Symbol" pitchFamily="18" charset="2"/>
              </a:rPr>
              <a:t>(aq)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800" smtClean="0">
              <a:sym typeface="Symbol" pitchFamily="18" charset="2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800" smtClean="0"/>
          </a:p>
        </p:txBody>
      </p:sp>
      <p:grpSp>
        <p:nvGrpSpPr>
          <p:cNvPr id="163844" name="Group 1035"/>
          <p:cNvGrpSpPr>
            <a:grpSpLocks/>
          </p:cNvGrpSpPr>
          <p:nvPr/>
        </p:nvGrpSpPr>
        <p:grpSpPr bwMode="auto">
          <a:xfrm>
            <a:off x="1752600" y="3048000"/>
            <a:ext cx="5562600" cy="1387475"/>
            <a:chOff x="1048" y="2064"/>
            <a:chExt cx="3224" cy="874"/>
          </a:xfrm>
        </p:grpSpPr>
        <p:sp>
          <p:nvSpPr>
            <p:cNvPr id="163847" name="Text Box 1036"/>
            <p:cNvSpPr txBox="1">
              <a:spLocks noChangeArrowheads="1"/>
            </p:cNvSpPr>
            <p:nvPr/>
          </p:nvSpPr>
          <p:spPr bwMode="auto">
            <a:xfrm>
              <a:off x="1152" y="2064"/>
              <a:ext cx="9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Lewis acid</a:t>
              </a:r>
            </a:p>
          </p:txBody>
        </p:sp>
        <p:sp>
          <p:nvSpPr>
            <p:cNvPr id="163848" name="Text Box 1037"/>
            <p:cNvSpPr txBox="1">
              <a:spLocks noChangeArrowheads="1"/>
            </p:cNvSpPr>
            <p:nvPr/>
          </p:nvSpPr>
          <p:spPr bwMode="auto">
            <a:xfrm>
              <a:off x="2160" y="2064"/>
              <a:ext cx="9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Lewis base</a:t>
              </a:r>
            </a:p>
          </p:txBody>
        </p:sp>
        <p:sp>
          <p:nvSpPr>
            <p:cNvPr id="163849" name="Text Box 1038"/>
            <p:cNvSpPr txBox="1">
              <a:spLocks noChangeArrowheads="1"/>
            </p:cNvSpPr>
            <p:nvPr/>
          </p:nvSpPr>
          <p:spPr bwMode="auto">
            <a:xfrm>
              <a:off x="3312" y="2064"/>
              <a:ext cx="9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Complex ion</a:t>
              </a:r>
            </a:p>
          </p:txBody>
        </p:sp>
        <p:sp>
          <p:nvSpPr>
            <p:cNvPr id="163850" name="Text Box 1039"/>
            <p:cNvSpPr txBox="1">
              <a:spLocks noChangeArrowheads="1"/>
            </p:cNvSpPr>
            <p:nvPr/>
          </p:nvSpPr>
          <p:spPr bwMode="auto">
            <a:xfrm>
              <a:off x="1048" y="2688"/>
              <a:ext cx="9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Lewis acid</a:t>
              </a:r>
            </a:p>
          </p:txBody>
        </p:sp>
        <p:sp>
          <p:nvSpPr>
            <p:cNvPr id="163851" name="Text Box 1040"/>
            <p:cNvSpPr txBox="1">
              <a:spLocks noChangeArrowheads="1"/>
            </p:cNvSpPr>
            <p:nvPr/>
          </p:nvSpPr>
          <p:spPr bwMode="auto">
            <a:xfrm>
              <a:off x="1976" y="2640"/>
              <a:ext cx="9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Lewis base</a:t>
              </a:r>
            </a:p>
          </p:txBody>
        </p:sp>
        <p:sp>
          <p:nvSpPr>
            <p:cNvPr id="163852" name="Text Box 1041"/>
            <p:cNvSpPr txBox="1">
              <a:spLocks noChangeArrowheads="1"/>
            </p:cNvSpPr>
            <p:nvPr/>
          </p:nvSpPr>
          <p:spPr bwMode="auto">
            <a:xfrm>
              <a:off x="3212" y="2688"/>
              <a:ext cx="9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Complex ion</a:t>
              </a:r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-304800" y="4495800"/>
            <a:ext cx="9829800" cy="181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Complex contains central </a:t>
            </a:r>
            <a:r>
              <a:rPr lang="en-US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M</a:t>
            </a:r>
            <a:r>
              <a:rPr lang="en-US" sz="2800" baseline="30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+</a:t>
            </a:r>
            <a:r>
              <a:rPr lang="en-US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bonded</a:t>
            </a: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to one or more </a:t>
            </a:r>
            <a:r>
              <a:rPr lang="en-US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ligands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Lewis acid = metal ion = center of coordination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Lewis base = ligand = molecules/ions  bonded to M</a:t>
            </a:r>
            <a:r>
              <a:rPr lang="en-US" sz="2800" baseline="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+</a:t>
            </a:r>
            <a:endParaRPr 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sp>
        <p:nvSpPr>
          <p:cNvPr id="163846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2019C-4E12-46B7-97F4-84D909E35241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Crystal Field Theory</a:t>
            </a:r>
          </a:p>
          <a:p>
            <a:pPr lvl="1" eaLnBrk="1" hangingPunct="1"/>
            <a:r>
              <a:rPr lang="en-US" sz="3200" smtClean="0"/>
              <a:t>Model for bonding in transition metal complexes</a:t>
            </a:r>
          </a:p>
          <a:p>
            <a:pPr lvl="2" eaLnBrk="1" hangingPunct="1"/>
            <a:r>
              <a:rPr lang="en-US" sz="3200" smtClean="0"/>
              <a:t>Accounts for observed properties of transition metal complexes</a:t>
            </a:r>
          </a:p>
          <a:p>
            <a:pPr lvl="1" eaLnBrk="1" hangingPunct="1"/>
            <a:r>
              <a:rPr lang="en-US" sz="3200" smtClean="0"/>
              <a:t>Focuses on d-orbitals </a:t>
            </a:r>
          </a:p>
          <a:p>
            <a:pPr lvl="1" eaLnBrk="1" hangingPunct="1"/>
            <a:r>
              <a:rPr lang="en-US" sz="3200" smtClean="0"/>
              <a:t>Ligands = point negative charges</a:t>
            </a:r>
          </a:p>
          <a:p>
            <a:pPr lvl="1" eaLnBrk="1" hangingPunct="1"/>
            <a:r>
              <a:rPr lang="en-US" sz="3200" smtClean="0"/>
              <a:t>Assumes ionic bonding</a:t>
            </a:r>
          </a:p>
          <a:p>
            <a:pPr lvl="2" eaLnBrk="1" hangingPunct="1"/>
            <a:r>
              <a:rPr lang="en-US" sz="3200" smtClean="0"/>
              <a:t>electrostatic interactions</a:t>
            </a:r>
          </a:p>
        </p:txBody>
      </p:sp>
      <p:sp>
        <p:nvSpPr>
          <p:cNvPr id="17305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7772400" cy="558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Crystal Field Theory</a:t>
            </a: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EE0270-F59A-4F6F-8B5C-F064356CA9C4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179388"/>
          <a:ext cx="9134475" cy="628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hemistry 4-D Draw" r:id="rId3" imgW="5303232" imgH="3646804" progId="">
                  <p:embed/>
                </p:oleObj>
              </mc:Choice>
              <mc:Fallback>
                <p:oleObj name="Chemistry 4-D Draw" r:id="rId3" imgW="5303232" imgH="3646804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9388"/>
                        <a:ext cx="9134475" cy="628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505200" y="304800"/>
            <a:ext cx="17526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C0128"/>
                </a:solidFill>
              </a:rPr>
              <a:t>d orbitals</a:t>
            </a:r>
            <a:r>
              <a:rPr lang="en-US" sz="2800">
                <a:solidFill>
                  <a:srgbClr val="FC0128"/>
                </a:solidFill>
              </a:rPr>
              <a:t> 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3D45E-468C-4247-AB09-BD470D867053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7772400" cy="558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Crystal Field Theory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Electrostatic Interactions</a:t>
            </a:r>
          </a:p>
          <a:p>
            <a:pPr lvl="1" eaLnBrk="1" hangingPunct="1"/>
            <a:r>
              <a:rPr lang="en-US" smtClean="0"/>
              <a:t>(+) metal ion attracted to (-) ligands (anion or dipole)</a:t>
            </a:r>
          </a:p>
          <a:p>
            <a:pPr lvl="2" eaLnBrk="1" hangingPunct="1"/>
            <a:r>
              <a:rPr lang="en-US" smtClean="0"/>
              <a:t>provides stability</a:t>
            </a:r>
            <a:endParaRPr lang="en-US" sz="2000" smtClean="0"/>
          </a:p>
          <a:p>
            <a:pPr lvl="1" eaLnBrk="1" hangingPunct="1"/>
            <a:r>
              <a:rPr lang="en-US" smtClean="0"/>
              <a:t>lone pair e</a:t>
            </a:r>
            <a:r>
              <a:rPr lang="en-US" baseline="30000" smtClean="0"/>
              <a:t>-</a:t>
            </a:r>
            <a:r>
              <a:rPr lang="en-US" smtClean="0"/>
              <a:t>’s on ligands repulsed by e</a:t>
            </a:r>
            <a:r>
              <a:rPr lang="en-US" baseline="30000" smtClean="0"/>
              <a:t>-</a:t>
            </a:r>
            <a:r>
              <a:rPr lang="en-US" smtClean="0"/>
              <a:t>’s in metal d orbitals</a:t>
            </a:r>
          </a:p>
          <a:p>
            <a:pPr lvl="2" eaLnBrk="1" hangingPunct="1"/>
            <a:r>
              <a:rPr lang="en-US" smtClean="0"/>
              <a:t>interaction called crystal field</a:t>
            </a:r>
          </a:p>
          <a:p>
            <a:pPr lvl="2" eaLnBrk="1" hangingPunct="1"/>
            <a:r>
              <a:rPr lang="en-US" smtClean="0"/>
              <a:t>influences d orbital energies</a:t>
            </a:r>
          </a:p>
          <a:p>
            <a:pPr lvl="3" eaLnBrk="1" hangingPunct="1"/>
            <a:r>
              <a:rPr lang="en-US" smtClean="0"/>
              <a:t>not all d orbitals influenced the same way</a:t>
            </a: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C03748-BA17-4E9F-AF55-FB265DED0183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0"/>
            <a:ext cx="4083050" cy="466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3276600" y="5915025"/>
            <a:ext cx="55626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solidFill>
                  <a:schemeClr val="accent2"/>
                </a:solidFill>
              </a:rPr>
              <a:t>ligands approach along x, y, z axes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762000" y="2133600"/>
            <a:ext cx="41910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(-) Ligands  attracted to (+) metal ion; provides stability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381000" y="1295400"/>
            <a:ext cx="52578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/>
              <a:t>Octahedral Crystal Field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514600" y="4419600"/>
            <a:ext cx="4189413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d orbital e</a:t>
            </a:r>
            <a:r>
              <a:rPr lang="en-US" b="1" baseline="30000">
                <a:solidFill>
                  <a:srgbClr val="FF0000"/>
                </a:solidFill>
              </a:rPr>
              <a:t>-</a:t>
            </a:r>
            <a:r>
              <a:rPr lang="en-US" b="1">
                <a:solidFill>
                  <a:srgbClr val="FF0000"/>
                </a:solidFill>
              </a:rPr>
              <a:t>’s repulsed by (–) ligands; increases d orbital potential energy </a:t>
            </a:r>
          </a:p>
        </p:txBody>
      </p:sp>
      <p:sp>
        <p:nvSpPr>
          <p:cNvPr id="175111" name="Line 8"/>
          <p:cNvSpPr>
            <a:spLocks noChangeShapeType="1"/>
          </p:cNvSpPr>
          <p:nvPr/>
        </p:nvSpPr>
        <p:spPr bwMode="auto">
          <a:xfrm>
            <a:off x="6934200" y="1676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112" name="Line 9"/>
          <p:cNvSpPr>
            <a:spLocks noChangeShapeType="1"/>
          </p:cNvSpPr>
          <p:nvPr/>
        </p:nvSpPr>
        <p:spPr bwMode="auto">
          <a:xfrm>
            <a:off x="6629400" y="40386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3" name="Line 10"/>
          <p:cNvSpPr>
            <a:spLocks noChangeShapeType="1"/>
          </p:cNvSpPr>
          <p:nvPr/>
        </p:nvSpPr>
        <p:spPr bwMode="auto">
          <a:xfrm rot="16200000" flipV="1">
            <a:off x="7467600" y="3352800"/>
            <a:ext cx="228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114" name="Line 11"/>
          <p:cNvSpPr>
            <a:spLocks noChangeShapeType="1"/>
          </p:cNvSpPr>
          <p:nvPr/>
        </p:nvSpPr>
        <p:spPr bwMode="auto">
          <a:xfrm rot="5400000" flipH="1" flipV="1">
            <a:off x="7543800" y="2514600"/>
            <a:ext cx="228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Line 12"/>
          <p:cNvSpPr>
            <a:spLocks noChangeShapeType="1"/>
          </p:cNvSpPr>
          <p:nvPr/>
        </p:nvSpPr>
        <p:spPr bwMode="auto">
          <a:xfrm rot="5400000" flipH="1" flipV="1">
            <a:off x="5753100" y="3086100"/>
            <a:ext cx="304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5116" name="Line 13"/>
          <p:cNvSpPr>
            <a:spLocks noChangeShapeType="1"/>
          </p:cNvSpPr>
          <p:nvPr/>
        </p:nvSpPr>
        <p:spPr bwMode="auto">
          <a:xfrm rot="16200000" flipV="1">
            <a:off x="5791200" y="2286000"/>
            <a:ext cx="228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4"/>
          <p:cNvSpPr txBox="1">
            <a:spLocks noChangeArrowheads="1"/>
          </p:cNvSpPr>
          <p:nvPr/>
        </p:nvSpPr>
        <p:spPr bwMode="auto">
          <a:xfrm>
            <a:off x="6553200" y="2743200"/>
            <a:ext cx="533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FF6600"/>
                </a:solidFill>
              </a:rPr>
              <a:t>+</a:t>
            </a:r>
          </a:p>
        </p:txBody>
      </p:sp>
      <p:sp>
        <p:nvSpPr>
          <p:cNvPr id="175118" name="Text Box 15"/>
          <p:cNvSpPr txBox="1">
            <a:spLocks noChangeArrowheads="1"/>
          </p:cNvSpPr>
          <p:nvPr/>
        </p:nvSpPr>
        <p:spPr bwMode="auto">
          <a:xfrm>
            <a:off x="6553200" y="914400"/>
            <a:ext cx="457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D60093"/>
                </a:solidFill>
              </a:rPr>
              <a:t>-</a:t>
            </a:r>
          </a:p>
        </p:txBody>
      </p:sp>
      <p:sp>
        <p:nvSpPr>
          <p:cNvPr id="175119" name="Text Box 16"/>
          <p:cNvSpPr txBox="1">
            <a:spLocks noChangeArrowheads="1"/>
          </p:cNvSpPr>
          <p:nvPr/>
        </p:nvSpPr>
        <p:spPr bwMode="auto">
          <a:xfrm>
            <a:off x="5105400" y="2057400"/>
            <a:ext cx="457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D60093"/>
                </a:solidFill>
              </a:rPr>
              <a:t>-</a:t>
            </a:r>
          </a:p>
        </p:txBody>
      </p:sp>
      <p:sp>
        <p:nvSpPr>
          <p:cNvPr id="175120" name="Text Box 17"/>
          <p:cNvSpPr txBox="1">
            <a:spLocks noChangeArrowheads="1"/>
          </p:cNvSpPr>
          <p:nvPr/>
        </p:nvSpPr>
        <p:spPr bwMode="auto">
          <a:xfrm>
            <a:off x="7924800" y="1981200"/>
            <a:ext cx="457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D60093"/>
                </a:solidFill>
              </a:rPr>
              <a:t>-</a:t>
            </a:r>
          </a:p>
        </p:txBody>
      </p:sp>
      <p:sp>
        <p:nvSpPr>
          <p:cNvPr id="175121" name="Text Box 18"/>
          <p:cNvSpPr txBox="1">
            <a:spLocks noChangeArrowheads="1"/>
          </p:cNvSpPr>
          <p:nvPr/>
        </p:nvSpPr>
        <p:spPr bwMode="auto">
          <a:xfrm>
            <a:off x="8001000" y="3276600"/>
            <a:ext cx="457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D60093"/>
                </a:solidFill>
              </a:rPr>
              <a:t>-</a:t>
            </a:r>
          </a:p>
        </p:txBody>
      </p:sp>
      <p:sp>
        <p:nvSpPr>
          <p:cNvPr id="175122" name="Text Box 19"/>
          <p:cNvSpPr txBox="1">
            <a:spLocks noChangeArrowheads="1"/>
          </p:cNvSpPr>
          <p:nvPr/>
        </p:nvSpPr>
        <p:spPr bwMode="auto">
          <a:xfrm>
            <a:off x="6629400" y="4419600"/>
            <a:ext cx="457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D60093"/>
                </a:solidFill>
              </a:rPr>
              <a:t>-</a:t>
            </a:r>
          </a:p>
        </p:txBody>
      </p:sp>
      <p:sp>
        <p:nvSpPr>
          <p:cNvPr id="175123" name="Text Box 20"/>
          <p:cNvSpPr txBox="1">
            <a:spLocks noChangeArrowheads="1"/>
          </p:cNvSpPr>
          <p:nvPr/>
        </p:nvSpPr>
        <p:spPr bwMode="auto">
          <a:xfrm>
            <a:off x="5257800" y="3352800"/>
            <a:ext cx="457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>
                <a:solidFill>
                  <a:srgbClr val="D60093"/>
                </a:solidFill>
              </a:rPr>
              <a:t>-</a:t>
            </a:r>
          </a:p>
        </p:txBody>
      </p:sp>
      <p:sp>
        <p:nvSpPr>
          <p:cNvPr id="175124" name="Rectangle 21"/>
          <p:cNvSpPr>
            <a:spLocks noChangeArrowheads="1"/>
          </p:cNvSpPr>
          <p:nvPr/>
        </p:nvSpPr>
        <p:spPr bwMode="auto">
          <a:xfrm>
            <a:off x="685800" y="355600"/>
            <a:ext cx="77724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6600"/>
                </a:solidFill>
              </a:rPr>
              <a:t>Crystal Field Theory</a:t>
            </a:r>
          </a:p>
        </p:txBody>
      </p:sp>
      <p:sp>
        <p:nvSpPr>
          <p:cNvPr id="175125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D01EF-EA29-434E-AD79-5DCB5724C52C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30200"/>
            <a:ext cx="8458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1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575BC-ED1A-4E46-94A9-3D93CD4569F1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6478588" y="1373188"/>
            <a:ext cx="1673225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/>
              <a:t>_    _ 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6249988" y="2973388"/>
            <a:ext cx="2359025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/>
              <a:t>_    _    _ 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249988" y="1144588"/>
            <a:ext cx="758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z</a:t>
            </a:r>
            <a:r>
              <a:rPr lang="en-US"/>
              <a:t>2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7773988" y="3887788"/>
            <a:ext cx="758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yz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7011988" y="3887788"/>
            <a:ext cx="758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xz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097588" y="3811588"/>
            <a:ext cx="758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xy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7011988" y="1144588"/>
            <a:ext cx="1520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x</a:t>
            </a:r>
            <a:r>
              <a:rPr lang="en-US"/>
              <a:t>2</a:t>
            </a:r>
            <a:r>
              <a:rPr lang="en-US" sz="3600" baseline="-25000"/>
              <a:t>- y</a:t>
            </a:r>
            <a:r>
              <a:rPr lang="en-US"/>
              <a:t>2</a:t>
            </a:r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 flipV="1">
            <a:off x="2997200" y="2032000"/>
            <a:ext cx="3302000" cy="33274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62" name="Group 11"/>
          <p:cNvGrpSpPr>
            <a:grpSpLocks/>
          </p:cNvGrpSpPr>
          <p:nvPr/>
        </p:nvGrpSpPr>
        <p:grpSpPr bwMode="auto">
          <a:xfrm>
            <a:off x="839788" y="4192588"/>
            <a:ext cx="2359025" cy="2176462"/>
            <a:chOff x="529" y="2641"/>
            <a:chExt cx="1486" cy="1371"/>
          </a:xfrm>
        </p:grpSpPr>
        <p:sp>
          <p:nvSpPr>
            <p:cNvPr id="177170" name="Rectangle 12"/>
            <p:cNvSpPr>
              <a:spLocks noChangeArrowheads="1"/>
            </p:cNvSpPr>
            <p:nvPr/>
          </p:nvSpPr>
          <p:spPr bwMode="auto">
            <a:xfrm>
              <a:off x="529" y="3073"/>
              <a:ext cx="1486" cy="4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4400"/>
                <a:t>_ _ _ _ _</a:t>
              </a:r>
            </a:p>
          </p:txBody>
        </p:sp>
        <p:sp>
          <p:nvSpPr>
            <p:cNvPr id="177171" name="Rectangle 13"/>
            <p:cNvSpPr>
              <a:spLocks noChangeArrowheads="1"/>
            </p:cNvSpPr>
            <p:nvPr/>
          </p:nvSpPr>
          <p:spPr bwMode="auto">
            <a:xfrm>
              <a:off x="577" y="2641"/>
              <a:ext cx="1150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isolated metal ion</a:t>
              </a:r>
            </a:p>
          </p:txBody>
        </p:sp>
        <p:sp>
          <p:nvSpPr>
            <p:cNvPr id="177172" name="Rectangle 14"/>
            <p:cNvSpPr>
              <a:spLocks noChangeArrowheads="1"/>
            </p:cNvSpPr>
            <p:nvPr/>
          </p:nvSpPr>
          <p:spPr bwMode="auto">
            <a:xfrm>
              <a:off x="625" y="3649"/>
              <a:ext cx="1342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/>
                <a:t>d-orbitals</a:t>
              </a:r>
            </a:p>
          </p:txBody>
        </p:sp>
      </p:grpSp>
      <p:sp>
        <p:nvSpPr>
          <p:cNvPr id="177163" name="Rectangle 15"/>
          <p:cNvSpPr>
            <a:spLocks noChangeArrowheads="1"/>
          </p:cNvSpPr>
          <p:nvPr/>
        </p:nvSpPr>
        <p:spPr bwMode="auto">
          <a:xfrm>
            <a:off x="5486400" y="4876800"/>
            <a:ext cx="3654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metal ion in octahedral complex</a:t>
            </a:r>
          </a:p>
        </p:txBody>
      </p:sp>
      <p:sp>
        <p:nvSpPr>
          <p:cNvPr id="177164" name="Line 16"/>
          <p:cNvSpPr>
            <a:spLocks noChangeShapeType="1"/>
          </p:cNvSpPr>
          <p:nvPr/>
        </p:nvSpPr>
        <p:spPr bwMode="auto">
          <a:xfrm flipV="1">
            <a:off x="762000" y="2108200"/>
            <a:ext cx="0" cy="3784600"/>
          </a:xfrm>
          <a:prstGeom prst="line">
            <a:avLst/>
          </a:prstGeom>
          <a:noFill/>
          <a:ln w="50800">
            <a:solidFill>
              <a:srgbClr val="F35B1B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5" name="Rectangle 17"/>
          <p:cNvSpPr>
            <a:spLocks noChangeArrowheads="1"/>
          </p:cNvSpPr>
          <p:nvPr/>
        </p:nvSpPr>
        <p:spPr bwMode="auto">
          <a:xfrm>
            <a:off x="153988" y="3659188"/>
            <a:ext cx="13684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E</a:t>
            </a:r>
          </a:p>
        </p:txBody>
      </p:sp>
      <p:sp>
        <p:nvSpPr>
          <p:cNvPr id="177166" name="Rectangle 18"/>
          <p:cNvSpPr>
            <a:spLocks noChangeArrowheads="1"/>
          </p:cNvSpPr>
          <p:nvPr/>
        </p:nvSpPr>
        <p:spPr bwMode="auto">
          <a:xfrm>
            <a:off x="609600" y="1143000"/>
            <a:ext cx="4492625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>
                <a:solidFill>
                  <a:srgbClr val="FF6600"/>
                </a:solidFill>
              </a:rPr>
              <a:t>octahedral crystal field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200"/>
              <a:t>d orbital energy levels</a:t>
            </a:r>
          </a:p>
        </p:txBody>
      </p:sp>
      <p:sp>
        <p:nvSpPr>
          <p:cNvPr id="177167" name="Line 19"/>
          <p:cNvSpPr>
            <a:spLocks noChangeShapeType="1"/>
          </p:cNvSpPr>
          <p:nvPr/>
        </p:nvSpPr>
        <p:spPr bwMode="auto">
          <a:xfrm flipV="1">
            <a:off x="2997200" y="3632200"/>
            <a:ext cx="3149600" cy="18034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8" name="Rectangle 20"/>
          <p:cNvSpPr>
            <a:spLocks noChangeArrowheads="1"/>
          </p:cNvSpPr>
          <p:nvPr/>
        </p:nvSpPr>
        <p:spPr bwMode="auto">
          <a:xfrm>
            <a:off x="685800" y="355600"/>
            <a:ext cx="77724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>
                <a:solidFill>
                  <a:srgbClr val="CC6600"/>
                </a:solidFill>
              </a:rPr>
              <a:t>Crystal Field Theory</a:t>
            </a:r>
          </a:p>
        </p:txBody>
      </p:sp>
      <p:sp>
        <p:nvSpPr>
          <p:cNvPr id="177169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F6436-ED22-4CA8-AA73-C42029A5E3E9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Crystal field theory</a:t>
            </a: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52400" y="1219200"/>
            <a:ext cx="8915400" cy="54864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r>
              <a:rPr lang="en-US" sz="3600" u="sng" kern="0" dirty="0">
                <a:solidFill>
                  <a:srgbClr val="000099"/>
                </a:solidFill>
                <a:latin typeface="+mn-lt"/>
              </a:rPr>
              <a:t>Factors affecting the C.F.S or 10Dq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+mj-lt"/>
              <a:buAutoNum type="arabicPeriod"/>
              <a:defRPr/>
            </a:pPr>
            <a:r>
              <a:rPr lang="en-US" sz="3600" kern="0" dirty="0">
                <a:solidFill>
                  <a:srgbClr val="000099"/>
                </a:solidFill>
                <a:latin typeface="+mn-lt"/>
              </a:rPr>
              <a:t>Nature of metal ion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+mj-lt"/>
              <a:buAutoNum type="arabicPeriod"/>
              <a:defRPr/>
            </a:pPr>
            <a:r>
              <a:rPr lang="en-US" sz="3600" kern="0" dirty="0">
                <a:solidFill>
                  <a:srgbClr val="000099"/>
                </a:solidFill>
                <a:latin typeface="+mn-lt"/>
              </a:rPr>
              <a:t>Nature of </a:t>
            </a:r>
            <a:r>
              <a:rPr lang="en-US" sz="3600" kern="0" dirty="0" err="1">
                <a:solidFill>
                  <a:srgbClr val="000099"/>
                </a:solidFill>
                <a:latin typeface="+mn-lt"/>
              </a:rPr>
              <a:t>ligand</a:t>
            </a:r>
            <a:endParaRPr lang="en-US" sz="3600" kern="0" dirty="0">
              <a:solidFill>
                <a:srgbClr val="000099"/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+mj-lt"/>
              <a:buAutoNum type="arabicPeriod"/>
              <a:defRPr/>
            </a:pPr>
            <a:r>
              <a:rPr lang="en-US" sz="3600" kern="0" dirty="0">
                <a:solidFill>
                  <a:srgbClr val="000099"/>
                </a:solidFill>
                <a:latin typeface="+mn-lt"/>
              </a:rPr>
              <a:t>Geometry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Tx/>
              <a:buAutoNum type="arabicPeriod"/>
              <a:defRPr/>
            </a:pPr>
            <a:endParaRPr lang="en-US" kern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11C101-0E46-435E-956B-06F35A18795C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52400" y="0"/>
            <a:ext cx="8915400" cy="67056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Wingdings 2" pitchFamily="18" charset="2"/>
              <a:buChar char="¿"/>
              <a:defRPr/>
            </a:pPr>
            <a:r>
              <a:rPr lang="en-US" kern="0" dirty="0">
                <a:solidFill>
                  <a:srgbClr val="000099"/>
                </a:solidFill>
                <a:latin typeface="+mj-lt"/>
              </a:rPr>
              <a:t>Nature of metal ion: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Wingdings" pitchFamily="2" charset="2"/>
              <a:buChar char="ü"/>
              <a:defRPr/>
            </a:pPr>
            <a:r>
              <a:rPr lang="en-US" kern="0" dirty="0">
                <a:solidFill>
                  <a:srgbClr val="000099"/>
                </a:solidFill>
                <a:latin typeface="+mj-lt"/>
              </a:rPr>
              <a:t>Charge of metal </a:t>
            </a:r>
            <a:r>
              <a:rPr lang="el-GR" kern="0" dirty="0">
                <a:solidFill>
                  <a:srgbClr val="000099"/>
                </a:solidFill>
                <a:latin typeface="+mj-lt"/>
              </a:rPr>
              <a:t>α</a:t>
            </a:r>
            <a:r>
              <a:rPr lang="en-US" kern="0" dirty="0">
                <a:solidFill>
                  <a:srgbClr val="000099"/>
                </a:solidFill>
                <a:latin typeface="+mj-lt"/>
              </a:rPr>
              <a:t> splitting magnitude or 10Dq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r>
              <a:rPr lang="en-US" kern="0" dirty="0" err="1">
                <a:solidFill>
                  <a:srgbClr val="000099"/>
                </a:solidFill>
                <a:latin typeface="+mj-lt"/>
              </a:rPr>
              <a:t>Eg</a:t>
            </a:r>
            <a:r>
              <a:rPr lang="en-US" kern="0" dirty="0">
                <a:solidFill>
                  <a:srgbClr val="000099"/>
                </a:solidFill>
                <a:latin typeface="+mj-lt"/>
              </a:rPr>
              <a:t>. Fe</a:t>
            </a:r>
            <a:r>
              <a:rPr lang="en-US" kern="0" baseline="30000" dirty="0">
                <a:solidFill>
                  <a:srgbClr val="000099"/>
                </a:solidFill>
                <a:latin typeface="+mj-lt"/>
              </a:rPr>
              <a:t>+2  </a:t>
            </a:r>
            <a:r>
              <a:rPr lang="en-US" kern="0" dirty="0">
                <a:solidFill>
                  <a:srgbClr val="000099"/>
                </a:solidFill>
                <a:latin typeface="+mj-lt"/>
              </a:rPr>
              <a:t>-------10,400 cm-1</a:t>
            </a:r>
            <a:r>
              <a:rPr lang="en-US" kern="0" baseline="30000" dirty="0">
                <a:solidFill>
                  <a:srgbClr val="000099"/>
                </a:solidFill>
                <a:latin typeface="+mj-lt"/>
              </a:rPr>
              <a:t>,     </a:t>
            </a:r>
            <a:r>
              <a:rPr lang="en-US" kern="0" dirty="0">
                <a:solidFill>
                  <a:srgbClr val="000099"/>
                </a:solidFill>
                <a:latin typeface="+mj-lt"/>
              </a:rPr>
              <a:t>Fe+3</a:t>
            </a:r>
            <a:r>
              <a:rPr lang="en-US" kern="0" baseline="30000" dirty="0">
                <a:solidFill>
                  <a:srgbClr val="000099"/>
                </a:solidFill>
                <a:latin typeface="+mj-lt"/>
              </a:rPr>
              <a:t> </a:t>
            </a:r>
            <a:r>
              <a:rPr lang="en-US" kern="0" dirty="0">
                <a:solidFill>
                  <a:srgbClr val="000099"/>
                </a:solidFill>
                <a:latin typeface="+mj-lt"/>
              </a:rPr>
              <a:t>-------13,700 cm-1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Wingdings" pitchFamily="2" charset="2"/>
              <a:buChar char="ü"/>
              <a:defRPr/>
            </a:pPr>
            <a:r>
              <a:rPr lang="en-US" kern="0" dirty="0">
                <a:solidFill>
                  <a:srgbClr val="000099"/>
                </a:solidFill>
                <a:latin typeface="+mj-lt"/>
              </a:rPr>
              <a:t>Charge on different metal ion </a:t>
            </a:r>
            <a:r>
              <a:rPr lang="el-GR" kern="0" dirty="0">
                <a:solidFill>
                  <a:srgbClr val="000099"/>
                </a:solidFill>
                <a:latin typeface="+mj-lt"/>
              </a:rPr>
              <a:t>α</a:t>
            </a:r>
            <a:r>
              <a:rPr lang="en-US" kern="0" dirty="0">
                <a:solidFill>
                  <a:srgbClr val="000099"/>
                </a:solidFill>
                <a:latin typeface="+mj-lt"/>
              </a:rPr>
              <a:t> splitting magnitude or 10Dq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r>
              <a:rPr lang="en-US" kern="0" dirty="0" err="1">
                <a:solidFill>
                  <a:srgbClr val="000099"/>
                </a:solidFill>
                <a:latin typeface="+mj-lt"/>
              </a:rPr>
              <a:t>Eg</a:t>
            </a:r>
            <a:r>
              <a:rPr lang="en-US" kern="0" dirty="0">
                <a:solidFill>
                  <a:srgbClr val="000099"/>
                </a:solidFill>
                <a:latin typeface="+mj-lt"/>
              </a:rPr>
              <a:t>. V+2-------12,400cm-1,       Cr+3-------17,400cm-1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Wingdings" pitchFamily="2" charset="2"/>
              <a:buChar char="ü"/>
              <a:defRPr/>
            </a:pPr>
            <a:r>
              <a:rPr lang="en-US" kern="0" dirty="0">
                <a:solidFill>
                  <a:srgbClr val="000099"/>
                </a:solidFill>
                <a:latin typeface="+mj-lt"/>
              </a:rPr>
              <a:t>Number of d-electrons increases splitting decreases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r>
              <a:rPr lang="en-US" kern="0" dirty="0">
                <a:solidFill>
                  <a:srgbClr val="000099"/>
                </a:solidFill>
                <a:latin typeface="+mj-lt"/>
              </a:rPr>
              <a:t>No. of d-electrons </a:t>
            </a:r>
            <a:r>
              <a:rPr lang="el-GR" kern="0" dirty="0">
                <a:solidFill>
                  <a:srgbClr val="000099"/>
                </a:solidFill>
                <a:latin typeface="+mj-lt"/>
              </a:rPr>
              <a:t>α</a:t>
            </a:r>
            <a:r>
              <a:rPr lang="en-US" kern="0" dirty="0">
                <a:solidFill>
                  <a:srgbClr val="000099"/>
                </a:solidFill>
                <a:latin typeface="+mj-lt"/>
              </a:rPr>
              <a:t> 1/10Dq     </a:t>
            </a:r>
            <a:r>
              <a:rPr lang="en-US" kern="0" dirty="0" err="1">
                <a:solidFill>
                  <a:srgbClr val="000099"/>
                </a:solidFill>
                <a:latin typeface="+mj-lt"/>
              </a:rPr>
              <a:t>eg</a:t>
            </a:r>
            <a:r>
              <a:rPr lang="en-US" kern="0" dirty="0">
                <a:solidFill>
                  <a:srgbClr val="000099"/>
                </a:solidFill>
                <a:latin typeface="+mj-lt"/>
              </a:rPr>
              <a:t>. d7-------Co+2----------9,300cm-1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r>
              <a:rPr lang="en-US" kern="0" dirty="0">
                <a:solidFill>
                  <a:srgbClr val="000099"/>
                </a:solidFill>
                <a:latin typeface="+mj-lt"/>
              </a:rPr>
              <a:t>					         d8-------Ni+2-----------6,500cm-1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Wingdings" pitchFamily="2" charset="2"/>
              <a:buChar char="ü"/>
              <a:defRPr/>
            </a:pPr>
            <a:r>
              <a:rPr lang="en-US" kern="0" dirty="0">
                <a:solidFill>
                  <a:srgbClr val="000099"/>
                </a:solidFill>
                <a:latin typeface="+mj-lt"/>
              </a:rPr>
              <a:t>As quantum number of metal ion  increases splitting magnitude also increases . 3d→4d→5d (as size increases 30-50% splitting increases)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r>
              <a:rPr lang="en-US" kern="0" baseline="30000" dirty="0">
                <a:solidFill>
                  <a:srgbClr val="000099"/>
                </a:solidFill>
                <a:latin typeface="+mj-lt"/>
              </a:rPr>
              <a:t> </a:t>
            </a:r>
          </a:p>
        </p:txBody>
      </p:sp>
      <p:sp>
        <p:nvSpPr>
          <p:cNvPr id="179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78DAF-6AB7-4DB3-8130-D26A11541AA5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52400" y="0"/>
            <a:ext cx="8915400" cy="67056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Wingdings" pitchFamily="2" charset="2"/>
              <a:buChar char="ü"/>
              <a:defRPr/>
            </a:pPr>
            <a:r>
              <a:rPr lang="en-US" kern="0" dirty="0">
                <a:solidFill>
                  <a:srgbClr val="000099"/>
                </a:solidFill>
              </a:rPr>
              <a:t>As quantum number of metal ion  increases splitting magnitude also increases . 3d→4d→5d (as size increases 30-50% splitting increases)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r>
              <a:rPr lang="en-US" kern="0" dirty="0" err="1">
                <a:solidFill>
                  <a:srgbClr val="000099"/>
                </a:solidFill>
              </a:rPr>
              <a:t>Eg</a:t>
            </a:r>
            <a:r>
              <a:rPr lang="en-US" kern="0" dirty="0">
                <a:solidFill>
                  <a:srgbClr val="000099"/>
                </a:solidFill>
              </a:rPr>
              <a:t>. [Co(NH</a:t>
            </a:r>
            <a:r>
              <a:rPr lang="en-US" kern="0" baseline="-25000" dirty="0">
                <a:solidFill>
                  <a:srgbClr val="000099"/>
                </a:solidFill>
              </a:rPr>
              <a:t>3</a:t>
            </a:r>
            <a:r>
              <a:rPr lang="en-US" kern="0" dirty="0">
                <a:solidFill>
                  <a:srgbClr val="000099"/>
                </a:solidFill>
              </a:rPr>
              <a:t>)</a:t>
            </a:r>
            <a:r>
              <a:rPr lang="en-US" kern="0" baseline="-25000" dirty="0">
                <a:solidFill>
                  <a:srgbClr val="000099"/>
                </a:solidFill>
              </a:rPr>
              <a:t>6</a:t>
            </a:r>
            <a:r>
              <a:rPr lang="en-US" kern="0" dirty="0">
                <a:solidFill>
                  <a:srgbClr val="000099"/>
                </a:solidFill>
              </a:rPr>
              <a:t>]</a:t>
            </a:r>
            <a:r>
              <a:rPr lang="en-US" kern="0" baseline="30000" dirty="0">
                <a:solidFill>
                  <a:srgbClr val="000099"/>
                </a:solidFill>
              </a:rPr>
              <a:t>+3</a:t>
            </a:r>
            <a:r>
              <a:rPr lang="en-US" kern="0" dirty="0">
                <a:solidFill>
                  <a:srgbClr val="000099"/>
                </a:solidFill>
              </a:rPr>
              <a:t>  --------2300cm-1, [</a:t>
            </a:r>
            <a:r>
              <a:rPr lang="en-US" kern="0" dirty="0" err="1">
                <a:solidFill>
                  <a:srgbClr val="000099"/>
                </a:solidFill>
              </a:rPr>
              <a:t>Rh</a:t>
            </a:r>
            <a:r>
              <a:rPr lang="en-US" kern="0" dirty="0">
                <a:solidFill>
                  <a:srgbClr val="000099"/>
                </a:solidFill>
              </a:rPr>
              <a:t>(NH</a:t>
            </a:r>
            <a:r>
              <a:rPr lang="en-US" kern="0" baseline="-25000" dirty="0">
                <a:solidFill>
                  <a:srgbClr val="000099"/>
                </a:solidFill>
              </a:rPr>
              <a:t>3</a:t>
            </a:r>
            <a:r>
              <a:rPr lang="en-US" kern="0" dirty="0">
                <a:solidFill>
                  <a:srgbClr val="000099"/>
                </a:solidFill>
              </a:rPr>
              <a:t>)</a:t>
            </a:r>
            <a:r>
              <a:rPr lang="en-US" kern="0" baseline="-25000" dirty="0">
                <a:solidFill>
                  <a:srgbClr val="000099"/>
                </a:solidFill>
              </a:rPr>
              <a:t>6</a:t>
            </a:r>
            <a:r>
              <a:rPr lang="en-US" kern="0" dirty="0">
                <a:solidFill>
                  <a:srgbClr val="000099"/>
                </a:solidFill>
              </a:rPr>
              <a:t>]</a:t>
            </a:r>
            <a:r>
              <a:rPr lang="en-US" kern="0" baseline="30000" dirty="0">
                <a:solidFill>
                  <a:srgbClr val="000099"/>
                </a:solidFill>
              </a:rPr>
              <a:t>+3</a:t>
            </a:r>
            <a:r>
              <a:rPr lang="en-US" kern="0" dirty="0">
                <a:solidFill>
                  <a:srgbClr val="000099"/>
                </a:solidFill>
              </a:rPr>
              <a:t>  --------31,300cm-1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r>
              <a:rPr lang="en-US" kern="0" dirty="0">
                <a:solidFill>
                  <a:srgbClr val="000099"/>
                </a:solidFill>
              </a:rPr>
              <a:t> [</a:t>
            </a:r>
            <a:r>
              <a:rPr lang="en-US" kern="0" dirty="0" err="1">
                <a:solidFill>
                  <a:srgbClr val="000099"/>
                </a:solidFill>
              </a:rPr>
              <a:t>Ir</a:t>
            </a:r>
            <a:r>
              <a:rPr lang="en-US" kern="0" dirty="0">
                <a:solidFill>
                  <a:srgbClr val="000099"/>
                </a:solidFill>
              </a:rPr>
              <a:t>(NH</a:t>
            </a:r>
            <a:r>
              <a:rPr lang="en-US" kern="0" baseline="-25000" dirty="0">
                <a:solidFill>
                  <a:srgbClr val="000099"/>
                </a:solidFill>
              </a:rPr>
              <a:t>3</a:t>
            </a:r>
            <a:r>
              <a:rPr lang="en-US" kern="0" dirty="0">
                <a:solidFill>
                  <a:srgbClr val="000099"/>
                </a:solidFill>
              </a:rPr>
              <a:t>)</a:t>
            </a:r>
            <a:r>
              <a:rPr lang="en-US" kern="0" baseline="-25000" dirty="0">
                <a:solidFill>
                  <a:srgbClr val="000099"/>
                </a:solidFill>
              </a:rPr>
              <a:t>6</a:t>
            </a:r>
            <a:r>
              <a:rPr lang="en-US" kern="0" dirty="0">
                <a:solidFill>
                  <a:srgbClr val="000099"/>
                </a:solidFill>
              </a:rPr>
              <a:t>]</a:t>
            </a:r>
            <a:r>
              <a:rPr lang="en-US" kern="0" baseline="30000" dirty="0">
                <a:solidFill>
                  <a:srgbClr val="000099"/>
                </a:solidFill>
              </a:rPr>
              <a:t>+3</a:t>
            </a:r>
            <a:r>
              <a:rPr lang="en-US" kern="0" dirty="0">
                <a:solidFill>
                  <a:srgbClr val="000099"/>
                </a:solidFill>
              </a:rPr>
              <a:t>  --------44,300cm-1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Wingdings" pitchFamily="2" charset="2"/>
              <a:buChar char="ü"/>
              <a:defRPr/>
            </a:pPr>
            <a:r>
              <a:rPr lang="en-US" kern="0" dirty="0">
                <a:solidFill>
                  <a:srgbClr val="000099"/>
                </a:solidFill>
              </a:rPr>
              <a:t>Nature of </a:t>
            </a:r>
            <a:r>
              <a:rPr lang="en-US" kern="0" dirty="0" err="1">
                <a:solidFill>
                  <a:srgbClr val="000099"/>
                </a:solidFill>
              </a:rPr>
              <a:t>ligand</a:t>
            </a:r>
            <a:r>
              <a:rPr lang="en-US" kern="0" dirty="0">
                <a:solidFill>
                  <a:srgbClr val="000099"/>
                </a:solidFill>
              </a:rPr>
              <a:t>------Weak field and strong field </a:t>
            </a:r>
            <a:r>
              <a:rPr lang="en-US" kern="0" dirty="0" err="1">
                <a:solidFill>
                  <a:srgbClr val="000099"/>
                </a:solidFill>
              </a:rPr>
              <a:t>ligand</a:t>
            </a:r>
            <a:endParaRPr lang="en-US" kern="0" dirty="0">
              <a:solidFill>
                <a:srgbClr val="000099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buFont typeface="Wingdings" pitchFamily="2" charset="2"/>
              <a:buChar char="ü"/>
              <a:defRPr/>
            </a:pPr>
            <a:r>
              <a:rPr lang="en-US" kern="0" dirty="0">
                <a:solidFill>
                  <a:srgbClr val="000099"/>
                </a:solidFill>
              </a:rPr>
              <a:t>A series of common ligands arranged with increasing order their C.F.S magnitude with any given ion to result </a:t>
            </a:r>
            <a:r>
              <a:rPr lang="en-US" kern="0" dirty="0" err="1">
                <a:solidFill>
                  <a:srgbClr val="000099"/>
                </a:solidFill>
              </a:rPr>
              <a:t>spectrochemical</a:t>
            </a:r>
            <a:r>
              <a:rPr lang="en-US" kern="0" dirty="0">
                <a:solidFill>
                  <a:srgbClr val="000099"/>
                </a:solidFill>
              </a:rPr>
              <a:t> series.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endParaRPr lang="en-US" kern="0" dirty="0">
              <a:solidFill>
                <a:srgbClr val="000099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66CC"/>
              </a:buClr>
              <a:buSzPct val="80000"/>
              <a:defRPr/>
            </a:pPr>
            <a:r>
              <a:rPr lang="en-US" kern="0" baseline="30000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80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C407F2-876C-460D-9038-7A8F5C8FB1B8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7543800" cy="685800"/>
          </a:xfrm>
          <a:noFill/>
        </p:spPr>
        <p:txBody>
          <a:bodyPr lIns="90488" tIns="44450" rIns="90488" bIns="44450"/>
          <a:lstStyle/>
          <a:p>
            <a:pPr algn="l" eaLnBrk="1" hangingPunct="1"/>
            <a:r>
              <a:rPr lang="en-US" sz="3200" smtClean="0">
                <a:solidFill>
                  <a:schemeClr val="accent2"/>
                </a:solidFill>
              </a:rPr>
              <a:t>Spectrochemical Series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429000"/>
            <a:ext cx="8915400" cy="3276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r>
              <a:rPr lang="en-US" sz="2600" smtClean="0"/>
              <a:t>    I</a:t>
            </a:r>
            <a:r>
              <a:rPr lang="en-US" sz="2600" baseline="30000" smtClean="0"/>
              <a:t>-</a:t>
            </a:r>
            <a:r>
              <a:rPr lang="en-US" sz="2600" smtClean="0"/>
              <a:t> &lt; Br</a:t>
            </a:r>
            <a:r>
              <a:rPr lang="en-US" sz="2600" baseline="30000" smtClean="0"/>
              <a:t>-</a:t>
            </a:r>
            <a:r>
              <a:rPr lang="en-US" sz="2600" smtClean="0"/>
              <a:t> &lt; Cl</a:t>
            </a:r>
            <a:r>
              <a:rPr lang="en-US" sz="2600" baseline="30000" smtClean="0"/>
              <a:t>-</a:t>
            </a:r>
            <a:r>
              <a:rPr lang="en-US" sz="2600" smtClean="0"/>
              <a:t> &lt; F</a:t>
            </a:r>
            <a:r>
              <a:rPr lang="en-US" sz="2600" baseline="30000" smtClean="0"/>
              <a:t>- </a:t>
            </a:r>
            <a:r>
              <a:rPr lang="en-US" sz="2600" smtClean="0"/>
              <a:t>&lt; OH</a:t>
            </a:r>
            <a:r>
              <a:rPr lang="en-US" sz="2600" baseline="30000" smtClean="0"/>
              <a:t>- </a:t>
            </a:r>
            <a:r>
              <a:rPr lang="en-US" sz="2600" smtClean="0"/>
              <a:t>&lt; H</a:t>
            </a:r>
            <a:r>
              <a:rPr lang="en-US" sz="2600" baseline="-25000" smtClean="0"/>
              <a:t>2</a:t>
            </a:r>
            <a:r>
              <a:rPr lang="en-US" sz="2600" smtClean="0"/>
              <a:t>O &lt; NH</a:t>
            </a:r>
            <a:r>
              <a:rPr lang="en-US" sz="2600" baseline="-25000" smtClean="0"/>
              <a:t>3</a:t>
            </a:r>
            <a:r>
              <a:rPr lang="en-US" sz="2600" smtClean="0"/>
              <a:t> &lt; en &lt; CN</a:t>
            </a:r>
            <a:r>
              <a:rPr lang="en-US" sz="2600" baseline="30000" smtClean="0"/>
              <a:t>-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143000" y="4876800"/>
            <a:ext cx="35020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weak field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5867400" y="4648200"/>
            <a:ext cx="25114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strong field</a:t>
            </a: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762000" y="3962400"/>
            <a:ext cx="9906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 flipH="1">
            <a:off x="3124200" y="3962400"/>
            <a:ext cx="12192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5867400" y="4038600"/>
            <a:ext cx="5334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 flipH="1">
            <a:off x="7239000" y="4038600"/>
            <a:ext cx="190500" cy="571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8" name="Text Box 12"/>
          <p:cNvSpPr txBox="1">
            <a:spLocks noChangeArrowheads="1"/>
          </p:cNvSpPr>
          <p:nvPr/>
        </p:nvSpPr>
        <p:spPr bwMode="auto">
          <a:xfrm>
            <a:off x="304800" y="2133600"/>
            <a:ext cx="1981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Smallest </a:t>
            </a:r>
            <a:r>
              <a:rPr lang="en-US" sz="2000">
                <a:sym typeface="Symbol" pitchFamily="18" charset="2"/>
              </a:rPr>
              <a:t></a:t>
            </a:r>
            <a:endParaRPr lang="en-US" sz="2000"/>
          </a:p>
        </p:txBody>
      </p:sp>
      <p:sp>
        <p:nvSpPr>
          <p:cNvPr id="181259" name="Text Box 13"/>
          <p:cNvSpPr txBox="1">
            <a:spLocks noChangeArrowheads="1"/>
          </p:cNvSpPr>
          <p:nvPr/>
        </p:nvSpPr>
        <p:spPr bwMode="auto">
          <a:xfrm>
            <a:off x="6705600" y="2133600"/>
            <a:ext cx="1219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Largest </a:t>
            </a:r>
            <a:r>
              <a:rPr lang="en-US" sz="2000">
                <a:sym typeface="Symbol" pitchFamily="18" charset="2"/>
              </a:rPr>
              <a:t></a:t>
            </a:r>
            <a:endParaRPr lang="en-US" sz="2000"/>
          </a:p>
        </p:txBody>
      </p:sp>
      <p:sp>
        <p:nvSpPr>
          <p:cNvPr id="181260" name="Line 14"/>
          <p:cNvSpPr>
            <a:spLocks noChangeShapeType="1"/>
          </p:cNvSpPr>
          <p:nvPr/>
        </p:nvSpPr>
        <p:spPr bwMode="auto">
          <a:xfrm>
            <a:off x="381000" y="2209800"/>
            <a:ext cx="7467600" cy="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1261" name="Text Box 15"/>
          <p:cNvSpPr txBox="1">
            <a:spLocks noChangeArrowheads="1"/>
          </p:cNvSpPr>
          <p:nvPr/>
        </p:nvSpPr>
        <p:spPr bwMode="auto">
          <a:xfrm>
            <a:off x="3200400" y="2209800"/>
            <a:ext cx="1981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ym typeface="Symbol" pitchFamily="18" charset="2"/>
              </a:rPr>
              <a:t> increases</a:t>
            </a:r>
            <a:endParaRPr lang="en-US" sz="2800"/>
          </a:p>
        </p:txBody>
      </p:sp>
      <p:sp>
        <p:nvSpPr>
          <p:cNvPr id="181262" name="Rectangle 16"/>
          <p:cNvSpPr>
            <a:spLocks noChangeArrowheads="1"/>
          </p:cNvSpPr>
          <p:nvPr/>
        </p:nvSpPr>
        <p:spPr bwMode="auto">
          <a:xfrm>
            <a:off x="76200" y="152400"/>
            <a:ext cx="88392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CC6600"/>
                </a:solidFill>
              </a:rPr>
              <a:t>Colors of Transition Metal Complexes</a:t>
            </a:r>
          </a:p>
        </p:txBody>
      </p:sp>
      <p:sp>
        <p:nvSpPr>
          <p:cNvPr id="181263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E7B9DD-7FDB-4601-A91D-C9DF5F93EE4B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smtClean="0"/>
              <a:t>				Theories / Concepts</a:t>
            </a:r>
          </a:p>
          <a:p>
            <a:pPr>
              <a:buFont typeface="Wingdings 2" pitchFamily="18" charset="2"/>
              <a:buNone/>
            </a:pPr>
            <a:r>
              <a:rPr lang="en-US" b="1" smtClean="0"/>
              <a:t>Bonding in transition metal compounds</a:t>
            </a:r>
          </a:p>
          <a:p>
            <a:pPr algn="just"/>
            <a:r>
              <a:rPr lang="en-US" sz="2800" b="1" smtClean="0"/>
              <a:t>Werner Coordination Theory</a:t>
            </a:r>
          </a:p>
          <a:p>
            <a:pPr algn="just"/>
            <a:r>
              <a:rPr lang="en-US" sz="2800" b="1" smtClean="0"/>
              <a:t>18 electron rule</a:t>
            </a:r>
          </a:p>
          <a:p>
            <a:pPr algn="just"/>
            <a:r>
              <a:rPr lang="en-US" sz="2800" b="1" smtClean="0"/>
              <a:t>Valence Bond Theory</a:t>
            </a:r>
          </a:p>
          <a:p>
            <a:pPr algn="just"/>
            <a:r>
              <a:rPr lang="en-US" sz="2800" b="1" smtClean="0"/>
              <a:t>Crystal field theory</a:t>
            </a:r>
          </a:p>
          <a:p>
            <a:pPr algn="just"/>
            <a:r>
              <a:rPr lang="en-US" sz="2800" b="1" smtClean="0"/>
              <a:t>Molecular orbital approach</a:t>
            </a:r>
          </a:p>
          <a:p>
            <a:pPr algn="just"/>
            <a:r>
              <a:rPr lang="en-US" sz="2800" b="1" smtClean="0"/>
              <a:t>High spin and low spin complexes</a:t>
            </a:r>
          </a:p>
          <a:p>
            <a:pPr algn="just"/>
            <a:r>
              <a:rPr lang="en-US" sz="2800" b="1" smtClean="0"/>
              <a:t>Spectrochemical series</a:t>
            </a:r>
          </a:p>
          <a:p>
            <a:pPr algn="just"/>
            <a:r>
              <a:rPr lang="en-US" sz="2800" b="1" smtClean="0"/>
              <a:t>CFSE</a:t>
            </a:r>
          </a:p>
          <a:p>
            <a:pPr algn="just"/>
            <a:r>
              <a:rPr lang="en-US" sz="2800" b="1" smtClean="0"/>
              <a:t>Jahn-Teller distortions</a:t>
            </a:r>
            <a:endParaRPr lang="en-US" sz="2800" smtClean="0"/>
          </a:p>
        </p:txBody>
      </p:sp>
      <p:sp>
        <p:nvSpPr>
          <p:cNvPr id="164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259B1-2AEA-4D02-9D28-44184A08B33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/>
          <p:cNvSpPr>
            <a:spLocks noChangeArrowheads="1"/>
          </p:cNvSpPr>
          <p:nvPr/>
        </p:nvSpPr>
        <p:spPr bwMode="auto">
          <a:xfrm>
            <a:off x="304800" y="457200"/>
            <a:ext cx="8686800" cy="747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00099"/>
                </a:solidFill>
              </a:rPr>
              <a:t>Geometry of complex: octahedral -------10Dq,  Td-------4.5 Dq….due to arrangement of ligands</a:t>
            </a:r>
            <a:br>
              <a:rPr lang="en-US">
                <a:solidFill>
                  <a:srgbClr val="000099"/>
                </a:solidFill>
              </a:rPr>
            </a:br>
            <a:r>
              <a:rPr lang="en-US">
                <a:solidFill>
                  <a:srgbClr val="000099"/>
                </a:solidFill>
              </a:rPr>
              <a:t>Magnetic properties:</a:t>
            </a:r>
          </a:p>
          <a:p>
            <a:pPr lvl="2"/>
            <a:r>
              <a:rPr lang="en-US">
                <a:solidFill>
                  <a:srgbClr val="000099"/>
                </a:solidFill>
              </a:rPr>
              <a:t>Magnetic properties of transition metal complexes</a:t>
            </a:r>
          </a:p>
          <a:p>
            <a:pPr lvl="3"/>
            <a:r>
              <a:rPr lang="en-US">
                <a:solidFill>
                  <a:srgbClr val="000099"/>
                </a:solidFill>
              </a:rPr>
              <a:t>Many are paramagnetic</a:t>
            </a:r>
          </a:p>
          <a:p>
            <a:pPr lvl="3"/>
            <a:r>
              <a:rPr lang="en-US">
                <a:solidFill>
                  <a:srgbClr val="000099"/>
                </a:solidFill>
              </a:rPr>
              <a:t># of unpaired electrons depends on the ligand</a:t>
            </a:r>
          </a:p>
          <a:p>
            <a:pPr lvl="3"/>
            <a:r>
              <a:rPr lang="en-US">
                <a:solidFill>
                  <a:srgbClr val="000099"/>
                </a:solidFill>
              </a:rPr>
              <a:t>[Fe(CN)</a:t>
            </a:r>
            <a:r>
              <a:rPr lang="en-US" baseline="-25000">
                <a:solidFill>
                  <a:srgbClr val="000099"/>
                </a:solidFill>
              </a:rPr>
              <a:t>6</a:t>
            </a:r>
            <a:r>
              <a:rPr lang="en-US">
                <a:solidFill>
                  <a:srgbClr val="000099"/>
                </a:solidFill>
              </a:rPr>
              <a:t>]</a:t>
            </a:r>
            <a:r>
              <a:rPr lang="en-US" baseline="30000">
                <a:solidFill>
                  <a:srgbClr val="000099"/>
                </a:solidFill>
              </a:rPr>
              <a:t>3- </a:t>
            </a:r>
            <a:r>
              <a:rPr lang="en-US">
                <a:solidFill>
                  <a:srgbClr val="000099"/>
                </a:solidFill>
              </a:rPr>
              <a:t>has 1 unpaired d electron</a:t>
            </a:r>
          </a:p>
          <a:p>
            <a:pPr lvl="3"/>
            <a:r>
              <a:rPr lang="en-US">
                <a:solidFill>
                  <a:srgbClr val="000099"/>
                </a:solidFill>
              </a:rPr>
              <a:t>[FeF</a:t>
            </a:r>
            <a:r>
              <a:rPr lang="en-US" baseline="-25000">
                <a:solidFill>
                  <a:srgbClr val="000099"/>
                </a:solidFill>
              </a:rPr>
              <a:t>6</a:t>
            </a:r>
            <a:r>
              <a:rPr lang="en-US">
                <a:solidFill>
                  <a:srgbClr val="000099"/>
                </a:solidFill>
              </a:rPr>
              <a:t>]</a:t>
            </a:r>
            <a:r>
              <a:rPr lang="en-US" baseline="30000">
                <a:solidFill>
                  <a:srgbClr val="000099"/>
                </a:solidFill>
              </a:rPr>
              <a:t>3-</a:t>
            </a:r>
            <a:r>
              <a:rPr lang="en-US">
                <a:solidFill>
                  <a:srgbClr val="000099"/>
                </a:solidFill>
              </a:rPr>
              <a:t> has 5 unpaired d electrons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0099"/>
                </a:solidFill>
              </a:rPr>
              <a:t>Class activity: Calculate the magnetic moment of [Co(NH</a:t>
            </a:r>
            <a:r>
              <a:rPr lang="en-US" baseline="-25000">
                <a:solidFill>
                  <a:srgbClr val="000099"/>
                </a:solidFill>
              </a:rPr>
              <a:t>3</a:t>
            </a:r>
            <a:r>
              <a:rPr lang="en-US">
                <a:solidFill>
                  <a:srgbClr val="000099"/>
                </a:solidFill>
              </a:rPr>
              <a:t>)</a:t>
            </a:r>
            <a:r>
              <a:rPr lang="en-US" baseline="-25000">
                <a:solidFill>
                  <a:srgbClr val="000099"/>
                </a:solidFill>
              </a:rPr>
              <a:t>6</a:t>
            </a:r>
            <a:r>
              <a:rPr lang="en-US">
                <a:solidFill>
                  <a:srgbClr val="000099"/>
                </a:solidFill>
              </a:rPr>
              <a:t>]</a:t>
            </a:r>
            <a:r>
              <a:rPr lang="en-US" baseline="30000">
                <a:solidFill>
                  <a:srgbClr val="000099"/>
                </a:solidFill>
              </a:rPr>
              <a:t>+3</a:t>
            </a:r>
            <a:r>
              <a:rPr lang="en-US">
                <a:solidFill>
                  <a:srgbClr val="000099"/>
                </a:solidFill>
              </a:rPr>
              <a:t>  ?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0099"/>
                </a:solidFill>
              </a:rPr>
              <a:t/>
            </a:r>
            <a:br>
              <a:rPr lang="en-US">
                <a:solidFill>
                  <a:srgbClr val="000099"/>
                </a:solidFill>
              </a:rPr>
            </a:br>
            <a:r>
              <a:rPr lang="en-US">
                <a:solidFill>
                  <a:srgbClr val="000099"/>
                </a:solidFill>
              </a:rPr>
              <a:t/>
            </a:r>
            <a:br>
              <a:rPr lang="en-US">
                <a:solidFill>
                  <a:srgbClr val="000099"/>
                </a:solidFill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822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4A20DA-1ABF-438F-8D73-124BE3572528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Crystal Field Theory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821113"/>
          </a:xfrm>
        </p:spPr>
        <p:txBody>
          <a:bodyPr/>
          <a:lstStyle/>
          <a:p>
            <a:pPr eaLnBrk="1" hangingPunct="1"/>
            <a:r>
              <a:rPr lang="en-US" smtClean="0"/>
              <a:t>Crystal Field Theory</a:t>
            </a:r>
          </a:p>
          <a:p>
            <a:pPr lvl="1" eaLnBrk="1" hangingPunct="1"/>
            <a:r>
              <a:rPr lang="en-US" smtClean="0"/>
              <a:t>Can be used to account for</a:t>
            </a:r>
          </a:p>
          <a:p>
            <a:pPr lvl="2" eaLnBrk="1" hangingPunct="1"/>
            <a:r>
              <a:rPr lang="en-US" sz="2800" smtClean="0"/>
              <a:t>Colors of transition metal complexes</a:t>
            </a:r>
          </a:p>
          <a:p>
            <a:pPr lvl="3" eaLnBrk="1" hangingPunct="1"/>
            <a:r>
              <a:rPr lang="en-US" sz="2800" smtClean="0"/>
              <a:t>A complex must have </a:t>
            </a:r>
            <a:r>
              <a:rPr lang="en-US" sz="3200" smtClean="0"/>
              <a:t>partially filled d subshell on metal to exhibit color</a:t>
            </a:r>
          </a:p>
          <a:p>
            <a:pPr lvl="3" eaLnBrk="1" hangingPunct="1"/>
            <a:r>
              <a:rPr lang="en-US" sz="3200" smtClean="0"/>
              <a:t>A complex with 0 or 10 d e</a:t>
            </a:r>
            <a:r>
              <a:rPr lang="en-US" sz="3200" baseline="30000" smtClean="0"/>
              <a:t>-</a:t>
            </a:r>
            <a:r>
              <a:rPr lang="en-US" sz="3200" smtClean="0"/>
              <a:t>s is colorless</a:t>
            </a: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74A94-54F8-408E-8908-61C89EA645BE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smtClean="0"/>
              <a:t>Colors of Transition Metal Complexes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Compounds/complexes that have color:</a:t>
            </a:r>
          </a:p>
          <a:p>
            <a:pPr lvl="1" eaLnBrk="1" hangingPunct="1"/>
            <a:r>
              <a:rPr lang="en-US" smtClean="0"/>
              <a:t>absorb specific wavelengths of visible light (400 –700 nm)</a:t>
            </a:r>
          </a:p>
          <a:p>
            <a:pPr lvl="2" eaLnBrk="1" hangingPunct="1"/>
            <a:r>
              <a:rPr lang="en-US" sz="2800" smtClean="0"/>
              <a:t>wavelengths not absorbed are transmitted</a:t>
            </a: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35BCD-0B74-4D95-A8F8-E5354E894D5D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5400" cy="83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 Visible Spectrum</a:t>
            </a:r>
          </a:p>
        </p:txBody>
      </p:sp>
      <p:grpSp>
        <p:nvGrpSpPr>
          <p:cNvPr id="185347" name="Group 3"/>
          <p:cNvGrpSpPr>
            <a:grpSpLocks/>
          </p:cNvGrpSpPr>
          <p:nvPr/>
        </p:nvGrpSpPr>
        <p:grpSpPr bwMode="auto">
          <a:xfrm>
            <a:off x="463550" y="2673350"/>
            <a:ext cx="8216900" cy="673100"/>
            <a:chOff x="292" y="1684"/>
            <a:chExt cx="5176" cy="424"/>
          </a:xfrm>
        </p:grpSpPr>
        <p:sp>
          <p:nvSpPr>
            <p:cNvPr id="185359" name="Rectangle 4"/>
            <p:cNvSpPr>
              <a:spLocks noChangeArrowheads="1"/>
            </p:cNvSpPr>
            <p:nvPr/>
          </p:nvSpPr>
          <p:spPr bwMode="auto">
            <a:xfrm>
              <a:off x="292" y="1684"/>
              <a:ext cx="424" cy="424"/>
            </a:xfrm>
            <a:prstGeom prst="rect">
              <a:avLst/>
            </a:prstGeom>
            <a:solidFill>
              <a:srgbClr val="280049"/>
            </a:solidFill>
            <a:ln w="12700">
              <a:solidFill>
                <a:srgbClr val="28004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0" name="Rectangle 5"/>
            <p:cNvSpPr>
              <a:spLocks noChangeArrowheads="1"/>
            </p:cNvSpPr>
            <p:nvPr/>
          </p:nvSpPr>
          <p:spPr bwMode="auto">
            <a:xfrm>
              <a:off x="2884" y="1684"/>
              <a:ext cx="424" cy="424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00AE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1" name="Rectangle 6"/>
            <p:cNvSpPr>
              <a:spLocks noChangeArrowheads="1"/>
            </p:cNvSpPr>
            <p:nvPr/>
          </p:nvSpPr>
          <p:spPr bwMode="auto">
            <a:xfrm>
              <a:off x="1156" y="1684"/>
              <a:ext cx="424" cy="424"/>
            </a:xfrm>
            <a:prstGeom prst="rect">
              <a:avLst/>
            </a:prstGeom>
            <a:solidFill>
              <a:srgbClr val="7B00E4"/>
            </a:solidFill>
            <a:ln w="12700">
              <a:solidFill>
                <a:srgbClr val="7B00E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2" name="Rectangle 7"/>
            <p:cNvSpPr>
              <a:spLocks noChangeArrowheads="1"/>
            </p:cNvSpPr>
            <p:nvPr/>
          </p:nvSpPr>
          <p:spPr bwMode="auto">
            <a:xfrm>
              <a:off x="2020" y="1684"/>
              <a:ext cx="424" cy="424"/>
            </a:xfrm>
            <a:prstGeom prst="rect">
              <a:avLst/>
            </a:prstGeom>
            <a:solidFill>
              <a:srgbClr val="618FFD"/>
            </a:solidFill>
            <a:ln w="12700">
              <a:solidFill>
                <a:srgbClr val="618FF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3" name="Rectangle 8"/>
            <p:cNvSpPr>
              <a:spLocks noChangeArrowheads="1"/>
            </p:cNvSpPr>
            <p:nvPr/>
          </p:nvSpPr>
          <p:spPr bwMode="auto">
            <a:xfrm>
              <a:off x="1588" y="1684"/>
              <a:ext cx="424" cy="424"/>
            </a:xfrm>
            <a:prstGeom prst="rect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4" name="Rectangle 9"/>
            <p:cNvSpPr>
              <a:spLocks noChangeArrowheads="1"/>
            </p:cNvSpPr>
            <p:nvPr/>
          </p:nvSpPr>
          <p:spPr bwMode="auto">
            <a:xfrm>
              <a:off x="2452" y="1684"/>
              <a:ext cx="424" cy="424"/>
            </a:xfrm>
            <a:prstGeom prst="rect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5" name="Rectangle 10"/>
            <p:cNvSpPr>
              <a:spLocks noChangeArrowheads="1"/>
            </p:cNvSpPr>
            <p:nvPr/>
          </p:nvSpPr>
          <p:spPr bwMode="auto">
            <a:xfrm>
              <a:off x="724" y="1684"/>
              <a:ext cx="424" cy="424"/>
            </a:xfrm>
            <a:prstGeom prst="rect">
              <a:avLst/>
            </a:prstGeom>
            <a:solidFill>
              <a:srgbClr val="500093"/>
            </a:solidFill>
            <a:ln w="12700">
              <a:solidFill>
                <a:srgbClr val="50009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6" name="Rectangle 11"/>
            <p:cNvSpPr>
              <a:spLocks noChangeArrowheads="1"/>
            </p:cNvSpPr>
            <p:nvPr/>
          </p:nvSpPr>
          <p:spPr bwMode="auto">
            <a:xfrm>
              <a:off x="3316" y="1684"/>
              <a:ext cx="424" cy="424"/>
            </a:xfrm>
            <a:prstGeom prst="rect">
              <a:avLst/>
            </a:prstGeom>
            <a:solidFill>
              <a:srgbClr val="7FFF00"/>
            </a:solidFill>
            <a:ln w="12700">
              <a:solidFill>
                <a:srgbClr val="7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7" name="Rectangle 12"/>
            <p:cNvSpPr>
              <a:spLocks noChangeArrowheads="1"/>
            </p:cNvSpPr>
            <p:nvPr/>
          </p:nvSpPr>
          <p:spPr bwMode="auto">
            <a:xfrm>
              <a:off x="3748" y="1684"/>
              <a:ext cx="424" cy="424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8" name="Rectangle 13"/>
            <p:cNvSpPr>
              <a:spLocks noChangeArrowheads="1"/>
            </p:cNvSpPr>
            <p:nvPr/>
          </p:nvSpPr>
          <p:spPr bwMode="auto">
            <a:xfrm>
              <a:off x="4180" y="1684"/>
              <a:ext cx="424" cy="424"/>
            </a:xfrm>
            <a:prstGeom prst="rect">
              <a:avLst/>
            </a:prstGeom>
            <a:solidFill>
              <a:srgbClr val="FE9B03"/>
            </a:solidFill>
            <a:ln w="12700">
              <a:solidFill>
                <a:srgbClr val="FE9B0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69" name="Rectangle 14"/>
            <p:cNvSpPr>
              <a:spLocks noChangeArrowheads="1"/>
            </p:cNvSpPr>
            <p:nvPr/>
          </p:nvSpPr>
          <p:spPr bwMode="auto">
            <a:xfrm>
              <a:off x="4612" y="1684"/>
              <a:ext cx="424" cy="424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70" name="Rectangle 15"/>
            <p:cNvSpPr>
              <a:spLocks noChangeArrowheads="1"/>
            </p:cNvSpPr>
            <p:nvPr/>
          </p:nvSpPr>
          <p:spPr bwMode="auto">
            <a:xfrm>
              <a:off x="5044" y="1684"/>
              <a:ext cx="424" cy="424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FF50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5348" name="Rectangle 16"/>
          <p:cNvSpPr>
            <a:spLocks noChangeArrowheads="1"/>
          </p:cNvSpPr>
          <p:nvPr/>
        </p:nvSpPr>
        <p:spPr bwMode="auto">
          <a:xfrm>
            <a:off x="539750" y="5416550"/>
            <a:ext cx="673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5349" name="Rectangle 17"/>
          <p:cNvSpPr>
            <a:spLocks noChangeArrowheads="1"/>
          </p:cNvSpPr>
          <p:nvPr/>
        </p:nvSpPr>
        <p:spPr bwMode="auto">
          <a:xfrm>
            <a:off x="1296988" y="5335588"/>
            <a:ext cx="77692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White = all the colors (wavelengths)</a:t>
            </a:r>
          </a:p>
        </p:txBody>
      </p:sp>
      <p:sp>
        <p:nvSpPr>
          <p:cNvPr id="185350" name="Rectangle 18"/>
          <p:cNvSpPr>
            <a:spLocks noChangeArrowheads="1"/>
          </p:cNvSpPr>
          <p:nvPr/>
        </p:nvSpPr>
        <p:spPr bwMode="auto">
          <a:xfrm>
            <a:off x="153988" y="3430588"/>
            <a:ext cx="16732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400 nm</a:t>
            </a:r>
          </a:p>
        </p:txBody>
      </p:sp>
      <p:sp>
        <p:nvSpPr>
          <p:cNvPr id="185351" name="Rectangle 19"/>
          <p:cNvSpPr>
            <a:spLocks noChangeArrowheads="1"/>
          </p:cNvSpPr>
          <p:nvPr/>
        </p:nvSpPr>
        <p:spPr bwMode="auto">
          <a:xfrm>
            <a:off x="7469188" y="3506788"/>
            <a:ext cx="15970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 700 nm</a:t>
            </a:r>
          </a:p>
        </p:txBody>
      </p:sp>
      <p:sp>
        <p:nvSpPr>
          <p:cNvPr id="185352" name="Rectangle 20"/>
          <p:cNvSpPr>
            <a:spLocks noChangeArrowheads="1"/>
          </p:cNvSpPr>
          <p:nvPr/>
        </p:nvSpPr>
        <p:spPr bwMode="auto">
          <a:xfrm>
            <a:off x="3049588" y="1220788"/>
            <a:ext cx="35782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wavelength, nm</a:t>
            </a:r>
          </a:p>
        </p:txBody>
      </p:sp>
      <p:sp>
        <p:nvSpPr>
          <p:cNvPr id="185353" name="Rectangle 21"/>
          <p:cNvSpPr>
            <a:spLocks noChangeArrowheads="1"/>
          </p:cNvSpPr>
          <p:nvPr/>
        </p:nvSpPr>
        <p:spPr bwMode="auto">
          <a:xfrm>
            <a:off x="1525588" y="4040188"/>
            <a:ext cx="24352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higher energy</a:t>
            </a:r>
          </a:p>
        </p:txBody>
      </p:sp>
      <p:sp>
        <p:nvSpPr>
          <p:cNvPr id="185354" name="Rectangle 22"/>
          <p:cNvSpPr>
            <a:spLocks noChangeArrowheads="1"/>
          </p:cNvSpPr>
          <p:nvPr/>
        </p:nvSpPr>
        <p:spPr bwMode="auto">
          <a:xfrm>
            <a:off x="5183188" y="4040188"/>
            <a:ext cx="28924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lower energy</a:t>
            </a:r>
          </a:p>
        </p:txBody>
      </p:sp>
      <p:sp>
        <p:nvSpPr>
          <p:cNvPr id="185355" name="Line 23"/>
          <p:cNvSpPr>
            <a:spLocks noChangeShapeType="1"/>
          </p:cNvSpPr>
          <p:nvPr/>
        </p:nvSpPr>
        <p:spPr bwMode="auto">
          <a:xfrm>
            <a:off x="266700" y="43434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56" name="Line 24"/>
          <p:cNvSpPr>
            <a:spLocks noChangeShapeType="1"/>
          </p:cNvSpPr>
          <p:nvPr/>
        </p:nvSpPr>
        <p:spPr bwMode="auto">
          <a:xfrm flipH="1">
            <a:off x="7886700" y="43434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357" name="Rectangle 25"/>
          <p:cNvSpPr>
            <a:spLocks noChangeArrowheads="1"/>
          </p:cNvSpPr>
          <p:nvPr/>
        </p:nvSpPr>
        <p:spPr bwMode="auto">
          <a:xfrm>
            <a:off x="839788" y="1906588"/>
            <a:ext cx="77692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(Each wavelength corresponds to a different color)</a:t>
            </a:r>
          </a:p>
        </p:txBody>
      </p:sp>
      <p:sp>
        <p:nvSpPr>
          <p:cNvPr id="185358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6EB02-6529-4F32-8D24-CE67E35FF22B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Visible Spectrum</a:t>
            </a:r>
          </a:p>
        </p:txBody>
      </p:sp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2" cstate="print"/>
          <a:srcRect t="18523" b="22992"/>
          <a:stretch>
            <a:fillRect/>
          </a:stretch>
        </p:blipFill>
        <p:spPr bwMode="auto">
          <a:xfrm>
            <a:off x="304800" y="1955800"/>
            <a:ext cx="80772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320F6-95BE-4480-8B84-7901FA761588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99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smtClean="0"/>
              <a:t>Colors of Transition Metal Complexes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Compounds/complexes that have color:</a:t>
            </a:r>
          </a:p>
          <a:p>
            <a:pPr lvl="1" eaLnBrk="1" hangingPunct="1"/>
            <a:r>
              <a:rPr lang="en-US" smtClean="0"/>
              <a:t>absorb specific wavelengths of visible light (400 –700 nm)</a:t>
            </a:r>
          </a:p>
          <a:p>
            <a:pPr lvl="2" eaLnBrk="1" hangingPunct="1"/>
            <a:r>
              <a:rPr lang="en-US" sz="3200" smtClean="0"/>
              <a:t>wavelengths not absorbed are transmitted</a:t>
            </a:r>
          </a:p>
          <a:p>
            <a:pPr lvl="2" eaLnBrk="1" hangingPunct="1"/>
            <a:r>
              <a:rPr lang="en-US" sz="3200" smtClean="0"/>
              <a:t>color observed = complementary color of color absorbed</a:t>
            </a: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9421D-078A-4139-9F8C-C452F18B99B6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 descr="colorwhe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06500"/>
            <a:ext cx="510540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228600" y="2909888"/>
            <a:ext cx="16002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35B1B"/>
                </a:solidFill>
              </a:rPr>
              <a:t>absorbed color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7315200" y="2955925"/>
            <a:ext cx="16002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6600"/>
                </a:solidFill>
              </a:rPr>
              <a:t>observed color</a:t>
            </a: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1676400" y="3200400"/>
            <a:ext cx="1219200" cy="0"/>
          </a:xfrm>
          <a:prstGeom prst="line">
            <a:avLst/>
          </a:prstGeom>
          <a:noFill/>
          <a:ln w="57150">
            <a:solidFill>
              <a:srgbClr val="F35B1B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6019800" y="3124200"/>
            <a:ext cx="1219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4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5E52F-0CD0-4065-9202-A4BF2A11D68E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06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smtClean="0"/>
              <a:t>Colors of Transition Metal Complexes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10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Absorption of UV-visible radiation by atom, ion, or molecule:</a:t>
            </a:r>
          </a:p>
          <a:p>
            <a:pPr lvl="1" eaLnBrk="1" hangingPunct="1"/>
            <a:r>
              <a:rPr lang="en-US" sz="3200" smtClean="0"/>
              <a:t>Occurs only if radiation has the energy needed to raise an e</a:t>
            </a:r>
            <a:r>
              <a:rPr lang="en-US" sz="3200" baseline="30000" smtClean="0"/>
              <a:t>-</a:t>
            </a:r>
            <a:r>
              <a:rPr lang="en-US" sz="3200" baseline="-25000" smtClean="0"/>
              <a:t> </a:t>
            </a:r>
            <a:r>
              <a:rPr lang="en-US" sz="3200" smtClean="0"/>
              <a:t>from its ground state to an excited state</a:t>
            </a:r>
          </a:p>
          <a:p>
            <a:pPr lvl="2" eaLnBrk="1" hangingPunct="1"/>
            <a:r>
              <a:rPr lang="en-US" sz="3200" smtClean="0"/>
              <a:t>i.e., from lower to higher energy orbital</a:t>
            </a:r>
          </a:p>
          <a:p>
            <a:pPr lvl="2" eaLnBrk="1" hangingPunct="1"/>
            <a:r>
              <a:rPr lang="en-US" sz="3200" smtClean="0"/>
              <a:t>light energy absorbed = energy difference between the ground state and excited state </a:t>
            </a:r>
          </a:p>
          <a:p>
            <a:pPr lvl="2" eaLnBrk="1" hangingPunct="1"/>
            <a:r>
              <a:rPr lang="en-US" sz="3200" smtClean="0"/>
              <a:t>“electron jumping”</a:t>
            </a: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C10B0-74B3-4168-90AB-54A507694F5E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6478588" y="1373188"/>
            <a:ext cx="1673225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/>
              <a:t>_    _ 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6249988" y="2973388"/>
            <a:ext cx="2359025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/>
              <a:t>_    _    _ 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6249988" y="1144588"/>
            <a:ext cx="758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z</a:t>
            </a:r>
            <a:r>
              <a:rPr lang="en-US"/>
              <a:t>2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7773988" y="3887788"/>
            <a:ext cx="758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yz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7011988" y="3887788"/>
            <a:ext cx="758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xz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6097588" y="3811588"/>
            <a:ext cx="758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xy</a:t>
            </a: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7011988" y="1144588"/>
            <a:ext cx="1520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d</a:t>
            </a:r>
            <a:r>
              <a:rPr lang="en-US" sz="3600" baseline="-25000"/>
              <a:t>x</a:t>
            </a:r>
            <a:r>
              <a:rPr lang="en-US"/>
              <a:t>2</a:t>
            </a:r>
            <a:r>
              <a:rPr lang="en-US" sz="3600" baseline="-25000"/>
              <a:t>- y</a:t>
            </a:r>
            <a:r>
              <a:rPr lang="en-US"/>
              <a:t>2</a:t>
            </a:r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 flipV="1">
            <a:off x="2997200" y="2032000"/>
            <a:ext cx="3302000" cy="33274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8078788" y="2363788"/>
            <a:ext cx="5302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latin typeface="Symbol" pitchFamily="18" charset="2"/>
              </a:rPr>
              <a:t></a:t>
            </a:r>
          </a:p>
        </p:txBody>
      </p:sp>
      <p:sp>
        <p:nvSpPr>
          <p:cNvPr id="190475" name="Rectangle 12"/>
          <p:cNvSpPr>
            <a:spLocks noChangeArrowheads="1"/>
          </p:cNvSpPr>
          <p:nvPr/>
        </p:nvSpPr>
        <p:spPr bwMode="auto">
          <a:xfrm>
            <a:off x="838200" y="4876800"/>
            <a:ext cx="2359025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/>
              <a:t>_ _ _ _ _</a:t>
            </a:r>
          </a:p>
        </p:txBody>
      </p:sp>
      <p:sp>
        <p:nvSpPr>
          <p:cNvPr id="190476" name="Rectangle 13"/>
          <p:cNvSpPr>
            <a:spLocks noChangeArrowheads="1"/>
          </p:cNvSpPr>
          <p:nvPr/>
        </p:nvSpPr>
        <p:spPr bwMode="auto">
          <a:xfrm>
            <a:off x="914400" y="4572000"/>
            <a:ext cx="18256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isolated metal ion</a:t>
            </a:r>
          </a:p>
        </p:txBody>
      </p:sp>
      <p:sp>
        <p:nvSpPr>
          <p:cNvPr id="190477" name="Rectangle 14"/>
          <p:cNvSpPr>
            <a:spLocks noChangeArrowheads="1"/>
          </p:cNvSpPr>
          <p:nvPr/>
        </p:nvSpPr>
        <p:spPr bwMode="auto">
          <a:xfrm>
            <a:off x="990600" y="5791200"/>
            <a:ext cx="2130425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d-orbitals</a:t>
            </a:r>
          </a:p>
        </p:txBody>
      </p:sp>
      <p:sp>
        <p:nvSpPr>
          <p:cNvPr id="190478" name="Rectangle 15"/>
          <p:cNvSpPr>
            <a:spLocks noChangeArrowheads="1"/>
          </p:cNvSpPr>
          <p:nvPr/>
        </p:nvSpPr>
        <p:spPr bwMode="auto">
          <a:xfrm>
            <a:off x="5489575" y="381000"/>
            <a:ext cx="3654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metal ion in octahedral complex</a:t>
            </a:r>
          </a:p>
        </p:txBody>
      </p:sp>
      <p:sp>
        <p:nvSpPr>
          <p:cNvPr id="190479" name="Line 16"/>
          <p:cNvSpPr>
            <a:spLocks noChangeShapeType="1"/>
          </p:cNvSpPr>
          <p:nvPr/>
        </p:nvSpPr>
        <p:spPr bwMode="auto">
          <a:xfrm flipV="1">
            <a:off x="762000" y="2108200"/>
            <a:ext cx="0" cy="3784600"/>
          </a:xfrm>
          <a:prstGeom prst="line">
            <a:avLst/>
          </a:prstGeom>
          <a:noFill/>
          <a:ln w="50800">
            <a:solidFill>
              <a:srgbClr val="F35B1B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480" name="Rectangle 17"/>
          <p:cNvSpPr>
            <a:spLocks noChangeArrowheads="1"/>
          </p:cNvSpPr>
          <p:nvPr/>
        </p:nvSpPr>
        <p:spPr bwMode="auto">
          <a:xfrm>
            <a:off x="153988" y="3659188"/>
            <a:ext cx="13684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E</a:t>
            </a:r>
          </a:p>
        </p:txBody>
      </p:sp>
      <p:sp>
        <p:nvSpPr>
          <p:cNvPr id="190481" name="Rectangle 18"/>
          <p:cNvSpPr>
            <a:spLocks noChangeArrowheads="1"/>
          </p:cNvSpPr>
          <p:nvPr/>
        </p:nvSpPr>
        <p:spPr bwMode="auto">
          <a:xfrm>
            <a:off x="0" y="533400"/>
            <a:ext cx="5483225" cy="161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>
                <a:solidFill>
                  <a:srgbClr val="FF6600"/>
                </a:solidFill>
              </a:rPr>
              <a:t>octahedral crystal field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4000"/>
              <a:t>d orbital energy levels</a:t>
            </a:r>
          </a:p>
        </p:txBody>
      </p:sp>
      <p:sp>
        <p:nvSpPr>
          <p:cNvPr id="190482" name="Line 19"/>
          <p:cNvSpPr>
            <a:spLocks noChangeShapeType="1"/>
          </p:cNvSpPr>
          <p:nvPr/>
        </p:nvSpPr>
        <p:spPr bwMode="auto">
          <a:xfrm flipV="1">
            <a:off x="2997200" y="3632200"/>
            <a:ext cx="3149600" cy="18034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0483" name="Rectangle 20"/>
          <p:cNvSpPr>
            <a:spLocks noChangeArrowheads="1"/>
          </p:cNvSpPr>
          <p:nvPr/>
        </p:nvSpPr>
        <p:spPr bwMode="auto">
          <a:xfrm>
            <a:off x="4344988" y="4954588"/>
            <a:ext cx="47212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Metal ion and the nature of the ligand determines </a:t>
            </a:r>
            <a:r>
              <a:rPr lang="en-US">
                <a:latin typeface="Symbol" pitchFamily="18" charset="2"/>
              </a:rPr>
              <a:t></a:t>
            </a:r>
            <a:r>
              <a:rPr lang="en-US"/>
              <a:t> </a:t>
            </a:r>
          </a:p>
        </p:txBody>
      </p:sp>
      <p:sp>
        <p:nvSpPr>
          <p:cNvPr id="190484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E7F233-4923-41FC-B6C3-189F8048B4C8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/>
          <p:cNvSpPr>
            <a:spLocks noChangeArrowheads="1"/>
          </p:cNvSpPr>
          <p:nvPr/>
        </p:nvSpPr>
        <p:spPr bwMode="auto">
          <a:xfrm>
            <a:off x="77788" y="2058988"/>
            <a:ext cx="987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white light</a:t>
            </a:r>
          </a:p>
        </p:txBody>
      </p:sp>
      <p:sp>
        <p:nvSpPr>
          <p:cNvPr id="191491" name="Rectangle 4"/>
          <p:cNvSpPr>
            <a:spLocks noChangeArrowheads="1"/>
          </p:cNvSpPr>
          <p:nvPr/>
        </p:nvSpPr>
        <p:spPr bwMode="auto">
          <a:xfrm>
            <a:off x="3735388" y="2058988"/>
            <a:ext cx="1368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red light absorbed</a:t>
            </a:r>
          </a:p>
        </p:txBody>
      </p:sp>
      <p:sp>
        <p:nvSpPr>
          <p:cNvPr id="191492" name="Rectangle 5"/>
          <p:cNvSpPr>
            <a:spLocks noChangeArrowheads="1"/>
          </p:cNvSpPr>
          <p:nvPr/>
        </p:nvSpPr>
        <p:spPr bwMode="auto">
          <a:xfrm>
            <a:off x="7316788" y="1906588"/>
            <a:ext cx="1597025" cy="1366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15E810"/>
                </a:solidFill>
              </a:rPr>
              <a:t>green light observed</a:t>
            </a:r>
          </a:p>
          <a:p>
            <a:pPr algn="ctr">
              <a:spcBef>
                <a:spcPct val="50000"/>
              </a:spcBef>
            </a:pPr>
            <a:endParaRPr lang="en-US">
              <a:solidFill>
                <a:srgbClr val="8CF4EA"/>
              </a:solidFill>
            </a:endParaRPr>
          </a:p>
        </p:txBody>
      </p:sp>
      <p:grpSp>
        <p:nvGrpSpPr>
          <p:cNvPr id="191493" name="Group 6"/>
          <p:cNvGrpSpPr>
            <a:grpSpLocks/>
          </p:cNvGrpSpPr>
          <p:nvPr/>
        </p:nvGrpSpPr>
        <p:grpSpPr bwMode="auto">
          <a:xfrm>
            <a:off x="4959350" y="1828800"/>
            <a:ext cx="3568700" cy="1371600"/>
            <a:chOff x="3124" y="1152"/>
            <a:chExt cx="2248" cy="864"/>
          </a:xfrm>
        </p:grpSpPr>
        <p:sp>
          <p:nvSpPr>
            <p:cNvPr id="191512" name="Line 7"/>
            <p:cNvSpPr>
              <a:spLocks noChangeShapeType="1"/>
            </p:cNvSpPr>
            <p:nvPr/>
          </p:nvSpPr>
          <p:spPr bwMode="auto">
            <a:xfrm>
              <a:off x="4324" y="1152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3" name="Line 8"/>
            <p:cNvSpPr>
              <a:spLocks noChangeShapeType="1"/>
            </p:cNvSpPr>
            <p:nvPr/>
          </p:nvSpPr>
          <p:spPr bwMode="auto">
            <a:xfrm>
              <a:off x="3508" y="1152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4" name="Line 9"/>
            <p:cNvSpPr>
              <a:spLocks noChangeShapeType="1"/>
            </p:cNvSpPr>
            <p:nvPr/>
          </p:nvSpPr>
          <p:spPr bwMode="auto">
            <a:xfrm>
              <a:off x="4756" y="2016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5" name="Line 10"/>
            <p:cNvSpPr>
              <a:spLocks noChangeShapeType="1"/>
            </p:cNvSpPr>
            <p:nvPr/>
          </p:nvSpPr>
          <p:spPr bwMode="auto">
            <a:xfrm>
              <a:off x="3940" y="2016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16" name="Line 11"/>
            <p:cNvSpPr>
              <a:spLocks noChangeShapeType="1"/>
            </p:cNvSpPr>
            <p:nvPr/>
          </p:nvSpPr>
          <p:spPr bwMode="auto">
            <a:xfrm>
              <a:off x="3124" y="2016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494" name="Line 12"/>
          <p:cNvSpPr>
            <a:spLocks noChangeShapeType="1"/>
          </p:cNvSpPr>
          <p:nvPr/>
        </p:nvSpPr>
        <p:spPr bwMode="auto">
          <a:xfrm>
            <a:off x="25400" y="2514600"/>
            <a:ext cx="116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5" name="Line 13"/>
          <p:cNvSpPr>
            <a:spLocks noChangeShapeType="1"/>
          </p:cNvSpPr>
          <p:nvPr/>
        </p:nvSpPr>
        <p:spPr bwMode="auto">
          <a:xfrm>
            <a:off x="24447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6" name="Line 14"/>
          <p:cNvSpPr>
            <a:spLocks noChangeShapeType="1"/>
          </p:cNvSpPr>
          <p:nvPr/>
        </p:nvSpPr>
        <p:spPr bwMode="auto">
          <a:xfrm>
            <a:off x="11493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7" name="Line 15"/>
          <p:cNvSpPr>
            <a:spLocks noChangeShapeType="1"/>
          </p:cNvSpPr>
          <p:nvPr/>
        </p:nvSpPr>
        <p:spPr bwMode="auto">
          <a:xfrm>
            <a:off x="3130550" y="3200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8" name="Line 16"/>
          <p:cNvSpPr>
            <a:spLocks noChangeShapeType="1"/>
          </p:cNvSpPr>
          <p:nvPr/>
        </p:nvSpPr>
        <p:spPr bwMode="auto">
          <a:xfrm>
            <a:off x="1835150" y="3200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499" name="Line 17"/>
          <p:cNvSpPr>
            <a:spLocks noChangeShapeType="1"/>
          </p:cNvSpPr>
          <p:nvPr/>
        </p:nvSpPr>
        <p:spPr bwMode="auto">
          <a:xfrm>
            <a:off x="539750" y="3200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00" name="Line 18"/>
          <p:cNvSpPr>
            <a:spLocks noChangeShapeType="1"/>
          </p:cNvSpPr>
          <p:nvPr/>
        </p:nvSpPr>
        <p:spPr bwMode="auto">
          <a:xfrm>
            <a:off x="10668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01" name="Line 19"/>
          <p:cNvSpPr>
            <a:spLocks noChangeShapeType="1"/>
          </p:cNvSpPr>
          <p:nvPr/>
        </p:nvSpPr>
        <p:spPr bwMode="auto">
          <a:xfrm>
            <a:off x="36576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02" name="Line 20"/>
          <p:cNvSpPr>
            <a:spLocks noChangeShapeType="1"/>
          </p:cNvSpPr>
          <p:nvPr/>
        </p:nvSpPr>
        <p:spPr bwMode="auto">
          <a:xfrm>
            <a:off x="22860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03" name="Line 21"/>
          <p:cNvSpPr>
            <a:spLocks noChangeShapeType="1"/>
          </p:cNvSpPr>
          <p:nvPr/>
        </p:nvSpPr>
        <p:spPr bwMode="auto">
          <a:xfrm>
            <a:off x="3835400" y="2438400"/>
            <a:ext cx="154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04" name="Line 22"/>
          <p:cNvSpPr>
            <a:spLocks noChangeShapeType="1"/>
          </p:cNvSpPr>
          <p:nvPr/>
        </p:nvSpPr>
        <p:spPr bwMode="auto">
          <a:xfrm>
            <a:off x="7645400" y="2286000"/>
            <a:ext cx="139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05" name="Line 23"/>
          <p:cNvSpPr>
            <a:spLocks noChangeShapeType="1"/>
          </p:cNvSpPr>
          <p:nvPr/>
        </p:nvSpPr>
        <p:spPr bwMode="auto">
          <a:xfrm>
            <a:off x="80772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06" name="Line 24"/>
          <p:cNvSpPr>
            <a:spLocks noChangeShapeType="1"/>
          </p:cNvSpPr>
          <p:nvPr/>
        </p:nvSpPr>
        <p:spPr bwMode="auto">
          <a:xfrm>
            <a:off x="67056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07" name="Line 25"/>
          <p:cNvSpPr>
            <a:spLocks noChangeShapeType="1"/>
          </p:cNvSpPr>
          <p:nvPr/>
        </p:nvSpPr>
        <p:spPr bwMode="auto">
          <a:xfrm>
            <a:off x="6096000" y="13970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508" name="Rectangle 27"/>
          <p:cNvSpPr>
            <a:spLocks noChangeArrowheads="1"/>
          </p:cNvSpPr>
          <p:nvPr/>
        </p:nvSpPr>
        <p:spPr bwMode="auto">
          <a:xfrm>
            <a:off x="1588" y="3887788"/>
            <a:ext cx="4492625" cy="1370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For transition metal complexes, </a:t>
            </a:r>
            <a:r>
              <a:rPr lang="en-US" sz="2800">
                <a:latin typeface="Symbol" pitchFamily="18" charset="2"/>
              </a:rPr>
              <a:t></a:t>
            </a:r>
            <a:r>
              <a:rPr lang="en-US" sz="2800"/>
              <a:t> corresponds to energies of visible light.</a:t>
            </a:r>
          </a:p>
        </p:txBody>
      </p:sp>
      <p:sp>
        <p:nvSpPr>
          <p:cNvPr id="191509" name="Rectangle 28"/>
          <p:cNvSpPr>
            <a:spLocks noChangeArrowheads="1"/>
          </p:cNvSpPr>
          <p:nvPr/>
        </p:nvSpPr>
        <p:spPr bwMode="auto">
          <a:xfrm>
            <a:off x="4954588" y="3811588"/>
            <a:ext cx="4111625" cy="179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/>
              <a:t>Absorption raises an electron from the lower d subshell to the higher d subshell.</a:t>
            </a:r>
          </a:p>
        </p:txBody>
      </p:sp>
      <p:sp>
        <p:nvSpPr>
          <p:cNvPr id="191510" name="Rectangle 30"/>
          <p:cNvSpPr>
            <a:spLocks noChangeArrowheads="1"/>
          </p:cNvSpPr>
          <p:nvPr/>
        </p:nvSpPr>
        <p:spPr bwMode="auto">
          <a:xfrm>
            <a:off x="76200" y="152400"/>
            <a:ext cx="88392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CC6600"/>
                </a:solidFill>
              </a:rPr>
              <a:t>Colors of Transition Metal Complexes</a:t>
            </a:r>
          </a:p>
        </p:txBody>
      </p:sp>
      <p:sp>
        <p:nvSpPr>
          <p:cNvPr id="191511" name="Slide Number Placeholder 2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01C68-D98B-43AF-B36F-E3ABE8237B21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sz="2800" b="1" smtClean="0"/>
              <a:t>Werner Coordination Theory</a:t>
            </a:r>
          </a:p>
          <a:p>
            <a:pPr algn="just">
              <a:buFont typeface="Wingdings 2" pitchFamily="18" charset="2"/>
              <a:buNone/>
            </a:pPr>
            <a:r>
              <a:rPr lang="en-US" sz="2800" b="1" smtClean="0"/>
              <a:t>Werner : 1893 (electron was discovered in 1896) Nobel prize in 1913.</a:t>
            </a:r>
          </a:p>
          <a:p>
            <a:pPr algn="just"/>
            <a:r>
              <a:rPr lang="en-US" sz="2800" b="1" smtClean="0"/>
              <a:t>In complexes, metal ions show two different types of valency:</a:t>
            </a:r>
          </a:p>
          <a:p>
            <a:pPr algn="just"/>
            <a:r>
              <a:rPr lang="en-US" sz="2800" b="1" smtClean="0"/>
              <a:t>Primary Valency: Non-directional, is the number of charges on the complex ion.</a:t>
            </a:r>
          </a:p>
          <a:p>
            <a:pPr algn="just"/>
            <a:r>
              <a:rPr lang="en-US" sz="2800" b="1" smtClean="0"/>
              <a:t> Secondary Valency: Directional, equals to the number of ligands coordinated to the metal.</a:t>
            </a:r>
            <a:endParaRPr lang="en-US" sz="2800" smtClean="0"/>
          </a:p>
        </p:txBody>
      </p:sp>
      <p:sp>
        <p:nvSpPr>
          <p:cNvPr id="165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503B65-EF7F-4C33-95BD-BC1E7C9EFA01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Different complexes exhibit different colors because:</a:t>
            </a:r>
          </a:p>
          <a:p>
            <a:pPr lvl="1" eaLnBrk="1" hangingPunct="1"/>
            <a:r>
              <a:rPr lang="en-US" smtClean="0"/>
              <a:t>color of light absorbed depends on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 </a:t>
            </a:r>
          </a:p>
          <a:p>
            <a:pPr lvl="2" eaLnBrk="1" hangingPunct="1"/>
            <a:r>
              <a:rPr lang="en-US" sz="2800" smtClean="0"/>
              <a:t>larger </a:t>
            </a:r>
            <a:r>
              <a:rPr lang="en-US" sz="2800" smtClean="0">
                <a:sym typeface="Symbol" pitchFamily="18" charset="2"/>
              </a:rPr>
              <a:t></a:t>
            </a:r>
            <a:r>
              <a:rPr lang="en-US" sz="2800" smtClean="0"/>
              <a:t> = higher energy light absorbed</a:t>
            </a:r>
          </a:p>
          <a:p>
            <a:pPr lvl="3" eaLnBrk="1" hangingPunct="1"/>
            <a:r>
              <a:rPr lang="en-US" sz="2800" smtClean="0"/>
              <a:t>Shorter wavelengths</a:t>
            </a:r>
          </a:p>
          <a:p>
            <a:pPr lvl="2" eaLnBrk="1" hangingPunct="1"/>
            <a:r>
              <a:rPr lang="en-US" sz="2800" smtClean="0"/>
              <a:t>smaller </a:t>
            </a:r>
            <a:r>
              <a:rPr lang="en-US" sz="2800" smtClean="0">
                <a:sym typeface="Symbol" pitchFamily="18" charset="2"/>
              </a:rPr>
              <a:t></a:t>
            </a:r>
            <a:r>
              <a:rPr lang="en-US" sz="2800" smtClean="0"/>
              <a:t> = lower energy light absorbed</a:t>
            </a:r>
          </a:p>
          <a:p>
            <a:pPr lvl="3" eaLnBrk="1" hangingPunct="1"/>
            <a:r>
              <a:rPr lang="en-US" sz="2800" smtClean="0"/>
              <a:t>Longer wavelengths</a:t>
            </a:r>
          </a:p>
          <a:p>
            <a:pPr lvl="1" eaLnBrk="1" hangingPunct="1"/>
            <a:r>
              <a:rPr lang="en-US" smtClean="0"/>
              <a:t>magnitude of </a:t>
            </a:r>
            <a:r>
              <a:rPr lang="en-US" smtClean="0">
                <a:sym typeface="Symbol" pitchFamily="18" charset="2"/>
              </a:rPr>
              <a:t> depends on:</a:t>
            </a:r>
          </a:p>
          <a:p>
            <a:pPr lvl="2" eaLnBrk="1" hangingPunct="1"/>
            <a:r>
              <a:rPr lang="en-US" sz="2800" smtClean="0"/>
              <a:t>ligand(s)</a:t>
            </a:r>
          </a:p>
          <a:p>
            <a:pPr lvl="2" eaLnBrk="1" hangingPunct="1"/>
            <a:r>
              <a:rPr lang="en-US" sz="2800" smtClean="0"/>
              <a:t>metal</a:t>
            </a:r>
          </a:p>
          <a:p>
            <a:pPr eaLnBrk="1" hangingPunct="1"/>
            <a:endParaRPr lang="en-US" smtClean="0"/>
          </a:p>
        </p:txBody>
      </p:sp>
      <p:sp>
        <p:nvSpPr>
          <p:cNvPr id="192515" name="Rectangle 4"/>
          <p:cNvSpPr>
            <a:spLocks noChangeArrowheads="1"/>
          </p:cNvSpPr>
          <p:nvPr/>
        </p:nvSpPr>
        <p:spPr bwMode="auto">
          <a:xfrm>
            <a:off x="76200" y="152400"/>
            <a:ext cx="88392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CC6600"/>
                </a:solidFill>
              </a:rPr>
              <a:t>Colors of Transition Metal Complexes</a:t>
            </a: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66B28-0516-4B8F-9AFD-16F7B58B01E8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304800" y="2057400"/>
            <a:ext cx="987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white light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3735388" y="2058988"/>
            <a:ext cx="1368425" cy="191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red light absorbed (lower energy light)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7316788" y="1906588"/>
            <a:ext cx="1597025" cy="1366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15E810"/>
                </a:solidFill>
              </a:rPr>
              <a:t>green light observed</a:t>
            </a:r>
          </a:p>
          <a:p>
            <a:pPr algn="ctr">
              <a:spcBef>
                <a:spcPct val="50000"/>
              </a:spcBef>
            </a:pPr>
            <a:endParaRPr lang="en-US">
              <a:solidFill>
                <a:srgbClr val="15E810"/>
              </a:solidFill>
            </a:endParaRPr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>
            <a:off x="68643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55689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7550150" y="3200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>
            <a:off x="6254750" y="3200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4959350" y="3200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228600" y="2514600"/>
            <a:ext cx="116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>
            <a:off x="24447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11493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>
            <a:off x="3130550" y="3200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1835150" y="3200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>
            <a:off x="539750" y="3200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>
            <a:off x="10668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3" name="Line 17"/>
          <p:cNvSpPr>
            <a:spLocks noChangeShapeType="1"/>
          </p:cNvSpPr>
          <p:nvPr/>
        </p:nvSpPr>
        <p:spPr bwMode="auto">
          <a:xfrm>
            <a:off x="36576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4" name="Line 18"/>
          <p:cNvSpPr>
            <a:spLocks noChangeShapeType="1"/>
          </p:cNvSpPr>
          <p:nvPr/>
        </p:nvSpPr>
        <p:spPr bwMode="auto">
          <a:xfrm>
            <a:off x="22860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5" name="Line 19"/>
          <p:cNvSpPr>
            <a:spLocks noChangeShapeType="1"/>
          </p:cNvSpPr>
          <p:nvPr/>
        </p:nvSpPr>
        <p:spPr bwMode="auto">
          <a:xfrm>
            <a:off x="3835400" y="2438400"/>
            <a:ext cx="154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6" name="Line 20"/>
          <p:cNvSpPr>
            <a:spLocks noChangeShapeType="1"/>
          </p:cNvSpPr>
          <p:nvPr/>
        </p:nvSpPr>
        <p:spPr bwMode="auto">
          <a:xfrm>
            <a:off x="7645400" y="2286000"/>
            <a:ext cx="139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7" name="Line 21"/>
          <p:cNvSpPr>
            <a:spLocks noChangeShapeType="1"/>
          </p:cNvSpPr>
          <p:nvPr/>
        </p:nvSpPr>
        <p:spPr bwMode="auto">
          <a:xfrm>
            <a:off x="80772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>
            <a:off x="6705600" y="27686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59" name="Line 23"/>
          <p:cNvSpPr>
            <a:spLocks noChangeShapeType="1"/>
          </p:cNvSpPr>
          <p:nvPr/>
        </p:nvSpPr>
        <p:spPr bwMode="auto">
          <a:xfrm>
            <a:off x="6096000" y="1397000"/>
            <a:ext cx="0" cy="40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60" name="Rectangle 25"/>
          <p:cNvSpPr>
            <a:spLocks noChangeArrowheads="1"/>
          </p:cNvSpPr>
          <p:nvPr/>
        </p:nvSpPr>
        <p:spPr bwMode="auto">
          <a:xfrm>
            <a:off x="3125788" y="4421188"/>
            <a:ext cx="28162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/>
              <a:t>[M(H</a:t>
            </a:r>
            <a:r>
              <a:rPr lang="en-US" sz="4000" baseline="-25000"/>
              <a:t>2</a:t>
            </a:r>
            <a:r>
              <a:rPr lang="en-US" sz="4000"/>
              <a:t>O)</a:t>
            </a:r>
            <a:r>
              <a:rPr lang="en-US" sz="4000" baseline="-25000"/>
              <a:t>6</a:t>
            </a:r>
            <a:r>
              <a:rPr lang="en-US" sz="4000"/>
              <a:t>]</a:t>
            </a:r>
            <a:r>
              <a:rPr lang="en-US" sz="4000" baseline="30000"/>
              <a:t>3+</a:t>
            </a:r>
          </a:p>
        </p:txBody>
      </p:sp>
      <p:sp>
        <p:nvSpPr>
          <p:cNvPr id="193561" name="Rectangle 27"/>
          <p:cNvSpPr>
            <a:spLocks noChangeArrowheads="1"/>
          </p:cNvSpPr>
          <p:nvPr/>
        </p:nvSpPr>
        <p:spPr bwMode="auto">
          <a:xfrm>
            <a:off x="76200" y="152400"/>
            <a:ext cx="88392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CC6600"/>
                </a:solidFill>
              </a:rPr>
              <a:t>Colors of Transition Metal Complexes</a:t>
            </a:r>
          </a:p>
        </p:txBody>
      </p:sp>
      <p:sp>
        <p:nvSpPr>
          <p:cNvPr id="193562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9E48D-198F-4B69-920A-3A272F5BC16B}" type="slidenum">
              <a:rPr lang="en-US" smtClean="0">
                <a:latin typeface="Times New Roman" pitchFamily="18" charset="0"/>
              </a:rPr>
              <a:pPr/>
              <a:t>31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Line 2"/>
          <p:cNvSpPr>
            <a:spLocks noChangeShapeType="1"/>
          </p:cNvSpPr>
          <p:nvPr/>
        </p:nvSpPr>
        <p:spPr bwMode="auto">
          <a:xfrm>
            <a:off x="68643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63" name="Line 3"/>
          <p:cNvSpPr>
            <a:spLocks noChangeShapeType="1"/>
          </p:cNvSpPr>
          <p:nvPr/>
        </p:nvSpPr>
        <p:spPr bwMode="auto">
          <a:xfrm>
            <a:off x="55689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564" name="Group 4"/>
          <p:cNvGrpSpPr>
            <a:grpSpLocks/>
          </p:cNvGrpSpPr>
          <p:nvPr/>
        </p:nvGrpSpPr>
        <p:grpSpPr bwMode="auto">
          <a:xfrm>
            <a:off x="228600" y="2590800"/>
            <a:ext cx="1168400" cy="819150"/>
            <a:chOff x="16" y="1633"/>
            <a:chExt cx="736" cy="516"/>
          </a:xfrm>
        </p:grpSpPr>
        <p:sp>
          <p:nvSpPr>
            <p:cNvPr id="194588" name="Rectangle 5"/>
            <p:cNvSpPr>
              <a:spLocks noChangeArrowheads="1"/>
            </p:cNvSpPr>
            <p:nvPr/>
          </p:nvSpPr>
          <p:spPr bwMode="auto">
            <a:xfrm>
              <a:off x="49" y="1633"/>
              <a:ext cx="622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white light</a:t>
              </a:r>
            </a:p>
          </p:txBody>
        </p:sp>
        <p:sp>
          <p:nvSpPr>
            <p:cNvPr id="194589" name="Line 6"/>
            <p:cNvSpPr>
              <a:spLocks noChangeShapeType="1"/>
            </p:cNvSpPr>
            <p:nvPr/>
          </p:nvSpPr>
          <p:spPr bwMode="auto">
            <a:xfrm>
              <a:off x="16" y="1920"/>
              <a:ext cx="7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65" name="Line 7"/>
          <p:cNvSpPr>
            <a:spLocks noChangeShapeType="1"/>
          </p:cNvSpPr>
          <p:nvPr/>
        </p:nvSpPr>
        <p:spPr bwMode="auto">
          <a:xfrm>
            <a:off x="24447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66" name="Line 8"/>
          <p:cNvSpPr>
            <a:spLocks noChangeShapeType="1"/>
          </p:cNvSpPr>
          <p:nvPr/>
        </p:nvSpPr>
        <p:spPr bwMode="auto">
          <a:xfrm>
            <a:off x="1149350" y="18288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67" name="Line 10"/>
          <p:cNvSpPr>
            <a:spLocks noChangeShapeType="1"/>
          </p:cNvSpPr>
          <p:nvPr/>
        </p:nvSpPr>
        <p:spPr bwMode="auto">
          <a:xfrm>
            <a:off x="3054350" y="45720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68" name="Line 11"/>
          <p:cNvSpPr>
            <a:spLocks noChangeShapeType="1"/>
          </p:cNvSpPr>
          <p:nvPr/>
        </p:nvSpPr>
        <p:spPr bwMode="auto">
          <a:xfrm>
            <a:off x="1758950" y="45720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69" name="Line 12"/>
          <p:cNvSpPr>
            <a:spLocks noChangeShapeType="1"/>
          </p:cNvSpPr>
          <p:nvPr/>
        </p:nvSpPr>
        <p:spPr bwMode="auto">
          <a:xfrm>
            <a:off x="463550" y="45720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70" name="Line 13"/>
          <p:cNvSpPr>
            <a:spLocks noChangeShapeType="1"/>
          </p:cNvSpPr>
          <p:nvPr/>
        </p:nvSpPr>
        <p:spPr bwMode="auto">
          <a:xfrm>
            <a:off x="990600" y="4140200"/>
            <a:ext cx="0" cy="406400"/>
          </a:xfrm>
          <a:prstGeom prst="line">
            <a:avLst/>
          </a:prstGeom>
          <a:noFill/>
          <a:ln w="50800">
            <a:solidFill>
              <a:srgbClr val="FF2B2B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71" name="Line 14"/>
          <p:cNvSpPr>
            <a:spLocks noChangeShapeType="1"/>
          </p:cNvSpPr>
          <p:nvPr/>
        </p:nvSpPr>
        <p:spPr bwMode="auto">
          <a:xfrm>
            <a:off x="3581400" y="4140200"/>
            <a:ext cx="0" cy="406400"/>
          </a:xfrm>
          <a:prstGeom prst="line">
            <a:avLst/>
          </a:prstGeom>
          <a:noFill/>
          <a:ln w="50800">
            <a:solidFill>
              <a:srgbClr val="FF2B2B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72" name="Line 15"/>
          <p:cNvSpPr>
            <a:spLocks noChangeShapeType="1"/>
          </p:cNvSpPr>
          <p:nvPr/>
        </p:nvSpPr>
        <p:spPr bwMode="auto">
          <a:xfrm>
            <a:off x="2209800" y="4140200"/>
            <a:ext cx="0" cy="406400"/>
          </a:xfrm>
          <a:prstGeom prst="line">
            <a:avLst/>
          </a:prstGeom>
          <a:noFill/>
          <a:ln w="50800">
            <a:solidFill>
              <a:srgbClr val="FF2B2B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573" name="Group 16"/>
          <p:cNvGrpSpPr>
            <a:grpSpLocks/>
          </p:cNvGrpSpPr>
          <p:nvPr/>
        </p:nvGrpSpPr>
        <p:grpSpPr bwMode="auto">
          <a:xfrm>
            <a:off x="3887788" y="2592388"/>
            <a:ext cx="1649412" cy="1914525"/>
            <a:chOff x="2449" y="1633"/>
            <a:chExt cx="1039" cy="1206"/>
          </a:xfrm>
        </p:grpSpPr>
        <p:sp>
          <p:nvSpPr>
            <p:cNvPr id="194586" name="Rectangle 17"/>
            <p:cNvSpPr>
              <a:spLocks noChangeArrowheads="1"/>
            </p:cNvSpPr>
            <p:nvPr/>
          </p:nvSpPr>
          <p:spPr bwMode="auto">
            <a:xfrm>
              <a:off x="2449" y="1633"/>
              <a:ext cx="862" cy="1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blue light absorbed (higher energy light)</a:t>
              </a:r>
            </a:p>
          </p:txBody>
        </p:sp>
        <p:sp>
          <p:nvSpPr>
            <p:cNvPr id="194587" name="Line 18"/>
            <p:cNvSpPr>
              <a:spLocks noChangeShapeType="1"/>
            </p:cNvSpPr>
            <p:nvPr/>
          </p:nvSpPr>
          <p:spPr bwMode="auto">
            <a:xfrm>
              <a:off x="2512" y="1872"/>
              <a:ext cx="9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574" name="Group 19"/>
          <p:cNvGrpSpPr>
            <a:grpSpLocks/>
          </p:cNvGrpSpPr>
          <p:nvPr/>
        </p:nvGrpSpPr>
        <p:grpSpPr bwMode="auto">
          <a:xfrm>
            <a:off x="7086600" y="2592388"/>
            <a:ext cx="1955800" cy="1366837"/>
            <a:chOff x="4609" y="1633"/>
            <a:chExt cx="1087" cy="861"/>
          </a:xfrm>
        </p:grpSpPr>
        <p:sp>
          <p:nvSpPr>
            <p:cNvPr id="194584" name="Rectangle 20"/>
            <p:cNvSpPr>
              <a:spLocks noChangeArrowheads="1"/>
            </p:cNvSpPr>
            <p:nvPr/>
          </p:nvSpPr>
          <p:spPr bwMode="auto">
            <a:xfrm>
              <a:off x="4609" y="1633"/>
              <a:ext cx="1006" cy="8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solidFill>
                    <a:srgbClr val="F35313"/>
                  </a:solidFill>
                </a:rPr>
                <a:t>orange light observed</a:t>
              </a:r>
            </a:p>
            <a:p>
              <a:pPr algn="ctr">
                <a:spcBef>
                  <a:spcPct val="50000"/>
                </a:spcBef>
              </a:pPr>
              <a:endParaRPr lang="en-US">
                <a:solidFill>
                  <a:srgbClr val="F35B1B"/>
                </a:solidFill>
              </a:endParaRPr>
            </a:p>
          </p:txBody>
        </p:sp>
        <p:sp>
          <p:nvSpPr>
            <p:cNvPr id="194585" name="Line 21"/>
            <p:cNvSpPr>
              <a:spLocks noChangeShapeType="1"/>
            </p:cNvSpPr>
            <p:nvPr/>
          </p:nvSpPr>
          <p:spPr bwMode="auto">
            <a:xfrm>
              <a:off x="4816" y="1872"/>
              <a:ext cx="8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75" name="Line 23"/>
          <p:cNvSpPr>
            <a:spLocks noChangeShapeType="1"/>
          </p:cNvSpPr>
          <p:nvPr/>
        </p:nvSpPr>
        <p:spPr bwMode="auto">
          <a:xfrm>
            <a:off x="7626350" y="45720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76" name="Line 24"/>
          <p:cNvSpPr>
            <a:spLocks noChangeShapeType="1"/>
          </p:cNvSpPr>
          <p:nvPr/>
        </p:nvSpPr>
        <p:spPr bwMode="auto">
          <a:xfrm>
            <a:off x="6330950" y="45720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77" name="Line 25"/>
          <p:cNvSpPr>
            <a:spLocks noChangeShapeType="1"/>
          </p:cNvSpPr>
          <p:nvPr/>
        </p:nvSpPr>
        <p:spPr bwMode="auto">
          <a:xfrm>
            <a:off x="5035550" y="45720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78" name="Line 26"/>
          <p:cNvSpPr>
            <a:spLocks noChangeShapeType="1"/>
          </p:cNvSpPr>
          <p:nvPr/>
        </p:nvSpPr>
        <p:spPr bwMode="auto">
          <a:xfrm>
            <a:off x="8153400" y="4140200"/>
            <a:ext cx="0" cy="406400"/>
          </a:xfrm>
          <a:prstGeom prst="line">
            <a:avLst/>
          </a:prstGeom>
          <a:noFill/>
          <a:ln w="50800">
            <a:solidFill>
              <a:srgbClr val="FF2B2B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79" name="Line 27"/>
          <p:cNvSpPr>
            <a:spLocks noChangeShapeType="1"/>
          </p:cNvSpPr>
          <p:nvPr/>
        </p:nvSpPr>
        <p:spPr bwMode="auto">
          <a:xfrm>
            <a:off x="6781800" y="4140200"/>
            <a:ext cx="0" cy="406400"/>
          </a:xfrm>
          <a:prstGeom prst="line">
            <a:avLst/>
          </a:prstGeom>
          <a:noFill/>
          <a:ln w="50800">
            <a:solidFill>
              <a:srgbClr val="FF2B2B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80" name="Line 28"/>
          <p:cNvSpPr>
            <a:spLocks noChangeShapeType="1"/>
          </p:cNvSpPr>
          <p:nvPr/>
        </p:nvSpPr>
        <p:spPr bwMode="auto">
          <a:xfrm>
            <a:off x="6096000" y="1397000"/>
            <a:ext cx="0" cy="406400"/>
          </a:xfrm>
          <a:prstGeom prst="line">
            <a:avLst/>
          </a:prstGeom>
          <a:noFill/>
          <a:ln w="50800">
            <a:solidFill>
              <a:srgbClr val="FF2B2B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81" name="Rectangle 30"/>
          <p:cNvSpPr>
            <a:spLocks noChangeArrowheads="1"/>
          </p:cNvSpPr>
          <p:nvPr/>
        </p:nvSpPr>
        <p:spPr bwMode="auto">
          <a:xfrm>
            <a:off x="3125788" y="4954588"/>
            <a:ext cx="28162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/>
              <a:t>[M(en)</a:t>
            </a:r>
            <a:r>
              <a:rPr lang="en-US" sz="4000" baseline="-25000"/>
              <a:t>3</a:t>
            </a:r>
            <a:r>
              <a:rPr lang="en-US" sz="4000"/>
              <a:t>]</a:t>
            </a:r>
            <a:r>
              <a:rPr lang="en-US" sz="4000" baseline="30000"/>
              <a:t>3+</a:t>
            </a:r>
          </a:p>
        </p:txBody>
      </p:sp>
      <p:sp>
        <p:nvSpPr>
          <p:cNvPr id="194582" name="Rectangle 33"/>
          <p:cNvSpPr>
            <a:spLocks noChangeArrowheads="1"/>
          </p:cNvSpPr>
          <p:nvPr/>
        </p:nvSpPr>
        <p:spPr bwMode="auto">
          <a:xfrm>
            <a:off x="76200" y="152400"/>
            <a:ext cx="88392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CC6600"/>
                </a:solidFill>
              </a:rPr>
              <a:t>Colors of Transition Metal Complexes</a:t>
            </a:r>
          </a:p>
        </p:txBody>
      </p:sp>
      <p:sp>
        <p:nvSpPr>
          <p:cNvPr id="194583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C36F40-63B0-403D-807D-E529BB434B48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1026"/>
          <p:cNvPicPr>
            <a:picLocks noChangeAspect="1" noChangeArrowheads="1"/>
          </p:cNvPicPr>
          <p:nvPr/>
        </p:nvPicPr>
        <p:blipFill>
          <a:blip r:embed="rId2" cstate="print"/>
          <a:srcRect t="9528"/>
          <a:stretch>
            <a:fillRect/>
          </a:stretch>
        </p:blipFill>
        <p:spPr bwMode="auto">
          <a:xfrm>
            <a:off x="228600" y="609600"/>
            <a:ext cx="8686800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D7627-ECA0-4200-BAC8-C2EB4E3DE05D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Electronic Configurations of Transition Metal Complexes</a:t>
            </a:r>
          </a:p>
        </p:txBody>
      </p:sp>
      <p:sp>
        <p:nvSpPr>
          <p:cNvPr id="1966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 orbital occupancy depends on </a:t>
            </a:r>
            <a:r>
              <a:rPr lang="en-US" smtClean="0">
                <a:latin typeface="Symbol" pitchFamily="18" charset="2"/>
              </a:rPr>
              <a:t> </a:t>
            </a:r>
            <a:r>
              <a:rPr lang="en-US" smtClean="0"/>
              <a:t>and pairing energy, P</a:t>
            </a:r>
          </a:p>
          <a:p>
            <a:pPr lvl="1" eaLnBrk="1" hangingPunct="1"/>
            <a:r>
              <a:rPr lang="en-US" smtClean="0"/>
              <a:t>e</a:t>
            </a:r>
            <a:r>
              <a:rPr lang="en-US" baseline="30000" smtClean="0"/>
              <a:t>-</a:t>
            </a:r>
            <a:r>
              <a:rPr lang="en-US" smtClean="0"/>
              <a:t>’s assume the electron configuration with the lowest possible energy cost</a:t>
            </a:r>
          </a:p>
          <a:p>
            <a:pPr lvl="1" eaLnBrk="1" hangingPunct="1"/>
            <a:r>
              <a:rPr lang="en-US" smtClean="0"/>
              <a:t>If </a:t>
            </a:r>
            <a:r>
              <a:rPr lang="en-US" smtClean="0">
                <a:latin typeface="Symbol" pitchFamily="18" charset="2"/>
              </a:rPr>
              <a:t></a:t>
            </a:r>
            <a:r>
              <a:rPr lang="en-US" smtClean="0"/>
              <a:t> &gt; P (</a:t>
            </a:r>
            <a:r>
              <a:rPr lang="en-US" smtClean="0">
                <a:latin typeface="Symbol" pitchFamily="18" charset="2"/>
              </a:rPr>
              <a:t></a:t>
            </a:r>
            <a:r>
              <a:rPr lang="en-US" smtClean="0"/>
              <a:t> large; strong field ligand)</a:t>
            </a:r>
          </a:p>
          <a:p>
            <a:pPr lvl="2" eaLnBrk="1" hangingPunct="1"/>
            <a:r>
              <a:rPr lang="en-US" smtClean="0"/>
              <a:t>e</a:t>
            </a:r>
            <a:r>
              <a:rPr lang="en-US" baseline="30000" smtClean="0"/>
              <a:t>-</a:t>
            </a:r>
            <a:r>
              <a:rPr lang="en-US" smtClean="0"/>
              <a:t>’s pair up in lower energy d subshell first</a:t>
            </a:r>
          </a:p>
          <a:p>
            <a:pPr lvl="1" eaLnBrk="1" hangingPunct="1"/>
            <a:r>
              <a:rPr lang="en-US" smtClean="0"/>
              <a:t>If</a:t>
            </a:r>
            <a:r>
              <a:rPr lang="en-US" smtClean="0">
                <a:latin typeface="Symbol" pitchFamily="18" charset="2"/>
              </a:rPr>
              <a:t> </a:t>
            </a:r>
            <a:r>
              <a:rPr lang="en-US" smtClean="0"/>
              <a:t> &lt; P (</a:t>
            </a:r>
            <a:r>
              <a:rPr lang="en-US" smtClean="0">
                <a:latin typeface="Symbol" pitchFamily="18" charset="2"/>
              </a:rPr>
              <a:t></a:t>
            </a:r>
            <a:r>
              <a:rPr lang="en-US" smtClean="0"/>
              <a:t> small; weak field ligand)</a:t>
            </a:r>
          </a:p>
          <a:p>
            <a:pPr lvl="2" eaLnBrk="1" hangingPunct="1"/>
            <a:r>
              <a:rPr lang="en-US" smtClean="0"/>
              <a:t>e</a:t>
            </a:r>
            <a:r>
              <a:rPr lang="en-US" baseline="30000" smtClean="0"/>
              <a:t>-</a:t>
            </a:r>
            <a:r>
              <a:rPr lang="en-US" smtClean="0"/>
              <a:t>’s spread out among all d orbitals before any pair up </a:t>
            </a: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5F1ABB-FD6F-4ADC-B58D-00736A7F54C2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1</a:t>
            </a:r>
          </a:p>
        </p:txBody>
      </p:sp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2749550" y="3886200"/>
            <a:ext cx="3873500" cy="990600"/>
            <a:chOff x="1732" y="2448"/>
            <a:chExt cx="2440" cy="624"/>
          </a:xfrm>
        </p:grpSpPr>
        <p:sp>
          <p:nvSpPr>
            <p:cNvPr id="197639" name="Line 5"/>
            <p:cNvSpPr>
              <a:spLocks noChangeShapeType="1"/>
            </p:cNvSpPr>
            <p:nvPr/>
          </p:nvSpPr>
          <p:spPr bwMode="auto">
            <a:xfrm>
              <a:off x="2164" y="244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0" name="Line 6"/>
            <p:cNvSpPr>
              <a:spLocks noChangeShapeType="1"/>
            </p:cNvSpPr>
            <p:nvPr/>
          </p:nvSpPr>
          <p:spPr bwMode="auto">
            <a:xfrm>
              <a:off x="3028" y="244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1" name="Line 7"/>
            <p:cNvSpPr>
              <a:spLocks noChangeShapeType="1"/>
            </p:cNvSpPr>
            <p:nvPr/>
          </p:nvSpPr>
          <p:spPr bwMode="auto">
            <a:xfrm>
              <a:off x="3460" y="307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2" name="Line 8"/>
            <p:cNvSpPr>
              <a:spLocks noChangeShapeType="1"/>
            </p:cNvSpPr>
            <p:nvPr/>
          </p:nvSpPr>
          <p:spPr bwMode="auto">
            <a:xfrm>
              <a:off x="2596" y="307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43" name="Line 9"/>
            <p:cNvSpPr>
              <a:spLocks noChangeShapeType="1"/>
            </p:cNvSpPr>
            <p:nvPr/>
          </p:nvSpPr>
          <p:spPr bwMode="auto">
            <a:xfrm>
              <a:off x="1732" y="307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637" name="Line 10"/>
          <p:cNvSpPr>
            <a:spLocks noChangeShapeType="1"/>
          </p:cNvSpPr>
          <p:nvPr/>
        </p:nvSpPr>
        <p:spPr bwMode="auto">
          <a:xfrm>
            <a:off x="31242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63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1761F1-B6EA-4E07-B278-350712411BB5}" type="slidenum">
              <a:rPr lang="en-US" smtClean="0">
                <a:latin typeface="Times New Roman" pitchFamily="18" charset="0"/>
              </a:rPr>
              <a:pPr/>
              <a:t>35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2</a:t>
            </a:r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2749550" y="3886200"/>
            <a:ext cx="3873500" cy="990600"/>
            <a:chOff x="1732" y="2448"/>
            <a:chExt cx="2440" cy="624"/>
          </a:xfrm>
        </p:grpSpPr>
        <p:sp>
          <p:nvSpPr>
            <p:cNvPr id="198664" name="Line 5"/>
            <p:cNvSpPr>
              <a:spLocks noChangeShapeType="1"/>
            </p:cNvSpPr>
            <p:nvPr/>
          </p:nvSpPr>
          <p:spPr bwMode="auto">
            <a:xfrm>
              <a:off x="2164" y="244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5" name="Line 6"/>
            <p:cNvSpPr>
              <a:spLocks noChangeShapeType="1"/>
            </p:cNvSpPr>
            <p:nvPr/>
          </p:nvSpPr>
          <p:spPr bwMode="auto">
            <a:xfrm>
              <a:off x="3028" y="244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6" name="Line 7"/>
            <p:cNvSpPr>
              <a:spLocks noChangeShapeType="1"/>
            </p:cNvSpPr>
            <p:nvPr/>
          </p:nvSpPr>
          <p:spPr bwMode="auto">
            <a:xfrm>
              <a:off x="3460" y="307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7" name="Line 8"/>
            <p:cNvSpPr>
              <a:spLocks noChangeShapeType="1"/>
            </p:cNvSpPr>
            <p:nvPr/>
          </p:nvSpPr>
          <p:spPr bwMode="auto">
            <a:xfrm>
              <a:off x="2596" y="307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8" name="Line 9"/>
            <p:cNvSpPr>
              <a:spLocks noChangeShapeType="1"/>
            </p:cNvSpPr>
            <p:nvPr/>
          </p:nvSpPr>
          <p:spPr bwMode="auto">
            <a:xfrm>
              <a:off x="1732" y="307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8661" name="Line 10"/>
          <p:cNvSpPr>
            <a:spLocks noChangeShapeType="1"/>
          </p:cNvSpPr>
          <p:nvPr/>
        </p:nvSpPr>
        <p:spPr bwMode="auto">
          <a:xfrm>
            <a:off x="31242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Line 11"/>
          <p:cNvSpPr>
            <a:spLocks noChangeShapeType="1"/>
          </p:cNvSpPr>
          <p:nvPr/>
        </p:nvSpPr>
        <p:spPr bwMode="auto">
          <a:xfrm>
            <a:off x="45720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36879E-38ED-472A-BBA3-92EF81DE445C}" type="slidenum">
              <a:rPr lang="en-US" smtClean="0">
                <a:latin typeface="Times New Roman" pitchFamily="18" charset="0"/>
              </a:rPr>
              <a:pPr/>
              <a:t>36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3</a:t>
            </a:r>
          </a:p>
        </p:txBody>
      </p:sp>
      <p:grpSp>
        <p:nvGrpSpPr>
          <p:cNvPr id="199684" name="Group 4"/>
          <p:cNvGrpSpPr>
            <a:grpSpLocks/>
          </p:cNvGrpSpPr>
          <p:nvPr/>
        </p:nvGrpSpPr>
        <p:grpSpPr bwMode="auto">
          <a:xfrm>
            <a:off x="2749550" y="3886200"/>
            <a:ext cx="3873500" cy="990600"/>
            <a:chOff x="1732" y="2448"/>
            <a:chExt cx="2440" cy="624"/>
          </a:xfrm>
        </p:grpSpPr>
        <p:sp>
          <p:nvSpPr>
            <p:cNvPr id="199689" name="Line 5"/>
            <p:cNvSpPr>
              <a:spLocks noChangeShapeType="1"/>
            </p:cNvSpPr>
            <p:nvPr/>
          </p:nvSpPr>
          <p:spPr bwMode="auto">
            <a:xfrm>
              <a:off x="2164" y="244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90" name="Line 6"/>
            <p:cNvSpPr>
              <a:spLocks noChangeShapeType="1"/>
            </p:cNvSpPr>
            <p:nvPr/>
          </p:nvSpPr>
          <p:spPr bwMode="auto">
            <a:xfrm>
              <a:off x="3028" y="244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91" name="Line 7"/>
            <p:cNvSpPr>
              <a:spLocks noChangeShapeType="1"/>
            </p:cNvSpPr>
            <p:nvPr/>
          </p:nvSpPr>
          <p:spPr bwMode="auto">
            <a:xfrm>
              <a:off x="3460" y="307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92" name="Line 8"/>
            <p:cNvSpPr>
              <a:spLocks noChangeShapeType="1"/>
            </p:cNvSpPr>
            <p:nvPr/>
          </p:nvSpPr>
          <p:spPr bwMode="auto">
            <a:xfrm>
              <a:off x="2596" y="307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93" name="Line 9"/>
            <p:cNvSpPr>
              <a:spLocks noChangeShapeType="1"/>
            </p:cNvSpPr>
            <p:nvPr/>
          </p:nvSpPr>
          <p:spPr bwMode="auto">
            <a:xfrm>
              <a:off x="1732" y="307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9685" name="Line 10"/>
          <p:cNvSpPr>
            <a:spLocks noChangeShapeType="1"/>
          </p:cNvSpPr>
          <p:nvPr/>
        </p:nvSpPr>
        <p:spPr bwMode="auto">
          <a:xfrm>
            <a:off x="31242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686" name="Line 11"/>
          <p:cNvSpPr>
            <a:spLocks noChangeShapeType="1"/>
          </p:cNvSpPr>
          <p:nvPr/>
        </p:nvSpPr>
        <p:spPr bwMode="auto">
          <a:xfrm>
            <a:off x="44958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687" name="Line 12"/>
          <p:cNvSpPr>
            <a:spLocks noChangeShapeType="1"/>
          </p:cNvSpPr>
          <p:nvPr/>
        </p:nvSpPr>
        <p:spPr bwMode="auto">
          <a:xfrm>
            <a:off x="59436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9688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AFE10-1114-4D2A-9245-EBAC7850F0A4}" type="slidenum">
              <a:rPr lang="en-US" smtClean="0">
                <a:latin typeface="Times New Roman" pitchFamily="18" charset="0"/>
              </a:rPr>
              <a:pPr/>
              <a:t>37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4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096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0709" name="Group 5"/>
          <p:cNvGrpSpPr>
            <a:grpSpLocks/>
          </p:cNvGrpSpPr>
          <p:nvPr/>
        </p:nvGrpSpPr>
        <p:grpSpPr bwMode="auto">
          <a:xfrm>
            <a:off x="158750" y="3886200"/>
            <a:ext cx="3873500" cy="990600"/>
            <a:chOff x="100" y="2448"/>
            <a:chExt cx="2440" cy="624"/>
          </a:xfrm>
        </p:grpSpPr>
        <p:grpSp>
          <p:nvGrpSpPr>
            <p:cNvPr id="200726" name="Group 6"/>
            <p:cNvGrpSpPr>
              <a:grpSpLocks/>
            </p:cNvGrpSpPr>
            <p:nvPr/>
          </p:nvGrpSpPr>
          <p:grpSpPr bwMode="auto">
            <a:xfrm>
              <a:off x="100" y="2448"/>
              <a:ext cx="2440" cy="624"/>
              <a:chOff x="100" y="2448"/>
              <a:chExt cx="2440" cy="624"/>
            </a:xfrm>
          </p:grpSpPr>
          <p:sp>
            <p:nvSpPr>
              <p:cNvPr id="200729" name="Line 7"/>
              <p:cNvSpPr>
                <a:spLocks noChangeShapeType="1"/>
              </p:cNvSpPr>
              <p:nvPr/>
            </p:nvSpPr>
            <p:spPr bwMode="auto">
              <a:xfrm>
                <a:off x="532" y="244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30" name="Line 8"/>
              <p:cNvSpPr>
                <a:spLocks noChangeShapeType="1"/>
              </p:cNvSpPr>
              <p:nvPr/>
            </p:nvSpPr>
            <p:spPr bwMode="auto">
              <a:xfrm>
                <a:off x="1396" y="244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31" name="Line 9"/>
              <p:cNvSpPr>
                <a:spLocks noChangeShapeType="1"/>
              </p:cNvSpPr>
              <p:nvPr/>
            </p:nvSpPr>
            <p:spPr bwMode="auto">
              <a:xfrm>
                <a:off x="1828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32" name="Line 10"/>
              <p:cNvSpPr>
                <a:spLocks noChangeShapeType="1"/>
              </p:cNvSpPr>
              <p:nvPr/>
            </p:nvSpPr>
            <p:spPr bwMode="auto">
              <a:xfrm>
                <a:off x="964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33" name="Line 11"/>
              <p:cNvSpPr>
                <a:spLocks noChangeShapeType="1"/>
              </p:cNvSpPr>
              <p:nvPr/>
            </p:nvSpPr>
            <p:spPr bwMode="auto">
              <a:xfrm>
                <a:off x="100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0727" name="Line 12"/>
            <p:cNvSpPr>
              <a:spLocks noChangeShapeType="1"/>
            </p:cNvSpPr>
            <p:nvPr/>
          </p:nvSpPr>
          <p:spPr bwMode="auto">
            <a:xfrm>
              <a:off x="1200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28" name="Line 13"/>
            <p:cNvSpPr>
              <a:spLocks noChangeShapeType="1"/>
            </p:cNvSpPr>
            <p:nvPr/>
          </p:nvSpPr>
          <p:spPr bwMode="auto">
            <a:xfrm>
              <a:off x="2112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710" name="Group 14"/>
          <p:cNvGrpSpPr>
            <a:grpSpLocks/>
          </p:cNvGrpSpPr>
          <p:nvPr/>
        </p:nvGrpSpPr>
        <p:grpSpPr bwMode="auto">
          <a:xfrm>
            <a:off x="5187950" y="3886200"/>
            <a:ext cx="3873500" cy="990600"/>
            <a:chOff x="3268" y="2448"/>
            <a:chExt cx="2440" cy="624"/>
          </a:xfrm>
        </p:grpSpPr>
        <p:sp>
          <p:nvSpPr>
            <p:cNvPr id="200716" name="Line 15"/>
            <p:cNvSpPr>
              <a:spLocks noChangeShapeType="1"/>
            </p:cNvSpPr>
            <p:nvPr/>
          </p:nvSpPr>
          <p:spPr bwMode="auto">
            <a:xfrm>
              <a:off x="3552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717" name="Group 16"/>
            <p:cNvGrpSpPr>
              <a:grpSpLocks/>
            </p:cNvGrpSpPr>
            <p:nvPr/>
          </p:nvGrpSpPr>
          <p:grpSpPr bwMode="auto">
            <a:xfrm>
              <a:off x="3268" y="2448"/>
              <a:ext cx="2440" cy="624"/>
              <a:chOff x="3268" y="2448"/>
              <a:chExt cx="2440" cy="624"/>
            </a:xfrm>
          </p:grpSpPr>
          <p:grpSp>
            <p:nvGrpSpPr>
              <p:cNvPr id="200718" name="Group 17"/>
              <p:cNvGrpSpPr>
                <a:grpSpLocks/>
              </p:cNvGrpSpPr>
              <p:nvPr/>
            </p:nvGrpSpPr>
            <p:grpSpPr bwMode="auto">
              <a:xfrm>
                <a:off x="3268" y="2448"/>
                <a:ext cx="2440" cy="624"/>
                <a:chOff x="3268" y="2448"/>
                <a:chExt cx="2440" cy="624"/>
              </a:xfrm>
            </p:grpSpPr>
            <p:sp>
              <p:nvSpPr>
                <p:cNvPr id="200721" name="Line 18"/>
                <p:cNvSpPr>
                  <a:spLocks noChangeShapeType="1"/>
                </p:cNvSpPr>
                <p:nvPr/>
              </p:nvSpPr>
              <p:spPr bwMode="auto">
                <a:xfrm>
                  <a:off x="3700" y="244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0722" name="Line 19"/>
                <p:cNvSpPr>
                  <a:spLocks noChangeShapeType="1"/>
                </p:cNvSpPr>
                <p:nvPr/>
              </p:nvSpPr>
              <p:spPr bwMode="auto">
                <a:xfrm>
                  <a:off x="4564" y="244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0723" name="Line 20"/>
                <p:cNvSpPr>
                  <a:spLocks noChangeShapeType="1"/>
                </p:cNvSpPr>
                <p:nvPr/>
              </p:nvSpPr>
              <p:spPr bwMode="auto">
                <a:xfrm>
                  <a:off x="4996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0724" name="Line 21"/>
                <p:cNvSpPr>
                  <a:spLocks noChangeShapeType="1"/>
                </p:cNvSpPr>
                <p:nvPr/>
              </p:nvSpPr>
              <p:spPr bwMode="auto">
                <a:xfrm>
                  <a:off x="4132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0725" name="Line 22"/>
                <p:cNvSpPr>
                  <a:spLocks noChangeShapeType="1"/>
                </p:cNvSpPr>
                <p:nvPr/>
              </p:nvSpPr>
              <p:spPr bwMode="auto">
                <a:xfrm>
                  <a:off x="3268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0719" name="Line 23"/>
              <p:cNvSpPr>
                <a:spLocks noChangeShapeType="1"/>
              </p:cNvSpPr>
              <p:nvPr/>
            </p:nvSpPr>
            <p:spPr bwMode="auto">
              <a:xfrm>
                <a:off x="4368" y="2752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20" name="Line 24"/>
              <p:cNvSpPr>
                <a:spLocks noChangeShapeType="1"/>
              </p:cNvSpPr>
              <p:nvPr/>
            </p:nvSpPr>
            <p:spPr bwMode="auto">
              <a:xfrm>
                <a:off x="5280" y="2752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0711" name="Line 25"/>
          <p:cNvSpPr>
            <a:spLocks noChangeShapeType="1"/>
          </p:cNvSpPr>
          <p:nvPr/>
        </p:nvSpPr>
        <p:spPr bwMode="auto">
          <a:xfrm>
            <a:off x="1219200" y="33782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12" name="Line 26"/>
          <p:cNvSpPr>
            <a:spLocks noChangeShapeType="1"/>
          </p:cNvSpPr>
          <p:nvPr/>
        </p:nvSpPr>
        <p:spPr bwMode="auto">
          <a:xfrm>
            <a:off x="58674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713" name="Rectangle 27"/>
          <p:cNvSpPr>
            <a:spLocks noChangeArrowheads="1"/>
          </p:cNvSpPr>
          <p:nvPr/>
        </p:nvSpPr>
        <p:spPr bwMode="auto">
          <a:xfrm>
            <a:off x="915988" y="5183188"/>
            <a:ext cx="2359025" cy="124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/>
              <a:t>high spin </a:t>
            </a:r>
            <a:r>
              <a:rPr lang="en-US" sz="3600">
                <a:latin typeface="Symbol" pitchFamily="18" charset="2"/>
              </a:rPr>
              <a:t></a:t>
            </a:r>
            <a:r>
              <a:rPr lang="en-US" sz="3600"/>
              <a:t> &lt; P </a:t>
            </a:r>
          </a:p>
        </p:txBody>
      </p:sp>
      <p:sp>
        <p:nvSpPr>
          <p:cNvPr id="200714" name="Rectangle 28"/>
          <p:cNvSpPr>
            <a:spLocks noChangeArrowheads="1"/>
          </p:cNvSpPr>
          <p:nvPr/>
        </p:nvSpPr>
        <p:spPr bwMode="auto">
          <a:xfrm>
            <a:off x="5945188" y="5030788"/>
            <a:ext cx="2359025" cy="1522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/>
              <a:t>low spin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600">
                <a:latin typeface="Symbol" pitchFamily="18" charset="2"/>
              </a:rPr>
              <a:t></a:t>
            </a:r>
            <a:r>
              <a:rPr lang="en-US" sz="3600"/>
              <a:t> &gt; P </a:t>
            </a:r>
          </a:p>
        </p:txBody>
      </p:sp>
      <p:sp>
        <p:nvSpPr>
          <p:cNvPr id="200715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61137A-47D5-478E-8BD5-67DD6FEF83DD}" type="slidenum">
              <a:rPr lang="en-US" smtClean="0">
                <a:latin typeface="Times New Roman" pitchFamily="18" charset="0"/>
              </a:rPr>
              <a:pPr/>
              <a:t>38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5</a:t>
            </a:r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>
            <a:off x="6096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1733" name="Group 5"/>
          <p:cNvGrpSpPr>
            <a:grpSpLocks/>
          </p:cNvGrpSpPr>
          <p:nvPr/>
        </p:nvGrpSpPr>
        <p:grpSpPr bwMode="auto">
          <a:xfrm>
            <a:off x="158750" y="3886200"/>
            <a:ext cx="3873500" cy="990600"/>
            <a:chOff x="100" y="2448"/>
            <a:chExt cx="2440" cy="624"/>
          </a:xfrm>
        </p:grpSpPr>
        <p:grpSp>
          <p:nvGrpSpPr>
            <p:cNvPr id="201752" name="Group 6"/>
            <p:cNvGrpSpPr>
              <a:grpSpLocks/>
            </p:cNvGrpSpPr>
            <p:nvPr/>
          </p:nvGrpSpPr>
          <p:grpSpPr bwMode="auto">
            <a:xfrm>
              <a:off x="100" y="2448"/>
              <a:ext cx="2440" cy="624"/>
              <a:chOff x="100" y="2448"/>
              <a:chExt cx="2440" cy="624"/>
            </a:xfrm>
          </p:grpSpPr>
          <p:sp>
            <p:nvSpPr>
              <p:cNvPr id="201755" name="Line 7"/>
              <p:cNvSpPr>
                <a:spLocks noChangeShapeType="1"/>
              </p:cNvSpPr>
              <p:nvPr/>
            </p:nvSpPr>
            <p:spPr bwMode="auto">
              <a:xfrm>
                <a:off x="532" y="244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56" name="Line 8"/>
              <p:cNvSpPr>
                <a:spLocks noChangeShapeType="1"/>
              </p:cNvSpPr>
              <p:nvPr/>
            </p:nvSpPr>
            <p:spPr bwMode="auto">
              <a:xfrm>
                <a:off x="1396" y="244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57" name="Line 9"/>
              <p:cNvSpPr>
                <a:spLocks noChangeShapeType="1"/>
              </p:cNvSpPr>
              <p:nvPr/>
            </p:nvSpPr>
            <p:spPr bwMode="auto">
              <a:xfrm>
                <a:off x="1828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58" name="Line 10"/>
              <p:cNvSpPr>
                <a:spLocks noChangeShapeType="1"/>
              </p:cNvSpPr>
              <p:nvPr/>
            </p:nvSpPr>
            <p:spPr bwMode="auto">
              <a:xfrm>
                <a:off x="964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59" name="Line 11"/>
              <p:cNvSpPr>
                <a:spLocks noChangeShapeType="1"/>
              </p:cNvSpPr>
              <p:nvPr/>
            </p:nvSpPr>
            <p:spPr bwMode="auto">
              <a:xfrm>
                <a:off x="100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753" name="Line 12"/>
            <p:cNvSpPr>
              <a:spLocks noChangeShapeType="1"/>
            </p:cNvSpPr>
            <p:nvPr/>
          </p:nvSpPr>
          <p:spPr bwMode="auto">
            <a:xfrm>
              <a:off x="1200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54" name="Line 13"/>
            <p:cNvSpPr>
              <a:spLocks noChangeShapeType="1"/>
            </p:cNvSpPr>
            <p:nvPr/>
          </p:nvSpPr>
          <p:spPr bwMode="auto">
            <a:xfrm>
              <a:off x="2112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1734" name="Group 14"/>
          <p:cNvGrpSpPr>
            <a:grpSpLocks/>
          </p:cNvGrpSpPr>
          <p:nvPr/>
        </p:nvGrpSpPr>
        <p:grpSpPr bwMode="auto">
          <a:xfrm>
            <a:off x="5187950" y="3886200"/>
            <a:ext cx="3873500" cy="990600"/>
            <a:chOff x="3268" y="2448"/>
            <a:chExt cx="2440" cy="624"/>
          </a:xfrm>
        </p:grpSpPr>
        <p:sp>
          <p:nvSpPr>
            <p:cNvPr id="201742" name="Line 15"/>
            <p:cNvSpPr>
              <a:spLocks noChangeShapeType="1"/>
            </p:cNvSpPr>
            <p:nvPr/>
          </p:nvSpPr>
          <p:spPr bwMode="auto">
            <a:xfrm>
              <a:off x="3552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1743" name="Group 16"/>
            <p:cNvGrpSpPr>
              <a:grpSpLocks/>
            </p:cNvGrpSpPr>
            <p:nvPr/>
          </p:nvGrpSpPr>
          <p:grpSpPr bwMode="auto">
            <a:xfrm>
              <a:off x="3268" y="2448"/>
              <a:ext cx="2440" cy="624"/>
              <a:chOff x="3268" y="2448"/>
              <a:chExt cx="2440" cy="624"/>
            </a:xfrm>
          </p:grpSpPr>
          <p:grpSp>
            <p:nvGrpSpPr>
              <p:cNvPr id="201744" name="Group 17"/>
              <p:cNvGrpSpPr>
                <a:grpSpLocks/>
              </p:cNvGrpSpPr>
              <p:nvPr/>
            </p:nvGrpSpPr>
            <p:grpSpPr bwMode="auto">
              <a:xfrm>
                <a:off x="3268" y="2448"/>
                <a:ext cx="2440" cy="624"/>
                <a:chOff x="3268" y="2448"/>
                <a:chExt cx="2440" cy="624"/>
              </a:xfrm>
            </p:grpSpPr>
            <p:sp>
              <p:nvSpPr>
                <p:cNvPr id="201747" name="Line 18"/>
                <p:cNvSpPr>
                  <a:spLocks noChangeShapeType="1"/>
                </p:cNvSpPr>
                <p:nvPr/>
              </p:nvSpPr>
              <p:spPr bwMode="auto">
                <a:xfrm>
                  <a:off x="3700" y="244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748" name="Line 19"/>
                <p:cNvSpPr>
                  <a:spLocks noChangeShapeType="1"/>
                </p:cNvSpPr>
                <p:nvPr/>
              </p:nvSpPr>
              <p:spPr bwMode="auto">
                <a:xfrm>
                  <a:off x="4564" y="244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749" name="Line 20"/>
                <p:cNvSpPr>
                  <a:spLocks noChangeShapeType="1"/>
                </p:cNvSpPr>
                <p:nvPr/>
              </p:nvSpPr>
              <p:spPr bwMode="auto">
                <a:xfrm>
                  <a:off x="4996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750" name="Line 21"/>
                <p:cNvSpPr>
                  <a:spLocks noChangeShapeType="1"/>
                </p:cNvSpPr>
                <p:nvPr/>
              </p:nvSpPr>
              <p:spPr bwMode="auto">
                <a:xfrm>
                  <a:off x="4132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751" name="Line 22"/>
                <p:cNvSpPr>
                  <a:spLocks noChangeShapeType="1"/>
                </p:cNvSpPr>
                <p:nvPr/>
              </p:nvSpPr>
              <p:spPr bwMode="auto">
                <a:xfrm>
                  <a:off x="3268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1745" name="Line 23"/>
              <p:cNvSpPr>
                <a:spLocks noChangeShapeType="1"/>
              </p:cNvSpPr>
              <p:nvPr/>
            </p:nvSpPr>
            <p:spPr bwMode="auto">
              <a:xfrm>
                <a:off x="4368" y="2752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746" name="Line 24"/>
              <p:cNvSpPr>
                <a:spLocks noChangeShapeType="1"/>
              </p:cNvSpPr>
              <p:nvPr/>
            </p:nvSpPr>
            <p:spPr bwMode="auto">
              <a:xfrm>
                <a:off x="5280" y="2752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1735" name="Line 25"/>
          <p:cNvSpPr>
            <a:spLocks noChangeShapeType="1"/>
          </p:cNvSpPr>
          <p:nvPr/>
        </p:nvSpPr>
        <p:spPr bwMode="auto">
          <a:xfrm>
            <a:off x="1219200" y="33782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736" name="Line 26"/>
          <p:cNvSpPr>
            <a:spLocks noChangeShapeType="1"/>
          </p:cNvSpPr>
          <p:nvPr/>
        </p:nvSpPr>
        <p:spPr bwMode="auto">
          <a:xfrm>
            <a:off x="58674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737" name="Rectangle 27"/>
          <p:cNvSpPr>
            <a:spLocks noChangeArrowheads="1"/>
          </p:cNvSpPr>
          <p:nvPr/>
        </p:nvSpPr>
        <p:spPr bwMode="auto">
          <a:xfrm>
            <a:off x="915988" y="5183188"/>
            <a:ext cx="2359025" cy="124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/>
              <a:t>high spin </a:t>
            </a:r>
            <a:r>
              <a:rPr lang="en-US" sz="3600">
                <a:latin typeface="Symbol" pitchFamily="18" charset="2"/>
              </a:rPr>
              <a:t></a:t>
            </a:r>
            <a:r>
              <a:rPr lang="en-US" sz="3600"/>
              <a:t> &lt; P </a:t>
            </a:r>
          </a:p>
        </p:txBody>
      </p:sp>
      <p:sp>
        <p:nvSpPr>
          <p:cNvPr id="201738" name="Rectangle 28"/>
          <p:cNvSpPr>
            <a:spLocks noChangeArrowheads="1"/>
          </p:cNvSpPr>
          <p:nvPr/>
        </p:nvSpPr>
        <p:spPr bwMode="auto">
          <a:xfrm>
            <a:off x="5945188" y="5030788"/>
            <a:ext cx="2359025" cy="1522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/>
              <a:t>low spin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600">
                <a:latin typeface="Symbol" pitchFamily="18" charset="2"/>
              </a:rPr>
              <a:t></a:t>
            </a:r>
            <a:r>
              <a:rPr lang="en-US" sz="3600"/>
              <a:t> &gt; P </a:t>
            </a:r>
          </a:p>
        </p:txBody>
      </p:sp>
      <p:sp>
        <p:nvSpPr>
          <p:cNvPr id="201739" name="Line 29"/>
          <p:cNvSpPr>
            <a:spLocks noChangeShapeType="1"/>
          </p:cNvSpPr>
          <p:nvPr/>
        </p:nvSpPr>
        <p:spPr bwMode="auto">
          <a:xfrm>
            <a:off x="2667000" y="33782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740" name="Line 30"/>
          <p:cNvSpPr>
            <a:spLocks noChangeShapeType="1"/>
          </p:cNvSpPr>
          <p:nvPr/>
        </p:nvSpPr>
        <p:spPr bwMode="auto">
          <a:xfrm>
            <a:off x="70866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741" name="Slide Number Placeholder 3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71BC6-49A7-48FC-ABF0-A91FD1B5F321}" type="slidenum">
              <a:rPr lang="en-US" smtClean="0">
                <a:latin typeface="Times New Roman" pitchFamily="18" charset="0"/>
              </a:rPr>
              <a:pPr/>
              <a:t>39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algn="just"/>
            <a:r>
              <a:rPr lang="en-US" sz="2800" b="1" smtClean="0"/>
              <a:t>18 electron rule </a:t>
            </a:r>
            <a:r>
              <a:rPr lang="en-US" sz="2800" smtClean="0"/>
              <a:t>(based on earlier EAN Rule: Sidgwick)</a:t>
            </a:r>
          </a:p>
          <a:p>
            <a:pPr algn="just"/>
            <a:r>
              <a:rPr lang="en-US" sz="2800" smtClean="0"/>
              <a:t>Stable low oxidation state complexes are found to have a total of 18 bonding electrons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		metal electrons + lone pairs from ligands = 18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			Ni(CO)</a:t>
            </a:r>
            <a:r>
              <a:rPr lang="en-US" sz="2800" baseline="-25000" smtClean="0"/>
              <a:t>4</a:t>
            </a:r>
            <a:r>
              <a:rPr lang="en-US" sz="2800" smtClean="0"/>
              <a:t> - 4s</a:t>
            </a:r>
            <a:r>
              <a:rPr lang="en-US" sz="2800" baseline="30000" smtClean="0"/>
              <a:t>2</a:t>
            </a:r>
            <a:r>
              <a:rPr lang="en-US" sz="2800" smtClean="0"/>
              <a:t>3d</a:t>
            </a:r>
            <a:r>
              <a:rPr lang="en-US" sz="2800" baseline="30000" smtClean="0"/>
              <a:t>8</a:t>
            </a:r>
            <a:r>
              <a:rPr lang="en-US" sz="2800" smtClean="0"/>
              <a:t> and 4 lone pairs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			 Fe(CO)</a:t>
            </a:r>
            <a:r>
              <a:rPr lang="en-US" sz="2800" baseline="-25000" smtClean="0"/>
              <a:t>5</a:t>
            </a:r>
            <a:r>
              <a:rPr lang="en-US" sz="2800" smtClean="0"/>
              <a:t> - 4s</a:t>
            </a:r>
            <a:r>
              <a:rPr lang="en-US" sz="2800" baseline="30000" smtClean="0"/>
              <a:t>2</a:t>
            </a:r>
            <a:r>
              <a:rPr lang="en-US" sz="2800" smtClean="0"/>
              <a:t>3d</a:t>
            </a:r>
            <a:r>
              <a:rPr lang="en-US" sz="2800" baseline="30000" smtClean="0"/>
              <a:t>6</a:t>
            </a:r>
            <a:r>
              <a:rPr lang="en-US" sz="2800" smtClean="0"/>
              <a:t> and 5 lone pairs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			 Cr(CO)</a:t>
            </a:r>
            <a:r>
              <a:rPr lang="en-US" sz="2800" baseline="-25000" smtClean="0"/>
              <a:t>6</a:t>
            </a:r>
            <a:r>
              <a:rPr lang="en-US" sz="2800" smtClean="0"/>
              <a:t> - 4s</a:t>
            </a:r>
            <a:r>
              <a:rPr lang="en-US" sz="2800" baseline="30000" smtClean="0"/>
              <a:t>2</a:t>
            </a:r>
            <a:r>
              <a:rPr lang="en-US" sz="2800" smtClean="0"/>
              <a:t>3d</a:t>
            </a:r>
            <a:r>
              <a:rPr lang="en-US" sz="2800" baseline="30000" smtClean="0"/>
              <a:t>4</a:t>
            </a:r>
            <a:r>
              <a:rPr lang="en-US" sz="2800" smtClean="0"/>
              <a:t> and 6 lone pairs</a:t>
            </a:r>
          </a:p>
          <a:p>
            <a:pPr algn="just"/>
            <a:r>
              <a:rPr lang="en-US" sz="2800" smtClean="0"/>
              <a:t>The stability of these 18 electron species can be explained using MO theory.</a:t>
            </a:r>
          </a:p>
          <a:p>
            <a:pPr algn="just"/>
            <a:r>
              <a:rPr lang="en-US" sz="2800" smtClean="0"/>
              <a:t>Corresponds to filling all the molecular bonding orbitals and none of the antibonding orbitals </a:t>
            </a:r>
          </a:p>
          <a:p>
            <a:pPr algn="just"/>
            <a:r>
              <a:rPr lang="en-US" sz="2800" smtClean="0"/>
              <a:t>However,  rule is only works for species with metals in a low oxidation state NOT FOR MOST COMPLEXES.</a:t>
            </a:r>
          </a:p>
        </p:txBody>
      </p:sp>
      <p:sp>
        <p:nvSpPr>
          <p:cNvPr id="166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7FD8B-FBE1-4B7B-9DD3-B0F3AA6983FF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6</a:t>
            </a:r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6096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757" name="Group 5"/>
          <p:cNvGrpSpPr>
            <a:grpSpLocks/>
          </p:cNvGrpSpPr>
          <p:nvPr/>
        </p:nvGrpSpPr>
        <p:grpSpPr bwMode="auto">
          <a:xfrm>
            <a:off x="158750" y="3886200"/>
            <a:ext cx="3873500" cy="990600"/>
            <a:chOff x="100" y="2448"/>
            <a:chExt cx="2440" cy="624"/>
          </a:xfrm>
        </p:grpSpPr>
        <p:grpSp>
          <p:nvGrpSpPr>
            <p:cNvPr id="202778" name="Group 6"/>
            <p:cNvGrpSpPr>
              <a:grpSpLocks/>
            </p:cNvGrpSpPr>
            <p:nvPr/>
          </p:nvGrpSpPr>
          <p:grpSpPr bwMode="auto">
            <a:xfrm>
              <a:off x="100" y="2448"/>
              <a:ext cx="2440" cy="624"/>
              <a:chOff x="100" y="2448"/>
              <a:chExt cx="2440" cy="624"/>
            </a:xfrm>
          </p:grpSpPr>
          <p:sp>
            <p:nvSpPr>
              <p:cNvPr id="202781" name="Line 7"/>
              <p:cNvSpPr>
                <a:spLocks noChangeShapeType="1"/>
              </p:cNvSpPr>
              <p:nvPr/>
            </p:nvSpPr>
            <p:spPr bwMode="auto">
              <a:xfrm>
                <a:off x="532" y="244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782" name="Line 8"/>
              <p:cNvSpPr>
                <a:spLocks noChangeShapeType="1"/>
              </p:cNvSpPr>
              <p:nvPr/>
            </p:nvSpPr>
            <p:spPr bwMode="auto">
              <a:xfrm>
                <a:off x="1396" y="244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783" name="Line 9"/>
              <p:cNvSpPr>
                <a:spLocks noChangeShapeType="1"/>
              </p:cNvSpPr>
              <p:nvPr/>
            </p:nvSpPr>
            <p:spPr bwMode="auto">
              <a:xfrm>
                <a:off x="1828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784" name="Line 10"/>
              <p:cNvSpPr>
                <a:spLocks noChangeShapeType="1"/>
              </p:cNvSpPr>
              <p:nvPr/>
            </p:nvSpPr>
            <p:spPr bwMode="auto">
              <a:xfrm>
                <a:off x="964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785" name="Line 11"/>
              <p:cNvSpPr>
                <a:spLocks noChangeShapeType="1"/>
              </p:cNvSpPr>
              <p:nvPr/>
            </p:nvSpPr>
            <p:spPr bwMode="auto">
              <a:xfrm>
                <a:off x="100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2779" name="Line 12"/>
            <p:cNvSpPr>
              <a:spLocks noChangeShapeType="1"/>
            </p:cNvSpPr>
            <p:nvPr/>
          </p:nvSpPr>
          <p:spPr bwMode="auto">
            <a:xfrm>
              <a:off x="1200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80" name="Line 13"/>
            <p:cNvSpPr>
              <a:spLocks noChangeShapeType="1"/>
            </p:cNvSpPr>
            <p:nvPr/>
          </p:nvSpPr>
          <p:spPr bwMode="auto">
            <a:xfrm>
              <a:off x="2112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2758" name="Group 14"/>
          <p:cNvGrpSpPr>
            <a:grpSpLocks/>
          </p:cNvGrpSpPr>
          <p:nvPr/>
        </p:nvGrpSpPr>
        <p:grpSpPr bwMode="auto">
          <a:xfrm>
            <a:off x="5187950" y="3886200"/>
            <a:ext cx="3873500" cy="990600"/>
            <a:chOff x="3268" y="2448"/>
            <a:chExt cx="2440" cy="624"/>
          </a:xfrm>
        </p:grpSpPr>
        <p:sp>
          <p:nvSpPr>
            <p:cNvPr id="202768" name="Line 15"/>
            <p:cNvSpPr>
              <a:spLocks noChangeShapeType="1"/>
            </p:cNvSpPr>
            <p:nvPr/>
          </p:nvSpPr>
          <p:spPr bwMode="auto">
            <a:xfrm>
              <a:off x="3552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2769" name="Group 16"/>
            <p:cNvGrpSpPr>
              <a:grpSpLocks/>
            </p:cNvGrpSpPr>
            <p:nvPr/>
          </p:nvGrpSpPr>
          <p:grpSpPr bwMode="auto">
            <a:xfrm>
              <a:off x="3268" y="2448"/>
              <a:ext cx="2440" cy="624"/>
              <a:chOff x="3268" y="2448"/>
              <a:chExt cx="2440" cy="624"/>
            </a:xfrm>
          </p:grpSpPr>
          <p:grpSp>
            <p:nvGrpSpPr>
              <p:cNvPr id="202770" name="Group 17"/>
              <p:cNvGrpSpPr>
                <a:grpSpLocks/>
              </p:cNvGrpSpPr>
              <p:nvPr/>
            </p:nvGrpSpPr>
            <p:grpSpPr bwMode="auto">
              <a:xfrm>
                <a:off x="3268" y="2448"/>
                <a:ext cx="2440" cy="624"/>
                <a:chOff x="3268" y="2448"/>
                <a:chExt cx="2440" cy="624"/>
              </a:xfrm>
            </p:grpSpPr>
            <p:sp>
              <p:nvSpPr>
                <p:cNvPr id="202773" name="Line 18"/>
                <p:cNvSpPr>
                  <a:spLocks noChangeShapeType="1"/>
                </p:cNvSpPr>
                <p:nvPr/>
              </p:nvSpPr>
              <p:spPr bwMode="auto">
                <a:xfrm>
                  <a:off x="3700" y="244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774" name="Line 19"/>
                <p:cNvSpPr>
                  <a:spLocks noChangeShapeType="1"/>
                </p:cNvSpPr>
                <p:nvPr/>
              </p:nvSpPr>
              <p:spPr bwMode="auto">
                <a:xfrm>
                  <a:off x="4564" y="244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775" name="Line 20"/>
                <p:cNvSpPr>
                  <a:spLocks noChangeShapeType="1"/>
                </p:cNvSpPr>
                <p:nvPr/>
              </p:nvSpPr>
              <p:spPr bwMode="auto">
                <a:xfrm>
                  <a:off x="4996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776" name="Line 21"/>
                <p:cNvSpPr>
                  <a:spLocks noChangeShapeType="1"/>
                </p:cNvSpPr>
                <p:nvPr/>
              </p:nvSpPr>
              <p:spPr bwMode="auto">
                <a:xfrm>
                  <a:off x="4132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777" name="Line 22"/>
                <p:cNvSpPr>
                  <a:spLocks noChangeShapeType="1"/>
                </p:cNvSpPr>
                <p:nvPr/>
              </p:nvSpPr>
              <p:spPr bwMode="auto">
                <a:xfrm>
                  <a:off x="3268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2771" name="Line 23"/>
              <p:cNvSpPr>
                <a:spLocks noChangeShapeType="1"/>
              </p:cNvSpPr>
              <p:nvPr/>
            </p:nvSpPr>
            <p:spPr bwMode="auto">
              <a:xfrm>
                <a:off x="4368" y="2752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772" name="Line 24"/>
              <p:cNvSpPr>
                <a:spLocks noChangeShapeType="1"/>
              </p:cNvSpPr>
              <p:nvPr/>
            </p:nvSpPr>
            <p:spPr bwMode="auto">
              <a:xfrm>
                <a:off x="5280" y="2752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2759" name="Line 25"/>
          <p:cNvSpPr>
            <a:spLocks noChangeShapeType="1"/>
          </p:cNvSpPr>
          <p:nvPr/>
        </p:nvSpPr>
        <p:spPr bwMode="auto">
          <a:xfrm>
            <a:off x="1219200" y="33782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0" name="Line 26"/>
          <p:cNvSpPr>
            <a:spLocks noChangeShapeType="1"/>
          </p:cNvSpPr>
          <p:nvPr/>
        </p:nvSpPr>
        <p:spPr bwMode="auto">
          <a:xfrm>
            <a:off x="58674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1" name="Rectangle 27"/>
          <p:cNvSpPr>
            <a:spLocks noChangeArrowheads="1"/>
          </p:cNvSpPr>
          <p:nvPr/>
        </p:nvSpPr>
        <p:spPr bwMode="auto">
          <a:xfrm>
            <a:off x="915988" y="5183188"/>
            <a:ext cx="2359025" cy="124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/>
              <a:t>high spin </a:t>
            </a:r>
            <a:r>
              <a:rPr lang="en-US" sz="3600">
                <a:latin typeface="Symbol" pitchFamily="18" charset="2"/>
              </a:rPr>
              <a:t></a:t>
            </a:r>
            <a:r>
              <a:rPr lang="en-US" sz="3600"/>
              <a:t> &lt; P </a:t>
            </a:r>
          </a:p>
        </p:txBody>
      </p:sp>
      <p:sp>
        <p:nvSpPr>
          <p:cNvPr id="202762" name="Rectangle 28"/>
          <p:cNvSpPr>
            <a:spLocks noChangeArrowheads="1"/>
          </p:cNvSpPr>
          <p:nvPr/>
        </p:nvSpPr>
        <p:spPr bwMode="auto">
          <a:xfrm>
            <a:off x="5945188" y="5030788"/>
            <a:ext cx="2359025" cy="1522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/>
              <a:t>low spin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600">
                <a:latin typeface="Symbol" pitchFamily="18" charset="2"/>
              </a:rPr>
              <a:t></a:t>
            </a:r>
            <a:r>
              <a:rPr lang="en-US" sz="3600"/>
              <a:t> &gt; P </a:t>
            </a:r>
          </a:p>
        </p:txBody>
      </p:sp>
      <p:sp>
        <p:nvSpPr>
          <p:cNvPr id="202763" name="Line 29"/>
          <p:cNvSpPr>
            <a:spLocks noChangeShapeType="1"/>
          </p:cNvSpPr>
          <p:nvPr/>
        </p:nvSpPr>
        <p:spPr bwMode="auto">
          <a:xfrm>
            <a:off x="2667000" y="33782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4" name="Line 30"/>
          <p:cNvSpPr>
            <a:spLocks noChangeShapeType="1"/>
          </p:cNvSpPr>
          <p:nvPr/>
        </p:nvSpPr>
        <p:spPr bwMode="auto">
          <a:xfrm>
            <a:off x="70866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5" name="Line 31"/>
          <p:cNvSpPr>
            <a:spLocks noChangeShapeType="1"/>
          </p:cNvSpPr>
          <p:nvPr/>
        </p:nvSpPr>
        <p:spPr bwMode="auto">
          <a:xfrm>
            <a:off x="8382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6" name="Line 32"/>
          <p:cNvSpPr>
            <a:spLocks noChangeShapeType="1"/>
          </p:cNvSpPr>
          <p:nvPr/>
        </p:nvSpPr>
        <p:spPr bwMode="auto">
          <a:xfrm>
            <a:off x="85344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67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E9922-47CC-48A4-919A-A554BCCD2F79}" type="slidenum">
              <a:rPr lang="en-US" smtClean="0">
                <a:latin typeface="Times New Roman" pitchFamily="18" charset="0"/>
              </a:rPr>
              <a:pPr/>
              <a:t>40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7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6096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3781" name="Group 5"/>
          <p:cNvGrpSpPr>
            <a:grpSpLocks/>
          </p:cNvGrpSpPr>
          <p:nvPr/>
        </p:nvGrpSpPr>
        <p:grpSpPr bwMode="auto">
          <a:xfrm>
            <a:off x="158750" y="3886200"/>
            <a:ext cx="3873500" cy="990600"/>
            <a:chOff x="100" y="2448"/>
            <a:chExt cx="2440" cy="624"/>
          </a:xfrm>
        </p:grpSpPr>
        <p:grpSp>
          <p:nvGrpSpPr>
            <p:cNvPr id="203804" name="Group 6"/>
            <p:cNvGrpSpPr>
              <a:grpSpLocks/>
            </p:cNvGrpSpPr>
            <p:nvPr/>
          </p:nvGrpSpPr>
          <p:grpSpPr bwMode="auto">
            <a:xfrm>
              <a:off x="100" y="2448"/>
              <a:ext cx="2440" cy="624"/>
              <a:chOff x="100" y="2448"/>
              <a:chExt cx="2440" cy="624"/>
            </a:xfrm>
          </p:grpSpPr>
          <p:sp>
            <p:nvSpPr>
              <p:cNvPr id="203807" name="Line 7"/>
              <p:cNvSpPr>
                <a:spLocks noChangeShapeType="1"/>
              </p:cNvSpPr>
              <p:nvPr/>
            </p:nvSpPr>
            <p:spPr bwMode="auto">
              <a:xfrm>
                <a:off x="532" y="244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8" name="Line 8"/>
              <p:cNvSpPr>
                <a:spLocks noChangeShapeType="1"/>
              </p:cNvSpPr>
              <p:nvPr/>
            </p:nvSpPr>
            <p:spPr bwMode="auto">
              <a:xfrm>
                <a:off x="1396" y="2448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09" name="Line 9"/>
              <p:cNvSpPr>
                <a:spLocks noChangeShapeType="1"/>
              </p:cNvSpPr>
              <p:nvPr/>
            </p:nvSpPr>
            <p:spPr bwMode="auto">
              <a:xfrm>
                <a:off x="1828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0" name="Line 10"/>
              <p:cNvSpPr>
                <a:spLocks noChangeShapeType="1"/>
              </p:cNvSpPr>
              <p:nvPr/>
            </p:nvSpPr>
            <p:spPr bwMode="auto">
              <a:xfrm>
                <a:off x="964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1" name="Line 11"/>
              <p:cNvSpPr>
                <a:spLocks noChangeShapeType="1"/>
              </p:cNvSpPr>
              <p:nvPr/>
            </p:nvSpPr>
            <p:spPr bwMode="auto">
              <a:xfrm>
                <a:off x="100" y="3072"/>
                <a:ext cx="7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3805" name="Line 12"/>
            <p:cNvSpPr>
              <a:spLocks noChangeShapeType="1"/>
            </p:cNvSpPr>
            <p:nvPr/>
          </p:nvSpPr>
          <p:spPr bwMode="auto">
            <a:xfrm>
              <a:off x="1200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6" name="Line 13"/>
            <p:cNvSpPr>
              <a:spLocks noChangeShapeType="1"/>
            </p:cNvSpPr>
            <p:nvPr/>
          </p:nvSpPr>
          <p:spPr bwMode="auto">
            <a:xfrm>
              <a:off x="2112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782" name="Group 14"/>
          <p:cNvGrpSpPr>
            <a:grpSpLocks/>
          </p:cNvGrpSpPr>
          <p:nvPr/>
        </p:nvGrpSpPr>
        <p:grpSpPr bwMode="auto">
          <a:xfrm>
            <a:off x="5187950" y="3886200"/>
            <a:ext cx="3873500" cy="990600"/>
            <a:chOff x="3268" y="2448"/>
            <a:chExt cx="2440" cy="624"/>
          </a:xfrm>
        </p:grpSpPr>
        <p:sp>
          <p:nvSpPr>
            <p:cNvPr id="203794" name="Line 15"/>
            <p:cNvSpPr>
              <a:spLocks noChangeShapeType="1"/>
            </p:cNvSpPr>
            <p:nvPr/>
          </p:nvSpPr>
          <p:spPr bwMode="auto">
            <a:xfrm>
              <a:off x="3552" y="2752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3795" name="Group 16"/>
            <p:cNvGrpSpPr>
              <a:grpSpLocks/>
            </p:cNvGrpSpPr>
            <p:nvPr/>
          </p:nvGrpSpPr>
          <p:grpSpPr bwMode="auto">
            <a:xfrm>
              <a:off x="3268" y="2448"/>
              <a:ext cx="2440" cy="624"/>
              <a:chOff x="3268" y="2448"/>
              <a:chExt cx="2440" cy="624"/>
            </a:xfrm>
          </p:grpSpPr>
          <p:grpSp>
            <p:nvGrpSpPr>
              <p:cNvPr id="203796" name="Group 17"/>
              <p:cNvGrpSpPr>
                <a:grpSpLocks/>
              </p:cNvGrpSpPr>
              <p:nvPr/>
            </p:nvGrpSpPr>
            <p:grpSpPr bwMode="auto">
              <a:xfrm>
                <a:off x="3268" y="2448"/>
                <a:ext cx="2440" cy="624"/>
                <a:chOff x="3268" y="2448"/>
                <a:chExt cx="2440" cy="624"/>
              </a:xfrm>
            </p:grpSpPr>
            <p:sp>
              <p:nvSpPr>
                <p:cNvPr id="203799" name="Line 18"/>
                <p:cNvSpPr>
                  <a:spLocks noChangeShapeType="1"/>
                </p:cNvSpPr>
                <p:nvPr/>
              </p:nvSpPr>
              <p:spPr bwMode="auto">
                <a:xfrm>
                  <a:off x="3700" y="244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00" name="Line 19"/>
                <p:cNvSpPr>
                  <a:spLocks noChangeShapeType="1"/>
                </p:cNvSpPr>
                <p:nvPr/>
              </p:nvSpPr>
              <p:spPr bwMode="auto">
                <a:xfrm>
                  <a:off x="4564" y="2448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01" name="Line 20"/>
                <p:cNvSpPr>
                  <a:spLocks noChangeShapeType="1"/>
                </p:cNvSpPr>
                <p:nvPr/>
              </p:nvSpPr>
              <p:spPr bwMode="auto">
                <a:xfrm>
                  <a:off x="4996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02" name="Line 21"/>
                <p:cNvSpPr>
                  <a:spLocks noChangeShapeType="1"/>
                </p:cNvSpPr>
                <p:nvPr/>
              </p:nvSpPr>
              <p:spPr bwMode="auto">
                <a:xfrm>
                  <a:off x="4132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803" name="Line 22"/>
                <p:cNvSpPr>
                  <a:spLocks noChangeShapeType="1"/>
                </p:cNvSpPr>
                <p:nvPr/>
              </p:nvSpPr>
              <p:spPr bwMode="auto">
                <a:xfrm>
                  <a:off x="3268" y="3072"/>
                  <a:ext cx="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3797" name="Line 23"/>
              <p:cNvSpPr>
                <a:spLocks noChangeShapeType="1"/>
              </p:cNvSpPr>
              <p:nvPr/>
            </p:nvSpPr>
            <p:spPr bwMode="auto">
              <a:xfrm>
                <a:off x="4368" y="2752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98" name="Line 24"/>
              <p:cNvSpPr>
                <a:spLocks noChangeShapeType="1"/>
              </p:cNvSpPr>
              <p:nvPr/>
            </p:nvSpPr>
            <p:spPr bwMode="auto">
              <a:xfrm>
                <a:off x="5280" y="2752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3783" name="Line 25"/>
          <p:cNvSpPr>
            <a:spLocks noChangeShapeType="1"/>
          </p:cNvSpPr>
          <p:nvPr/>
        </p:nvSpPr>
        <p:spPr bwMode="auto">
          <a:xfrm>
            <a:off x="1219200" y="33782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784" name="Line 26"/>
          <p:cNvSpPr>
            <a:spLocks noChangeShapeType="1"/>
          </p:cNvSpPr>
          <p:nvPr/>
        </p:nvSpPr>
        <p:spPr bwMode="auto">
          <a:xfrm>
            <a:off x="58674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785" name="Rectangle 27"/>
          <p:cNvSpPr>
            <a:spLocks noChangeArrowheads="1"/>
          </p:cNvSpPr>
          <p:nvPr/>
        </p:nvSpPr>
        <p:spPr bwMode="auto">
          <a:xfrm>
            <a:off x="915988" y="5183188"/>
            <a:ext cx="2359025" cy="124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/>
              <a:t>high spin </a:t>
            </a:r>
            <a:r>
              <a:rPr lang="en-US" sz="3600">
                <a:latin typeface="Symbol" pitchFamily="18" charset="2"/>
              </a:rPr>
              <a:t></a:t>
            </a:r>
            <a:r>
              <a:rPr lang="en-US" sz="3600"/>
              <a:t> &lt; P </a:t>
            </a:r>
          </a:p>
        </p:txBody>
      </p:sp>
      <p:sp>
        <p:nvSpPr>
          <p:cNvPr id="203786" name="Rectangle 28"/>
          <p:cNvSpPr>
            <a:spLocks noChangeArrowheads="1"/>
          </p:cNvSpPr>
          <p:nvPr/>
        </p:nvSpPr>
        <p:spPr bwMode="auto">
          <a:xfrm>
            <a:off x="5945188" y="5030788"/>
            <a:ext cx="2359025" cy="1522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/>
              <a:t>low spin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3600">
                <a:latin typeface="Symbol" pitchFamily="18" charset="2"/>
              </a:rPr>
              <a:t></a:t>
            </a:r>
            <a:r>
              <a:rPr lang="en-US" sz="3600"/>
              <a:t> &gt; P </a:t>
            </a:r>
          </a:p>
        </p:txBody>
      </p:sp>
      <p:sp>
        <p:nvSpPr>
          <p:cNvPr id="203787" name="Line 29"/>
          <p:cNvSpPr>
            <a:spLocks noChangeShapeType="1"/>
          </p:cNvSpPr>
          <p:nvPr/>
        </p:nvSpPr>
        <p:spPr bwMode="auto">
          <a:xfrm>
            <a:off x="2667000" y="33782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788" name="Line 30"/>
          <p:cNvSpPr>
            <a:spLocks noChangeShapeType="1"/>
          </p:cNvSpPr>
          <p:nvPr/>
        </p:nvSpPr>
        <p:spPr bwMode="auto">
          <a:xfrm>
            <a:off x="70866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789" name="Line 31"/>
          <p:cNvSpPr>
            <a:spLocks noChangeShapeType="1"/>
          </p:cNvSpPr>
          <p:nvPr/>
        </p:nvSpPr>
        <p:spPr bwMode="auto">
          <a:xfrm>
            <a:off x="8382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790" name="Line 32"/>
          <p:cNvSpPr>
            <a:spLocks noChangeShapeType="1"/>
          </p:cNvSpPr>
          <p:nvPr/>
        </p:nvSpPr>
        <p:spPr bwMode="auto">
          <a:xfrm>
            <a:off x="85344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791" name="Line 33"/>
          <p:cNvSpPr>
            <a:spLocks noChangeShapeType="1"/>
          </p:cNvSpPr>
          <p:nvPr/>
        </p:nvSpPr>
        <p:spPr bwMode="auto">
          <a:xfrm>
            <a:off x="6248400" y="33782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792" name="Line 34"/>
          <p:cNvSpPr>
            <a:spLocks noChangeShapeType="1"/>
          </p:cNvSpPr>
          <p:nvPr/>
        </p:nvSpPr>
        <p:spPr bwMode="auto">
          <a:xfrm>
            <a:off x="2133600" y="43688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793" name="Slide Number Placeholder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4478F9-553E-42E2-95A0-E648ED7560DD}" type="slidenum">
              <a:rPr lang="en-US" smtClean="0">
                <a:latin typeface="Times New Roman" pitchFamily="18" charset="0"/>
              </a:rPr>
              <a:pPr/>
              <a:t>41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8</a:t>
            </a:r>
          </a:p>
        </p:txBody>
      </p:sp>
      <p:grpSp>
        <p:nvGrpSpPr>
          <p:cNvPr id="204804" name="Group 4"/>
          <p:cNvGrpSpPr>
            <a:grpSpLocks/>
          </p:cNvGrpSpPr>
          <p:nvPr/>
        </p:nvGrpSpPr>
        <p:grpSpPr bwMode="auto">
          <a:xfrm>
            <a:off x="2597150" y="3683000"/>
            <a:ext cx="3873500" cy="1498600"/>
            <a:chOff x="1636" y="2320"/>
            <a:chExt cx="2440" cy="944"/>
          </a:xfrm>
        </p:grpSpPr>
        <p:sp>
          <p:nvSpPr>
            <p:cNvPr id="204806" name="Line 5"/>
            <p:cNvSpPr>
              <a:spLocks noChangeShapeType="1"/>
            </p:cNvSpPr>
            <p:nvPr/>
          </p:nvSpPr>
          <p:spPr bwMode="auto">
            <a:xfrm>
              <a:off x="2064" y="2944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07" name="Line 6"/>
            <p:cNvSpPr>
              <a:spLocks noChangeShapeType="1"/>
            </p:cNvSpPr>
            <p:nvPr/>
          </p:nvSpPr>
          <p:spPr bwMode="auto">
            <a:xfrm>
              <a:off x="3744" y="2944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808" name="Group 7"/>
            <p:cNvGrpSpPr>
              <a:grpSpLocks/>
            </p:cNvGrpSpPr>
            <p:nvPr/>
          </p:nvGrpSpPr>
          <p:grpSpPr bwMode="auto">
            <a:xfrm>
              <a:off x="1636" y="2320"/>
              <a:ext cx="2440" cy="944"/>
              <a:chOff x="1636" y="2320"/>
              <a:chExt cx="2440" cy="944"/>
            </a:xfrm>
          </p:grpSpPr>
          <p:grpSp>
            <p:nvGrpSpPr>
              <p:cNvPr id="204809" name="Group 8"/>
              <p:cNvGrpSpPr>
                <a:grpSpLocks/>
              </p:cNvGrpSpPr>
              <p:nvPr/>
            </p:nvGrpSpPr>
            <p:grpSpPr bwMode="auto">
              <a:xfrm>
                <a:off x="1636" y="2640"/>
                <a:ext cx="2440" cy="624"/>
                <a:chOff x="1636" y="2640"/>
                <a:chExt cx="2440" cy="624"/>
              </a:xfrm>
            </p:grpSpPr>
            <p:sp>
              <p:nvSpPr>
                <p:cNvPr id="20481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44"/>
                  <a:ext cx="0" cy="25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4814" name="Group 10"/>
                <p:cNvGrpSpPr>
                  <a:grpSpLocks/>
                </p:cNvGrpSpPr>
                <p:nvPr/>
              </p:nvGrpSpPr>
              <p:grpSpPr bwMode="auto">
                <a:xfrm>
                  <a:off x="1636" y="2640"/>
                  <a:ext cx="2440" cy="624"/>
                  <a:chOff x="1636" y="2640"/>
                  <a:chExt cx="2440" cy="624"/>
                </a:xfrm>
              </p:grpSpPr>
              <p:grpSp>
                <p:nvGrpSpPr>
                  <p:cNvPr id="204815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636" y="2640"/>
                    <a:ext cx="2440" cy="624"/>
                    <a:chOff x="1636" y="2640"/>
                    <a:chExt cx="2440" cy="624"/>
                  </a:xfrm>
                </p:grpSpPr>
                <p:sp>
                  <p:nvSpPr>
                    <p:cNvPr id="204818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68" y="2640"/>
                      <a:ext cx="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4819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2" y="2640"/>
                      <a:ext cx="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4820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4" y="3264"/>
                      <a:ext cx="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4821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0" y="3264"/>
                      <a:ext cx="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4822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6" y="3264"/>
                      <a:ext cx="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481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2944"/>
                    <a:ext cx="0" cy="256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81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944"/>
                    <a:ext cx="0" cy="256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4810" name="Line 19"/>
              <p:cNvSpPr>
                <a:spLocks noChangeShapeType="1"/>
              </p:cNvSpPr>
              <p:nvPr/>
            </p:nvSpPr>
            <p:spPr bwMode="auto">
              <a:xfrm>
                <a:off x="2832" y="2944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11" name="Line 20"/>
              <p:cNvSpPr>
                <a:spLocks noChangeShapeType="1"/>
              </p:cNvSpPr>
              <p:nvPr/>
            </p:nvSpPr>
            <p:spPr bwMode="auto">
              <a:xfrm>
                <a:off x="2304" y="2320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12" name="Line 21"/>
              <p:cNvSpPr>
                <a:spLocks noChangeShapeType="1"/>
              </p:cNvSpPr>
              <p:nvPr/>
            </p:nvSpPr>
            <p:spPr bwMode="auto">
              <a:xfrm>
                <a:off x="3168" y="2320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4805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3D8BC-B93B-4B28-9E08-EBC7C2EF3944}" type="slidenum">
              <a:rPr lang="en-US" smtClean="0">
                <a:latin typeface="Times New Roman" pitchFamily="18" charset="0"/>
              </a:rPr>
              <a:pPr/>
              <a:t>42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9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>
            <a:off x="3276600" y="46736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>
            <a:off x="5943600" y="46736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830" name="Group 6"/>
          <p:cNvGrpSpPr>
            <a:grpSpLocks/>
          </p:cNvGrpSpPr>
          <p:nvPr/>
        </p:nvGrpSpPr>
        <p:grpSpPr bwMode="auto">
          <a:xfrm>
            <a:off x="2597150" y="3683000"/>
            <a:ext cx="3873500" cy="1498600"/>
            <a:chOff x="1636" y="2320"/>
            <a:chExt cx="2440" cy="944"/>
          </a:xfrm>
        </p:grpSpPr>
        <p:grpSp>
          <p:nvGrpSpPr>
            <p:cNvPr id="205833" name="Group 7"/>
            <p:cNvGrpSpPr>
              <a:grpSpLocks/>
            </p:cNvGrpSpPr>
            <p:nvPr/>
          </p:nvGrpSpPr>
          <p:grpSpPr bwMode="auto">
            <a:xfrm>
              <a:off x="1636" y="2640"/>
              <a:ext cx="2440" cy="624"/>
              <a:chOff x="1636" y="2640"/>
              <a:chExt cx="2440" cy="624"/>
            </a:xfrm>
          </p:grpSpPr>
          <p:sp>
            <p:nvSpPr>
              <p:cNvPr id="205837" name="Line 8"/>
              <p:cNvSpPr>
                <a:spLocks noChangeShapeType="1"/>
              </p:cNvSpPr>
              <p:nvPr/>
            </p:nvSpPr>
            <p:spPr bwMode="auto">
              <a:xfrm>
                <a:off x="1920" y="2944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838" name="Group 9"/>
              <p:cNvGrpSpPr>
                <a:grpSpLocks/>
              </p:cNvGrpSpPr>
              <p:nvPr/>
            </p:nvGrpSpPr>
            <p:grpSpPr bwMode="auto">
              <a:xfrm>
                <a:off x="1636" y="2640"/>
                <a:ext cx="2440" cy="624"/>
                <a:chOff x="1636" y="2640"/>
                <a:chExt cx="2440" cy="624"/>
              </a:xfrm>
            </p:grpSpPr>
            <p:grpSp>
              <p:nvGrpSpPr>
                <p:cNvPr id="205839" name="Group 10"/>
                <p:cNvGrpSpPr>
                  <a:grpSpLocks/>
                </p:cNvGrpSpPr>
                <p:nvPr/>
              </p:nvGrpSpPr>
              <p:grpSpPr bwMode="auto">
                <a:xfrm>
                  <a:off x="1636" y="2640"/>
                  <a:ext cx="2440" cy="624"/>
                  <a:chOff x="1636" y="2640"/>
                  <a:chExt cx="2440" cy="624"/>
                </a:xfrm>
              </p:grpSpPr>
              <p:sp>
                <p:nvSpPr>
                  <p:cNvPr id="20584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068" y="2640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84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32" y="2640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84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364" y="3264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84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500" y="3264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84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636" y="3264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40" name="Line 16"/>
                <p:cNvSpPr>
                  <a:spLocks noChangeShapeType="1"/>
                </p:cNvSpPr>
                <p:nvPr/>
              </p:nvSpPr>
              <p:spPr bwMode="auto">
                <a:xfrm>
                  <a:off x="2736" y="2944"/>
                  <a:ext cx="0" cy="25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41" name="Line 17"/>
                <p:cNvSpPr>
                  <a:spLocks noChangeShapeType="1"/>
                </p:cNvSpPr>
                <p:nvPr/>
              </p:nvSpPr>
              <p:spPr bwMode="auto">
                <a:xfrm>
                  <a:off x="3648" y="2944"/>
                  <a:ext cx="0" cy="25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834" name="Line 18"/>
            <p:cNvSpPr>
              <a:spLocks noChangeShapeType="1"/>
            </p:cNvSpPr>
            <p:nvPr/>
          </p:nvSpPr>
          <p:spPr bwMode="auto">
            <a:xfrm>
              <a:off x="2832" y="2944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5" name="Line 19"/>
            <p:cNvSpPr>
              <a:spLocks noChangeShapeType="1"/>
            </p:cNvSpPr>
            <p:nvPr/>
          </p:nvSpPr>
          <p:spPr bwMode="auto">
            <a:xfrm>
              <a:off x="2304" y="2320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6" name="Line 20"/>
            <p:cNvSpPr>
              <a:spLocks noChangeShapeType="1"/>
            </p:cNvSpPr>
            <p:nvPr/>
          </p:nvSpPr>
          <p:spPr bwMode="auto">
            <a:xfrm>
              <a:off x="3168" y="2320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831" name="Line 21"/>
          <p:cNvSpPr>
            <a:spLocks noChangeShapeType="1"/>
          </p:cNvSpPr>
          <p:nvPr/>
        </p:nvSpPr>
        <p:spPr bwMode="auto">
          <a:xfrm>
            <a:off x="3886200" y="36830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F93B9A-8E06-44F2-8D68-168598929EBC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octahedral complex 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endParaRPr lang="en-US" sz="440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4400" smtClean="0"/>
              <a:t>d</a:t>
            </a:r>
            <a:r>
              <a:rPr lang="en-US" sz="4400" baseline="30000" smtClean="0"/>
              <a:t>10</a:t>
            </a:r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3276600" y="46736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943600" y="46736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854" name="Group 6"/>
          <p:cNvGrpSpPr>
            <a:grpSpLocks/>
          </p:cNvGrpSpPr>
          <p:nvPr/>
        </p:nvGrpSpPr>
        <p:grpSpPr bwMode="auto">
          <a:xfrm>
            <a:off x="2597150" y="3683000"/>
            <a:ext cx="3873500" cy="1498600"/>
            <a:chOff x="1636" y="2320"/>
            <a:chExt cx="2440" cy="944"/>
          </a:xfrm>
        </p:grpSpPr>
        <p:grpSp>
          <p:nvGrpSpPr>
            <p:cNvPr id="206858" name="Group 7"/>
            <p:cNvGrpSpPr>
              <a:grpSpLocks/>
            </p:cNvGrpSpPr>
            <p:nvPr/>
          </p:nvGrpSpPr>
          <p:grpSpPr bwMode="auto">
            <a:xfrm>
              <a:off x="1636" y="2640"/>
              <a:ext cx="2440" cy="624"/>
              <a:chOff x="1636" y="2640"/>
              <a:chExt cx="2440" cy="624"/>
            </a:xfrm>
          </p:grpSpPr>
          <p:sp>
            <p:nvSpPr>
              <p:cNvPr id="206862" name="Line 8"/>
              <p:cNvSpPr>
                <a:spLocks noChangeShapeType="1"/>
              </p:cNvSpPr>
              <p:nvPr/>
            </p:nvSpPr>
            <p:spPr bwMode="auto">
              <a:xfrm>
                <a:off x="1920" y="2944"/>
                <a:ext cx="0" cy="25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6863" name="Group 9"/>
              <p:cNvGrpSpPr>
                <a:grpSpLocks/>
              </p:cNvGrpSpPr>
              <p:nvPr/>
            </p:nvGrpSpPr>
            <p:grpSpPr bwMode="auto">
              <a:xfrm>
                <a:off x="1636" y="2640"/>
                <a:ext cx="2440" cy="624"/>
                <a:chOff x="1636" y="2640"/>
                <a:chExt cx="2440" cy="624"/>
              </a:xfrm>
            </p:grpSpPr>
            <p:grpSp>
              <p:nvGrpSpPr>
                <p:cNvPr id="206864" name="Group 10"/>
                <p:cNvGrpSpPr>
                  <a:grpSpLocks/>
                </p:cNvGrpSpPr>
                <p:nvPr/>
              </p:nvGrpSpPr>
              <p:grpSpPr bwMode="auto">
                <a:xfrm>
                  <a:off x="1636" y="2640"/>
                  <a:ext cx="2440" cy="624"/>
                  <a:chOff x="1636" y="2640"/>
                  <a:chExt cx="2440" cy="624"/>
                </a:xfrm>
              </p:grpSpPr>
              <p:sp>
                <p:nvSpPr>
                  <p:cNvPr id="20686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068" y="2640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86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32" y="2640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86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364" y="3264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87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500" y="3264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87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636" y="3264"/>
                    <a:ext cx="7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865" name="Line 16"/>
                <p:cNvSpPr>
                  <a:spLocks noChangeShapeType="1"/>
                </p:cNvSpPr>
                <p:nvPr/>
              </p:nvSpPr>
              <p:spPr bwMode="auto">
                <a:xfrm>
                  <a:off x="2736" y="2944"/>
                  <a:ext cx="0" cy="25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866" name="Line 17"/>
                <p:cNvSpPr>
                  <a:spLocks noChangeShapeType="1"/>
                </p:cNvSpPr>
                <p:nvPr/>
              </p:nvSpPr>
              <p:spPr bwMode="auto">
                <a:xfrm>
                  <a:off x="3648" y="2944"/>
                  <a:ext cx="0" cy="25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6859" name="Line 18"/>
            <p:cNvSpPr>
              <a:spLocks noChangeShapeType="1"/>
            </p:cNvSpPr>
            <p:nvPr/>
          </p:nvSpPr>
          <p:spPr bwMode="auto">
            <a:xfrm>
              <a:off x="2832" y="2944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0" name="Line 19"/>
            <p:cNvSpPr>
              <a:spLocks noChangeShapeType="1"/>
            </p:cNvSpPr>
            <p:nvPr/>
          </p:nvSpPr>
          <p:spPr bwMode="auto">
            <a:xfrm>
              <a:off x="2304" y="2320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1" name="Line 20"/>
            <p:cNvSpPr>
              <a:spLocks noChangeShapeType="1"/>
            </p:cNvSpPr>
            <p:nvPr/>
          </p:nvSpPr>
          <p:spPr bwMode="auto">
            <a:xfrm>
              <a:off x="3168" y="2320"/>
              <a:ext cx="0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55" name="Line 21"/>
          <p:cNvSpPr>
            <a:spLocks noChangeShapeType="1"/>
          </p:cNvSpPr>
          <p:nvPr/>
        </p:nvSpPr>
        <p:spPr bwMode="auto">
          <a:xfrm>
            <a:off x="3886200" y="36830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Line 22"/>
          <p:cNvSpPr>
            <a:spLocks noChangeShapeType="1"/>
          </p:cNvSpPr>
          <p:nvPr/>
        </p:nvSpPr>
        <p:spPr bwMode="auto">
          <a:xfrm>
            <a:off x="5257800" y="3683000"/>
            <a:ext cx="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009200-052B-4832-A286-B3CF64FD466A}" type="slidenum">
              <a:rPr lang="en-US" smtClean="0">
                <a:latin typeface="Times New Roman" pitchFamily="18" charset="0"/>
              </a:rPr>
              <a:pPr/>
              <a:t>44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Electronic Configurations of Transition Metal Complexes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5181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400" smtClean="0"/>
              <a:t>Determining d-orbital energy level diagrams:</a:t>
            </a:r>
          </a:p>
          <a:p>
            <a:pPr lvl="1" eaLnBrk="1" hangingPunct="1"/>
            <a:r>
              <a:rPr lang="en-US" sz="3000" smtClean="0"/>
              <a:t>determine oxidation # of the metal</a:t>
            </a:r>
          </a:p>
          <a:p>
            <a:pPr lvl="1" eaLnBrk="1" hangingPunct="1"/>
            <a:r>
              <a:rPr lang="en-US" sz="3000" smtClean="0"/>
              <a:t>determine # of d e</a:t>
            </a:r>
            <a:r>
              <a:rPr lang="en-US" sz="3000" baseline="30000" smtClean="0"/>
              <a:t>-</a:t>
            </a:r>
            <a:r>
              <a:rPr lang="en-US" sz="3000" smtClean="0"/>
              <a:t>’s</a:t>
            </a:r>
          </a:p>
          <a:p>
            <a:pPr lvl="1" eaLnBrk="1" hangingPunct="1"/>
            <a:r>
              <a:rPr lang="en-US" sz="3000" smtClean="0"/>
              <a:t>determine if ligand is weak field or strong field</a:t>
            </a:r>
          </a:p>
          <a:p>
            <a:pPr lvl="1" eaLnBrk="1" hangingPunct="1"/>
            <a:r>
              <a:rPr lang="en-US" sz="3000" smtClean="0"/>
              <a:t>draw energy level diagram</a:t>
            </a:r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A9E80-CA9F-4F34-8B06-20F62562031C}" type="slidenum">
              <a:rPr lang="en-US" smtClean="0">
                <a:latin typeface="Times New Roman" pitchFamily="18" charset="0"/>
              </a:rPr>
              <a:pPr/>
              <a:t>45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7543800" cy="685800"/>
          </a:xfrm>
          <a:noFill/>
        </p:spPr>
        <p:txBody>
          <a:bodyPr lIns="90488" tIns="44450" rIns="90488" bIns="44450"/>
          <a:lstStyle/>
          <a:p>
            <a:pPr algn="l" eaLnBrk="1" hangingPunct="1"/>
            <a:r>
              <a:rPr lang="en-US" sz="3200" smtClean="0">
                <a:solidFill>
                  <a:schemeClr val="accent2"/>
                </a:solidFill>
              </a:rPr>
              <a:t>Spectrochemical Series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429000"/>
            <a:ext cx="8915400" cy="32766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 2" pitchFamily="18" charset="2"/>
              <a:buNone/>
            </a:pPr>
            <a:r>
              <a:rPr lang="en-US" sz="2600" smtClean="0"/>
              <a:t>    I</a:t>
            </a:r>
            <a:r>
              <a:rPr lang="en-US" sz="2600" baseline="30000" smtClean="0"/>
              <a:t>-</a:t>
            </a:r>
            <a:r>
              <a:rPr lang="en-US" sz="2600" smtClean="0"/>
              <a:t> &lt; Br</a:t>
            </a:r>
            <a:r>
              <a:rPr lang="en-US" sz="2600" baseline="30000" smtClean="0"/>
              <a:t>-</a:t>
            </a:r>
            <a:r>
              <a:rPr lang="en-US" sz="2600" smtClean="0"/>
              <a:t> &lt; Cl</a:t>
            </a:r>
            <a:r>
              <a:rPr lang="en-US" sz="2600" baseline="30000" smtClean="0"/>
              <a:t>-</a:t>
            </a:r>
            <a:r>
              <a:rPr lang="en-US" sz="2600" smtClean="0"/>
              <a:t> &lt; F</a:t>
            </a:r>
            <a:r>
              <a:rPr lang="en-US" sz="2600" baseline="30000" smtClean="0"/>
              <a:t>- </a:t>
            </a:r>
            <a:r>
              <a:rPr lang="en-US" sz="2600" smtClean="0"/>
              <a:t>&lt; OH</a:t>
            </a:r>
            <a:r>
              <a:rPr lang="en-US" sz="2600" baseline="30000" smtClean="0"/>
              <a:t>-</a:t>
            </a:r>
            <a:r>
              <a:rPr lang="en-US" sz="2600" smtClean="0"/>
              <a:t> &lt; H</a:t>
            </a:r>
            <a:r>
              <a:rPr lang="en-US" sz="2600" baseline="-25000" smtClean="0"/>
              <a:t>2</a:t>
            </a:r>
            <a:r>
              <a:rPr lang="en-US" sz="2600" smtClean="0"/>
              <a:t>O &lt; NH</a:t>
            </a:r>
            <a:r>
              <a:rPr lang="en-US" sz="2600" baseline="-25000" smtClean="0"/>
              <a:t>3</a:t>
            </a:r>
            <a:r>
              <a:rPr lang="en-US" sz="2600" smtClean="0"/>
              <a:t> &lt; en &lt; CN</a:t>
            </a:r>
            <a:r>
              <a:rPr lang="en-US" sz="2600" baseline="30000" smtClean="0"/>
              <a:t>-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143000" y="4876800"/>
            <a:ext cx="35020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weak field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5867400" y="4648200"/>
            <a:ext cx="25114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strong field</a:t>
            </a:r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>
            <a:off x="762000" y="3962400"/>
            <a:ext cx="9906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 flipH="1">
            <a:off x="3124200" y="3962400"/>
            <a:ext cx="12192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>
            <a:off x="5867400" y="4038600"/>
            <a:ext cx="5334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Line 9"/>
          <p:cNvSpPr>
            <a:spLocks noChangeShapeType="1"/>
          </p:cNvSpPr>
          <p:nvPr/>
        </p:nvSpPr>
        <p:spPr bwMode="auto">
          <a:xfrm flipH="1">
            <a:off x="7239000" y="4038600"/>
            <a:ext cx="190500" cy="571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304800" y="2133600"/>
            <a:ext cx="1981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Smallest </a:t>
            </a:r>
            <a:r>
              <a:rPr lang="en-US" sz="2000">
                <a:sym typeface="Symbol" pitchFamily="18" charset="2"/>
              </a:rPr>
              <a:t></a:t>
            </a:r>
            <a:endParaRPr lang="en-US" sz="2000"/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6705600" y="2133600"/>
            <a:ext cx="1219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Largest </a:t>
            </a:r>
            <a:r>
              <a:rPr lang="en-US" sz="2000">
                <a:sym typeface="Symbol" pitchFamily="18" charset="2"/>
              </a:rPr>
              <a:t></a:t>
            </a:r>
            <a:endParaRPr lang="en-US" sz="2000"/>
          </a:p>
        </p:txBody>
      </p:sp>
      <p:sp>
        <p:nvSpPr>
          <p:cNvPr id="208908" name="Line 12"/>
          <p:cNvSpPr>
            <a:spLocks noChangeShapeType="1"/>
          </p:cNvSpPr>
          <p:nvPr/>
        </p:nvSpPr>
        <p:spPr bwMode="auto">
          <a:xfrm>
            <a:off x="381000" y="2209800"/>
            <a:ext cx="7467600" cy="0"/>
          </a:xfrm>
          <a:prstGeom prst="line">
            <a:avLst/>
          </a:prstGeom>
          <a:noFill/>
          <a:ln w="28575">
            <a:solidFill>
              <a:srgbClr val="FC0128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3200400" y="2209800"/>
            <a:ext cx="1981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ym typeface="Symbol" pitchFamily="18" charset="2"/>
              </a:rPr>
              <a:t> increases</a:t>
            </a:r>
            <a:endParaRPr lang="en-US" sz="2800"/>
          </a:p>
        </p:txBody>
      </p:sp>
      <p:sp>
        <p:nvSpPr>
          <p:cNvPr id="208910" name="Rectangle 14"/>
          <p:cNvSpPr>
            <a:spLocks noChangeArrowheads="1"/>
          </p:cNvSpPr>
          <p:nvPr/>
        </p:nvSpPr>
        <p:spPr bwMode="auto">
          <a:xfrm>
            <a:off x="76200" y="152400"/>
            <a:ext cx="88392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CC6600"/>
                </a:solidFill>
              </a:rPr>
              <a:t>Colors of Transition Metal Complexes</a:t>
            </a:r>
          </a:p>
        </p:txBody>
      </p:sp>
      <p:sp>
        <p:nvSpPr>
          <p:cNvPr id="208911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E08829-7B8C-4F0F-B1EA-F153D63304C4}" type="slidenum">
              <a:rPr lang="en-US" smtClean="0">
                <a:latin typeface="Times New Roman" pitchFamily="18" charset="0"/>
              </a:rPr>
              <a:pPr/>
              <a:t>46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839200" cy="144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d-orbital energy level diagrams</a:t>
            </a:r>
            <a:br>
              <a:rPr lang="en-US" smtClean="0"/>
            </a:br>
            <a:r>
              <a:rPr lang="en-US" smtClean="0"/>
              <a:t>tetrahedral complex</a:t>
            </a:r>
          </a:p>
        </p:txBody>
      </p:sp>
      <p:pic>
        <p:nvPicPr>
          <p:cNvPr id="20992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5465763" cy="5192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099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A407D1-A86A-45A4-BC1D-C8D3E240DF8D}" type="slidenum">
              <a:rPr lang="en-US" smtClean="0">
                <a:latin typeface="Times New Roman" pitchFamily="18" charset="0"/>
              </a:rPr>
              <a:pPr/>
              <a:t>47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6478588" y="1373188"/>
            <a:ext cx="2206625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/>
              <a:t>  _   _   _ 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6630988" y="2973388"/>
            <a:ext cx="2359025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400"/>
              <a:t>    _    _ </a:t>
            </a:r>
          </a:p>
        </p:txBody>
      </p:sp>
      <p:grpSp>
        <p:nvGrpSpPr>
          <p:cNvPr id="210948" name="Group 4"/>
          <p:cNvGrpSpPr>
            <a:grpSpLocks/>
          </p:cNvGrpSpPr>
          <p:nvPr/>
        </p:nvGrpSpPr>
        <p:grpSpPr bwMode="auto">
          <a:xfrm>
            <a:off x="6478588" y="1220788"/>
            <a:ext cx="2435225" cy="714375"/>
            <a:chOff x="4081" y="769"/>
            <a:chExt cx="1534" cy="450"/>
          </a:xfrm>
        </p:grpSpPr>
        <p:sp>
          <p:nvSpPr>
            <p:cNvPr id="210965" name="Rectangle 5"/>
            <p:cNvSpPr>
              <a:spLocks noChangeArrowheads="1"/>
            </p:cNvSpPr>
            <p:nvPr/>
          </p:nvSpPr>
          <p:spPr bwMode="auto">
            <a:xfrm>
              <a:off x="5137" y="817"/>
              <a:ext cx="47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/>
                <a:t>d</a:t>
              </a:r>
              <a:r>
                <a:rPr lang="en-US" sz="3600" baseline="-25000"/>
                <a:t>yz</a:t>
              </a:r>
            </a:p>
          </p:txBody>
        </p:sp>
        <p:sp>
          <p:nvSpPr>
            <p:cNvPr id="210966" name="Rectangle 6"/>
            <p:cNvSpPr>
              <a:spLocks noChangeArrowheads="1"/>
            </p:cNvSpPr>
            <p:nvPr/>
          </p:nvSpPr>
          <p:spPr bwMode="auto">
            <a:xfrm>
              <a:off x="4657" y="817"/>
              <a:ext cx="47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/>
                <a:t>d</a:t>
              </a:r>
              <a:r>
                <a:rPr lang="en-US" sz="3600" baseline="-25000"/>
                <a:t>xz</a:t>
              </a:r>
            </a:p>
          </p:txBody>
        </p:sp>
        <p:sp>
          <p:nvSpPr>
            <p:cNvPr id="210967" name="Rectangle 7"/>
            <p:cNvSpPr>
              <a:spLocks noChangeArrowheads="1"/>
            </p:cNvSpPr>
            <p:nvPr/>
          </p:nvSpPr>
          <p:spPr bwMode="auto">
            <a:xfrm>
              <a:off x="4081" y="769"/>
              <a:ext cx="47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/>
                <a:t>d</a:t>
              </a:r>
              <a:r>
                <a:rPr lang="en-US" sz="3600" baseline="-25000"/>
                <a:t>xy</a:t>
              </a:r>
            </a:p>
          </p:txBody>
        </p:sp>
      </p:grpSp>
      <p:grpSp>
        <p:nvGrpSpPr>
          <p:cNvPr id="210949" name="Group 8"/>
          <p:cNvGrpSpPr>
            <a:grpSpLocks/>
          </p:cNvGrpSpPr>
          <p:nvPr/>
        </p:nvGrpSpPr>
        <p:grpSpPr bwMode="auto">
          <a:xfrm>
            <a:off x="6923088" y="3811588"/>
            <a:ext cx="2181225" cy="638175"/>
            <a:chOff x="4361" y="2401"/>
            <a:chExt cx="1374" cy="402"/>
          </a:xfrm>
        </p:grpSpPr>
        <p:sp>
          <p:nvSpPr>
            <p:cNvPr id="210963" name="Rectangle 9"/>
            <p:cNvSpPr>
              <a:spLocks noChangeArrowheads="1"/>
            </p:cNvSpPr>
            <p:nvPr/>
          </p:nvSpPr>
          <p:spPr bwMode="auto">
            <a:xfrm>
              <a:off x="4361" y="2401"/>
              <a:ext cx="47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/>
                <a:t>d</a:t>
              </a:r>
              <a:r>
                <a:rPr lang="en-US" sz="3600" baseline="-25000"/>
                <a:t>z</a:t>
              </a:r>
              <a:r>
                <a:rPr lang="en-US"/>
                <a:t>2</a:t>
              </a:r>
            </a:p>
          </p:txBody>
        </p:sp>
        <p:sp>
          <p:nvSpPr>
            <p:cNvPr id="210964" name="Rectangle 10"/>
            <p:cNvSpPr>
              <a:spLocks noChangeArrowheads="1"/>
            </p:cNvSpPr>
            <p:nvPr/>
          </p:nvSpPr>
          <p:spPr bwMode="auto">
            <a:xfrm>
              <a:off x="4777" y="2401"/>
              <a:ext cx="95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600"/>
                <a:t> d</a:t>
              </a:r>
              <a:r>
                <a:rPr lang="en-US" sz="3600" baseline="-25000"/>
                <a:t>x</a:t>
              </a:r>
              <a:r>
                <a:rPr lang="en-US"/>
                <a:t>2</a:t>
              </a:r>
              <a:r>
                <a:rPr lang="en-US" sz="3600" baseline="-25000"/>
                <a:t>- y</a:t>
              </a:r>
              <a:r>
                <a:rPr lang="en-US"/>
                <a:t>2</a:t>
              </a:r>
            </a:p>
          </p:txBody>
        </p:sp>
      </p:grpSp>
      <p:sp>
        <p:nvSpPr>
          <p:cNvPr id="210950" name="Line 11"/>
          <p:cNvSpPr>
            <a:spLocks noChangeShapeType="1"/>
          </p:cNvSpPr>
          <p:nvPr/>
        </p:nvSpPr>
        <p:spPr bwMode="auto">
          <a:xfrm flipV="1">
            <a:off x="2997200" y="2032000"/>
            <a:ext cx="3606800" cy="33274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51" name="Rectangle 12"/>
          <p:cNvSpPr>
            <a:spLocks noChangeArrowheads="1"/>
          </p:cNvSpPr>
          <p:nvPr/>
        </p:nvSpPr>
        <p:spPr bwMode="auto">
          <a:xfrm>
            <a:off x="8383588" y="2439988"/>
            <a:ext cx="53022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latin typeface="Symbol" pitchFamily="18" charset="2"/>
              </a:rPr>
              <a:t></a:t>
            </a:r>
          </a:p>
        </p:txBody>
      </p:sp>
      <p:grpSp>
        <p:nvGrpSpPr>
          <p:cNvPr id="210952" name="Group 13"/>
          <p:cNvGrpSpPr>
            <a:grpSpLocks/>
          </p:cNvGrpSpPr>
          <p:nvPr/>
        </p:nvGrpSpPr>
        <p:grpSpPr bwMode="auto">
          <a:xfrm>
            <a:off x="839788" y="4192588"/>
            <a:ext cx="2359025" cy="2176462"/>
            <a:chOff x="529" y="2641"/>
            <a:chExt cx="1486" cy="1371"/>
          </a:xfrm>
        </p:grpSpPr>
        <p:sp>
          <p:nvSpPr>
            <p:cNvPr id="210960" name="Rectangle 14"/>
            <p:cNvSpPr>
              <a:spLocks noChangeArrowheads="1"/>
            </p:cNvSpPr>
            <p:nvPr/>
          </p:nvSpPr>
          <p:spPr bwMode="auto">
            <a:xfrm>
              <a:off x="529" y="3073"/>
              <a:ext cx="1486" cy="4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4400"/>
                <a:t>_ _ _ _ _</a:t>
              </a:r>
            </a:p>
          </p:txBody>
        </p:sp>
        <p:sp>
          <p:nvSpPr>
            <p:cNvPr id="210961" name="Rectangle 15"/>
            <p:cNvSpPr>
              <a:spLocks noChangeArrowheads="1"/>
            </p:cNvSpPr>
            <p:nvPr/>
          </p:nvSpPr>
          <p:spPr bwMode="auto">
            <a:xfrm>
              <a:off x="577" y="2641"/>
              <a:ext cx="1150" cy="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200"/>
                <a:t>isolated metal ion</a:t>
              </a:r>
            </a:p>
          </p:txBody>
        </p:sp>
        <p:sp>
          <p:nvSpPr>
            <p:cNvPr id="210962" name="Rectangle 16"/>
            <p:cNvSpPr>
              <a:spLocks noChangeArrowheads="1"/>
            </p:cNvSpPr>
            <p:nvPr/>
          </p:nvSpPr>
          <p:spPr bwMode="auto">
            <a:xfrm>
              <a:off x="625" y="3649"/>
              <a:ext cx="1342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/>
                <a:t>d-orbitals</a:t>
              </a:r>
            </a:p>
          </p:txBody>
        </p:sp>
      </p:grpSp>
      <p:sp>
        <p:nvSpPr>
          <p:cNvPr id="210953" name="Rectangle 17"/>
          <p:cNvSpPr>
            <a:spLocks noChangeArrowheads="1"/>
          </p:cNvSpPr>
          <p:nvPr/>
        </p:nvSpPr>
        <p:spPr bwMode="auto">
          <a:xfrm>
            <a:off x="5411788" y="77788"/>
            <a:ext cx="3654425" cy="1063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/>
              <a:t>metal ion in tetrahedral complex</a:t>
            </a:r>
          </a:p>
        </p:txBody>
      </p:sp>
      <p:sp>
        <p:nvSpPr>
          <p:cNvPr id="210954" name="Line 18"/>
          <p:cNvSpPr>
            <a:spLocks noChangeShapeType="1"/>
          </p:cNvSpPr>
          <p:nvPr/>
        </p:nvSpPr>
        <p:spPr bwMode="auto">
          <a:xfrm flipV="1">
            <a:off x="762000" y="2108200"/>
            <a:ext cx="0" cy="3784600"/>
          </a:xfrm>
          <a:prstGeom prst="line">
            <a:avLst/>
          </a:prstGeom>
          <a:noFill/>
          <a:ln w="50800">
            <a:solidFill>
              <a:srgbClr val="F35B1B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55" name="Rectangle 19"/>
          <p:cNvSpPr>
            <a:spLocks noChangeArrowheads="1"/>
          </p:cNvSpPr>
          <p:nvPr/>
        </p:nvSpPr>
        <p:spPr bwMode="auto">
          <a:xfrm>
            <a:off x="153988" y="3659188"/>
            <a:ext cx="13684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E</a:t>
            </a:r>
          </a:p>
        </p:txBody>
      </p:sp>
      <p:sp>
        <p:nvSpPr>
          <p:cNvPr id="210956" name="Rectangle 20"/>
          <p:cNvSpPr>
            <a:spLocks noChangeArrowheads="1"/>
          </p:cNvSpPr>
          <p:nvPr/>
        </p:nvSpPr>
        <p:spPr bwMode="auto">
          <a:xfrm>
            <a:off x="153988" y="153988"/>
            <a:ext cx="5483225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/>
              <a:t>d-orbital energy level diagram</a:t>
            </a:r>
          </a:p>
        </p:txBody>
      </p:sp>
      <p:sp>
        <p:nvSpPr>
          <p:cNvPr id="210957" name="Line 21"/>
          <p:cNvSpPr>
            <a:spLocks noChangeShapeType="1"/>
          </p:cNvSpPr>
          <p:nvPr/>
        </p:nvSpPr>
        <p:spPr bwMode="auto">
          <a:xfrm flipV="1">
            <a:off x="2997200" y="3632200"/>
            <a:ext cx="3987800" cy="18034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58" name="Rectangle 22"/>
          <p:cNvSpPr>
            <a:spLocks noChangeArrowheads="1"/>
          </p:cNvSpPr>
          <p:nvPr/>
        </p:nvSpPr>
        <p:spPr bwMode="auto">
          <a:xfrm>
            <a:off x="6249988" y="4725988"/>
            <a:ext cx="28162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/>
              <a:t>only high spin</a:t>
            </a:r>
          </a:p>
        </p:txBody>
      </p:sp>
      <p:sp>
        <p:nvSpPr>
          <p:cNvPr id="210959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99DB4-E5B8-46C2-9918-C93DD2C528FD}" type="slidenum">
              <a:rPr lang="en-US" smtClean="0">
                <a:latin typeface="Times New Roman" pitchFamily="18" charset="0"/>
              </a:rPr>
              <a:pPr/>
              <a:t>48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7469188" y="4421188"/>
            <a:ext cx="7588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d</a:t>
            </a:r>
            <a:r>
              <a:rPr lang="en-US" sz="3200" baseline="-25000"/>
              <a:t>yz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6630988" y="4421188"/>
            <a:ext cx="7588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d</a:t>
            </a:r>
            <a:r>
              <a:rPr lang="en-US" sz="3200" baseline="-25000"/>
              <a:t>xz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7850188" y="2211388"/>
            <a:ext cx="7588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d</a:t>
            </a:r>
            <a:r>
              <a:rPr lang="en-US" sz="3200" baseline="-25000"/>
              <a:t>xy</a:t>
            </a: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7837488" y="2897188"/>
            <a:ext cx="7588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d</a:t>
            </a:r>
            <a:r>
              <a:rPr lang="en-US" sz="3200" baseline="-25000"/>
              <a:t>z</a:t>
            </a:r>
            <a:r>
              <a:rPr lang="en-US" sz="1600"/>
              <a:t>2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7583488" y="1601788"/>
            <a:ext cx="14827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/>
              <a:t> </a:t>
            </a:r>
            <a:r>
              <a:rPr lang="en-US" sz="3200"/>
              <a:t>d</a:t>
            </a:r>
            <a:r>
              <a:rPr lang="en-US" sz="3200" baseline="-25000"/>
              <a:t>x</a:t>
            </a:r>
            <a:r>
              <a:rPr lang="en-US" sz="1600"/>
              <a:t>2</a:t>
            </a:r>
            <a:r>
              <a:rPr lang="en-US" sz="3200" baseline="-25000"/>
              <a:t>- y</a:t>
            </a:r>
            <a:r>
              <a:rPr lang="en-US" sz="1600"/>
              <a:t>2</a:t>
            </a:r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 flipV="1">
            <a:off x="2997200" y="2032000"/>
            <a:ext cx="3911600" cy="33274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976" name="Group 8"/>
          <p:cNvGrpSpPr>
            <a:grpSpLocks/>
          </p:cNvGrpSpPr>
          <p:nvPr/>
        </p:nvGrpSpPr>
        <p:grpSpPr bwMode="auto">
          <a:xfrm>
            <a:off x="839788" y="4192588"/>
            <a:ext cx="2359025" cy="2176462"/>
            <a:chOff x="529" y="2641"/>
            <a:chExt cx="1486" cy="1371"/>
          </a:xfrm>
        </p:grpSpPr>
        <p:sp>
          <p:nvSpPr>
            <p:cNvPr id="211991" name="Rectangle 9"/>
            <p:cNvSpPr>
              <a:spLocks noChangeArrowheads="1"/>
            </p:cNvSpPr>
            <p:nvPr/>
          </p:nvSpPr>
          <p:spPr bwMode="auto">
            <a:xfrm>
              <a:off x="529" y="3073"/>
              <a:ext cx="1486" cy="4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4400"/>
                <a:t>_ _ _ _ _</a:t>
              </a:r>
            </a:p>
          </p:txBody>
        </p:sp>
        <p:sp>
          <p:nvSpPr>
            <p:cNvPr id="211992" name="Rectangle 10"/>
            <p:cNvSpPr>
              <a:spLocks noChangeArrowheads="1"/>
            </p:cNvSpPr>
            <p:nvPr/>
          </p:nvSpPr>
          <p:spPr bwMode="auto">
            <a:xfrm>
              <a:off x="577" y="2641"/>
              <a:ext cx="1150" cy="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3200"/>
                <a:t>isolated metal ion</a:t>
              </a:r>
            </a:p>
          </p:txBody>
        </p:sp>
        <p:sp>
          <p:nvSpPr>
            <p:cNvPr id="211993" name="Rectangle 11"/>
            <p:cNvSpPr>
              <a:spLocks noChangeArrowheads="1"/>
            </p:cNvSpPr>
            <p:nvPr/>
          </p:nvSpPr>
          <p:spPr bwMode="auto">
            <a:xfrm>
              <a:off x="625" y="3649"/>
              <a:ext cx="1342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3200"/>
                <a:t>d-orbitals</a:t>
              </a:r>
            </a:p>
          </p:txBody>
        </p:sp>
      </p:grpSp>
      <p:sp>
        <p:nvSpPr>
          <p:cNvPr id="211977" name="Rectangle 12"/>
          <p:cNvSpPr>
            <a:spLocks noChangeArrowheads="1"/>
          </p:cNvSpPr>
          <p:nvPr/>
        </p:nvSpPr>
        <p:spPr bwMode="auto">
          <a:xfrm>
            <a:off x="5411788" y="534988"/>
            <a:ext cx="3654425" cy="1063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/>
              <a:t>metal ion in square planar complex</a:t>
            </a:r>
          </a:p>
        </p:txBody>
      </p:sp>
      <p:sp>
        <p:nvSpPr>
          <p:cNvPr id="211978" name="Line 13"/>
          <p:cNvSpPr>
            <a:spLocks noChangeShapeType="1"/>
          </p:cNvSpPr>
          <p:nvPr/>
        </p:nvSpPr>
        <p:spPr bwMode="auto">
          <a:xfrm flipV="1">
            <a:off x="762000" y="2108200"/>
            <a:ext cx="0" cy="3784600"/>
          </a:xfrm>
          <a:prstGeom prst="line">
            <a:avLst/>
          </a:prstGeom>
          <a:noFill/>
          <a:ln w="50800">
            <a:solidFill>
              <a:srgbClr val="F35B1B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979" name="Rectangle 14"/>
          <p:cNvSpPr>
            <a:spLocks noChangeArrowheads="1"/>
          </p:cNvSpPr>
          <p:nvPr/>
        </p:nvSpPr>
        <p:spPr bwMode="auto">
          <a:xfrm>
            <a:off x="153988" y="3659188"/>
            <a:ext cx="13684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E</a:t>
            </a:r>
          </a:p>
        </p:txBody>
      </p:sp>
      <p:sp>
        <p:nvSpPr>
          <p:cNvPr id="211980" name="Rectangle 15"/>
          <p:cNvSpPr>
            <a:spLocks noChangeArrowheads="1"/>
          </p:cNvSpPr>
          <p:nvPr/>
        </p:nvSpPr>
        <p:spPr bwMode="auto">
          <a:xfrm>
            <a:off x="153988" y="153988"/>
            <a:ext cx="5483225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/>
              <a:t>d-orbital energy level diagram</a:t>
            </a:r>
          </a:p>
        </p:txBody>
      </p:sp>
      <p:sp>
        <p:nvSpPr>
          <p:cNvPr id="211981" name="Line 16"/>
          <p:cNvSpPr>
            <a:spLocks noChangeShapeType="1"/>
          </p:cNvSpPr>
          <p:nvPr/>
        </p:nvSpPr>
        <p:spPr bwMode="auto">
          <a:xfrm flipV="1">
            <a:off x="2997200" y="3251200"/>
            <a:ext cx="3987800" cy="21844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982" name="Rectangle 17"/>
          <p:cNvSpPr>
            <a:spLocks noChangeArrowheads="1"/>
          </p:cNvSpPr>
          <p:nvPr/>
        </p:nvSpPr>
        <p:spPr bwMode="auto">
          <a:xfrm>
            <a:off x="7011988" y="1601788"/>
            <a:ext cx="530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__</a:t>
            </a:r>
          </a:p>
        </p:txBody>
      </p:sp>
      <p:sp>
        <p:nvSpPr>
          <p:cNvPr id="211983" name="Rectangle 18"/>
          <p:cNvSpPr>
            <a:spLocks noChangeArrowheads="1"/>
          </p:cNvSpPr>
          <p:nvPr/>
        </p:nvSpPr>
        <p:spPr bwMode="auto">
          <a:xfrm>
            <a:off x="7011988" y="2211388"/>
            <a:ext cx="530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__</a:t>
            </a:r>
          </a:p>
        </p:txBody>
      </p:sp>
      <p:sp>
        <p:nvSpPr>
          <p:cNvPr id="211984" name="Rectangle 19"/>
          <p:cNvSpPr>
            <a:spLocks noChangeArrowheads="1"/>
          </p:cNvSpPr>
          <p:nvPr/>
        </p:nvSpPr>
        <p:spPr bwMode="auto">
          <a:xfrm>
            <a:off x="7088188" y="2897188"/>
            <a:ext cx="530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__</a:t>
            </a:r>
          </a:p>
        </p:txBody>
      </p:sp>
      <p:sp>
        <p:nvSpPr>
          <p:cNvPr id="211985" name="Rectangle 20"/>
          <p:cNvSpPr>
            <a:spLocks noChangeArrowheads="1"/>
          </p:cNvSpPr>
          <p:nvPr/>
        </p:nvSpPr>
        <p:spPr bwMode="auto">
          <a:xfrm>
            <a:off x="7469188" y="3811588"/>
            <a:ext cx="530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__</a:t>
            </a:r>
          </a:p>
        </p:txBody>
      </p:sp>
      <p:sp>
        <p:nvSpPr>
          <p:cNvPr id="211986" name="Rectangle 21"/>
          <p:cNvSpPr>
            <a:spLocks noChangeArrowheads="1"/>
          </p:cNvSpPr>
          <p:nvPr/>
        </p:nvSpPr>
        <p:spPr bwMode="auto">
          <a:xfrm>
            <a:off x="6707188" y="3811588"/>
            <a:ext cx="530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__</a:t>
            </a:r>
          </a:p>
        </p:txBody>
      </p:sp>
      <p:sp>
        <p:nvSpPr>
          <p:cNvPr id="211987" name="Line 22"/>
          <p:cNvSpPr>
            <a:spLocks noChangeShapeType="1"/>
          </p:cNvSpPr>
          <p:nvPr/>
        </p:nvSpPr>
        <p:spPr bwMode="auto">
          <a:xfrm flipV="1">
            <a:off x="3073400" y="4318000"/>
            <a:ext cx="3530600" cy="11176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988" name="Line 23"/>
          <p:cNvSpPr>
            <a:spLocks noChangeShapeType="1"/>
          </p:cNvSpPr>
          <p:nvPr/>
        </p:nvSpPr>
        <p:spPr bwMode="auto">
          <a:xfrm flipV="1">
            <a:off x="2997200" y="2565400"/>
            <a:ext cx="3911600" cy="2794000"/>
          </a:xfrm>
          <a:prstGeom prst="line">
            <a:avLst/>
          </a:prstGeom>
          <a:noFill/>
          <a:ln w="50800">
            <a:solidFill>
              <a:srgbClr val="F35B1B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989" name="Rectangle 24"/>
          <p:cNvSpPr>
            <a:spLocks noChangeArrowheads="1"/>
          </p:cNvSpPr>
          <p:nvPr/>
        </p:nvSpPr>
        <p:spPr bwMode="auto">
          <a:xfrm>
            <a:off x="6326188" y="5487988"/>
            <a:ext cx="2740025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only low spin</a:t>
            </a:r>
          </a:p>
        </p:txBody>
      </p:sp>
      <p:sp>
        <p:nvSpPr>
          <p:cNvPr id="211990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F0BBD-E7A6-4987-9821-299053FC606E}" type="slidenum">
              <a:rPr lang="en-US" smtClean="0">
                <a:latin typeface="Times New Roman" pitchFamily="18" charset="0"/>
              </a:rPr>
              <a:pPr/>
              <a:t>49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Valence Bond Theory</a:t>
            </a:r>
          </a:p>
          <a:p>
            <a:pPr algn="just" eaLnBrk="1" hangingPunct="1"/>
            <a:r>
              <a:rPr lang="en-US" sz="2800" smtClean="0"/>
              <a:t> The idea that atoms form covalent bonds by sharing pairs of electrons was first proposed by G. N. Lewis in 1902.</a:t>
            </a:r>
          </a:p>
          <a:p>
            <a:pPr algn="just" eaLnBrk="1" hangingPunct="1"/>
            <a:r>
              <a:rPr lang="en-US" sz="2800" smtClean="0"/>
              <a:t> In 1927, Walter Heitler and Fritz London showed how the sharing of pairs of electrons holds a covalent molecule together. </a:t>
            </a:r>
          </a:p>
          <a:p>
            <a:pPr algn="just" eaLnBrk="1" hangingPunct="1"/>
            <a:r>
              <a:rPr lang="en-US" sz="2800" smtClean="0"/>
              <a:t>The Heitler-London model of covalent bonds was the basis of the VBT.</a:t>
            </a:r>
          </a:p>
          <a:p>
            <a:pPr algn="just" eaLnBrk="1" hangingPunct="1"/>
            <a:r>
              <a:rPr lang="en-US" sz="2800" smtClean="0"/>
              <a:t> The last major step in the evolution of this theory was the suggestion by Linus Pauling that atomic orbitals mix to form hybrid orbitals, such as the sp, sp</a:t>
            </a:r>
            <a:r>
              <a:rPr lang="en-US" sz="2800" baseline="30000" smtClean="0"/>
              <a:t>2</a:t>
            </a:r>
            <a:r>
              <a:rPr lang="en-US" sz="2800" smtClean="0"/>
              <a:t>, sp</a:t>
            </a:r>
            <a:r>
              <a:rPr lang="en-US" sz="2800" baseline="30000" smtClean="0"/>
              <a:t>3</a:t>
            </a:r>
            <a:r>
              <a:rPr lang="en-US" sz="2800" smtClean="0"/>
              <a:t>, sp</a:t>
            </a:r>
            <a:r>
              <a:rPr lang="en-US" sz="2800" baseline="30000" smtClean="0"/>
              <a:t>3</a:t>
            </a:r>
            <a:r>
              <a:rPr lang="en-US" sz="2800" smtClean="0"/>
              <a:t>d</a:t>
            </a:r>
            <a:r>
              <a:rPr lang="en-US" sz="2800" baseline="30000" smtClean="0"/>
              <a:t>2</a:t>
            </a:r>
            <a:r>
              <a:rPr lang="en-US" sz="2800" smtClean="0"/>
              <a:t> and d</a:t>
            </a:r>
            <a:r>
              <a:rPr lang="en-US" sz="2800" baseline="30000" smtClean="0"/>
              <a:t>2</a:t>
            </a:r>
            <a:r>
              <a:rPr lang="en-US" sz="2800" smtClean="0"/>
              <a:t>sp</a:t>
            </a:r>
            <a:r>
              <a:rPr lang="en-US" sz="2800" baseline="30000" smtClean="0"/>
              <a:t>3</a:t>
            </a:r>
            <a:r>
              <a:rPr lang="en-US" sz="2800" smtClean="0"/>
              <a:t> orbitals.</a:t>
            </a:r>
          </a:p>
        </p:txBody>
      </p:sp>
      <p:sp>
        <p:nvSpPr>
          <p:cNvPr id="167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0D4EE4-4233-4A49-95F7-4D88FCE013BA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Crystal field stabilization energy(CFSE)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212995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00600"/>
          </a:xfrm>
        </p:spPr>
        <p:txBody>
          <a:bodyPr/>
          <a:lstStyle/>
          <a:p>
            <a:pPr algn="just"/>
            <a:r>
              <a:rPr lang="en-US" sz="2800" smtClean="0"/>
              <a:t>The crystal field stabilization energy (CFSE) is the energy by which the complex is stabilized relative to the free metal atom where there is no splitting of d orbitals. </a:t>
            </a:r>
          </a:p>
          <a:p>
            <a:pPr algn="just"/>
            <a:r>
              <a:rPr lang="en-US" sz="2800" smtClean="0"/>
              <a:t>It can be calculated by: 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	CFSE</a:t>
            </a:r>
            <a:r>
              <a:rPr lang="en-US" sz="2800" baseline="-25000" smtClean="0"/>
              <a:t>highspin</a:t>
            </a:r>
            <a:r>
              <a:rPr lang="en-US" sz="2800" smtClean="0"/>
              <a:t>= {(n</a:t>
            </a:r>
            <a:r>
              <a:rPr lang="en-US" sz="2800" baseline="-25000" smtClean="0"/>
              <a:t>eg</a:t>
            </a:r>
            <a:r>
              <a:rPr lang="en-US" sz="2800" smtClean="0"/>
              <a:t> x 3/5) – (n</a:t>
            </a:r>
            <a:r>
              <a:rPr lang="en-US" sz="2800" baseline="-25000" smtClean="0"/>
              <a:t>t2g</a:t>
            </a:r>
            <a:r>
              <a:rPr lang="en-US" sz="2800" smtClean="0"/>
              <a:t> x 2/5)} Δ</a:t>
            </a:r>
            <a:r>
              <a:rPr lang="en-US" sz="2800" baseline="-25000" smtClean="0"/>
              <a:t>0</a:t>
            </a:r>
            <a:endParaRPr lang="en-US" sz="2800" smtClean="0"/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where n</a:t>
            </a:r>
            <a:r>
              <a:rPr lang="en-US" sz="2800" baseline="-25000" smtClean="0"/>
              <a:t>eg</a:t>
            </a:r>
            <a:r>
              <a:rPr lang="en-US" sz="2800" smtClean="0"/>
              <a:t> = number of electrons in e</a:t>
            </a:r>
            <a:r>
              <a:rPr lang="en-US" sz="2800" baseline="-25000" smtClean="0"/>
              <a:t>g</a:t>
            </a:r>
            <a:r>
              <a:rPr lang="en-US" sz="2800" smtClean="0"/>
              <a:t> orbitals 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		 n</a:t>
            </a:r>
            <a:r>
              <a:rPr lang="en-US" sz="2800" baseline="30000" smtClean="0"/>
              <a:t>t</a:t>
            </a:r>
            <a:r>
              <a:rPr lang="en-US" sz="2800" baseline="-25000" smtClean="0"/>
              <a:t>2g</a:t>
            </a:r>
            <a:r>
              <a:rPr lang="en-US" sz="2800" smtClean="0"/>
              <a:t> = number of electrons in t</a:t>
            </a:r>
            <a:r>
              <a:rPr lang="en-US" sz="2800" baseline="-25000" smtClean="0"/>
              <a:t>2g</a:t>
            </a:r>
            <a:r>
              <a:rPr lang="en-US" sz="2800" smtClean="0"/>
              <a:t> orbitals. </a:t>
            </a:r>
          </a:p>
          <a:p>
            <a:pPr algn="just">
              <a:buFont typeface="Wingdings 2" pitchFamily="18" charset="2"/>
              <a:buNone/>
            </a:pPr>
            <a:r>
              <a:rPr lang="en-US" sz="2800" smtClean="0"/>
              <a:t>CFSE</a:t>
            </a:r>
            <a:r>
              <a:rPr lang="en-US" sz="2800" baseline="-25000" smtClean="0"/>
              <a:t>lowspin </a:t>
            </a:r>
            <a:r>
              <a:rPr lang="en-US" sz="2800" smtClean="0"/>
              <a:t>= {(n</a:t>
            </a:r>
            <a:r>
              <a:rPr lang="en-US" sz="2800" baseline="-25000" smtClean="0"/>
              <a:t>eg</a:t>
            </a:r>
            <a:r>
              <a:rPr lang="en-US" sz="2800" smtClean="0"/>
              <a:t> x 3/5) – (n</a:t>
            </a:r>
            <a:r>
              <a:rPr lang="en-US" sz="2800" baseline="-25000" smtClean="0"/>
              <a:t>t2g</a:t>
            </a:r>
            <a:r>
              <a:rPr lang="en-US" sz="2800" smtClean="0"/>
              <a:t> x 2/5)} Δ</a:t>
            </a:r>
            <a:r>
              <a:rPr lang="en-US" sz="2800" baseline="-25000" smtClean="0"/>
              <a:t>0 + </a:t>
            </a:r>
            <a:r>
              <a:rPr lang="en-US" sz="2400" smtClean="0"/>
              <a:t>pairing energy (P.E)</a:t>
            </a:r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0F4E9-544A-4230-9719-13151CCCB7FD}" type="slidenum">
              <a:rPr lang="en-US" smtClean="0">
                <a:latin typeface="Times New Roman" pitchFamily="18" charset="0"/>
              </a:rPr>
              <a:pPr/>
              <a:t>50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of C.F.S.E</a:t>
            </a:r>
          </a:p>
        </p:txBody>
      </p:sp>
      <p:sp>
        <p:nvSpPr>
          <p:cNvPr id="214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Predict the stability of oxidation state of metal ion</a:t>
            </a:r>
          </a:p>
          <a:p>
            <a:r>
              <a:rPr lang="en-US" smtClean="0"/>
              <a:t>Eg-1: Co</a:t>
            </a:r>
            <a:r>
              <a:rPr lang="en-US" baseline="30000" smtClean="0"/>
              <a:t>+2</a:t>
            </a:r>
            <a:r>
              <a:rPr lang="en-US" smtClean="0"/>
              <a:t> , Co</a:t>
            </a:r>
            <a:r>
              <a:rPr lang="en-US" baseline="30000" smtClean="0"/>
              <a:t>+3</a:t>
            </a:r>
            <a:r>
              <a:rPr lang="en-US" smtClean="0"/>
              <a:t> --------6H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C.F.S.E= ?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Eg.2. Co</a:t>
            </a:r>
            <a:r>
              <a:rPr lang="en-US" baseline="30000" smtClean="0"/>
              <a:t>+2</a:t>
            </a:r>
            <a:r>
              <a:rPr lang="en-US" smtClean="0"/>
              <a:t>, Co</a:t>
            </a:r>
            <a:r>
              <a:rPr lang="en-US" baseline="30000" smtClean="0"/>
              <a:t>+3</a:t>
            </a:r>
            <a:r>
              <a:rPr lang="en-US" smtClean="0"/>
              <a:t>-------------6NH</a:t>
            </a:r>
            <a:r>
              <a:rPr lang="en-US" baseline="-25000" smtClean="0"/>
              <a:t>3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C.F.S.E= ?</a:t>
            </a: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AB8DF5-DFF9-47A5-AD82-B90990E682CC}" type="slidenum">
              <a:rPr lang="en-US" smtClean="0">
                <a:latin typeface="Times New Roman" pitchFamily="18" charset="0"/>
              </a:rPr>
              <a:pPr/>
              <a:t>51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0"/>
            <a:ext cx="9063037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150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69F20D-86C8-4434-96CD-3010A5DD49F1}" type="slidenum">
              <a:rPr lang="en-US" smtClean="0">
                <a:latin typeface="Times New Roman" pitchFamily="18" charset="0"/>
              </a:rPr>
              <a:pPr/>
              <a:t>52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381000"/>
            <a:ext cx="9170988" cy="647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160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5DEF93-1A48-4BE8-9A40-6B3809EADCDF}" type="slidenum">
              <a:rPr lang="en-US" smtClean="0">
                <a:latin typeface="Times New Roman" pitchFamily="18" charset="0"/>
              </a:rPr>
              <a:pPr/>
              <a:t>53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"/>
          <p:cNvSpPr>
            <a:spLocks noChangeArrowheads="1"/>
          </p:cNvSpPr>
          <p:nvPr/>
        </p:nvSpPr>
        <p:spPr bwMode="auto">
          <a:xfrm>
            <a:off x="0" y="381000"/>
            <a:ext cx="91440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3200" dirty="0"/>
              <a:t>Molecular orbital theory(MOT) </a:t>
            </a:r>
            <a:endParaRPr lang="en-US" sz="3200" dirty="0" smtClean="0"/>
          </a:p>
          <a:p>
            <a:pPr marL="457200" indent="-457200"/>
            <a:r>
              <a:rPr lang="en-US" sz="3200" dirty="0"/>
              <a:t> </a:t>
            </a:r>
            <a:r>
              <a:rPr lang="en-US" dirty="0" smtClean="0"/>
              <a:t>MO</a:t>
            </a:r>
            <a:r>
              <a:rPr lang="en-US" dirty="0"/>
              <a:t>: range of bonding types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Varying from largely ionic to largely covalent.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Atomic orbitals (AO) with the same symmetry, similar energy and significant overlap combined to produce molecular orbitals.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No. of AO overlap= No. of MO produced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Bonding and antibonding molecular orbitals formed.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 complexes : situation is more complicated but basic approach is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dirty="0"/>
              <a:t>the same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dirty="0" err="1"/>
              <a:t>Eg</a:t>
            </a:r>
            <a:r>
              <a:rPr lang="en-US" dirty="0"/>
              <a:t>. Octahedral complexes: 9 metals orbitals (4s + 4p + 3d) 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dirty="0"/>
              <a:t>	six LGs (six ligand group orbitals)</a:t>
            </a:r>
          </a:p>
          <a:p>
            <a:pPr marL="457200" indent="-457200"/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</p:txBody>
      </p:sp>
      <p:sp>
        <p:nvSpPr>
          <p:cNvPr id="2170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77B0C-05C4-4560-B614-2717AB171449}" type="slidenum">
              <a:rPr lang="en-US" smtClean="0">
                <a:latin typeface="Times New Roman" pitchFamily="18" charset="0"/>
              </a:rPr>
              <a:pPr/>
              <a:t>54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VBT – Assumptions / Features</a:t>
            </a:r>
          </a:p>
          <a:p>
            <a:r>
              <a:rPr lang="en-US" sz="2800" smtClean="0"/>
              <a:t> Coordination compounds contain metal ions, in which ligands form covalent-coordinate bonds to the metal.</a:t>
            </a:r>
          </a:p>
          <a:p>
            <a:r>
              <a:rPr lang="en-US" sz="2800" smtClean="0"/>
              <a:t> Ligands must have a lone pair of electrons.</a:t>
            </a:r>
          </a:p>
          <a:p>
            <a:r>
              <a:rPr lang="en-US" sz="2800" smtClean="0"/>
              <a:t> Metal should have an empty orbital of suitable energy available for bonding.</a:t>
            </a:r>
          </a:p>
          <a:p>
            <a:r>
              <a:rPr lang="en-US" sz="2800" smtClean="0"/>
              <a:t> Atomic orbitals are used for bonding (rather than molecular orbitals) </a:t>
            </a:r>
          </a:p>
          <a:p>
            <a:r>
              <a:rPr lang="en-US" sz="2800" smtClean="0"/>
              <a:t>This theory is useful to predict the shape and stability of the metal complexes.</a:t>
            </a:r>
          </a:p>
          <a:p>
            <a:r>
              <a:rPr lang="en-US" sz="2800" smtClean="0"/>
              <a:t> Limitations: (1) Does not explain why some complexes are colored and others are not; it not clear why some complexes are high or low . (2) Does not explain the temp. dependence of the magnetic properties. </a:t>
            </a:r>
          </a:p>
        </p:txBody>
      </p:sp>
      <p:sp>
        <p:nvSpPr>
          <p:cNvPr id="168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FDA63-FB0A-40C6-83D7-528089B370D0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99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F6FE5-6F50-43CF-A9D0-8F173E39DBA9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sz="2800" b="1" smtClean="0"/>
              <a:t>Crystal Field Theory (Text : JD Lee; pp.204-222)</a:t>
            </a:r>
          </a:p>
          <a:p>
            <a:pPr algn="just"/>
            <a:r>
              <a:rPr lang="en-US" sz="2800" smtClean="0"/>
              <a:t>This theory (</a:t>
            </a:r>
            <a:r>
              <a:rPr lang="en-US" sz="2800" b="1" smtClean="0"/>
              <a:t>CFT) largely replaced VB Theory for interpreting </a:t>
            </a:r>
            <a:r>
              <a:rPr lang="en-US" sz="2800" smtClean="0"/>
              <a:t>the chemistry of coordination compounds.</a:t>
            </a:r>
          </a:p>
          <a:p>
            <a:pPr algn="just"/>
            <a:r>
              <a:rPr lang="en-US" sz="2800" smtClean="0"/>
              <a:t>It was proposed by the physicist Hans Bethe in 1929.</a:t>
            </a:r>
          </a:p>
          <a:p>
            <a:pPr algn="just"/>
            <a:r>
              <a:rPr lang="en-US" sz="2800" smtClean="0"/>
              <a:t>Subsequent modifications were proposed by J. H. Van Vleck in 1935 to allow for some covalency in the interactions. </a:t>
            </a:r>
          </a:p>
          <a:p>
            <a:pPr algn="just"/>
            <a:r>
              <a:rPr lang="en-US" sz="2800" smtClean="0"/>
              <a:t>These modifications are often referred to as </a:t>
            </a:r>
            <a:r>
              <a:rPr lang="en-US" sz="2800" b="1" smtClean="0"/>
              <a:t>Ligand Field Theory.</a:t>
            </a:r>
          </a:p>
          <a:p>
            <a:pPr algn="just"/>
            <a:r>
              <a:rPr lang="en-US" sz="2800" smtClean="0"/>
              <a:t>For a review on the evolution of bonding models see: </a:t>
            </a:r>
            <a:r>
              <a:rPr lang="de-DE" sz="2800" smtClean="0"/>
              <a:t>C. J. Ballhausen, </a:t>
            </a:r>
            <a:r>
              <a:rPr lang="de-DE" sz="2800" i="1" smtClean="0"/>
              <a:t>J. Chem. Ed. </a:t>
            </a:r>
            <a:r>
              <a:rPr lang="de-DE" sz="2800" b="1" i="1" smtClean="0"/>
              <a:t>1979 56 194-197, 215-218, </a:t>
            </a:r>
            <a:r>
              <a:rPr lang="en-US" sz="2800" smtClean="0"/>
              <a:t>357-361.</a:t>
            </a:r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0C6C22-FDD2-4486-979B-B71CDECF635A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2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28A9EF-740E-4C70-A369-1EB425DB1FEB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organic chemistry III (chem.4080)-2011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Inorganic chemistry III (chem.4080)-2011</Template>
  <TotalTime>401</TotalTime>
  <Pages>47</Pages>
  <Words>1773</Words>
  <Application>Microsoft Office PowerPoint</Application>
  <PresentationFormat>On-screen Show (4:3)</PresentationFormat>
  <Paragraphs>389</Paragraphs>
  <Slides>54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Inorganic chemistry III (chem.4080)-2011</vt:lpstr>
      <vt:lpstr>Chemistry 4-D Draw</vt:lpstr>
      <vt:lpstr>Coordination Chemistry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 Field Theory</vt:lpstr>
      <vt:lpstr>PowerPoint Presentation</vt:lpstr>
      <vt:lpstr>Crystal Field Theory</vt:lpstr>
      <vt:lpstr>PowerPoint Presentation</vt:lpstr>
      <vt:lpstr>PowerPoint Presentation</vt:lpstr>
      <vt:lpstr>PowerPoint Presentation</vt:lpstr>
      <vt:lpstr>Crystal field theory</vt:lpstr>
      <vt:lpstr>PowerPoint Presentation</vt:lpstr>
      <vt:lpstr>PowerPoint Presentation</vt:lpstr>
      <vt:lpstr>Spectrochemical Series</vt:lpstr>
      <vt:lpstr>PowerPoint Presentation</vt:lpstr>
      <vt:lpstr>Crystal Field Theory</vt:lpstr>
      <vt:lpstr>Colors of Transition Metal Complexes</vt:lpstr>
      <vt:lpstr> Visible Spectrum</vt:lpstr>
      <vt:lpstr>Visible Spectrum</vt:lpstr>
      <vt:lpstr>Colors of Transition Metal Complexes</vt:lpstr>
      <vt:lpstr>PowerPoint Presentation</vt:lpstr>
      <vt:lpstr>Colors of Transition Metal Complexes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Electronic Configurations of Transition Metal Complexes</vt:lpstr>
      <vt:lpstr>d-orbital energy level diagrams octahedral complex </vt:lpstr>
      <vt:lpstr>d-orbital energy level diagrams octahedral complex </vt:lpstr>
      <vt:lpstr>d-orbital energy level diagrams octahedral complex </vt:lpstr>
      <vt:lpstr>d-orbital energy level diagrams octahedral complex </vt:lpstr>
      <vt:lpstr>d-orbital energy level diagrams octahedral complex </vt:lpstr>
      <vt:lpstr>d-orbital energy level diagrams octahedral complex </vt:lpstr>
      <vt:lpstr>d-orbital energy level diagrams octahedral complex </vt:lpstr>
      <vt:lpstr>d-orbital energy level diagrams octahedral complex </vt:lpstr>
      <vt:lpstr>d-orbital energy level diagrams octahedral complex </vt:lpstr>
      <vt:lpstr>d-orbital energy level diagrams octahedral complex </vt:lpstr>
      <vt:lpstr>Electronic Configurations of Transition Metal Complexes</vt:lpstr>
      <vt:lpstr>Spectrochemical Series</vt:lpstr>
      <vt:lpstr>d-orbital energy level diagrams tetrahedral complex</vt:lpstr>
      <vt:lpstr>PowerPoint Presentation</vt:lpstr>
      <vt:lpstr>PowerPoint Presentation</vt:lpstr>
      <vt:lpstr> Crystal field stabilization energy(CFSE) </vt:lpstr>
      <vt:lpstr>Application of C.F.S.E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20</cp:revision>
  <cp:lastPrinted>1998-03-04T08:30:44Z</cp:lastPrinted>
  <dcterms:created xsi:type="dcterms:W3CDTF">2019-01-14T16:20:39Z</dcterms:created>
  <dcterms:modified xsi:type="dcterms:W3CDTF">2022-04-04T03:53:12Z</dcterms:modified>
</cp:coreProperties>
</file>