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8"/>
  </p:notesMasterIdLst>
  <p:sldIdLst>
    <p:sldId id="338" r:id="rId2"/>
    <p:sldId id="428" r:id="rId3"/>
    <p:sldId id="344" r:id="rId4"/>
    <p:sldId id="429" r:id="rId5"/>
    <p:sldId id="430" r:id="rId6"/>
    <p:sldId id="431" r:id="rId7"/>
    <p:sldId id="432" r:id="rId8"/>
    <p:sldId id="433" r:id="rId9"/>
    <p:sldId id="350" r:id="rId10"/>
    <p:sldId id="434" r:id="rId11"/>
    <p:sldId id="356" r:id="rId12"/>
    <p:sldId id="435" r:id="rId13"/>
    <p:sldId id="444" r:id="rId14"/>
    <p:sldId id="413" r:id="rId15"/>
    <p:sldId id="439" r:id="rId16"/>
    <p:sldId id="417" r:id="rId17"/>
    <p:sldId id="436" r:id="rId18"/>
    <p:sldId id="437" r:id="rId19"/>
    <p:sldId id="414" r:id="rId20"/>
    <p:sldId id="415" r:id="rId21"/>
    <p:sldId id="416" r:id="rId22"/>
    <p:sldId id="438" r:id="rId23"/>
    <p:sldId id="440" r:id="rId24"/>
    <p:sldId id="441" r:id="rId25"/>
    <p:sldId id="442" r:id="rId26"/>
    <p:sldId id="44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99"/>
    <a:srgbClr val="CC00CC"/>
    <a:srgbClr val="1310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5409-25A1-4B5D-B1DE-4F75D7A94EB5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7B2A-D589-4453-B1BD-CBE6D52CC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AF4B5-279B-4973-A1DE-8349A8590CE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7B2A-D589-4453-B1BD-CBE6D52CC9D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B9C6-9A68-4372-BC01-786438F571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D08EE-9499-434D-9B89-F05A5DD0ED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66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fld id="{6F9B64BC-94FC-4E5C-84FD-55E4BB539EB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split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60000"/>
              </a:lnSpc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Lucida Calligraphy" pitchFamily="66" charset="0"/>
                <a:cs typeface="Times New Roman" pitchFamily="18" charset="0"/>
              </a:rPr>
              <a:t>Bonding in transition Metal Complexes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For many decades, </a:t>
            </a:r>
            <a:r>
              <a:rPr lang="en-US" sz="22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chemists and physicists</a:t>
            </a: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 struggled with possible explanations to account for the large number of transition metal compounds.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Such explanations had to account for the variety of </a:t>
            </a:r>
            <a:r>
              <a:rPr lang="en-US" sz="22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colors</a:t>
            </a: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, the wide range of </a:t>
            </a:r>
            <a:r>
              <a:rPr lang="en-US" sz="2200" b="1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stereochemistries</a:t>
            </a:r>
            <a:r>
              <a:rPr lang="en-US" sz="22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</a:t>
            </a: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 and the </a:t>
            </a:r>
            <a:r>
              <a:rPr lang="en-US" sz="22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magnetic properties </a:t>
            </a: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which leads to the development of different theories.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200" b="1" dirty="0" smtClean="0">
                <a:latin typeface="Segoe UI Semibold" pitchFamily="34" charset="0"/>
                <a:cs typeface="Segoe UI Semibold" pitchFamily="34" charset="0"/>
              </a:rPr>
              <a:t>There are four  theories of metal to ligand bonding in complexes</a:t>
            </a:r>
            <a:r>
              <a:rPr lang="en-US" sz="2100" b="1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sz="26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1. </a:t>
            </a:r>
            <a:r>
              <a:rPr lang="en-US" sz="2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Valence Bond Approach/Theory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chemeClr val="accent2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600" b="1" i="1" dirty="0" smtClean="0">
                <a:solidFill>
                  <a:schemeClr val="accent2"/>
                </a:solidFill>
                <a:latin typeface="Segoe UI Semibold" pitchFamily="34" charset="0"/>
                <a:cs typeface="Segoe UI Semibold" pitchFamily="34" charset="0"/>
              </a:rPr>
              <a:t>.</a:t>
            </a:r>
            <a:r>
              <a:rPr lang="en-US" sz="2600" b="1" i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Crystal field Theory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3. </a:t>
            </a:r>
            <a:r>
              <a:rPr lang="en-US" sz="2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 field Theory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4. </a:t>
            </a:r>
            <a:r>
              <a:rPr lang="en-US" sz="2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  <a:cs typeface="Segoe UI Semibold" pitchFamily="34" charset="0"/>
              </a:rPr>
              <a:t>Molecular Orbital Theory</a:t>
            </a:r>
            <a:endParaRPr lang="en-US" sz="2600" b="1" dirty="0" smtClean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1526" t="10417"/>
          <a:stretch>
            <a:fillRect/>
          </a:stretch>
        </p:blipFill>
        <p:spPr bwMode="auto">
          <a:xfrm>
            <a:off x="533400" y="3505200"/>
            <a:ext cx="8231613" cy="2194560"/>
          </a:xfrm>
          <a:prstGeom prst="rect">
            <a:avLst/>
          </a:prstGeom>
          <a:noFill/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8251967" cy="292608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200" b="1" dirty="0">
                <a:solidFill>
                  <a:srgbClr val="0000FF"/>
                </a:solidFill>
                <a:latin typeface="Lucida Calligraphy" pitchFamily="66" charset="0"/>
              </a:rPr>
              <a:t>Crystal Field Theory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23960" cy="58674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This is an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electrostatic model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simply uses the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electrons to create an electric field around the metal centre. </a:t>
            </a:r>
          </a:p>
          <a:p>
            <a:pPr algn="just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transition metal(central metal atom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) is regarded as a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positive ion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is surrounded by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negative or neutral </a:t>
            </a:r>
            <a:r>
              <a:rPr lang="en-US" sz="2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which have a lone pair of electrons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According to CFT, the attraction between the central metal and ligands in complex is considered to be :</a:t>
            </a:r>
          </a:p>
          <a:p>
            <a:pPr marL="457200" indent="-457200" algn="just">
              <a:buNone/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         @  -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purely electrostatic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i.e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ion-ion attraction b/n +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ve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and -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ve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ions, Or</a:t>
            </a:r>
          </a:p>
          <a:p>
            <a:pPr marL="457200" indent="-457200" algn="just">
              <a:buNone/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          @ -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ion-dipole attractions 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if the ligands are a neutral molecule</a:t>
            </a: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Assumptions of CFT:</a:t>
            </a:r>
          </a:p>
          <a:p>
            <a:pPr lvl="1"/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are considered as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point charges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there are no metal–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covalent interactions</a:t>
            </a:r>
          </a:p>
          <a:p>
            <a:pPr lvl="1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There is no interaction between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metal orbitals and </a:t>
            </a:r>
            <a:r>
              <a:rPr lang="en-US" sz="2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orbitals</a:t>
            </a:r>
          </a:p>
          <a:p>
            <a:pPr lvl="1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 d orbitals on the metal atom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loses their degeneracy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by the ligands when a complex is formed which results in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splitting of d orbitals.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129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It considers how </a:t>
            </a:r>
            <a:r>
              <a:rPr lang="en-US" sz="22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 affect the </a:t>
            </a:r>
            <a:r>
              <a:rPr lang="en-US" sz="22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electronic energy </a:t>
            </a:r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of the </a:t>
            </a:r>
            <a:r>
              <a:rPr lang="en-US" sz="22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 orbitals.</a:t>
            </a:r>
          </a:p>
          <a:p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It best explains the </a:t>
            </a:r>
            <a:r>
              <a:rPr lang="en-US" sz="22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color and magnetism </a:t>
            </a:r>
            <a:r>
              <a:rPr lang="en-US" sz="2200" dirty="0" smtClean="0">
                <a:latin typeface="Segoe UI Semibold" pitchFamily="34" charset="0"/>
                <a:cs typeface="Segoe UI Semibold" pitchFamily="34" charset="0"/>
              </a:rPr>
              <a:t>of complex ions.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398"/>
          <a:stretch>
            <a:fillRect/>
          </a:stretch>
        </p:blipFill>
        <p:spPr bwMode="auto">
          <a:xfrm>
            <a:off x="152400" y="16764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3622" b="4167"/>
          <a:stretch>
            <a:fillRect/>
          </a:stretch>
        </p:blipFill>
        <p:spPr bwMode="auto">
          <a:xfrm>
            <a:off x="152400" y="457200"/>
            <a:ext cx="8839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52400" y="2438400"/>
          <a:ext cx="8763000" cy="4114800"/>
        </p:xfrm>
        <a:graphic>
          <a:graphicData uri="http://schemas.openxmlformats.org/presentationml/2006/ole">
            <p:oleObj spid="_x0000_s53250" name="CS ChemDraw Drawing" r:id="rId4" imgW="11111760" imgH="4867920" progId="ChemDraw.Document.6.0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286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Lucida Calligraphy" pitchFamily="66" charset="0"/>
              </a:rPr>
              <a:t>The crystal field splitting parameter (</a:t>
            </a:r>
            <a:r>
              <a:rPr lang="el-GR" sz="2400" b="1" dirty="0" smtClean="0">
                <a:solidFill>
                  <a:srgbClr val="0000FF"/>
                </a:solidFill>
                <a:cs typeface="Arial" charset="0"/>
              </a:rPr>
              <a:t>Δ</a:t>
            </a:r>
            <a:r>
              <a:rPr lang="en-US" sz="2400" b="1" dirty="0" smtClean="0">
                <a:solidFill>
                  <a:srgbClr val="0000FF"/>
                </a:solidFill>
                <a:latin typeface="Lucida Calligraphy" pitchFamily="66" charset="0"/>
              </a:rPr>
              <a:t>)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The difference in energy between the </a:t>
            </a:r>
            <a:r>
              <a:rPr lang="en-US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two sets of d orbitals on a central metal ion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 that arises from the interaction of the orbitals with the electric field of the ligands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Different ligands produce different extents of splitting between the </a:t>
            </a:r>
            <a:r>
              <a:rPr lang="en-US" b="1" i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b="1" i="1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and the </a:t>
            </a:r>
            <a:r>
              <a:rPr lang="en-US" b="1" i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b="1" i="1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levels.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This results</a:t>
            </a:r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different colors in the complex.  </a:t>
            </a:r>
            <a:endParaRPr lang="en-US" b="1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00FF"/>
                </a:solidFill>
              </a:rPr>
              <a:t>The crystal field splitting parameter (</a:t>
            </a:r>
            <a:r>
              <a:rPr lang="el-GR" sz="2800" b="1" dirty="0" smtClean="0">
                <a:solidFill>
                  <a:srgbClr val="0000FF"/>
                </a:solidFill>
                <a:cs typeface="Arial" charset="0"/>
              </a:rPr>
              <a:t>Δ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914400"/>
            <a:ext cx="4344988" cy="57912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The magnitude of </a:t>
            </a:r>
            <a:r>
              <a:rPr lang="en-US" sz="16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∆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 depends on the following factors.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Nature of </a:t>
            </a:r>
            <a:r>
              <a:rPr lang="en-US" sz="24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: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weak field </a:t>
            </a:r>
            <a:r>
              <a:rPr lang="en-US" sz="1600" b="1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 (cause only a small degree of splitting) and strong field </a:t>
            </a:r>
            <a:r>
              <a:rPr lang="en-US" sz="1600" b="1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 (cause a large splitting)</a:t>
            </a:r>
          </a:p>
          <a:p>
            <a:r>
              <a:rPr lang="en-US" sz="1600" b="1" i="1" dirty="0" smtClean="0">
                <a:latin typeface="Segoe UI Semibold" pitchFamily="34" charset="0"/>
                <a:cs typeface="Segoe UI Semibold" pitchFamily="34" charset="0"/>
              </a:rPr>
              <a:t>The common ligands are arranged in order of their strength and the series is called the </a:t>
            </a:r>
            <a:r>
              <a:rPr lang="en-US" sz="1600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spectrochemical series</a:t>
            </a:r>
            <a:r>
              <a:rPr lang="en-US" sz="2000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I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Br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</a:t>
            </a:r>
            <a:r>
              <a:rPr lang="en-US" sz="1600" b="1" u="sng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S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CN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~Cl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F- &lt; OH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~ </a:t>
            </a:r>
            <a:r>
              <a:rPr lang="en-US" sz="1600" b="1" u="sng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NO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C</a:t>
            </a:r>
            <a:r>
              <a:rPr lang="en-US" sz="1600" b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lang="en-US" sz="1600" b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H</a:t>
            </a:r>
            <a:r>
              <a:rPr lang="en-US" sz="1600" b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O &lt; </a:t>
            </a:r>
            <a:r>
              <a:rPr lang="en-US" sz="1600" b="1" u="sng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CS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EDTA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4-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NH</a:t>
            </a:r>
            <a:r>
              <a:rPr lang="en-US" sz="1600" b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~ </a:t>
            </a:r>
            <a:r>
              <a:rPr lang="en-US" sz="1600" b="1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pyr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~ en &lt; </a:t>
            </a:r>
            <a:r>
              <a:rPr lang="en-US" sz="1600" b="1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bipy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</a:t>
            </a:r>
            <a:r>
              <a:rPr lang="en-US" sz="1600" b="1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phen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&lt; CN</a:t>
            </a:r>
            <a:r>
              <a:rPr lang="en-US" sz="1600" b="1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~ CO</a:t>
            </a:r>
          </a:p>
          <a:p>
            <a:r>
              <a:rPr lang="en-US" sz="1600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The general guidelines for ordering the ligands is </a:t>
            </a:r>
            <a:r>
              <a:rPr lang="en-US" sz="1600" b="1" i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halides &lt;oxygen donors &lt;nitrogen donors &lt;carbon donors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Charge on the metal atom</a:t>
            </a:r>
            <a:r>
              <a:rPr lang="en-US" sz="16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The magnitude of ∆ increases as the charge on central metal atom increases and in general M</a:t>
            </a:r>
            <a:r>
              <a:rPr lang="en-US" sz="1600" b="1" baseline="30000" dirty="0" smtClean="0"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 complexes have double the value than that of M</a:t>
            </a:r>
            <a:r>
              <a:rPr lang="en-US" sz="1600" b="1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 complexes</a:t>
            </a:r>
            <a:endParaRPr lang="en-US" sz="1600" b="1" i="1" dirty="0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346575" cy="5791200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Position of the metal in the transition series</a:t>
            </a:r>
          </a:p>
          <a:p>
            <a:pPr algn="just"/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The magnitude of ∆ increases on descending down the group of transition metals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The number of the ligands:</a:t>
            </a:r>
          </a:p>
          <a:p>
            <a:pPr algn="just"/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The crystal field splitting is greater for a larger number of ligands. </a:t>
            </a:r>
          </a:p>
          <a:p>
            <a:pPr algn="just"/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For example,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  <a:sym typeface="Symbol"/>
              </a:rPr>
              <a:t></a:t>
            </a:r>
            <a:r>
              <a:rPr lang="en-US" sz="1800" b="1" dirty="0" err="1" smtClean="0">
                <a:latin typeface="Segoe UI Semibold" pitchFamily="34" charset="0"/>
                <a:cs typeface="Segoe UI Semibold" pitchFamily="34" charset="0"/>
              </a:rPr>
              <a:t>oct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, the splitting for six ligands in an octahedral environment, is much greater than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  <a:sym typeface="Symbol"/>
              </a:rPr>
              <a:t></a:t>
            </a:r>
            <a:r>
              <a:rPr lang="en-US" sz="1800" b="1" dirty="0" err="1" smtClean="0">
                <a:latin typeface="Segoe UI Semibold" pitchFamily="34" charset="0"/>
                <a:cs typeface="Segoe UI Semibold" pitchFamily="34" charset="0"/>
              </a:rPr>
              <a:t>tet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, the splitting for four ligands in a tetrahedral environment.</a:t>
            </a:r>
          </a:p>
          <a:p>
            <a:pPr algn="just"/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Depending upon the </a:t>
            </a:r>
            <a:r>
              <a:rPr lang="en-US" sz="18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 electron configuration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of the metal ion, and under specific environment around it, its </a:t>
            </a:r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complex acquires stability</a:t>
            </a:r>
            <a:endParaRPr lang="en-US" sz="1800" b="1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00FF"/>
                </a:solidFill>
                <a:latin typeface="Lucida Calligraphy" pitchFamily="66" charset="0"/>
              </a:rPr>
              <a:t>Spectrochemical Series</a:t>
            </a:r>
            <a:endParaRPr lang="en-US" sz="3200" b="1" dirty="0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3352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Spectrochemical series is an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arrangement of ligands according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to the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relative magnitudes of the crystal field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splittings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they induce in the d orbitals of a metal ion.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splitting due to the nature of the ligand can be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observed and measured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using a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spectrophotometer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Smaller values of ∆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o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result in colors in the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green range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 Larger gaps shift the color to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yellow.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>
                <a:latin typeface="Segoe UI Semibold" pitchFamily="34" charset="0"/>
                <a:cs typeface="Segoe UI Semibold" pitchFamily="34" charset="0"/>
              </a:rPr>
              <a:t>Based on measurements for a given metal ion, the following series has been developed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&lt;Br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&lt;S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&lt;Cl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&lt;NO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&lt;N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&lt;F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&lt;OH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&lt;C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&lt;H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O&lt;</a:t>
            </a:r>
            <a:r>
              <a:rPr lang="en-US" sz="1700" u="sng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CS&lt;CH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CN&lt;pyridine&lt;NH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&lt;en&lt;</a:t>
            </a:r>
            <a:r>
              <a:rPr lang="en-US" sz="17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bipy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</a:t>
            </a:r>
            <a:r>
              <a:rPr lang="en-US" sz="17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phen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</a:t>
            </a:r>
            <a:r>
              <a:rPr lang="en-US" sz="1700" u="sng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&lt;PPh</a:t>
            </a:r>
            <a:r>
              <a:rPr lang="en-US" sz="17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</a:t>
            </a:r>
            <a:r>
              <a:rPr lang="en-US" sz="1700" u="sng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17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7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&lt;CO. </a:t>
            </a:r>
            <a:endParaRPr lang="en-US" sz="1700" baseline="-25000" dirty="0" smtClean="0">
              <a:latin typeface="Segoe UI Semibold" pitchFamily="34" charset="0"/>
              <a:cs typeface="Segoe UI Semibold" pitchFamily="34" charset="0"/>
            </a:endParaRPr>
          </a:p>
          <a:p>
            <a:endParaRPr lang="en-US" sz="1800" b="1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4" descr="24_24"/>
          <p:cNvPicPr/>
          <p:nvPr/>
        </p:nvPicPr>
        <p:blipFill>
          <a:blip r:embed="rId2" cstate="print"/>
          <a:srcRect b="4622"/>
          <a:stretch>
            <a:fillRect/>
          </a:stretch>
        </p:blipFill>
        <p:spPr bwMode="auto">
          <a:xfrm>
            <a:off x="4572000" y="4114800"/>
            <a:ext cx="429768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19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Segoe UI Semibold" pitchFamily="34" charset="0"/>
                <a:cs typeface="Segoe UI Semibold" pitchFamily="34" charset="0"/>
              </a:rPr>
              <a:t>The spectrochemical series for metal ions is approximately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</a:p>
          <a:p>
            <a:pPr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Mn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Ni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Co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Fe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V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Fe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Co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Mn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Mo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Rh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Ru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Pd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Ir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3+</a:t>
            </a:r>
            <a:r>
              <a:rPr lang="tr-T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&lt; Pt</a:t>
            </a:r>
            <a:r>
              <a:rPr lang="tr-TR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4+ </a:t>
            </a:r>
            <a:endParaRPr lang="en-US" sz="2000" b="1" baseline="30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Lucida Calligraphy" pitchFamily="66" charset="0"/>
              </a:rPr>
              <a:t>Octahedral Complexes</a:t>
            </a:r>
            <a:endParaRPr lang="en-US" sz="3200" b="1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the metal is at the centre of the 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octahedron and </a:t>
            </a:r>
            <a:r>
              <a:rPr lang="en-US" sz="2000" b="1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are at the  six corners. </a:t>
            </a: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20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x, y, z 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axes point to the corners of the 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octahedron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2000" b="1" dirty="0" err="1" smtClean="0"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2000" b="1" baseline="-25000" dirty="0" err="1" smtClean="0"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orbitals (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000" b="1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</a:t>
            </a:r>
            <a:r>
              <a:rPr lang="en-US" sz="2000" b="1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2000" b="1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y</a:t>
            </a:r>
            <a:r>
              <a:rPr lang="en-US" sz="2000" b="1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 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and d</a:t>
            </a:r>
            <a:r>
              <a:rPr lang="en-US" sz="2000" b="1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z</a:t>
            </a:r>
            <a:r>
              <a:rPr lang="en-US" sz="2000" b="1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) are directed along the axes and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orbitals (</a:t>
            </a:r>
            <a:r>
              <a:rPr lang="en-US" sz="20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xy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yz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xz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) point in between the axes</a:t>
            </a:r>
          </a:p>
        </p:txBody>
      </p:sp>
      <p:pic>
        <p:nvPicPr>
          <p:cNvPr id="4" name="Picture 2" descr="0758"/>
          <p:cNvPicPr>
            <a:picLocks noChangeAspect="1" noChangeArrowheads="1"/>
          </p:cNvPicPr>
          <p:nvPr/>
        </p:nvPicPr>
        <p:blipFill>
          <a:blip r:embed="rId2" cstate="print"/>
          <a:srcRect t="1654"/>
          <a:stretch>
            <a:fillRect/>
          </a:stretch>
        </p:blipFill>
        <p:spPr bwMode="auto">
          <a:xfrm>
            <a:off x="304800" y="2209799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759"/>
          <p:cNvPicPr>
            <a:picLocks noChangeAspect="1" noChangeArrowheads="1"/>
          </p:cNvPicPr>
          <p:nvPr/>
        </p:nvPicPr>
        <p:blipFill>
          <a:blip r:embed="rId2" cstate="print"/>
          <a:srcRect t="2287"/>
          <a:stretch>
            <a:fillRect/>
          </a:stretch>
        </p:blipFill>
        <p:spPr bwMode="auto">
          <a:xfrm>
            <a:off x="228600" y="304800"/>
            <a:ext cx="87681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457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3333FF"/>
                </a:solidFill>
              </a:rPr>
              <a:t>High Spin (Weak Field) and Low Spin (Strong Field) complexes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129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When metal ions that have between </a:t>
            </a:r>
            <a:r>
              <a:rPr lang="en-US" sz="16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 and 7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electrons in the </a:t>
            </a:r>
            <a:r>
              <a:rPr lang="en-US" sz="16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d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orbitals form octahedral compounds, </a:t>
            </a:r>
          </a:p>
          <a:p>
            <a:pPr lvl="1"/>
            <a:r>
              <a:rPr lang="en-US" sz="1600" b="1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two possible electron distributions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can occur</a:t>
            </a:r>
            <a:r>
              <a:rPr lang="en-US" sz="1600" b="1" dirty="0" smtClean="0">
                <a:solidFill>
                  <a:schemeClr val="tx2"/>
                </a:solidFill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buNone/>
            </a:pP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These are referred to as either </a:t>
            </a:r>
            <a:r>
              <a:rPr lang="en-US" sz="1600" b="1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weak field - strong field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or </a:t>
            </a:r>
            <a:r>
              <a:rPr lang="en-US" sz="1600" b="1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high spin - low spin </a:t>
            </a:r>
            <a:r>
              <a:rPr lang="en-US" sz="1600" b="1" dirty="0" smtClean="0">
                <a:latin typeface="Segoe UI Semibold" pitchFamily="34" charset="0"/>
                <a:cs typeface="Segoe UI Semibold" pitchFamily="34" charset="0"/>
              </a:rPr>
              <a:t>configurations</a:t>
            </a:r>
            <a:r>
              <a:rPr lang="en-US" sz="1600" b="1" dirty="0" smtClean="0">
                <a:solidFill>
                  <a:schemeClr val="tx2"/>
                </a:solidFill>
                <a:latin typeface="Segoe UI Semibold" pitchFamily="34" charset="0"/>
                <a:cs typeface="Segoe UI Semibold" pitchFamily="34" charset="0"/>
              </a:rPr>
              <a:t>. </a:t>
            </a:r>
            <a:r>
              <a:rPr lang="en-US" sz="16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E.g.,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 l="1489" r="1293"/>
          <a:stretch>
            <a:fillRect/>
          </a:stretch>
        </p:blipFill>
        <p:spPr bwMode="auto">
          <a:xfrm>
            <a:off x="609600" y="2057399"/>
            <a:ext cx="8290560" cy="46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381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 smtClean="0">
                <a:solidFill>
                  <a:srgbClr val="0000FF"/>
                </a:solidFill>
                <a:latin typeface="Lucida Calligraphy" pitchFamily="66" charset="0"/>
              </a:rPr>
              <a:t>Valence Bond Approach</a:t>
            </a:r>
            <a:endParaRPr lang="en-US" sz="3200" dirty="0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This approach of coordination compounds was mainly developed by </a:t>
            </a:r>
            <a:r>
              <a:rPr lang="en-US" sz="2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Linus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Pauling</a:t>
            </a:r>
          </a:p>
          <a:p>
            <a:r>
              <a:rPr lang="en-GB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Pauling </a:t>
            </a:r>
            <a:r>
              <a:rPr lang="en-GB" sz="2000" b="1" dirty="0" smtClean="0">
                <a:latin typeface="Segoe UI Semibold" pitchFamily="34" charset="0"/>
                <a:cs typeface="Segoe UI Semibold" pitchFamily="34" charset="0"/>
              </a:rPr>
              <a:t>assumes </a:t>
            </a:r>
            <a:r>
              <a:rPr lang="en-GB" sz="2000" dirty="0" smtClean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that atomic orbitals mix to form </a:t>
            </a:r>
            <a:r>
              <a:rPr lang="en-GB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hybrid orbitals</a:t>
            </a:r>
            <a:r>
              <a:rPr lang="en-GB" sz="2000" dirty="0" smtClean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, such as 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GB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GB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GB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GB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GB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dsp</a:t>
            </a:r>
            <a:r>
              <a:rPr lang="en-GB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GB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and 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GB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GB" sz="2000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GB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GB" sz="2000" dirty="0" smtClean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 orbitals to form a complex</a:t>
            </a:r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According to this approach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, the formation of a complex is considered to be a reaction: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between a Lewis base (</a:t>
            </a:r>
            <a:r>
              <a:rPr lang="en-US" sz="20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and a 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Lewis acid (metal or metal ion)</a:t>
            </a: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VB theory treats metal to </a:t>
            </a:r>
            <a:r>
              <a:rPr lang="en-US" sz="2000" b="1" i="1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(donor group) bonds as coordinate covalent bonds: </a:t>
            </a:r>
          </a:p>
          <a:p>
            <a:pPr lvl="1"/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formed when a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filled orbital of a donor atom overlaps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with an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empty hybrid orbital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on the central metal atom</a:t>
            </a:r>
          </a:p>
          <a:p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The metal atom or ion under the influence of </a:t>
            </a:r>
            <a:r>
              <a:rPr lang="en-US" sz="2000" b="1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can use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(n-1)d, ns, </a:t>
            </a:r>
            <a:r>
              <a:rPr lang="en-US" sz="2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np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or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ns,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np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nd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orbital for hybridization to yield a set of equivalent orbitals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Number and type of M-L hybrid orbitals determines geometry of the complex</a:t>
            </a:r>
            <a:endParaRPr lang="en-US" sz="2000" b="1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Lucida Calligraphy" pitchFamily="66" charset="0"/>
              </a:rPr>
              <a:t>Crystal Field Stabilization Energy (CFSE)</a:t>
            </a:r>
            <a:endParaRPr lang="en-US" sz="28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When splitting of the d sub-shell occurs, 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the occupation of the lower energy </a:t>
            </a:r>
            <a:r>
              <a:rPr lang="en-US" sz="2000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2000" b="1" i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level by electrons causes a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stabilization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of the complex, 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whereas occupation of the </a:t>
            </a:r>
            <a:r>
              <a:rPr lang="en-US" sz="2000" b="1" i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2000" b="1" i="1" baseline="-25000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level causes 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 rise in energy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Calculations show that the</a:t>
            </a:r>
            <a:r>
              <a:rPr lang="en-US" sz="2000" b="1" i="1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2000" b="1" i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2000" b="1" i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level drops by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0.4</a:t>
            </a:r>
            <a:r>
              <a:rPr lang="el-G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Δ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, whereas the </a:t>
            </a:r>
            <a:r>
              <a:rPr lang="en-US" sz="2000" b="1" i="1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2000" b="1" i="1" baseline="-25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level is raised by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0.6</a:t>
            </a:r>
            <a:r>
              <a:rPr lang="el-GR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Δ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This means that the overall change in energy, the CFSE, will be given by</a:t>
            </a:r>
            <a:r>
              <a:rPr lang="en-US" sz="2000" b="1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where </a:t>
            </a:r>
            <a:r>
              <a:rPr lang="en-US" sz="2000" b="1" i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20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(</a:t>
            </a:r>
            <a:r>
              <a:rPr lang="en-US" sz="2000" b="1" i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2000" b="1" i="1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20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) and </a:t>
            </a:r>
            <a:r>
              <a:rPr lang="en-US" sz="2000" b="1" i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n</a:t>
            </a:r>
            <a:r>
              <a:rPr lang="en-US" sz="20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(</a:t>
            </a:r>
            <a:r>
              <a:rPr lang="en-US" sz="2000" b="1" i="1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2000" b="1" i="1" baseline="-25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2000" b="1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)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are the numbers of electrons in the </a:t>
            </a:r>
            <a:r>
              <a:rPr lang="en-US" sz="2000" b="1" i="1" dirty="0" smtClean="0"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2000" b="1" i="1" baseline="-25000" dirty="0" smtClean="0"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and </a:t>
            </a:r>
            <a:r>
              <a:rPr lang="en-US" sz="2000" b="1" i="1" dirty="0" err="1" smtClean="0"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2000" b="1" i="1" baseline="-25000" dirty="0" err="1" smtClean="0"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levels respectively.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4495800"/>
            <a:ext cx="61722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</a:rPr>
              <a:t>CFSE=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{(3/5n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eg</a:t>
            </a:r>
            <a:r>
              <a:rPr lang="en-US" sz="2000" b="1" dirty="0" smtClean="0">
                <a:solidFill>
                  <a:srgbClr val="0000FF"/>
                </a:solidFill>
              </a:rPr>
              <a:t>) – (2/5n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t2g</a:t>
            </a:r>
            <a:r>
              <a:rPr lang="en-US" sz="2000" b="1" dirty="0" smtClean="0">
                <a:solidFill>
                  <a:srgbClr val="0000FF"/>
                </a:solidFill>
              </a:rPr>
              <a:t>)} ∆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b="1" baseline="-25000" dirty="0" smtClean="0"/>
              <a:t> </a:t>
            </a:r>
            <a:r>
              <a:rPr lang="en-US" sz="2000" b="1" dirty="0" smtClean="0">
                <a:solidFill>
                  <a:srgbClr val="3333FF"/>
                </a:solidFill>
              </a:rPr>
              <a:t>= Δ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b="1" dirty="0" smtClean="0">
                <a:solidFill>
                  <a:srgbClr val="3333FF"/>
                </a:solidFill>
              </a:rPr>
              <a:t>[0.6n(</a:t>
            </a:r>
            <a:r>
              <a:rPr lang="en-US" sz="2000" b="1" dirty="0" err="1" smtClean="0">
                <a:solidFill>
                  <a:srgbClr val="3333FF"/>
                </a:solidFill>
              </a:rPr>
              <a:t>e</a:t>
            </a:r>
            <a:r>
              <a:rPr lang="en-US" sz="2000" b="1" baseline="-25000" dirty="0" err="1" smtClean="0">
                <a:solidFill>
                  <a:srgbClr val="3333FF"/>
                </a:solidFill>
              </a:rPr>
              <a:t>g</a:t>
            </a:r>
            <a:r>
              <a:rPr lang="en-US" sz="2000" b="1" dirty="0" smtClean="0">
                <a:solidFill>
                  <a:srgbClr val="3333FF"/>
                </a:solidFill>
              </a:rPr>
              <a:t>)-0.4n(t</a:t>
            </a:r>
            <a:r>
              <a:rPr lang="en-US" sz="2000" b="1" baseline="-25000" dirty="0" smtClean="0">
                <a:solidFill>
                  <a:srgbClr val="3333FF"/>
                </a:solidFill>
              </a:rPr>
              <a:t>2g</a:t>
            </a:r>
            <a:r>
              <a:rPr lang="en-US" sz="2000" b="1" dirty="0" smtClean="0">
                <a:solidFill>
                  <a:srgbClr val="3333FF"/>
                </a:solidFill>
              </a:rPr>
              <a:t>)]</a:t>
            </a:r>
            <a:endParaRPr lang="en-US" sz="2000" b="1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962" t="1012"/>
          <a:stretch>
            <a:fillRect/>
          </a:stretch>
        </p:blipFill>
        <p:spPr bwMode="auto">
          <a:xfrm>
            <a:off x="0" y="274320"/>
            <a:ext cx="9144000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457200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Lucida Calligraphy" pitchFamily="66" charset="0"/>
              </a:rPr>
              <a:t>Tetrahedral Complexes</a:t>
            </a:r>
            <a:endParaRPr lang="en-US" sz="3200" b="1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metal atom is at the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center of the regular tetrahedron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(related to a cube) and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Four of the eight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corners of a cube are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occupied by four ligands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as shown below</a:t>
            </a: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In this case none of the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 orbitals will point directly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at the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endParaRPr lang="en-US" sz="18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However, the orbitals that have lobes lying along the axes (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 </a:t>
            </a:r>
            <a:r>
              <a:rPr lang="en-US" sz="18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</a:t>
            </a:r>
            <a:r>
              <a:rPr lang="en-US" sz="18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y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and d</a:t>
            </a:r>
            <a:r>
              <a:rPr lang="en-US" sz="18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z</a:t>
            </a:r>
            <a:r>
              <a:rPr lang="en-US" sz="18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) are directed toward a point that is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midway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along a diagonal of a face of the cube. </a:t>
            </a: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orbitals that have lobes projecting between the axes (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xy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yz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and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xz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) are directed toward the midpoint of an edge that is only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l/2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from sites occupied by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</a:t>
            </a:r>
            <a:endParaRPr lang="en-US" sz="1800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2500" t="15555" r="1666" b="24444"/>
          <a:stretch>
            <a:fillRect/>
          </a:stretch>
        </p:blipFill>
        <p:spPr bwMode="auto">
          <a:xfrm>
            <a:off x="4114800" y="3581400"/>
            <a:ext cx="3840480" cy="309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l="2778"/>
          <a:stretch>
            <a:fillRect/>
          </a:stretch>
        </p:blipFill>
        <p:spPr bwMode="auto">
          <a:xfrm>
            <a:off x="457200" y="4038600"/>
            <a:ext cx="301752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1219200"/>
          </a:xfrm>
        </p:spPr>
        <p:txBody>
          <a:bodyPr/>
          <a:lstStyle/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result is that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xy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yz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and </a:t>
            </a:r>
            <a:r>
              <a:rPr lang="en-US" sz="18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xz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orbitals are higher in energy than are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 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x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y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and d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z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orbitals because of the difference in how close they are to the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endParaRPr lang="en-US" sz="18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splitting pattern produced by an octahedral field is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inverted in a tetrahedral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field</a:t>
            </a:r>
            <a:endParaRPr lang="en-US" sz="1800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4" descr="0766"/>
          <p:cNvPicPr/>
          <p:nvPr/>
        </p:nvPicPr>
        <p:blipFill>
          <a:blip r:embed="rId2" cstate="print"/>
          <a:srcRect t="34577" r="38782" b="14108"/>
          <a:stretch>
            <a:fillRect/>
          </a:stretch>
        </p:blipFill>
        <p:spPr bwMode="auto">
          <a:xfrm>
            <a:off x="228600" y="1524000"/>
            <a:ext cx="495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t="6338" r="4507"/>
          <a:stretch>
            <a:fillRect/>
          </a:stretch>
        </p:blipFill>
        <p:spPr bwMode="auto">
          <a:xfrm>
            <a:off x="5257800" y="1905000"/>
            <a:ext cx="35661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" y="4191000"/>
            <a:ext cx="899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Tetrahedral complexes are favored when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kumimoji="1" lang="en-US" kern="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 are </a:t>
            </a:r>
            <a:r>
              <a:rPr kumimoji="1" lang="en-US" b="1" kern="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large and bulky 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and could cause </a:t>
            </a:r>
            <a:r>
              <a:rPr kumimoji="1" lang="en-US" b="1" kern="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crowding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 in an octahedral complex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kumimoji="1" lang="en-US" kern="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 are </a:t>
            </a:r>
            <a:r>
              <a:rPr kumimoji="1" lang="en-US" b="1" kern="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weak field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, so that the loss in CFSE is not that important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the central metal has </a:t>
            </a:r>
            <a:r>
              <a:rPr kumimoji="1" lang="en-US" b="1" kern="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 low oxidation state </a:t>
            </a:r>
            <a:r>
              <a:rPr kumimoji="1" lang="en-US" kern="0" dirty="0" smtClean="0">
                <a:latin typeface="Segoe UI Semibold" pitchFamily="34" charset="0"/>
                <a:cs typeface="Segoe UI Semibold" pitchFamily="34" charset="0"/>
              </a:rPr>
              <a:t>and as a result the magnitude of ∆t is small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the electronic configuration of the central metal is </a:t>
            </a:r>
            <a:r>
              <a:rPr lang="en-US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d</a:t>
            </a:r>
            <a:r>
              <a:rPr lang="en-US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5</a:t>
            </a:r>
            <a:r>
              <a:rPr lang="en-US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or d</a:t>
            </a:r>
            <a:r>
              <a:rPr lang="en-US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as there is no CFSE in these cases or 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b="1" baseline="30000" dirty="0" smtClean="0">
                <a:latin typeface="Segoe UI Semibold" pitchFamily="34" charset="0"/>
                <a:cs typeface="Segoe UI Semibold" pitchFamily="34" charset="0"/>
              </a:rPr>
              <a:t>1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 or d</a:t>
            </a:r>
            <a:r>
              <a:rPr lang="en-US" b="1" baseline="30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dirty="0" smtClean="0">
                <a:latin typeface="Segoe UI Semibold" pitchFamily="34" charset="0"/>
                <a:cs typeface="Segoe UI Semibold" pitchFamily="34" charset="0"/>
              </a:rPr>
              <a:t> where 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the loss in CFSE is small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457200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Lucida Calligraphy" pitchFamily="66" charset="0"/>
              </a:rPr>
              <a:t>Square Planner Complexes</a:t>
            </a:r>
            <a:endParaRPr lang="en-US" sz="3200" b="1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057400"/>
          </a:xfrm>
        </p:spPr>
        <p:txBody>
          <a:bodyPr/>
          <a:lstStyle/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For central metal atom in a complex with d</a:t>
            </a:r>
            <a:r>
              <a:rPr lang="en-US" sz="2000" baseline="30000" dirty="0" smtClean="0"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configuration, </a:t>
            </a:r>
          </a:p>
          <a:p>
            <a:pPr lvl="1"/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six electrons will occupy </a:t>
            </a:r>
            <a:r>
              <a:rPr lang="en-US" sz="16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</a:t>
            </a:r>
            <a:r>
              <a:rPr lang="en-US" sz="16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16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orbitals 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and the rest two will go to the </a:t>
            </a:r>
            <a:r>
              <a:rPr lang="en-US" sz="1600" dirty="0" err="1" smtClean="0"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1600" baseline="-25000" dirty="0" err="1" smtClean="0"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 orbitals irrespective of whether </a:t>
            </a:r>
            <a:r>
              <a:rPr lang="en-US" sz="16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 is weak or strong field</a:t>
            </a: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In a complex with very strong field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, the single electron in dx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-y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orbital is repelled by </a:t>
            </a:r>
            <a:r>
              <a:rPr lang="en-US" sz="18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four </a:t>
            </a:r>
            <a:r>
              <a:rPr lang="en-US" sz="18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8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while electron in dz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orbital is repelled by only </a:t>
            </a:r>
            <a:r>
              <a:rPr lang="en-US" sz="18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two </a:t>
            </a:r>
            <a:r>
              <a:rPr lang="en-US" sz="18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endParaRPr lang="en-US" sz="1800" dirty="0" smtClean="0">
              <a:solidFill>
                <a:srgbClr val="FF00FF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As a result the energy of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x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-y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orbital increases relative to the other orbital</a:t>
            </a:r>
          </a:p>
          <a:p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6911" t="57480" r="61298" b="22641"/>
          <a:stretch>
            <a:fillRect/>
          </a:stretch>
        </p:blipFill>
        <p:spPr bwMode="auto">
          <a:xfrm>
            <a:off x="2895600" y="3352800"/>
            <a:ext cx="457200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 l="20000" r="4242"/>
          <a:stretch>
            <a:fillRect/>
          </a:stretch>
        </p:blipFill>
        <p:spPr bwMode="auto">
          <a:xfrm>
            <a:off x="685800" y="2971800"/>
            <a:ext cx="170143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533400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Lucida Calligraphy" pitchFamily="66" charset="0"/>
              </a:rPr>
              <a:t>Limitations of CFT</a:t>
            </a:r>
            <a:endParaRPr lang="en-US" sz="3200" b="1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It considers only the metal ion d-orbitals and gives no consideration at all to other 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metal orbitals (such as s, </a:t>
            </a:r>
            <a:r>
              <a:rPr lang="en-US" sz="2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p</a:t>
            </a:r>
            <a:r>
              <a:rPr lang="en-US" sz="2000" baseline="-25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x</a:t>
            </a:r>
            <a:r>
              <a:rPr lang="en-US" sz="2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,p</a:t>
            </a:r>
            <a:r>
              <a:rPr lang="en-US" sz="2000" baseline="-25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y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and </a:t>
            </a:r>
            <a:r>
              <a:rPr lang="en-US" sz="2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p</a:t>
            </a:r>
            <a:r>
              <a:rPr lang="en-US" sz="2000" baseline="-25000" dirty="0" err="1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z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orbitals)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It is unable account satisfactorily for the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relative strengths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of the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According to this theory , the bond b/n the metal and the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are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purely ionic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It gives no account on the partly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covalent nature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of the metal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bonds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It cannot account for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  <a:sym typeface="Symbol"/>
              </a:rPr>
              <a:t> bonding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  <a:sym typeface="Symbol"/>
              </a:rPr>
              <a:t>in complexes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83920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lide0165_image338.jpg                                         0007EE86Forbidden Forest               C274A5B5:"/>
          <p:cNvPicPr>
            <a:picLocks noChangeAspect="1" noChangeArrowheads="1"/>
          </p:cNvPicPr>
          <p:nvPr/>
        </p:nvPicPr>
        <p:blipFill>
          <a:blip r:embed="rId2" cstate="print"/>
          <a:srcRect t="3333" b="20000"/>
          <a:stretch>
            <a:fillRect/>
          </a:stretch>
        </p:blipFill>
        <p:spPr bwMode="auto">
          <a:xfrm>
            <a:off x="381000" y="838207"/>
            <a:ext cx="7498080" cy="167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51193" y="228600"/>
            <a:ext cx="6826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How do we view this and do we really need to ?</a:t>
            </a:r>
            <a:endParaRPr lang="en-US" sz="2400" b="1" dirty="0">
              <a:solidFill>
                <a:prstClr val="black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3" cstate="print"/>
          <a:srcRect l="14458" t="16957" r="6368" b="18696"/>
          <a:stretch>
            <a:fillRect/>
          </a:stretch>
        </p:blipFill>
        <p:spPr bwMode="auto">
          <a:xfrm>
            <a:off x="609600" y="2667000"/>
            <a:ext cx="7315200" cy="235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51816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 theory proposes that the number of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metal-ion hybrid orbitals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occupied by donor atom lone pairs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determine the geometry of the complexes</a:t>
            </a: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solidFill>
                <a:prstClr val="black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665583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2-Coordinate Compounds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: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Linear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hybridized transition metal complexes: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Consider [Ag(NH</a:t>
            </a:r>
            <a:r>
              <a:rPr lang="en-US" sz="2000" baseline="-25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)</a:t>
            </a:r>
            <a:r>
              <a:rPr lang="en-US" sz="2000" baseline="-25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, Ag° = 5s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1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4d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, Ag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= 5s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4d</a:t>
            </a:r>
            <a:r>
              <a:rPr lang="en-US" sz="20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endParaRPr lang="en-US" sz="20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Consider [Cu(CN)</a:t>
            </a:r>
            <a:r>
              <a:rPr lang="en-US" sz="2000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Cu° = 4s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Cu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+1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= 4s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Segoe UI Semibold" pitchFamily="34" charset="0"/>
                <a:cs typeface="Segoe UI Semibold" pitchFamily="34" charset="0"/>
              </a:rPr>
              <a:t>4-Coordinate Compounds: (Tetrahedral Complexes)</a:t>
            </a:r>
            <a:endParaRPr lang="en-US" sz="2000" dirty="0" smtClean="0">
              <a:solidFill>
                <a:srgbClr val="C0000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Consider [ZnCl</a:t>
            </a:r>
            <a:r>
              <a:rPr lang="en-US" sz="20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Zn° = 4s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Zn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= 4s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</a:t>
            </a:r>
            <a:endParaRPr lang="en-US" sz="20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 l="1993" r="1501" b="9000"/>
          <a:stretch>
            <a:fillRect/>
          </a:stretch>
        </p:blipFill>
        <p:spPr bwMode="auto">
          <a:xfrm>
            <a:off x="762000" y="1524000"/>
            <a:ext cx="7132319" cy="1280160"/>
          </a:xfrm>
          <a:prstGeom prst="rect">
            <a:avLst/>
          </a:prstGeom>
          <a:noFill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 l="1863" r="13614" b="10825"/>
          <a:stretch>
            <a:fillRect/>
          </a:stretch>
        </p:blipFill>
        <p:spPr bwMode="auto">
          <a:xfrm>
            <a:off x="914399" y="3429000"/>
            <a:ext cx="6553201" cy="1188720"/>
          </a:xfrm>
          <a:prstGeom prst="rect">
            <a:avLst/>
          </a:prstGeom>
          <a:noFill/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 l="1714" t="5940" r="1872" b="7921"/>
          <a:stretch>
            <a:fillRect/>
          </a:stretch>
        </p:blipFill>
        <p:spPr bwMode="auto">
          <a:xfrm>
            <a:off x="685799" y="5486400"/>
            <a:ext cx="7935742" cy="11887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7162800" y="4267200"/>
            <a:ext cx="533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Consider [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Cd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(NH</a:t>
            </a:r>
            <a:r>
              <a:rPr lang="en-US" sz="20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)</a:t>
            </a:r>
            <a:r>
              <a:rPr lang="en-US" sz="20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Cd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° = 5s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4d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Cd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= 5s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4d</a:t>
            </a:r>
            <a:r>
              <a:rPr lang="en-US" sz="2000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endParaRPr lang="en-US" sz="2000" dirty="0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Note that all 4-coordinate complexes of s</a:t>
            </a:r>
            <a:r>
              <a:rPr lang="en-US" sz="2000" baseline="30000" dirty="0" smtClean="0"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d</a:t>
            </a:r>
            <a:r>
              <a:rPr lang="en-US" sz="2000" baseline="30000" dirty="0" smtClean="0">
                <a:latin typeface="Segoe UI Semibold" pitchFamily="34" charset="0"/>
                <a:cs typeface="Segoe UI Semibold" pitchFamily="34" charset="0"/>
              </a:rPr>
              <a:t>10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ion are </a:t>
            </a:r>
            <a:r>
              <a:rPr lang="en-US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sp</a:t>
            </a:r>
            <a:r>
              <a:rPr lang="en-US" sz="2000" baseline="30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 hybridized and tetrahedral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, e.g.,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4-coordinate complexes of Group 2B M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ions:  Zn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Cd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Hg</a:t>
            </a:r>
            <a:r>
              <a:rPr lang="en-US" sz="1800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endParaRPr lang="en-US" sz="18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r>
              <a:rPr lang="en-US" sz="18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4-coordinate complexes of Group 1B M</a:t>
            </a:r>
            <a:r>
              <a:rPr lang="en-US" sz="18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+1</a:t>
            </a:r>
            <a:r>
              <a:rPr lang="en-US" sz="18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ions:  Cu</a:t>
            </a:r>
            <a:r>
              <a:rPr lang="en-US" sz="18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+1</a:t>
            </a:r>
            <a:r>
              <a:rPr lang="en-US" sz="18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, Ag</a:t>
            </a:r>
            <a:r>
              <a:rPr lang="en-US" sz="18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+1</a:t>
            </a:r>
            <a:r>
              <a:rPr lang="en-US" sz="18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, Au</a:t>
            </a:r>
            <a:r>
              <a:rPr lang="en-US" sz="1800" baseline="30000" dirty="0" smtClean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+1 </a:t>
            </a:r>
          </a:p>
          <a:p>
            <a:pPr lvl="1"/>
            <a:endParaRPr lang="en-US" sz="1800" baseline="300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pPr lvl="1"/>
            <a:endParaRPr lang="en-US" sz="1800" dirty="0" smtClean="0">
              <a:solidFill>
                <a:srgbClr val="CC00CC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In four coordinate complexes of s</a:t>
            </a:r>
            <a:r>
              <a:rPr lang="en-US" sz="2000" baseline="30000" dirty="0" smtClean="0"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sz="2000" baseline="30000" dirty="0" smtClean="0"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ions (</a:t>
            </a:r>
            <a:r>
              <a:rPr lang="en-US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Ni</a:t>
            </a:r>
            <a:r>
              <a:rPr lang="en-US" sz="2000" baseline="30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, Pd</a:t>
            </a:r>
            <a:r>
              <a:rPr lang="en-US" sz="2000" baseline="30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, Pt</a:t>
            </a:r>
            <a:r>
              <a:rPr lang="en-US" sz="2000" baseline="30000" dirty="0" smtClean="0">
                <a:solidFill>
                  <a:srgbClr val="000099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), two molecular geometries are encountered, </a:t>
            </a:r>
          </a:p>
          <a:p>
            <a:pPr lvl="1"/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tetrahedral (sp</a:t>
            </a:r>
            <a:r>
              <a:rPr lang="en-US" sz="1800" b="1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-with weak field </a:t>
            </a:r>
            <a:r>
              <a:rPr lang="en-US" sz="1800" b="1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-high spin)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and 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square planar (dsp</a:t>
            </a:r>
            <a:r>
              <a:rPr lang="en-US" sz="18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-with strong field </a:t>
            </a:r>
            <a:r>
              <a:rPr lang="en-US" sz="18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8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-low spin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)</a:t>
            </a:r>
            <a:endParaRPr lang="en-US" sz="1800" dirty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 l="2080" r="1819" b="11369"/>
          <a:stretch>
            <a:fillRect/>
          </a:stretch>
        </p:blipFill>
        <p:spPr bwMode="auto">
          <a:xfrm>
            <a:off x="762000" y="762000"/>
            <a:ext cx="7261197" cy="146304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4- Coordinate Compounds: (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Square Planar Complexes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When very strong </a:t>
            </a:r>
            <a:r>
              <a:rPr lang="en-US" sz="18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are present, </a:t>
            </a:r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four-coordinated d</a:t>
            </a:r>
            <a:r>
              <a:rPr lang="en-US" sz="1800" b="1" baseline="30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18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metal ions </a:t>
            </a:r>
            <a:r>
              <a:rPr lang="en-US" sz="1800" i="1" dirty="0" smtClean="0">
                <a:latin typeface="Segoe UI Semibold" pitchFamily="34" charset="0"/>
                <a:cs typeface="Segoe UI Semibold" pitchFamily="34" charset="0"/>
              </a:rPr>
              <a:t>usually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form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square planar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complexes (rather than tetrahedral)</a:t>
            </a:r>
          </a:p>
          <a:p>
            <a:r>
              <a:rPr lang="en-US" sz="2400" dirty="0" err="1" smtClean="0">
                <a:latin typeface="Segoe UI Semibold" pitchFamily="34" charset="0"/>
                <a:cs typeface="Segoe UI Semibold" pitchFamily="34" charset="0"/>
              </a:rPr>
              <a:t>Eg</a:t>
            </a:r>
            <a:r>
              <a:rPr lang="en-US" sz="2400" dirty="0" smtClean="0">
                <a:latin typeface="Segoe UI Semibold" pitchFamily="34" charset="0"/>
                <a:cs typeface="Segoe UI Semibold" pitchFamily="34" charset="0"/>
              </a:rPr>
              <a:t>., 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[Ni(CN)</a:t>
            </a:r>
            <a:r>
              <a:rPr lang="en-US" sz="2000" baseline="-25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-2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, Ni° = 4s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, Ni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+2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= 4s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aseline="30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20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r>
              <a:rPr lang="en-US" sz="2000" dirty="0" smtClean="0">
                <a:solidFill>
                  <a:srgbClr val="FF00FF"/>
                </a:solidFill>
              </a:rPr>
              <a:t>          </a:t>
            </a:r>
          </a:p>
          <a:p>
            <a:endParaRPr lang="en-US" sz="2000" dirty="0" smtClean="0">
              <a:solidFill>
                <a:srgbClr val="FF00FF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6-Coordinate Complexes (Octahedral)</a:t>
            </a: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Six </a:t>
            </a:r>
            <a:r>
              <a:rPr lang="en-US" sz="2000" dirty="0" err="1" smtClean="0">
                <a:latin typeface="Segoe UI Semibold" pitchFamily="34" charset="0"/>
                <a:cs typeface="Segoe UI Semibold" pitchFamily="34" charset="0"/>
              </a:rPr>
              <a:t>ligand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donor atoms in an octahedral complex are located at the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corners of an octahedron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  </a:t>
            </a: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Valence bond postulates that the orbitals best shaped and best oriented to receive electron pairs from these directions are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the d</a:t>
            </a:r>
            <a:r>
              <a:rPr lang="en-US" sz="20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x2-y2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and d</a:t>
            </a:r>
            <a:r>
              <a:rPr lang="en-US" sz="2000" baseline="-25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z2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 orbitals (directed on the x, y, and z-axes)</a:t>
            </a:r>
          </a:p>
          <a:p>
            <a:endParaRPr lang="en-US" sz="2000" dirty="0">
              <a:solidFill>
                <a:srgbClr val="FF00FF"/>
              </a:solidFill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 l="1884" r="1157" b="9489"/>
          <a:stretch>
            <a:fillRect/>
          </a:stretch>
        </p:blipFill>
        <p:spPr bwMode="auto">
          <a:xfrm>
            <a:off x="381000" y="1752600"/>
            <a:ext cx="8540468" cy="146304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81200" y="33528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Inner shell hybridization</a:t>
            </a:r>
            <a:endParaRPr lang="en-US" dirty="0">
              <a:solidFill>
                <a:srgbClr val="0000FF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Consider [Fe(CN)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-3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Fe° = 4s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Fe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+3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= 4s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3d</a:t>
            </a:r>
            <a:r>
              <a:rPr lang="en-US" sz="2000" b="1" baseline="30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5</a:t>
            </a:r>
            <a:endParaRPr lang="en-US" sz="2000" b="1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Consider [Fe(H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</a:rPr>
              <a:t>O)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6</a:t>
            </a:r>
            <a:r>
              <a:rPr lang="en-US" sz="2000" b="1" dirty="0" smtClean="0">
                <a:solidFill>
                  <a:srgbClr val="0000FF"/>
                </a:solidFill>
              </a:rPr>
              <a:t>]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+3</a:t>
            </a:r>
            <a:r>
              <a:rPr lang="en-US" sz="2000" b="1" dirty="0" smtClean="0">
                <a:solidFill>
                  <a:srgbClr val="0000FF"/>
                </a:solidFill>
              </a:rPr>
              <a:t>,Fe°= 4s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</a:rPr>
              <a:t> 3d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6</a:t>
            </a:r>
            <a:r>
              <a:rPr lang="en-US" sz="2000" b="1" dirty="0" smtClean="0">
                <a:solidFill>
                  <a:srgbClr val="0000FF"/>
                </a:solidFill>
              </a:rPr>
              <a:t>, Fe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+3</a:t>
            </a:r>
            <a:r>
              <a:rPr lang="en-US" sz="2000" b="1" dirty="0" smtClean="0">
                <a:solidFill>
                  <a:srgbClr val="0000FF"/>
                </a:solidFill>
              </a:rPr>
              <a:t>= 4s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0</a:t>
            </a:r>
            <a:r>
              <a:rPr lang="en-US" sz="2000" b="1" dirty="0" smtClean="0">
                <a:solidFill>
                  <a:srgbClr val="0000FF"/>
                </a:solidFill>
              </a:rPr>
              <a:t> 3d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5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2" cstate="print"/>
          <a:srcRect t="3623" r="1590" b="9420"/>
          <a:stretch>
            <a:fillRect/>
          </a:stretch>
        </p:blipFill>
        <p:spPr bwMode="auto">
          <a:xfrm>
            <a:off x="228600" y="762000"/>
            <a:ext cx="8721091" cy="192024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819400" y="2438400"/>
            <a:ext cx="27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Inner shell hybridization</a:t>
            </a:r>
            <a:endParaRPr lang="en-US" b="1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 l="1904" t="5756" r="1317" b="16467"/>
          <a:stretch>
            <a:fillRect/>
          </a:stretch>
        </p:blipFill>
        <p:spPr bwMode="auto">
          <a:xfrm>
            <a:off x="152400" y="4191000"/>
            <a:ext cx="8778240" cy="115603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438400" y="5334000"/>
            <a:ext cx="275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Outer shell hybridization</a:t>
            </a:r>
            <a:endParaRPr lang="en-US" b="1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smtClean="0">
                <a:solidFill>
                  <a:srgbClr val="FF0000"/>
                </a:solidFill>
                <a:latin typeface="Lucida Calligraphy" pitchFamily="66" charset="0"/>
                <a:cs typeface="Times New Roman" pitchFamily="18" charset="0"/>
              </a:rPr>
              <a:t>Deficiencies of VBT approach  </a:t>
            </a:r>
            <a:endParaRPr lang="en-US" sz="32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It does not give quantitative interpretation of </a:t>
            </a:r>
            <a:r>
              <a:rPr lang="en-US" sz="23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magnetic data</a:t>
            </a:r>
          </a:p>
          <a:p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It does not explain the </a:t>
            </a:r>
            <a:r>
              <a:rPr lang="en-US" sz="2300" dirty="0" smtClean="0">
                <a:solidFill>
                  <a:srgbClr val="FF00FF"/>
                </a:solidFill>
                <a:latin typeface="Segoe UI Semibold" pitchFamily="34" charset="0"/>
                <a:cs typeface="Segoe UI Semibold" pitchFamily="34" charset="0"/>
              </a:rPr>
              <a:t>colour</a:t>
            </a:r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 exhibited by coordination compounds</a:t>
            </a:r>
          </a:p>
          <a:p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It does not give a quantitative interpretation of the </a:t>
            </a:r>
            <a:r>
              <a:rPr lang="en-US" sz="23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thermodynamic or kinetic </a:t>
            </a:r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stabilities of coordination compounds</a:t>
            </a:r>
          </a:p>
          <a:p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It does not make exact predictions regarding the </a:t>
            </a:r>
            <a:r>
              <a:rPr lang="en-US" sz="23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tetrahedral and square planar </a:t>
            </a:r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structures of 4-coordinate complexes</a:t>
            </a:r>
          </a:p>
          <a:p>
            <a:r>
              <a:rPr lang="en-US" sz="2300" dirty="0" smtClean="0">
                <a:latin typeface="Segoe UI Semibold" pitchFamily="34" charset="0"/>
                <a:cs typeface="Segoe UI Semibold" pitchFamily="34" charset="0"/>
              </a:rPr>
              <a:t>It does not distinguish between weak and strong </a:t>
            </a:r>
            <a:r>
              <a:rPr lang="en-US" sz="2300" dirty="0" err="1" smtClean="0">
                <a:latin typeface="Segoe UI Semibold" pitchFamily="34" charset="0"/>
                <a:cs typeface="Segoe UI Semibold" pitchFamily="34" charset="0"/>
              </a:rPr>
              <a:t>ligands</a:t>
            </a:r>
            <a:endParaRPr lang="en-US" sz="2300" dirty="0" smtClean="0">
              <a:latin typeface="Segoe UI Semibold" pitchFamily="34" charset="0"/>
              <a:cs typeface="Segoe UI Semibold" pitchFamily="34" charset="0"/>
            </a:endParaRPr>
          </a:p>
          <a:p>
            <a:endParaRPr lang="en-US" sz="23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28600" y="228600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Study the following examples and note where inner and outer shell hybridization occur and why.</a:t>
            </a:r>
            <a:endParaRPr lang="en-GB" sz="2000" b="1" dirty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3" cstate="print"/>
          <a:srcRect l="1081"/>
          <a:stretch>
            <a:fillRect/>
          </a:stretch>
        </p:blipFill>
        <p:spPr bwMode="auto">
          <a:xfrm>
            <a:off x="380996" y="990600"/>
            <a:ext cx="8549736" cy="347472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1267" r="1200"/>
          <a:stretch>
            <a:fillRect/>
          </a:stretch>
        </p:blipFill>
        <p:spPr bwMode="auto">
          <a:xfrm>
            <a:off x="533400" y="4343400"/>
            <a:ext cx="7315200" cy="2280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10310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6600</TotalTime>
  <Words>1948</Words>
  <Application>Microsoft Office PowerPoint</Application>
  <PresentationFormat>On-screen Show (4:3)</PresentationFormat>
  <Paragraphs>162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Theme5</vt:lpstr>
      <vt:lpstr>CS ChemDraw Drawing</vt:lpstr>
      <vt:lpstr>Slide 1</vt:lpstr>
      <vt:lpstr>Valence Bond Approach</vt:lpstr>
      <vt:lpstr>Slide 3</vt:lpstr>
      <vt:lpstr>Slide 4</vt:lpstr>
      <vt:lpstr>Slide 5</vt:lpstr>
      <vt:lpstr>Slide 6</vt:lpstr>
      <vt:lpstr>Slide 7</vt:lpstr>
      <vt:lpstr>Deficiencies of VBT approach  </vt:lpstr>
      <vt:lpstr>Slide 9</vt:lpstr>
      <vt:lpstr>Slide 10</vt:lpstr>
      <vt:lpstr>Crystal Field Theory</vt:lpstr>
      <vt:lpstr>Slide 12</vt:lpstr>
      <vt:lpstr>Slide 13</vt:lpstr>
      <vt:lpstr>Slide 14</vt:lpstr>
      <vt:lpstr>The crystal field splitting parameter (Δ)</vt:lpstr>
      <vt:lpstr>Spectrochemical Series</vt:lpstr>
      <vt:lpstr>Octahedral Complexes</vt:lpstr>
      <vt:lpstr>Slide 18</vt:lpstr>
      <vt:lpstr>High Spin (Weak Field) and Low Spin (Strong Field) complexes</vt:lpstr>
      <vt:lpstr>Crystal Field Stabilization Energy (CFSE)</vt:lpstr>
      <vt:lpstr>Slide 21</vt:lpstr>
      <vt:lpstr>Tetrahedral Complexes</vt:lpstr>
      <vt:lpstr>Slide 23</vt:lpstr>
      <vt:lpstr>Square Planner Complexes</vt:lpstr>
      <vt:lpstr>Limitations of CFT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HF</cp:lastModifiedBy>
  <cp:revision>807</cp:revision>
  <dcterms:created xsi:type="dcterms:W3CDTF">2014-03-03T06:06:46Z</dcterms:created>
  <dcterms:modified xsi:type="dcterms:W3CDTF">2019-03-06T06:50:17Z</dcterms:modified>
</cp:coreProperties>
</file>