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Default Extension="sldx" ContentType="application/vnd.openxmlformats-officedocument.presentationml.slide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79"/>
  </p:notesMasterIdLst>
  <p:handoutMasterIdLst>
    <p:handoutMasterId r:id="rId80"/>
  </p:handoutMasterIdLst>
  <p:sldIdLst>
    <p:sldId id="411" r:id="rId2"/>
    <p:sldId id="425" r:id="rId3"/>
    <p:sldId id="416" r:id="rId4"/>
    <p:sldId id="410" r:id="rId5"/>
    <p:sldId id="415" r:id="rId6"/>
    <p:sldId id="454" r:id="rId7"/>
    <p:sldId id="455" r:id="rId8"/>
    <p:sldId id="456" r:id="rId9"/>
    <p:sldId id="457" r:id="rId10"/>
    <p:sldId id="458" r:id="rId11"/>
    <p:sldId id="459" r:id="rId12"/>
    <p:sldId id="264" r:id="rId13"/>
    <p:sldId id="266" r:id="rId14"/>
    <p:sldId id="426" r:id="rId15"/>
    <p:sldId id="430" r:id="rId16"/>
    <p:sldId id="434" r:id="rId17"/>
    <p:sldId id="438" r:id="rId18"/>
    <p:sldId id="442" r:id="rId19"/>
    <p:sldId id="270" r:id="rId20"/>
    <p:sldId id="460" r:id="rId21"/>
    <p:sldId id="277" r:id="rId22"/>
    <p:sldId id="461" r:id="rId23"/>
    <p:sldId id="419" r:id="rId24"/>
    <p:sldId id="478" r:id="rId25"/>
    <p:sldId id="479" r:id="rId26"/>
    <p:sldId id="480" r:id="rId27"/>
    <p:sldId id="462" r:id="rId28"/>
    <p:sldId id="417" r:id="rId29"/>
    <p:sldId id="420" r:id="rId30"/>
    <p:sldId id="463" r:id="rId31"/>
    <p:sldId id="281" r:id="rId32"/>
    <p:sldId id="464" r:id="rId33"/>
    <p:sldId id="465" r:id="rId34"/>
    <p:sldId id="466" r:id="rId35"/>
    <p:sldId id="289" r:id="rId36"/>
    <p:sldId id="450" r:id="rId37"/>
    <p:sldId id="467" r:id="rId38"/>
    <p:sldId id="468" r:id="rId39"/>
    <p:sldId id="469" r:id="rId40"/>
    <p:sldId id="447" r:id="rId41"/>
    <p:sldId id="506" r:id="rId42"/>
    <p:sldId id="507" r:id="rId43"/>
    <p:sldId id="258" r:id="rId44"/>
    <p:sldId id="470" r:id="rId45"/>
    <p:sldId id="471" r:id="rId46"/>
    <p:sldId id="472" r:id="rId47"/>
    <p:sldId id="473" r:id="rId48"/>
    <p:sldId id="474" r:id="rId49"/>
    <p:sldId id="475" r:id="rId50"/>
    <p:sldId id="476" r:id="rId51"/>
    <p:sldId id="477" r:id="rId52"/>
    <p:sldId id="481" r:id="rId53"/>
    <p:sldId id="482" r:id="rId54"/>
    <p:sldId id="483" r:id="rId55"/>
    <p:sldId id="484" r:id="rId56"/>
    <p:sldId id="485" r:id="rId57"/>
    <p:sldId id="486" r:id="rId58"/>
    <p:sldId id="487" r:id="rId59"/>
    <p:sldId id="488" r:id="rId60"/>
    <p:sldId id="489" r:id="rId61"/>
    <p:sldId id="490" r:id="rId62"/>
    <p:sldId id="491" r:id="rId63"/>
    <p:sldId id="492" r:id="rId64"/>
    <p:sldId id="493" r:id="rId65"/>
    <p:sldId id="494" r:id="rId66"/>
    <p:sldId id="495" r:id="rId67"/>
    <p:sldId id="496" r:id="rId68"/>
    <p:sldId id="497" r:id="rId69"/>
    <p:sldId id="498" r:id="rId70"/>
    <p:sldId id="499" r:id="rId71"/>
    <p:sldId id="500" r:id="rId72"/>
    <p:sldId id="501" r:id="rId73"/>
    <p:sldId id="502" r:id="rId74"/>
    <p:sldId id="503" r:id="rId75"/>
    <p:sldId id="504" r:id="rId76"/>
    <p:sldId id="505" r:id="rId77"/>
    <p:sldId id="453" r:id="rId78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00"/>
    <a:srgbClr val="0000FF"/>
    <a:srgbClr val="3333FF"/>
    <a:srgbClr val="0033CC"/>
    <a:srgbClr val="CC00CC"/>
    <a:srgbClr val="13106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5CB4F32B-F142-4606-ABF9-B7793443AD76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649F68D6-90CB-4137-8DEB-056B1A5E54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82A45409-25A1-4B5D-B1DE-4F75D7A94EB5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6AB7B2A-D589-4453-B1BD-CBE6D52CC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Electrons are lost when a substance is oxidized and electrons are gained </a:t>
            </a:r>
          </a:p>
          <a:p>
            <a:r>
              <a:rPr lang="en-US" dirty="0" smtClean="0"/>
              <a:t>when it is reduced. A reducing agent must therefore supply electrons, and </a:t>
            </a:r>
          </a:p>
          <a:p>
            <a:r>
              <a:rPr lang="en-US" dirty="0" smtClean="0"/>
              <a:t>elements having large negative electrode potentials are strong reducing </a:t>
            </a:r>
          </a:p>
          <a:p>
            <a:r>
              <a:rPr lang="en-US" dirty="0" smtClean="0"/>
              <a:t>agents. When a metal acts as a reducing agent, the half-reaction is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  → M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n+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+ne-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B7B2A-D589-4453-B1BD-CBE6D52CC9D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 </a:t>
            </a:r>
            <a:r>
              <a:rPr lang="en-US" dirty="0" err="1" smtClean="0"/>
              <a:t>Châtelier’s</a:t>
            </a:r>
            <a:r>
              <a:rPr lang="en-US" dirty="0" smtClean="0"/>
              <a:t> principle</a:t>
            </a:r>
          </a:p>
          <a:p>
            <a:r>
              <a:rPr lang="en-US" dirty="0" smtClean="0"/>
              <a:t>When stressed, a system that was at</a:t>
            </a:r>
            <a:r>
              <a:rPr lang="en-US" baseline="0" dirty="0" smtClean="0"/>
              <a:t> </a:t>
            </a:r>
            <a:r>
              <a:rPr lang="en-US" dirty="0" smtClean="0"/>
              <a:t>equilibrium returns to its equilibrium</a:t>
            </a:r>
            <a:r>
              <a:rPr lang="en-US" baseline="0" dirty="0" smtClean="0"/>
              <a:t> </a:t>
            </a:r>
            <a:r>
              <a:rPr lang="en-US" dirty="0" smtClean="0"/>
              <a:t>state by reacting in a manner that</a:t>
            </a:r>
            <a:r>
              <a:rPr lang="en-US" baseline="0" dirty="0" smtClean="0"/>
              <a:t> </a:t>
            </a:r>
            <a:r>
              <a:rPr lang="en-US" dirty="0" smtClean="0"/>
              <a:t>relieves the stress.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B7B2A-D589-4453-B1BD-CBE6D52CC9DF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64BC-94FC-4E5C-84FD-55E4BB539EBE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8C14-2892-483E-A6B4-DAF4F4ABF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64BC-94FC-4E5C-84FD-55E4BB539EBE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8C14-2892-483E-A6B4-DAF4F4ABF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64BC-94FC-4E5C-84FD-55E4BB539EBE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8C14-2892-483E-A6B4-DAF4F4ABF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64BC-94FC-4E5C-84FD-55E4BB539EBE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8C14-2892-483E-A6B4-DAF4F4ABF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64BC-94FC-4E5C-84FD-55E4BB539EBE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8C14-2892-483E-A6B4-DAF4F4ABF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64BC-94FC-4E5C-84FD-55E4BB539EBE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8C14-2892-483E-A6B4-DAF4F4ABF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64BC-94FC-4E5C-84FD-55E4BB539EBE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8C14-2892-483E-A6B4-DAF4F4ABF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64BC-94FC-4E5C-84FD-55E4BB539EBE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8C14-2892-483E-A6B4-DAF4F4ABF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64BC-94FC-4E5C-84FD-55E4BB539EBE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8C14-2892-483E-A6B4-DAF4F4ABF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64BC-94FC-4E5C-84FD-55E4BB539EBE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8C14-2892-483E-A6B4-DAF4F4ABF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64BC-94FC-4E5C-84FD-55E4BB539EBE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8C14-2892-483E-A6B4-DAF4F4ABF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B64BC-94FC-4E5C-84FD-55E4BB539EBE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68C14-2892-483E-A6B4-DAF4F4ABF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>
    <p:split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PowerPoint_Slide1.sl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d-block%20fig.pptx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5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0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 rot="19862222">
            <a:off x="350724" y="3203548"/>
            <a:ext cx="8933364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0000FF"/>
                </a:solidFill>
              </a:rPr>
              <a:t>Chemistry of d-block Elements</a:t>
            </a:r>
            <a:endParaRPr lang="en-US" sz="4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FF0000"/>
                </a:solidFill>
                <a:latin typeface="Lucida Calligraphy" pitchFamily="66" charset="0"/>
              </a:rPr>
              <a:t>Luster</a:t>
            </a:r>
            <a:endParaRPr lang="en-US" sz="2800" dirty="0">
              <a:solidFill>
                <a:srgbClr val="FF0000"/>
              </a:solidFill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5791200"/>
          </a:xfrm>
        </p:spPr>
        <p:txBody>
          <a:bodyPr>
            <a:normAutofit/>
          </a:bodyPr>
          <a:lstStyle/>
          <a:p>
            <a:r>
              <a:rPr lang="en-US" sz="1900" b="1" dirty="0">
                <a:latin typeface="Segoe UI Semibold" pitchFamily="34" charset="0"/>
                <a:cs typeface="Segoe UI Semibold" pitchFamily="34" charset="0"/>
              </a:rPr>
              <a:t>Transition metals are lustrous (</a:t>
            </a:r>
            <a:r>
              <a:rPr lang="tr-TR" sz="1900" b="1" dirty="0">
                <a:latin typeface="Segoe UI Semibold" pitchFamily="34" charset="0"/>
                <a:cs typeface="Segoe UI Semibold" pitchFamily="34" charset="0"/>
              </a:rPr>
              <a:t>shinning properties)</a:t>
            </a:r>
            <a:r>
              <a:rPr lang="en-US" sz="1900" b="1" dirty="0">
                <a:latin typeface="Segoe UI Semibold" pitchFamily="34" charset="0"/>
                <a:cs typeface="Segoe UI Semibold" pitchFamily="34" charset="0"/>
              </a:rPr>
              <a:t>. </a:t>
            </a:r>
            <a:endParaRPr lang="en-US" sz="1900" b="1" dirty="0" smtClean="0">
              <a:latin typeface="Segoe UI Semibold" pitchFamily="34" charset="0"/>
              <a:cs typeface="Segoe UI Semibold" pitchFamily="34" charset="0"/>
            </a:endParaRPr>
          </a:p>
          <a:p>
            <a:r>
              <a:rPr lang="en-US" sz="1900" b="1" dirty="0" smtClean="0">
                <a:latin typeface="Segoe UI Semibold" pitchFamily="34" charset="0"/>
                <a:cs typeface="Segoe UI Semibold" pitchFamily="34" charset="0"/>
              </a:rPr>
              <a:t>This </a:t>
            </a:r>
            <a:r>
              <a:rPr lang="en-US" sz="1900" b="1" dirty="0">
                <a:latin typeface="Segoe UI Semibold" pitchFamily="34" charset="0"/>
                <a:cs typeface="Segoe UI Semibold" pitchFamily="34" charset="0"/>
              </a:rPr>
              <a:t>can be explained as due to presence of the </a:t>
            </a:r>
            <a:r>
              <a:rPr lang="en-US" sz="1900" b="1" dirty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highly mobile electrons.</a:t>
            </a:r>
            <a:r>
              <a:rPr lang="en-US" sz="1900" b="1" dirty="0">
                <a:latin typeface="Segoe UI Semibold" pitchFamily="34" charset="0"/>
                <a:cs typeface="Segoe UI Semibold" pitchFamily="34" charset="0"/>
              </a:rPr>
              <a:t> </a:t>
            </a:r>
            <a:endParaRPr lang="en-US" sz="1900" b="1" dirty="0" smtClean="0">
              <a:latin typeface="Segoe UI Semibold" pitchFamily="34" charset="0"/>
              <a:cs typeface="Segoe UI Semibold" pitchFamily="34" charset="0"/>
            </a:endParaRPr>
          </a:p>
          <a:p>
            <a:r>
              <a:rPr lang="en-US" sz="1900" b="1" dirty="0" smtClean="0">
                <a:latin typeface="Segoe UI Semibold" pitchFamily="34" charset="0"/>
                <a:cs typeface="Segoe UI Semibold" pitchFamily="34" charset="0"/>
              </a:rPr>
              <a:t>As </a:t>
            </a:r>
            <a:r>
              <a:rPr lang="en-US" sz="1900" b="1" dirty="0">
                <a:latin typeface="Segoe UI Semibold" pitchFamily="34" charset="0"/>
                <a:cs typeface="Segoe UI Semibold" pitchFamily="34" charset="0"/>
              </a:rPr>
              <a:t>a beam of light comprising of electromagnetic waves falls on the surface of a metal, the electric field associated with light waves sets the electrons present on the surface of the metal into and from oscillations. </a:t>
            </a:r>
            <a:endParaRPr lang="en-US" sz="1900" b="1" dirty="0" smtClean="0">
              <a:latin typeface="Segoe UI Semibold" pitchFamily="34" charset="0"/>
              <a:cs typeface="Segoe UI Semibold" pitchFamily="34" charset="0"/>
            </a:endParaRPr>
          </a:p>
          <a:p>
            <a:r>
              <a:rPr lang="en-US" sz="1900" b="1" dirty="0" smtClean="0">
                <a:latin typeface="Segoe UI Semibold" pitchFamily="34" charset="0"/>
                <a:cs typeface="Segoe UI Semibold" pitchFamily="34" charset="0"/>
              </a:rPr>
              <a:t>A </a:t>
            </a:r>
            <a:r>
              <a:rPr lang="en-US" sz="1900" b="1" dirty="0">
                <a:latin typeface="Segoe UI Semibold" pitchFamily="34" charset="0"/>
                <a:cs typeface="Segoe UI Semibold" pitchFamily="34" charset="0"/>
              </a:rPr>
              <a:t>moving charge always </a:t>
            </a:r>
            <a:r>
              <a:rPr lang="en-US" sz="1900" b="1" dirty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emits electromagnetic energy</a:t>
            </a:r>
            <a:r>
              <a:rPr lang="en-US" sz="1900" b="1" dirty="0">
                <a:latin typeface="Segoe UI Semibold" pitchFamily="34" charset="0"/>
                <a:cs typeface="Segoe UI Semibold" pitchFamily="34" charset="0"/>
              </a:rPr>
              <a:t>. Hence, oscillating electrons emit electromagnetic energy in the form of light. Thus, when light falls on a metal surface, it appears as if light is </a:t>
            </a:r>
            <a:r>
              <a:rPr lang="en-US" sz="1900" b="1" dirty="0">
                <a:solidFill>
                  <a:srgbClr val="3333FF"/>
                </a:solidFill>
                <a:latin typeface="Segoe UI Semibold" pitchFamily="34" charset="0"/>
                <a:cs typeface="Segoe UI Semibold" pitchFamily="34" charset="0"/>
              </a:rPr>
              <a:t>being reflected</a:t>
            </a:r>
            <a:r>
              <a:rPr lang="en-US" sz="1900" b="1" dirty="0" smtClean="0">
                <a:latin typeface="Segoe UI Semibold" pitchFamily="34" charset="0"/>
                <a:cs typeface="Segoe UI Semibold" pitchFamily="34" charset="0"/>
              </a:rPr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3333FF"/>
                </a:solidFill>
                <a:latin typeface="Lucida Calligraphy" pitchFamily="66" charset="0"/>
              </a:rPr>
              <a:t>Tensile Strength</a:t>
            </a:r>
            <a:endParaRPr lang="en-US" sz="2800" dirty="0">
              <a:solidFill>
                <a:srgbClr val="3333FF"/>
              </a:solidFill>
              <a:latin typeface="Lucida Calligraphy" pitchFamily="66" charset="0"/>
            </a:endParaRPr>
          </a:p>
          <a:p>
            <a:r>
              <a:rPr lang="en-US" sz="2000" dirty="0">
                <a:latin typeface="Segoe UI Semibold" pitchFamily="34" charset="0"/>
                <a:cs typeface="Segoe UI Semibold" pitchFamily="34" charset="0"/>
              </a:rPr>
              <a:t>Metals have high tensile strength that is they can </a:t>
            </a:r>
            <a:r>
              <a:rPr lang="en-US" sz="2000" dirty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resist stretching without breaking.</a:t>
            </a:r>
            <a:r>
              <a:rPr lang="en-US" sz="2000" dirty="0">
                <a:latin typeface="Segoe UI Semibold" pitchFamily="34" charset="0"/>
                <a:cs typeface="Segoe UI Semibold" pitchFamily="34" charset="0"/>
              </a:rPr>
              <a:t> </a:t>
            </a:r>
            <a:endParaRPr lang="en-US" sz="2000" dirty="0" smtClean="0">
              <a:latin typeface="Segoe UI Semibold" pitchFamily="34" charset="0"/>
              <a:cs typeface="Segoe UI Semibold" pitchFamily="34" charset="0"/>
            </a:endParaRPr>
          </a:p>
          <a:p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This </a:t>
            </a:r>
            <a:r>
              <a:rPr lang="en-US" sz="2000" dirty="0">
                <a:latin typeface="Segoe UI Semibold" pitchFamily="34" charset="0"/>
                <a:cs typeface="Segoe UI Semibold" pitchFamily="34" charset="0"/>
              </a:rPr>
              <a:t>is due to the existence of strong electrostatic attraction between the </a:t>
            </a:r>
            <a:r>
              <a:rPr lang="en-US" sz="2000" dirty="0">
                <a:solidFill>
                  <a:srgbClr val="3333FF"/>
                </a:solidFill>
                <a:latin typeface="Segoe UI Semibold" pitchFamily="34" charset="0"/>
                <a:cs typeface="Segoe UI Semibold" pitchFamily="34" charset="0"/>
              </a:rPr>
              <a:t>positively charged metals ions </a:t>
            </a:r>
            <a:r>
              <a:rPr lang="en-US" sz="2000" dirty="0">
                <a:latin typeface="Segoe UI Semibold" pitchFamily="34" charset="0"/>
                <a:cs typeface="Segoe UI Semibold" pitchFamily="34" charset="0"/>
              </a:rPr>
              <a:t>and </a:t>
            </a:r>
            <a:r>
              <a:rPr lang="en-US" sz="2000" dirty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the ‘sea’ of negative electrons </a:t>
            </a:r>
            <a:r>
              <a:rPr lang="en-US" sz="2000" dirty="0">
                <a:latin typeface="Segoe UI Semibold" pitchFamily="34" charset="0"/>
                <a:cs typeface="Segoe UI Semibold" pitchFamily="34" charset="0"/>
              </a:rPr>
              <a:t>surrounding them.</a:t>
            </a:r>
          </a:p>
          <a:p>
            <a:endParaRPr lang="en-US" sz="1900" dirty="0">
              <a:latin typeface="Segoe UI Semibold" pitchFamily="34" charset="0"/>
              <a:cs typeface="Segoe UI Semibold" pitchFamily="34" charset="0"/>
            </a:endParaRPr>
          </a:p>
          <a:p>
            <a:endParaRPr lang="en-US" sz="1900" dirty="0">
              <a:latin typeface="Segoe UI Semibold" pitchFamily="34" charset="0"/>
              <a:cs typeface="Segoe UI Semibold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>
                <a:latin typeface="Lucida Calligraphy" pitchFamily="66" charset="0"/>
              </a:rPr>
              <a:t>Periodic Trends in the d-block Elements</a:t>
            </a:r>
            <a:endParaRPr lang="en-US" sz="3200" dirty="0"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15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egoe UI Semibold" pitchFamily="34" charset="0"/>
                <a:cs typeface="Segoe UI Semibold" pitchFamily="34" charset="0"/>
              </a:rPr>
              <a:t>Periodic trends are the tendencies of certain elemental characteristics </a:t>
            </a:r>
            <a:r>
              <a:rPr lang="en-US" sz="2000" dirty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to increase or decrease</a:t>
            </a:r>
            <a:r>
              <a:rPr lang="en-US" sz="2000" dirty="0">
                <a:latin typeface="Segoe UI Semibold" pitchFamily="34" charset="0"/>
                <a:cs typeface="Segoe UI Semibold" pitchFamily="34" charset="0"/>
              </a:rPr>
              <a:t> as one progress along a </a:t>
            </a:r>
            <a:r>
              <a:rPr lang="en-US" sz="2000" dirty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row or a column</a:t>
            </a:r>
            <a:r>
              <a:rPr lang="en-US" sz="2000" dirty="0">
                <a:latin typeface="Segoe UI Semibold" pitchFamily="34" charset="0"/>
                <a:cs typeface="Segoe UI Semibold" pitchFamily="34" charset="0"/>
              </a:rPr>
              <a:t> of the periodic table of the elements. </a:t>
            </a:r>
            <a:endParaRPr lang="en-US" sz="2000" dirty="0" smtClean="0">
              <a:latin typeface="Segoe UI Semibold" pitchFamily="34" charset="0"/>
              <a:cs typeface="Segoe UI Semibold" pitchFamily="34" charset="0"/>
            </a:endParaRPr>
          </a:p>
          <a:p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Regular </a:t>
            </a:r>
            <a:r>
              <a:rPr lang="en-US" sz="2000" dirty="0">
                <a:latin typeface="Segoe UI Semibold" pitchFamily="34" charset="0"/>
                <a:cs typeface="Segoe UI Semibold" pitchFamily="34" charset="0"/>
              </a:rPr>
              <a:t>changes in electronegativity, atomic size, ionization energy, and other variables across the periodic table allow us to make </a:t>
            </a:r>
            <a:r>
              <a:rPr lang="en-US" sz="2000" dirty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systematic predictions about the behavior of similar compounds</a:t>
            </a:r>
            <a:r>
              <a:rPr lang="en-US" sz="2000" dirty="0">
                <a:latin typeface="Segoe UI Semibold" pitchFamily="34" charset="0"/>
                <a:cs typeface="Segoe UI Semibold" pitchFamily="34" charset="0"/>
              </a:rPr>
              <a:t>.</a:t>
            </a:r>
          </a:p>
          <a:p>
            <a:r>
              <a:rPr lang="en-US" sz="2000" dirty="0">
                <a:latin typeface="Segoe UI Semibold" pitchFamily="34" charset="0"/>
                <a:cs typeface="Segoe UI Semibold" pitchFamily="34" charset="0"/>
              </a:rPr>
              <a:t>The properties of the transition elements do not vary greatly across a period. For example, consider the third period elements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.</a:t>
            </a:r>
          </a:p>
          <a:p>
            <a:pPr lvl="1"/>
            <a:r>
              <a:rPr lang="en-US" sz="1800" dirty="0">
                <a:solidFill>
                  <a:srgbClr val="3333FF"/>
                </a:solidFill>
                <a:latin typeface="Segoe UI Semibold" pitchFamily="34" charset="0"/>
                <a:cs typeface="Segoe UI Semibold" pitchFamily="34" charset="0"/>
              </a:rPr>
              <a:t>Sodium and magnesium have distinctive metallic properties, silicon is a metalloid, phosphorous and sulfur are solids with nonmetallic properties, and both chlorine and argon are </a:t>
            </a:r>
            <a:r>
              <a:rPr lang="en-US" sz="1800" dirty="0" smtClean="0">
                <a:solidFill>
                  <a:srgbClr val="3333FF"/>
                </a:solidFill>
                <a:latin typeface="Segoe UI Semibold" pitchFamily="34" charset="0"/>
                <a:cs typeface="Segoe UI Semibold" pitchFamily="34" charset="0"/>
              </a:rPr>
              <a:t>gases.</a:t>
            </a:r>
          </a:p>
          <a:p>
            <a:pPr lvl="1"/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There </a:t>
            </a:r>
            <a:r>
              <a:rPr lang="en-US" sz="1800" dirty="0">
                <a:latin typeface="Segoe UI Semibold" pitchFamily="34" charset="0"/>
                <a:cs typeface="Segoe UI Semibold" pitchFamily="34" charset="0"/>
              </a:rPr>
              <a:t>is a distinct progression from elements with metallic properties to elements with nonmetallic properties. </a:t>
            </a:r>
            <a:endParaRPr lang="en-US" sz="1800" dirty="0" smtClean="0">
              <a:latin typeface="Segoe UI Semibold" pitchFamily="34" charset="0"/>
              <a:cs typeface="Segoe UI Semibold" pitchFamily="34" charset="0"/>
            </a:endParaRPr>
          </a:p>
          <a:p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In </a:t>
            </a:r>
            <a:r>
              <a:rPr lang="en-US" sz="2000" dirty="0">
                <a:latin typeface="Segoe UI Semibold" pitchFamily="34" charset="0"/>
                <a:cs typeface="Segoe UI Semibold" pitchFamily="34" charset="0"/>
              </a:rPr>
              <a:t>contrast, the properties of the transition metals do not vary greatly moving across a period. </a:t>
            </a:r>
            <a:endParaRPr lang="en-US" sz="2000" dirty="0" smtClean="0">
              <a:latin typeface="Segoe UI Semibold" pitchFamily="34" charset="0"/>
              <a:cs typeface="Segoe UI Semibold" pitchFamily="34" charset="0"/>
            </a:endParaRPr>
          </a:p>
          <a:p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All </a:t>
            </a:r>
            <a:r>
              <a:rPr lang="en-US" sz="2000" dirty="0">
                <a:latin typeface="Segoe UI Semibold" pitchFamily="34" charset="0"/>
                <a:cs typeface="Segoe UI Semibold" pitchFamily="34" charset="0"/>
              </a:rPr>
              <a:t>of the transition elements have definite metallic properties. The following are the periodic trends of these elements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.</a:t>
            </a:r>
            <a:endParaRPr lang="en-US" sz="2000" dirty="0">
              <a:latin typeface="Segoe UI Semibold" pitchFamily="34" charset="0"/>
              <a:cs typeface="Segoe UI Semibold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7" name="Rectangle 3"/>
          <p:cNvSpPr>
            <a:spLocks noChangeArrowheads="1"/>
          </p:cNvSpPr>
          <p:nvPr/>
        </p:nvSpPr>
        <p:spPr bwMode="auto">
          <a:xfrm>
            <a:off x="304800" y="152400"/>
            <a:ext cx="845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400" b="1" dirty="0" smtClean="0">
                <a:latin typeface="Lucida Calligraphy" pitchFamily="66" charset="0"/>
              </a:rPr>
              <a:t>Atomic and Cationic Electron Configurations</a:t>
            </a:r>
            <a:endParaRPr lang="en-US" sz="2400" dirty="0">
              <a:latin typeface="Lucida Calligraphy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914400"/>
            <a:ext cx="8839200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ct val="50000"/>
              </a:spcBef>
              <a:tabLst>
                <a:tab pos="574675" algn="l"/>
                <a:tab pos="1244600" algn="l"/>
              </a:tabLst>
            </a:pPr>
            <a:r>
              <a:rPr kumimoji="1" lang="en-US" altLang="zh-TW" dirty="0" smtClean="0">
                <a:latin typeface="Bookman Old Style" pitchFamily="18" charset="0"/>
                <a:ea typeface="新細明體" pitchFamily="18" charset="-120"/>
              </a:rPr>
              <a:t>The building up of electronic configurations of elements follow:</a:t>
            </a:r>
          </a:p>
          <a:p>
            <a:pPr marL="571500" indent="-571500">
              <a:spcBef>
                <a:spcPct val="50000"/>
              </a:spcBef>
              <a:tabLst>
                <a:tab pos="574675" algn="l"/>
                <a:tab pos="1244600" algn="l"/>
              </a:tabLst>
            </a:pPr>
            <a:r>
              <a:rPr kumimoji="1" lang="en-US" altLang="zh-TW" dirty="0" smtClean="0">
                <a:latin typeface="Bookman Old Style" pitchFamily="18" charset="0"/>
                <a:ea typeface="新細明體" pitchFamily="18" charset="-120"/>
                <a:sym typeface="Wingdings" pitchFamily="2" charset="2"/>
              </a:rPr>
              <a:t></a:t>
            </a:r>
            <a:r>
              <a:rPr kumimoji="1" lang="en-US" altLang="zh-TW" sz="1900" dirty="0" err="1" smtClean="0">
                <a:solidFill>
                  <a:srgbClr val="FF0000"/>
                </a:solidFill>
                <a:latin typeface="Bookman Old Style" pitchFamily="18" charset="0"/>
                <a:ea typeface="新細明體" pitchFamily="18" charset="-120"/>
              </a:rPr>
              <a:t>Aufbau</a:t>
            </a:r>
            <a:r>
              <a:rPr kumimoji="1" lang="en-US" altLang="zh-TW" sz="1900" dirty="0" smtClean="0">
                <a:solidFill>
                  <a:srgbClr val="FF0000"/>
                </a:solidFill>
                <a:latin typeface="Bookman Old Style" pitchFamily="18" charset="0"/>
                <a:ea typeface="新細明體" pitchFamily="18" charset="-120"/>
              </a:rPr>
              <a:t> principle: </a:t>
            </a:r>
            <a:r>
              <a:rPr kumimoji="1" lang="en-US" altLang="zh-TW" sz="1900" dirty="0" smtClean="0">
                <a:latin typeface="Bookman Old Style" pitchFamily="18" charset="0"/>
                <a:ea typeface="新細明體" pitchFamily="18" charset="-120"/>
              </a:rPr>
              <a:t>sub-shells with lowest energy must be filled first.</a:t>
            </a:r>
            <a:endParaRPr kumimoji="1" lang="en-US" altLang="zh-TW" sz="1900" dirty="0" smtClean="0">
              <a:solidFill>
                <a:srgbClr val="FF0000"/>
              </a:solidFill>
              <a:latin typeface="Bookman Old Style" pitchFamily="18" charset="0"/>
              <a:ea typeface="新細明體" pitchFamily="18" charset="-120"/>
            </a:endParaRPr>
          </a:p>
          <a:p>
            <a:pPr marL="571500" indent="-571500">
              <a:spcBef>
                <a:spcPct val="50000"/>
              </a:spcBef>
              <a:tabLst>
                <a:tab pos="574675" algn="l"/>
                <a:tab pos="1244600" algn="l"/>
              </a:tabLst>
            </a:pPr>
            <a:r>
              <a:rPr kumimoji="1" lang="en-US" altLang="zh-TW" sz="1900" dirty="0" smtClean="0">
                <a:latin typeface="Bookman Old Style" pitchFamily="18" charset="0"/>
                <a:ea typeface="新細明體" pitchFamily="18" charset="-120"/>
                <a:sym typeface="Wingdings" pitchFamily="2" charset="2"/>
              </a:rPr>
              <a:t></a:t>
            </a:r>
            <a:r>
              <a:rPr kumimoji="1" lang="en-US" altLang="zh-TW" sz="1900" dirty="0" err="1" smtClean="0">
                <a:solidFill>
                  <a:srgbClr val="0000FF"/>
                </a:solidFill>
                <a:latin typeface="Bookman Old Style" pitchFamily="18" charset="0"/>
                <a:ea typeface="新細明體" pitchFamily="18" charset="-120"/>
              </a:rPr>
              <a:t>Hund’s</a:t>
            </a:r>
            <a:r>
              <a:rPr kumimoji="1" lang="en-US" altLang="zh-TW" sz="1900" dirty="0" smtClean="0">
                <a:solidFill>
                  <a:srgbClr val="0000FF"/>
                </a:solidFill>
                <a:latin typeface="Bookman Old Style" pitchFamily="18" charset="0"/>
                <a:ea typeface="新細明體" pitchFamily="18" charset="-120"/>
              </a:rPr>
              <a:t> rule:</a:t>
            </a:r>
            <a:r>
              <a:rPr kumimoji="1" lang="en-US" altLang="zh-TW" sz="1900" dirty="0" smtClean="0">
                <a:latin typeface="Bookman Old Style" pitchFamily="18" charset="0"/>
                <a:ea typeface="新細明體" pitchFamily="18" charset="-120"/>
              </a:rPr>
              <a:t> </a:t>
            </a:r>
            <a:r>
              <a:rPr lang="en-US" sz="1900" dirty="0" smtClean="0">
                <a:latin typeface="Bookman Old Style" pitchFamily="18" charset="0"/>
              </a:rPr>
              <a:t>each degenerate orbital must first receive one electron before receiving a second electron</a:t>
            </a:r>
            <a:endParaRPr kumimoji="1" lang="en-US" altLang="zh-TW" sz="1900" dirty="0" smtClean="0">
              <a:solidFill>
                <a:srgbClr val="CC00CC"/>
              </a:solidFill>
              <a:latin typeface="Bookman Old Style" pitchFamily="18" charset="0"/>
              <a:ea typeface="新細明體" pitchFamily="18" charset="-120"/>
            </a:endParaRPr>
          </a:p>
          <a:p>
            <a:pPr marL="571500" indent="-571500">
              <a:spcBef>
                <a:spcPct val="50000"/>
              </a:spcBef>
              <a:tabLst>
                <a:tab pos="574675" algn="l"/>
                <a:tab pos="1244600" algn="l"/>
              </a:tabLst>
            </a:pPr>
            <a:r>
              <a:rPr kumimoji="1" lang="en-US" altLang="zh-TW" sz="1900" dirty="0" smtClean="0">
                <a:latin typeface="Bookman Old Style" pitchFamily="18" charset="0"/>
                <a:ea typeface="新細明體" pitchFamily="18" charset="-120"/>
                <a:sym typeface="Wingdings" pitchFamily="2" charset="2"/>
              </a:rPr>
              <a:t></a:t>
            </a:r>
            <a:r>
              <a:rPr kumimoji="1" lang="en-US" altLang="zh-TW" sz="1900" dirty="0" smtClean="0">
                <a:solidFill>
                  <a:srgbClr val="CC00CC"/>
                </a:solidFill>
                <a:latin typeface="Bookman Old Style" pitchFamily="18" charset="0"/>
                <a:ea typeface="新細明體" pitchFamily="18" charset="-120"/>
              </a:rPr>
              <a:t>Pauli exclusion principle: </a:t>
            </a:r>
            <a:r>
              <a:rPr kumimoji="1" lang="en-US" altLang="zh-TW" sz="1900" dirty="0" smtClean="0">
                <a:latin typeface="Bookman Old Style" pitchFamily="18" charset="0"/>
                <a:ea typeface="新細明體" pitchFamily="18" charset="-120"/>
              </a:rPr>
              <a:t>electrons in one orbital must have opposite spins</a:t>
            </a:r>
            <a:endParaRPr kumimoji="1" lang="en-US" altLang="zh-TW" sz="1900" dirty="0" smtClean="0">
              <a:solidFill>
                <a:srgbClr val="0000FF"/>
              </a:solidFill>
              <a:latin typeface="Bookman Old Style" pitchFamily="18" charset="0"/>
              <a:ea typeface="新細明體" pitchFamily="18" charset="-120"/>
            </a:endParaRPr>
          </a:p>
          <a:p>
            <a:pPr marL="571500" indent="-571500" algn="just">
              <a:spcBef>
                <a:spcPct val="50000"/>
              </a:spcBef>
              <a:buFontTx/>
              <a:buChar char="•"/>
              <a:tabLst>
                <a:tab pos="574675" algn="l"/>
                <a:tab pos="1244600" algn="l"/>
              </a:tabLst>
            </a:pPr>
            <a:r>
              <a:rPr kumimoji="1" lang="en-US" altLang="zh-TW" sz="1900" dirty="0" smtClean="0">
                <a:solidFill>
                  <a:srgbClr val="0000FF"/>
                </a:solidFill>
                <a:latin typeface="Bookman Old Style" pitchFamily="18" charset="0"/>
                <a:ea typeface="新細明體" pitchFamily="18" charset="-120"/>
              </a:rPr>
              <a:t>3d and 4s</a:t>
            </a:r>
            <a:r>
              <a:rPr kumimoji="1" lang="en-US" altLang="zh-TW" sz="1900" dirty="0" smtClean="0">
                <a:latin typeface="Bookman Old Style" pitchFamily="18" charset="0"/>
                <a:ea typeface="新細明體" pitchFamily="18" charset="-120"/>
              </a:rPr>
              <a:t> sub-shells are very close to each other in energy.</a:t>
            </a:r>
          </a:p>
          <a:p>
            <a:pPr marL="571500" indent="-571500" algn="just">
              <a:spcBef>
                <a:spcPct val="50000"/>
              </a:spcBef>
              <a:buFontTx/>
              <a:buChar char="•"/>
              <a:tabLst>
                <a:tab pos="574675" algn="l"/>
                <a:tab pos="1244600" algn="l"/>
              </a:tabLst>
            </a:pPr>
            <a:r>
              <a:rPr kumimoji="1" lang="en-US" altLang="zh-TW" sz="1900" dirty="0" smtClean="0">
                <a:latin typeface="Bookman Old Style" pitchFamily="18" charset="0"/>
                <a:ea typeface="新細明體" pitchFamily="18" charset="-120"/>
              </a:rPr>
              <a:t>Electrons enter 4s sub-shell first and Electrons leave 4s sub-shell first.</a:t>
            </a:r>
          </a:p>
          <a:p>
            <a:pPr marL="571500" indent="-571500" algn="just">
              <a:spcBef>
                <a:spcPct val="50000"/>
              </a:spcBef>
              <a:buFontTx/>
              <a:buChar char="•"/>
              <a:tabLst>
                <a:tab pos="574675" algn="l"/>
                <a:tab pos="1244600" algn="l"/>
              </a:tabLst>
            </a:pPr>
            <a:r>
              <a:rPr lang="en-US" sz="2000" dirty="0" smtClean="0">
                <a:ea typeface="Verdana" pitchFamily="34" charset="0"/>
                <a:cs typeface="Verdana" pitchFamily="34" charset="0"/>
              </a:rPr>
              <a:t>General electron </a:t>
            </a:r>
            <a:r>
              <a:rPr lang="en-US" sz="2000" dirty="0" err="1" smtClean="0">
                <a:ea typeface="Verdana" pitchFamily="34" charset="0"/>
                <a:cs typeface="Verdana" pitchFamily="34" charset="0"/>
              </a:rPr>
              <a:t>config</a:t>
            </a:r>
            <a:r>
              <a:rPr lang="en-US" sz="2000" dirty="0" smtClean="0">
                <a:ea typeface="Verdana" pitchFamily="34" charset="0"/>
                <a:cs typeface="Verdana" pitchFamily="34" charset="0"/>
              </a:rPr>
              <a:t>. [filled shell](n-1)d</a:t>
            </a:r>
            <a:r>
              <a:rPr lang="en-US" sz="2000" baseline="30000" dirty="0" smtClean="0">
                <a:ea typeface="Verdana" pitchFamily="34" charset="0"/>
                <a:cs typeface="Verdana" pitchFamily="34" charset="0"/>
              </a:rPr>
              <a:t>x</a:t>
            </a:r>
            <a:r>
              <a:rPr lang="en-US" sz="2000" dirty="0" smtClean="0">
                <a:ea typeface="Verdana" pitchFamily="34" charset="0"/>
                <a:cs typeface="Verdana" pitchFamily="34" charset="0"/>
              </a:rPr>
              <a:t>ns</a:t>
            </a:r>
            <a:r>
              <a:rPr lang="en-US" sz="2000" baseline="30000" dirty="0" smtClean="0">
                <a:ea typeface="Verdana" pitchFamily="34" charset="0"/>
                <a:cs typeface="Verdana" pitchFamily="34" charset="0"/>
              </a:rPr>
              <a:t>2</a:t>
            </a:r>
          </a:p>
          <a:p>
            <a:pPr marL="571500" indent="-571500" algn="just">
              <a:spcBef>
                <a:spcPct val="50000"/>
              </a:spcBef>
              <a:buFontTx/>
              <a:buChar char="•"/>
              <a:tabLst>
                <a:tab pos="574675" algn="l"/>
                <a:tab pos="1244600" algn="l"/>
              </a:tabLst>
            </a:pPr>
            <a:r>
              <a:rPr lang="en-IN" sz="2000" dirty="0" smtClean="0">
                <a:ea typeface="Verdana" pitchFamily="34" charset="0"/>
                <a:cs typeface="Verdana" pitchFamily="34" charset="0"/>
              </a:rPr>
              <a:t>Transition elements are characterized by</a:t>
            </a:r>
            <a:endParaRPr lang="en-US" sz="2000" dirty="0" smtClean="0">
              <a:ea typeface="Verdana" pitchFamily="34" charset="0"/>
              <a:cs typeface="Verdana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IN" sz="2000" dirty="0" smtClean="0">
                <a:ea typeface="Verdana" pitchFamily="34" charset="0"/>
                <a:cs typeface="Verdana" pitchFamily="34" charset="0"/>
              </a:rPr>
              <a:t>Full outer orbital ( 4s</a:t>
            </a:r>
            <a:r>
              <a:rPr lang="en-IN" sz="2000" baseline="30000" dirty="0" smtClean="0">
                <a:ea typeface="Verdana" pitchFamily="34" charset="0"/>
                <a:cs typeface="Verdana" pitchFamily="34" charset="0"/>
              </a:rPr>
              <a:t>2</a:t>
            </a:r>
            <a:r>
              <a:rPr lang="en-IN" sz="2000" dirty="0" smtClean="0">
                <a:ea typeface="Verdana" pitchFamily="34" charset="0"/>
                <a:cs typeface="Verdana" pitchFamily="34" charset="0"/>
              </a:rPr>
              <a:t> )</a:t>
            </a:r>
            <a:endParaRPr lang="en-US" sz="2000" dirty="0" smtClean="0">
              <a:ea typeface="Verdana" pitchFamily="34" charset="0"/>
              <a:cs typeface="Verdana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IN" dirty="0" smtClean="0">
                <a:ea typeface="Verdana" pitchFamily="34" charset="0"/>
                <a:cs typeface="Verdana" pitchFamily="34" charset="0"/>
              </a:rPr>
              <a:t>Incompletely filled  penultimate  d-orbital ( 3d</a:t>
            </a:r>
            <a:r>
              <a:rPr lang="en-IN" baseline="30000" dirty="0" smtClean="0">
                <a:ea typeface="Verdana" pitchFamily="34" charset="0"/>
                <a:cs typeface="Verdana" pitchFamily="34" charset="0"/>
              </a:rPr>
              <a:t>n</a:t>
            </a:r>
            <a:r>
              <a:rPr lang="en-IN" dirty="0" smtClean="0">
                <a:ea typeface="Verdana" pitchFamily="34" charset="0"/>
                <a:cs typeface="Verdana" pitchFamily="34" charset="0"/>
              </a:rPr>
              <a:t>)</a:t>
            </a:r>
            <a:r>
              <a:rPr kumimoji="1" lang="en-US" altLang="zh-TW" sz="1900" dirty="0" smtClean="0">
                <a:latin typeface="Bookman Old Style" pitchFamily="18" charset="0"/>
                <a:ea typeface="新細明體" pitchFamily="18" charset="-120"/>
              </a:rPr>
              <a:t>	         	</a:t>
            </a:r>
            <a:endParaRPr kumimoji="1" lang="en-US" altLang="zh-TW" sz="1900" baseline="30000" dirty="0" smtClean="0">
              <a:solidFill>
                <a:srgbClr val="FF0000"/>
              </a:solidFill>
              <a:latin typeface="Bookman Old Style" pitchFamily="18" charset="0"/>
              <a:ea typeface="新細明體" pitchFamily="18" charset="-120"/>
            </a:endParaRPr>
          </a:p>
          <a:p>
            <a:pPr marL="571500" indent="-571500">
              <a:spcBef>
                <a:spcPct val="50000"/>
              </a:spcBef>
              <a:buFontTx/>
              <a:buChar char="•"/>
              <a:tabLst>
                <a:tab pos="574675" algn="l"/>
                <a:tab pos="1244600" algn="l"/>
              </a:tabLst>
            </a:pPr>
            <a:r>
              <a:rPr kumimoji="1" lang="en-US" altLang="zh-TW" sz="1900" dirty="0" smtClean="0">
                <a:latin typeface="Bookman Old Style" pitchFamily="18" charset="0"/>
                <a:ea typeface="新細明體" pitchFamily="18" charset="-120"/>
              </a:rPr>
              <a:t>A </a:t>
            </a:r>
            <a:r>
              <a:rPr kumimoji="1" lang="en-US" altLang="zh-TW" sz="1900" dirty="0" smtClean="0">
                <a:solidFill>
                  <a:srgbClr val="FF0000"/>
                </a:solidFill>
                <a:latin typeface="Bookman Old Style" pitchFamily="18" charset="0"/>
                <a:ea typeface="新細明體" pitchFamily="18" charset="-120"/>
              </a:rPr>
              <a:t>half-filled</a:t>
            </a:r>
            <a:r>
              <a:rPr kumimoji="1" lang="en-US" altLang="zh-TW" sz="1900" dirty="0" smtClean="0">
                <a:latin typeface="Bookman Old Style" pitchFamily="18" charset="0"/>
                <a:ea typeface="新細明體" pitchFamily="18" charset="-120"/>
              </a:rPr>
              <a:t> or </a:t>
            </a:r>
            <a:r>
              <a:rPr kumimoji="1" lang="en-US" altLang="zh-TW" sz="1900" dirty="0" smtClean="0">
                <a:solidFill>
                  <a:srgbClr val="FF0000"/>
                </a:solidFill>
                <a:latin typeface="Bookman Old Style" pitchFamily="18" charset="0"/>
                <a:ea typeface="新細明體" pitchFamily="18" charset="-120"/>
              </a:rPr>
              <a:t>fully-filled</a:t>
            </a:r>
            <a:r>
              <a:rPr kumimoji="1" lang="en-US" altLang="zh-TW" sz="1900" dirty="0" smtClean="0">
                <a:latin typeface="Bookman Old Style" pitchFamily="18" charset="0"/>
                <a:ea typeface="新細明體" pitchFamily="18" charset="-120"/>
              </a:rPr>
              <a:t> d sub-shell </a:t>
            </a:r>
            <a:r>
              <a:rPr kumimoji="1" lang="en-US" altLang="zh-TW" sz="1900" dirty="0" smtClean="0">
                <a:latin typeface="Bookman Old Style" pitchFamily="18" charset="0"/>
                <a:ea typeface="新細明體" pitchFamily="18" charset="-120"/>
                <a:sym typeface="Wingdings" pitchFamily="2" charset="2"/>
              </a:rPr>
              <a:t>has </a:t>
            </a:r>
            <a:r>
              <a:rPr kumimoji="1" lang="en-US" altLang="zh-TW" sz="1900" dirty="0" smtClean="0">
                <a:solidFill>
                  <a:srgbClr val="FF0000"/>
                </a:solidFill>
                <a:latin typeface="Bookman Old Style" pitchFamily="18" charset="0"/>
                <a:ea typeface="新細明體" pitchFamily="18" charset="-120"/>
              </a:rPr>
              <a:t>extra stability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2" name="Rectangle 46"/>
          <p:cNvSpPr>
            <a:spLocks noChangeArrowheads="1"/>
          </p:cNvSpPr>
          <p:nvPr/>
        </p:nvSpPr>
        <p:spPr bwMode="auto">
          <a:xfrm>
            <a:off x="228600" y="304801"/>
            <a:ext cx="8458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  <a:ea typeface="新細明體" pitchFamily="18" charset="-120"/>
              </a:rPr>
              <a:t>Electronic configurations of the first series of the </a:t>
            </a:r>
            <a:r>
              <a:rPr kumimoji="1" lang="en-US" altLang="zh-TW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  <a:ea typeface="新細明體" pitchFamily="18" charset="-120"/>
              </a:rPr>
              <a:t>d</a:t>
            </a:r>
            <a:r>
              <a:rPr kumimoji="1"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  <a:ea typeface="新細明體" pitchFamily="18" charset="-120"/>
              </a:rPr>
              <a:t>-block elements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85800"/>
            <a:ext cx="841248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04800" y="4724400"/>
            <a:ext cx="86868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 smtClean="0">
                <a:latin typeface="Lucida Calligraphy" pitchFamily="66" charset="0"/>
              </a:rPr>
              <a:t>During writing the electronic configuration of cations, the 4s-electrons are removed before the removal of the 3d-electrons. </a:t>
            </a:r>
            <a:r>
              <a:rPr lang="en-US" sz="1700" dirty="0" smtClean="0">
                <a:latin typeface="Lucida Calligraphy" pitchFamily="66" charset="0"/>
              </a:rPr>
              <a:t>The reason for this is that in a metal cation the energy of 3d-orbitals is lower than the energy of 4s-orbitals (when filling electrons, the energy of the 4s orbital is lower than 3d-orbitals). For example, V</a:t>
            </a:r>
            <a:r>
              <a:rPr lang="en-US" sz="1700" baseline="30000" dirty="0" smtClean="0">
                <a:latin typeface="Lucida Calligraphy" pitchFamily="66" charset="0"/>
              </a:rPr>
              <a:t>+</a:t>
            </a:r>
            <a:r>
              <a:rPr lang="en-US" sz="1700" dirty="0" smtClean="0">
                <a:latin typeface="Lucida Calligraphy" pitchFamily="66" charset="0"/>
              </a:rPr>
              <a:t>, V</a:t>
            </a:r>
            <a:r>
              <a:rPr lang="en-US" sz="1700" baseline="30000" dirty="0" smtClean="0">
                <a:latin typeface="Lucida Calligraphy" pitchFamily="66" charset="0"/>
              </a:rPr>
              <a:t>2+</a:t>
            </a:r>
            <a:r>
              <a:rPr lang="en-US" sz="1700" dirty="0" smtClean="0">
                <a:latin typeface="Lucida Calligraphy" pitchFamily="66" charset="0"/>
              </a:rPr>
              <a:t>, V</a:t>
            </a:r>
            <a:r>
              <a:rPr lang="en-US" sz="1700" baseline="30000" dirty="0" smtClean="0">
                <a:latin typeface="Lucida Calligraphy" pitchFamily="66" charset="0"/>
              </a:rPr>
              <a:t>3+</a:t>
            </a:r>
            <a:r>
              <a:rPr lang="en-US" sz="1700" dirty="0" smtClean="0">
                <a:latin typeface="Lucida Calligraphy" pitchFamily="66" charset="0"/>
              </a:rPr>
              <a:t>and V</a:t>
            </a:r>
            <a:r>
              <a:rPr lang="en-US" sz="1700" baseline="30000" dirty="0" smtClean="0">
                <a:latin typeface="Lucida Calligraphy" pitchFamily="66" charset="0"/>
              </a:rPr>
              <a:t>4+</a:t>
            </a:r>
            <a:r>
              <a:rPr lang="en-US" sz="1700" dirty="0" smtClean="0">
                <a:latin typeface="Lucida Calligraphy" pitchFamily="66" charset="0"/>
              </a:rPr>
              <a:t>can be formed, by removing 1, 2, 3 and 4 electron(s) respectively from V</a:t>
            </a:r>
            <a:r>
              <a:rPr lang="en-US" sz="1700" baseline="30000" dirty="0" smtClean="0">
                <a:latin typeface="Lucida Calligraphy" pitchFamily="66" charset="0"/>
              </a:rPr>
              <a:t>0</a:t>
            </a:r>
            <a:r>
              <a:rPr lang="en-US" sz="1700" dirty="0" smtClean="0">
                <a:latin typeface="Lucida Calligraphy" pitchFamily="66" charset="0"/>
              </a:rPr>
              <a:t>. </a:t>
            </a:r>
            <a:endParaRPr lang="en-US" sz="1700" dirty="0">
              <a:latin typeface="Lucida Calligraphy" pitchFamily="66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762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Electronic Configurations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562600"/>
          </a:xfrm>
        </p:spPr>
        <p:txBody>
          <a:bodyPr>
            <a:normAutofit/>
          </a:bodyPr>
          <a:lstStyle/>
          <a:p>
            <a:pPr marL="571500" indent="-571500">
              <a:spcBef>
                <a:spcPct val="50000"/>
              </a:spcBef>
              <a:buFontTx/>
              <a:buChar char="•"/>
              <a:tabLst>
                <a:tab pos="574675" algn="l"/>
                <a:tab pos="1244600" algn="l"/>
              </a:tabLst>
            </a:pPr>
            <a:r>
              <a:rPr kumimoji="1" lang="en-US" altLang="zh-TW" sz="2200" dirty="0" smtClean="0">
                <a:solidFill>
                  <a:srgbClr val="0000FF"/>
                </a:solidFill>
                <a:latin typeface="Bookman Old Style" pitchFamily="18" charset="0"/>
                <a:ea typeface="新細明體" pitchFamily="18" charset="-120"/>
              </a:rPr>
              <a:t>Examples:</a:t>
            </a:r>
          </a:p>
          <a:p>
            <a:pPr marL="571500" indent="-571500">
              <a:spcBef>
                <a:spcPct val="50000"/>
              </a:spcBef>
              <a:buNone/>
              <a:tabLst>
                <a:tab pos="574675" algn="l"/>
                <a:tab pos="1244600" algn="l"/>
              </a:tabLst>
            </a:pPr>
            <a:r>
              <a:rPr kumimoji="1" lang="en-US" altLang="zh-TW" sz="2200" dirty="0" smtClean="0">
                <a:latin typeface="Bookman Old Style" pitchFamily="18" charset="0"/>
                <a:ea typeface="新細明體" pitchFamily="18" charset="-120"/>
                <a:sym typeface="Wingdings" pitchFamily="2" charset="2"/>
              </a:rPr>
              <a:t>  	</a:t>
            </a:r>
            <a:r>
              <a:rPr kumimoji="1" lang="en-US" altLang="zh-TW" sz="2200" dirty="0" smtClean="0">
                <a:latin typeface="Bookman Old Style" pitchFamily="18" charset="0"/>
                <a:ea typeface="新細明體" pitchFamily="18" charset="-120"/>
              </a:rPr>
              <a:t>The electronic configuration of </a:t>
            </a:r>
            <a:r>
              <a:rPr kumimoji="1" lang="en-US" altLang="zh-TW" sz="2200" dirty="0" smtClean="0">
                <a:solidFill>
                  <a:srgbClr val="0000FF"/>
                </a:solidFill>
                <a:latin typeface="Bookman Old Style" pitchFamily="18" charset="0"/>
                <a:ea typeface="新細明體" pitchFamily="18" charset="-120"/>
              </a:rPr>
              <a:t>titanium: </a:t>
            </a:r>
          </a:p>
          <a:p>
            <a:pPr marL="571500" indent="-571500">
              <a:spcBef>
                <a:spcPct val="50000"/>
              </a:spcBef>
              <a:buNone/>
              <a:tabLst>
                <a:tab pos="574675" algn="l"/>
                <a:tab pos="1244600" algn="l"/>
              </a:tabLst>
            </a:pPr>
            <a:r>
              <a:rPr kumimoji="1" lang="en-US" altLang="zh-TW" sz="2200" dirty="0" smtClean="0">
                <a:solidFill>
                  <a:srgbClr val="0000FF"/>
                </a:solidFill>
                <a:latin typeface="Bookman Old Style" pitchFamily="18" charset="0"/>
                <a:ea typeface="新細明體" pitchFamily="18" charset="-120"/>
              </a:rPr>
              <a:t>                         </a:t>
            </a:r>
            <a:r>
              <a:rPr kumimoji="1" lang="en-US" altLang="zh-TW" sz="2200" dirty="0" smtClean="0">
                <a:solidFill>
                  <a:srgbClr val="FF0000"/>
                </a:solidFill>
                <a:latin typeface="Bookman Old Style" pitchFamily="18" charset="0"/>
                <a:ea typeface="新細明體" pitchFamily="18" charset="-120"/>
              </a:rPr>
              <a:t>1s</a:t>
            </a:r>
            <a:r>
              <a:rPr kumimoji="1" lang="en-US" altLang="zh-TW" sz="2200" baseline="30000" dirty="0" smtClean="0">
                <a:solidFill>
                  <a:srgbClr val="FF0000"/>
                </a:solidFill>
                <a:latin typeface="Bookman Old Style" pitchFamily="18" charset="0"/>
                <a:ea typeface="新細明體" pitchFamily="18" charset="-120"/>
              </a:rPr>
              <a:t>2</a:t>
            </a:r>
            <a:r>
              <a:rPr kumimoji="1" lang="en-US" altLang="zh-TW" sz="2200" dirty="0" smtClean="0">
                <a:solidFill>
                  <a:srgbClr val="FF0000"/>
                </a:solidFill>
                <a:latin typeface="Bookman Old Style" pitchFamily="18" charset="0"/>
                <a:ea typeface="新細明體" pitchFamily="18" charset="-120"/>
              </a:rPr>
              <a:t>2s</a:t>
            </a:r>
            <a:r>
              <a:rPr kumimoji="1" lang="en-US" altLang="zh-TW" sz="2200" baseline="30000" dirty="0" smtClean="0">
                <a:solidFill>
                  <a:srgbClr val="FF0000"/>
                </a:solidFill>
                <a:latin typeface="Bookman Old Style" pitchFamily="18" charset="0"/>
                <a:ea typeface="新細明體" pitchFamily="18" charset="-120"/>
              </a:rPr>
              <a:t>2</a:t>
            </a:r>
            <a:r>
              <a:rPr kumimoji="1" lang="en-US" altLang="zh-TW" sz="2200" dirty="0" smtClean="0">
                <a:solidFill>
                  <a:srgbClr val="FF0000"/>
                </a:solidFill>
                <a:latin typeface="Bookman Old Style" pitchFamily="18" charset="0"/>
                <a:ea typeface="新細明體" pitchFamily="18" charset="-120"/>
              </a:rPr>
              <a:t>2p</a:t>
            </a:r>
            <a:r>
              <a:rPr kumimoji="1" lang="en-US" altLang="zh-TW" sz="2200" baseline="30000" dirty="0" smtClean="0">
                <a:solidFill>
                  <a:srgbClr val="FF0000"/>
                </a:solidFill>
                <a:latin typeface="Bookman Old Style" pitchFamily="18" charset="0"/>
                <a:ea typeface="新細明體" pitchFamily="18" charset="-120"/>
              </a:rPr>
              <a:t>6</a:t>
            </a:r>
            <a:r>
              <a:rPr kumimoji="1" lang="en-US" altLang="zh-TW" sz="2200" dirty="0" smtClean="0">
                <a:solidFill>
                  <a:srgbClr val="FF0000"/>
                </a:solidFill>
                <a:latin typeface="Bookman Old Style" pitchFamily="18" charset="0"/>
                <a:ea typeface="新細明體" pitchFamily="18" charset="-120"/>
              </a:rPr>
              <a:t>3s</a:t>
            </a:r>
            <a:r>
              <a:rPr kumimoji="1" lang="en-US" altLang="zh-TW" sz="2200" baseline="30000" dirty="0" smtClean="0">
                <a:solidFill>
                  <a:srgbClr val="FF0000"/>
                </a:solidFill>
                <a:latin typeface="Bookman Old Style" pitchFamily="18" charset="0"/>
                <a:ea typeface="新細明體" pitchFamily="18" charset="-120"/>
              </a:rPr>
              <a:t>2</a:t>
            </a:r>
            <a:r>
              <a:rPr kumimoji="1" lang="en-US" altLang="zh-TW" sz="2200" dirty="0" smtClean="0">
                <a:solidFill>
                  <a:srgbClr val="FF0000"/>
                </a:solidFill>
                <a:latin typeface="Bookman Old Style" pitchFamily="18" charset="0"/>
                <a:ea typeface="新細明體" pitchFamily="18" charset="-120"/>
              </a:rPr>
              <a:t>3p</a:t>
            </a:r>
            <a:r>
              <a:rPr kumimoji="1" lang="en-US" altLang="zh-TW" sz="2200" baseline="30000" dirty="0" smtClean="0">
                <a:solidFill>
                  <a:srgbClr val="FF0000"/>
                </a:solidFill>
                <a:latin typeface="Bookman Old Style" pitchFamily="18" charset="0"/>
                <a:ea typeface="新細明體" pitchFamily="18" charset="-120"/>
              </a:rPr>
              <a:t>6</a:t>
            </a:r>
            <a:r>
              <a:rPr kumimoji="1" lang="en-US" altLang="zh-TW" sz="2200" dirty="0" smtClean="0">
                <a:solidFill>
                  <a:srgbClr val="FF0000"/>
                </a:solidFill>
                <a:latin typeface="Bookman Old Style" pitchFamily="18" charset="0"/>
                <a:ea typeface="新細明體" pitchFamily="18" charset="-120"/>
              </a:rPr>
              <a:t>4s</a:t>
            </a:r>
            <a:r>
              <a:rPr kumimoji="1" lang="en-US" altLang="zh-TW" sz="2200" baseline="30000" dirty="0" smtClean="0">
                <a:solidFill>
                  <a:srgbClr val="FF0000"/>
                </a:solidFill>
                <a:latin typeface="Bookman Old Style" pitchFamily="18" charset="0"/>
                <a:ea typeface="新細明體" pitchFamily="18" charset="-120"/>
              </a:rPr>
              <a:t>2</a:t>
            </a:r>
            <a:r>
              <a:rPr kumimoji="1" lang="en-US" altLang="zh-TW" sz="2200" dirty="0" smtClean="0">
                <a:solidFill>
                  <a:srgbClr val="0000FF"/>
                </a:solidFill>
                <a:latin typeface="Bookman Old Style" pitchFamily="18" charset="0"/>
                <a:ea typeface="新細明體" pitchFamily="18" charset="-120"/>
              </a:rPr>
              <a:t>3d</a:t>
            </a:r>
            <a:r>
              <a:rPr kumimoji="1" lang="en-US" altLang="zh-TW" sz="2200" baseline="30000" dirty="0" smtClean="0">
                <a:solidFill>
                  <a:srgbClr val="0000FF"/>
                </a:solidFill>
                <a:latin typeface="Bookman Old Style" pitchFamily="18" charset="0"/>
                <a:ea typeface="新細明體" pitchFamily="18" charset="-120"/>
              </a:rPr>
              <a:t>2</a:t>
            </a:r>
            <a:endParaRPr kumimoji="1" lang="en-US" altLang="zh-TW" sz="2200" dirty="0" smtClean="0">
              <a:solidFill>
                <a:srgbClr val="FF0000"/>
              </a:solidFill>
              <a:latin typeface="Bookman Old Style" pitchFamily="18" charset="0"/>
              <a:ea typeface="新細明體" pitchFamily="18" charset="-120"/>
            </a:endParaRPr>
          </a:p>
          <a:p>
            <a:pPr marL="571500" indent="-571500">
              <a:spcBef>
                <a:spcPct val="50000"/>
              </a:spcBef>
              <a:buNone/>
              <a:tabLst>
                <a:tab pos="574675" algn="l"/>
                <a:tab pos="1244600" algn="l"/>
              </a:tabLst>
            </a:pPr>
            <a:r>
              <a:rPr kumimoji="1" lang="en-US" altLang="zh-TW" sz="2200" dirty="0" smtClean="0">
                <a:latin typeface="Bookman Old Style" pitchFamily="18" charset="0"/>
                <a:ea typeface="新細明體" pitchFamily="18" charset="-120"/>
                <a:sym typeface="Wingdings" pitchFamily="2" charset="2"/>
              </a:rPr>
              <a:t> 	 </a:t>
            </a:r>
            <a:r>
              <a:rPr kumimoji="1" lang="en-US" altLang="zh-TW" sz="2200" dirty="0" smtClean="0">
                <a:latin typeface="Bookman Old Style" pitchFamily="18" charset="0"/>
                <a:ea typeface="新細明體" pitchFamily="18" charset="-120"/>
              </a:rPr>
              <a:t>	The electronic configuration of </a:t>
            </a:r>
            <a:r>
              <a:rPr kumimoji="1" lang="en-US" altLang="zh-TW" sz="2200" dirty="0" smtClean="0">
                <a:solidFill>
                  <a:srgbClr val="0000FF"/>
                </a:solidFill>
                <a:latin typeface="Bookman Old Style" pitchFamily="18" charset="0"/>
                <a:ea typeface="新細明體" pitchFamily="18" charset="-120"/>
              </a:rPr>
              <a:t>zinc</a:t>
            </a:r>
            <a:r>
              <a:rPr kumimoji="1" lang="en-US" altLang="zh-TW" sz="2200" dirty="0" smtClean="0">
                <a:latin typeface="Bookman Old Style" pitchFamily="18" charset="0"/>
                <a:ea typeface="新細明體" pitchFamily="18" charset="-120"/>
              </a:rPr>
              <a:t>: </a:t>
            </a:r>
          </a:p>
          <a:p>
            <a:pPr marL="571500" indent="-571500">
              <a:spcBef>
                <a:spcPct val="50000"/>
              </a:spcBef>
              <a:buNone/>
              <a:tabLst>
                <a:tab pos="574675" algn="l"/>
                <a:tab pos="1244600" algn="l"/>
              </a:tabLst>
            </a:pPr>
            <a:r>
              <a:rPr kumimoji="1" lang="en-US" altLang="zh-TW" sz="2200" dirty="0" smtClean="0">
                <a:solidFill>
                  <a:srgbClr val="FF0000"/>
                </a:solidFill>
                <a:latin typeface="Bookman Old Style" pitchFamily="18" charset="0"/>
                <a:ea typeface="新細明體" pitchFamily="18" charset="-120"/>
              </a:rPr>
              <a:t>                        1s</a:t>
            </a:r>
            <a:r>
              <a:rPr kumimoji="1" lang="en-US" altLang="zh-TW" sz="2200" baseline="30000" dirty="0" smtClean="0">
                <a:solidFill>
                  <a:srgbClr val="FF0000"/>
                </a:solidFill>
                <a:latin typeface="Bookman Old Style" pitchFamily="18" charset="0"/>
                <a:ea typeface="新細明體" pitchFamily="18" charset="-120"/>
              </a:rPr>
              <a:t>2</a:t>
            </a:r>
            <a:r>
              <a:rPr kumimoji="1" lang="en-US" altLang="zh-TW" sz="2200" dirty="0" smtClean="0">
                <a:solidFill>
                  <a:srgbClr val="FF0000"/>
                </a:solidFill>
                <a:latin typeface="Bookman Old Style" pitchFamily="18" charset="0"/>
                <a:ea typeface="新細明體" pitchFamily="18" charset="-120"/>
              </a:rPr>
              <a:t>2s</a:t>
            </a:r>
            <a:r>
              <a:rPr kumimoji="1" lang="en-US" altLang="zh-TW" sz="2200" baseline="30000" dirty="0" smtClean="0">
                <a:solidFill>
                  <a:srgbClr val="FF0000"/>
                </a:solidFill>
                <a:latin typeface="Bookman Old Style" pitchFamily="18" charset="0"/>
                <a:ea typeface="新細明體" pitchFamily="18" charset="-120"/>
              </a:rPr>
              <a:t>2</a:t>
            </a:r>
            <a:r>
              <a:rPr kumimoji="1" lang="en-US" altLang="zh-TW" sz="2200" dirty="0" smtClean="0">
                <a:solidFill>
                  <a:srgbClr val="FF0000"/>
                </a:solidFill>
                <a:latin typeface="Bookman Old Style" pitchFamily="18" charset="0"/>
                <a:ea typeface="新細明體" pitchFamily="18" charset="-120"/>
              </a:rPr>
              <a:t>2p</a:t>
            </a:r>
            <a:r>
              <a:rPr kumimoji="1" lang="en-US" altLang="zh-TW" sz="2200" baseline="30000" dirty="0" smtClean="0">
                <a:solidFill>
                  <a:srgbClr val="FF0000"/>
                </a:solidFill>
                <a:latin typeface="Bookman Old Style" pitchFamily="18" charset="0"/>
                <a:ea typeface="新細明體" pitchFamily="18" charset="-120"/>
              </a:rPr>
              <a:t>6</a:t>
            </a:r>
            <a:r>
              <a:rPr kumimoji="1" lang="en-US" altLang="zh-TW" sz="2200" dirty="0" smtClean="0">
                <a:solidFill>
                  <a:srgbClr val="FF0000"/>
                </a:solidFill>
                <a:latin typeface="Bookman Old Style" pitchFamily="18" charset="0"/>
                <a:ea typeface="新細明體" pitchFamily="18" charset="-120"/>
              </a:rPr>
              <a:t>3s</a:t>
            </a:r>
            <a:r>
              <a:rPr kumimoji="1" lang="en-US" altLang="zh-TW" sz="2200" baseline="30000" dirty="0" smtClean="0">
                <a:solidFill>
                  <a:srgbClr val="FF0000"/>
                </a:solidFill>
                <a:latin typeface="Bookman Old Style" pitchFamily="18" charset="0"/>
                <a:ea typeface="新細明體" pitchFamily="18" charset="-120"/>
              </a:rPr>
              <a:t>2</a:t>
            </a:r>
            <a:r>
              <a:rPr kumimoji="1" lang="en-US" altLang="zh-TW" sz="2200" dirty="0" smtClean="0">
                <a:solidFill>
                  <a:srgbClr val="FF0000"/>
                </a:solidFill>
                <a:latin typeface="Bookman Old Style" pitchFamily="18" charset="0"/>
                <a:ea typeface="新細明體" pitchFamily="18" charset="-120"/>
              </a:rPr>
              <a:t>3p</a:t>
            </a:r>
            <a:r>
              <a:rPr kumimoji="1" lang="en-US" altLang="zh-TW" sz="2200" baseline="30000" dirty="0" smtClean="0">
                <a:solidFill>
                  <a:srgbClr val="FF0000"/>
                </a:solidFill>
                <a:latin typeface="Bookman Old Style" pitchFamily="18" charset="0"/>
                <a:ea typeface="新細明體" pitchFamily="18" charset="-120"/>
              </a:rPr>
              <a:t>6</a:t>
            </a:r>
            <a:r>
              <a:rPr kumimoji="1" lang="en-US" altLang="zh-TW" sz="2200" dirty="0" smtClean="0">
                <a:solidFill>
                  <a:srgbClr val="FF0000"/>
                </a:solidFill>
                <a:latin typeface="Bookman Old Style" pitchFamily="18" charset="0"/>
                <a:ea typeface="新細明體" pitchFamily="18" charset="-120"/>
              </a:rPr>
              <a:t>4s</a:t>
            </a:r>
            <a:r>
              <a:rPr kumimoji="1" lang="en-US" altLang="zh-TW" sz="2200" baseline="30000" dirty="0" smtClean="0">
                <a:solidFill>
                  <a:srgbClr val="FF0000"/>
                </a:solidFill>
                <a:latin typeface="Bookman Old Style" pitchFamily="18" charset="0"/>
                <a:ea typeface="新細明體" pitchFamily="18" charset="-120"/>
              </a:rPr>
              <a:t>2</a:t>
            </a:r>
            <a:r>
              <a:rPr kumimoji="1" lang="en-US" altLang="zh-TW" sz="2200" dirty="0" smtClean="0">
                <a:solidFill>
                  <a:srgbClr val="0000FF"/>
                </a:solidFill>
                <a:latin typeface="Bookman Old Style" pitchFamily="18" charset="0"/>
                <a:ea typeface="新細明體" pitchFamily="18" charset="-120"/>
              </a:rPr>
              <a:t>3d</a:t>
            </a:r>
            <a:r>
              <a:rPr kumimoji="1" lang="en-US" altLang="zh-TW" sz="2200" baseline="30000" dirty="0" smtClean="0">
                <a:solidFill>
                  <a:srgbClr val="0000FF"/>
                </a:solidFill>
                <a:latin typeface="Bookman Old Style" pitchFamily="18" charset="0"/>
                <a:ea typeface="新細明體" pitchFamily="18" charset="-120"/>
              </a:rPr>
              <a:t>10</a:t>
            </a:r>
            <a:endParaRPr lang="en-US" altLang="zh-TW" sz="2200" dirty="0" smtClean="0">
              <a:ea typeface="PMingLiU" pitchFamily="18" charset="-120"/>
            </a:endParaRPr>
          </a:p>
          <a:p>
            <a:r>
              <a:rPr lang="en-IN" sz="2000" dirty="0" smtClean="0"/>
              <a:t>To get extra stability, electrons are exchanged between these orbitals and give rise to anomalous configurations</a:t>
            </a:r>
          </a:p>
          <a:p>
            <a:r>
              <a:rPr lang="en-IN" altLang="zh-TW" sz="2000" dirty="0" smtClean="0">
                <a:ea typeface="PMingLiU" pitchFamily="18" charset="-120"/>
              </a:rPr>
              <a:t>E.g.,</a:t>
            </a:r>
            <a:endParaRPr lang="en-US" altLang="zh-TW" sz="2000" dirty="0" smtClean="0">
              <a:ea typeface="PMingLiU" pitchFamily="18" charset="-120"/>
            </a:endParaRPr>
          </a:p>
          <a:p>
            <a:pPr>
              <a:buFont typeface="Wingdings 2" pitchFamily="18" charset="2"/>
              <a:buNone/>
            </a:pPr>
            <a:r>
              <a:rPr lang="en-IN" sz="2000" dirty="0" smtClean="0">
                <a:solidFill>
                  <a:srgbClr val="0000FF"/>
                </a:solidFill>
              </a:rPr>
              <a:t>1) Cr 4s</a:t>
            </a:r>
            <a:r>
              <a:rPr lang="en-IN" sz="2000" baseline="30000" dirty="0" smtClean="0">
                <a:solidFill>
                  <a:srgbClr val="0000FF"/>
                </a:solidFill>
              </a:rPr>
              <a:t>1</a:t>
            </a:r>
            <a:r>
              <a:rPr lang="en-IN" sz="2000" dirty="0" smtClean="0">
                <a:solidFill>
                  <a:srgbClr val="0000FF"/>
                </a:solidFill>
              </a:rPr>
              <a:t>3d</a:t>
            </a:r>
            <a:r>
              <a:rPr lang="en-IN" sz="2000" baseline="30000" dirty="0" smtClean="0">
                <a:solidFill>
                  <a:srgbClr val="0000FF"/>
                </a:solidFill>
              </a:rPr>
              <a:t>5</a:t>
            </a:r>
            <a:endParaRPr lang="en-US" sz="2000" dirty="0" smtClean="0">
              <a:solidFill>
                <a:srgbClr val="0000FF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en-IN" sz="2000" dirty="0" smtClean="0">
                <a:solidFill>
                  <a:srgbClr val="0000FF"/>
                </a:solidFill>
              </a:rPr>
              <a:t>2) Mo 5s</a:t>
            </a:r>
            <a:r>
              <a:rPr lang="en-IN" sz="2000" baseline="30000" dirty="0" smtClean="0">
                <a:solidFill>
                  <a:srgbClr val="0000FF"/>
                </a:solidFill>
              </a:rPr>
              <a:t>1</a:t>
            </a:r>
            <a:r>
              <a:rPr lang="en-IN" sz="2000" dirty="0" smtClean="0">
                <a:solidFill>
                  <a:srgbClr val="0000FF"/>
                </a:solidFill>
              </a:rPr>
              <a:t>4d</a:t>
            </a:r>
            <a:r>
              <a:rPr lang="en-IN" sz="2000" baseline="30000" dirty="0" smtClean="0">
                <a:solidFill>
                  <a:srgbClr val="0000FF"/>
                </a:solidFill>
              </a:rPr>
              <a:t>5</a:t>
            </a:r>
            <a:endParaRPr lang="en-US" sz="2000" dirty="0" smtClean="0">
              <a:solidFill>
                <a:srgbClr val="0000FF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en-IN" sz="2000" dirty="0" smtClean="0">
                <a:solidFill>
                  <a:srgbClr val="0000FF"/>
                </a:solidFill>
              </a:rPr>
              <a:t>3) W 6s</a:t>
            </a:r>
            <a:r>
              <a:rPr lang="en-IN" sz="2000" baseline="30000" dirty="0" smtClean="0">
                <a:solidFill>
                  <a:srgbClr val="0000FF"/>
                </a:solidFill>
              </a:rPr>
              <a:t>1</a:t>
            </a:r>
            <a:r>
              <a:rPr lang="en-IN" sz="2000" dirty="0" smtClean="0">
                <a:solidFill>
                  <a:srgbClr val="0000FF"/>
                </a:solidFill>
              </a:rPr>
              <a:t>5d</a:t>
            </a:r>
            <a:r>
              <a:rPr lang="en-IN" sz="2000" baseline="30000" dirty="0" smtClean="0">
                <a:solidFill>
                  <a:srgbClr val="0000FF"/>
                </a:solidFill>
              </a:rPr>
              <a:t>5</a:t>
            </a:r>
            <a:endParaRPr lang="en-US" sz="2000" dirty="0" smtClean="0">
              <a:solidFill>
                <a:srgbClr val="0000FF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en-IN" sz="2000" dirty="0" smtClean="0">
                <a:solidFill>
                  <a:srgbClr val="0000FF"/>
                </a:solidFill>
              </a:rPr>
              <a:t>4) Cu 4s</a:t>
            </a:r>
            <a:r>
              <a:rPr lang="en-IN" sz="2000" baseline="30000" dirty="0" smtClean="0">
                <a:solidFill>
                  <a:srgbClr val="0000FF"/>
                </a:solidFill>
              </a:rPr>
              <a:t>1</a:t>
            </a:r>
            <a:r>
              <a:rPr lang="en-IN" sz="2000" dirty="0" smtClean="0">
                <a:solidFill>
                  <a:srgbClr val="0000FF"/>
                </a:solidFill>
              </a:rPr>
              <a:t>3d</a:t>
            </a:r>
            <a:r>
              <a:rPr lang="en-IN" sz="2000" baseline="30000" dirty="0" smtClean="0">
                <a:solidFill>
                  <a:srgbClr val="0000FF"/>
                </a:solidFill>
              </a:rPr>
              <a:t>10</a:t>
            </a:r>
            <a:endParaRPr lang="en-US" sz="2000" dirty="0" smtClean="0">
              <a:solidFill>
                <a:srgbClr val="0000FF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en-IN" sz="2000" dirty="0" smtClean="0">
                <a:solidFill>
                  <a:srgbClr val="0000FF"/>
                </a:solidFill>
              </a:rPr>
              <a:t>5) Ag 5s</a:t>
            </a:r>
            <a:r>
              <a:rPr lang="en-IN" sz="2000" baseline="30000" dirty="0" smtClean="0">
                <a:solidFill>
                  <a:srgbClr val="0000FF"/>
                </a:solidFill>
              </a:rPr>
              <a:t>1</a:t>
            </a:r>
            <a:r>
              <a:rPr lang="en-IN" sz="2000" dirty="0" smtClean="0">
                <a:solidFill>
                  <a:srgbClr val="0000FF"/>
                </a:solidFill>
              </a:rPr>
              <a:t>4d</a:t>
            </a:r>
            <a:r>
              <a:rPr lang="en-IN" sz="2000" baseline="30000" dirty="0" smtClean="0">
                <a:solidFill>
                  <a:srgbClr val="0000FF"/>
                </a:solidFill>
              </a:rPr>
              <a:t>10</a:t>
            </a: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0" y="4953000"/>
            <a:ext cx="5410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These elements show anomalous electronic configurations as the atoms with half filled or full filled d-orbitals are more stable due to greater exchange energy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1905000" y="4648200"/>
            <a:ext cx="1143000" cy="1600200"/>
          </a:xfrm>
          <a:prstGeom prst="rightBrac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b="1" dirty="0" smtClean="0"/>
              <a:t>Electronic Configurations of Transition Metal Ions</a:t>
            </a:r>
          </a:p>
        </p:txBody>
      </p:sp>
      <p:sp>
        <p:nvSpPr>
          <p:cNvPr id="7987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Electronic configuration of Fe</a:t>
            </a:r>
            <a:r>
              <a:rPr lang="en-US" sz="2800" baseline="30000" dirty="0" smtClean="0"/>
              <a:t>2+</a:t>
            </a:r>
            <a:endParaRPr lang="en-US" sz="2800" dirty="0" smtClean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1295400" y="1905000"/>
            <a:ext cx="28956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sz="2800" dirty="0">
                <a:solidFill>
                  <a:srgbClr val="FF0000"/>
                </a:solidFill>
              </a:rPr>
              <a:t>Fe – 2e</a:t>
            </a:r>
            <a:r>
              <a:rPr lang="en-US" sz="2800" baseline="30000" dirty="0">
                <a:solidFill>
                  <a:srgbClr val="FF0000"/>
                </a:solidFill>
              </a:rPr>
              <a:t>-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  <a:sym typeface="Symbol" pitchFamily="18" charset="2"/>
              </a:rPr>
              <a:t> Fe</a:t>
            </a:r>
            <a:r>
              <a:rPr lang="en-US" sz="2800" baseline="30000" dirty="0">
                <a:solidFill>
                  <a:srgbClr val="FF0000"/>
                </a:solidFill>
                <a:sym typeface="Symbol" pitchFamily="18" charset="2"/>
              </a:rPr>
              <a:t>2+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 Box 2051"/>
          <p:cNvSpPr txBox="1">
            <a:spLocks noChangeArrowheads="1"/>
          </p:cNvSpPr>
          <p:nvPr/>
        </p:nvSpPr>
        <p:spPr bwMode="auto">
          <a:xfrm>
            <a:off x="1371600" y="2819400"/>
            <a:ext cx="2971800" cy="8925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sz="2800" dirty="0">
                <a:solidFill>
                  <a:srgbClr val="FF0000"/>
                </a:solidFill>
              </a:rPr>
              <a:t>Fe – 2e</a:t>
            </a:r>
            <a:r>
              <a:rPr lang="en-US" sz="2800" baseline="30000" dirty="0">
                <a:solidFill>
                  <a:srgbClr val="FF0000"/>
                </a:solidFill>
              </a:rPr>
              <a:t>-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  <a:sym typeface="Symbol" pitchFamily="18" charset="2"/>
              </a:rPr>
              <a:t> Fe</a:t>
            </a:r>
            <a:r>
              <a:rPr lang="en-US" sz="2800" baseline="30000" dirty="0">
                <a:solidFill>
                  <a:srgbClr val="FF0000"/>
                </a:solidFill>
                <a:sym typeface="Symbol" pitchFamily="18" charset="2"/>
              </a:rPr>
              <a:t>2+</a:t>
            </a:r>
            <a:endParaRPr lang="en-US" sz="2800" dirty="0">
              <a:solidFill>
                <a:srgbClr val="FF0000"/>
              </a:solidFill>
              <a:sym typeface="Symbol" pitchFamily="18" charset="2"/>
            </a:endParaRP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[</a:t>
            </a:r>
            <a:r>
              <a:rPr lang="en-US" sz="2000" dirty="0" err="1" smtClean="0">
                <a:solidFill>
                  <a:srgbClr val="FF0000"/>
                </a:solidFill>
              </a:rPr>
              <a:t>Ar</a:t>
            </a:r>
            <a:r>
              <a:rPr lang="en-US" sz="2000" dirty="0" smtClean="0">
                <a:solidFill>
                  <a:srgbClr val="FF0000"/>
                </a:solidFill>
              </a:rPr>
              <a:t>] 4s</a:t>
            </a:r>
            <a:r>
              <a:rPr lang="en-US" sz="2000" baseline="30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3d</a:t>
            </a:r>
            <a:r>
              <a:rPr lang="en-US" sz="2000" baseline="30000" dirty="0" smtClean="0">
                <a:solidFill>
                  <a:srgbClr val="FF0000"/>
                </a:solidFill>
              </a:rPr>
              <a:t>6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 Box 2052"/>
          <p:cNvSpPr txBox="1">
            <a:spLocks noChangeArrowheads="1"/>
          </p:cNvSpPr>
          <p:nvPr/>
        </p:nvSpPr>
        <p:spPr bwMode="auto">
          <a:xfrm>
            <a:off x="1066800" y="3962400"/>
            <a:ext cx="4114800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dirty="0"/>
              <a:t>valence ns e</a:t>
            </a:r>
            <a:r>
              <a:rPr lang="en-US" sz="2800" baseline="30000" dirty="0"/>
              <a:t>-</a:t>
            </a:r>
            <a:r>
              <a:rPr lang="en-US" sz="2800" dirty="0"/>
              <a:t>’s removed first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52600" y="5181600"/>
            <a:ext cx="3276600" cy="8925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Fe – 2e</a:t>
            </a:r>
            <a:r>
              <a:rPr lang="en-US" sz="2800" baseline="30000" dirty="0" smtClean="0">
                <a:solidFill>
                  <a:srgbClr val="FF0000"/>
                </a:solidFill>
              </a:rPr>
              <a:t>-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sym typeface="Symbol" pitchFamily="18" charset="2"/>
              </a:rPr>
              <a:t> Fe</a:t>
            </a:r>
            <a:r>
              <a:rPr lang="en-US" sz="2800" baseline="30000" dirty="0" smtClean="0">
                <a:solidFill>
                  <a:srgbClr val="FF0000"/>
                </a:solidFill>
                <a:sym typeface="Symbol" pitchFamily="18" charset="2"/>
              </a:rPr>
              <a:t>2+</a:t>
            </a:r>
            <a:endParaRPr lang="en-US" sz="2800" dirty="0" smtClean="0">
              <a:solidFill>
                <a:srgbClr val="FF0000"/>
              </a:solidFill>
              <a:sym typeface="Symbol" pitchFamily="18" charset="2"/>
            </a:endParaRP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[</a:t>
            </a:r>
            <a:r>
              <a:rPr lang="en-US" sz="2000" dirty="0" err="1" smtClean="0">
                <a:solidFill>
                  <a:srgbClr val="FF0000"/>
                </a:solidFill>
              </a:rPr>
              <a:t>Ar</a:t>
            </a:r>
            <a:r>
              <a:rPr lang="en-US" sz="2000" dirty="0" smtClean="0">
                <a:solidFill>
                  <a:srgbClr val="FF0000"/>
                </a:solidFill>
              </a:rPr>
              <a:t>] 4s</a:t>
            </a:r>
            <a:r>
              <a:rPr lang="en-US" sz="2000" baseline="30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3d</a:t>
            </a:r>
            <a:r>
              <a:rPr lang="en-US" sz="2000" baseline="30000" dirty="0" smtClean="0">
                <a:solidFill>
                  <a:srgbClr val="FF0000"/>
                </a:solidFill>
              </a:rPr>
              <a:t>6</a:t>
            </a:r>
            <a:r>
              <a:rPr lang="en-US" sz="2000" dirty="0" smtClean="0">
                <a:solidFill>
                  <a:srgbClr val="FF0000"/>
                </a:solidFill>
              </a:rPr>
              <a:t>         [</a:t>
            </a:r>
            <a:r>
              <a:rPr lang="en-US" sz="2000" dirty="0" err="1" smtClean="0">
                <a:solidFill>
                  <a:srgbClr val="FF0000"/>
                </a:solidFill>
              </a:rPr>
              <a:t>Ar</a:t>
            </a:r>
            <a:r>
              <a:rPr lang="en-US" sz="2000" dirty="0" smtClean="0">
                <a:solidFill>
                  <a:srgbClr val="FF0000"/>
                </a:solidFill>
              </a:rPr>
              <a:t>]3d</a:t>
            </a:r>
            <a:r>
              <a:rPr lang="en-US" sz="2000" baseline="30000" dirty="0" smtClean="0">
                <a:solidFill>
                  <a:srgbClr val="FF0000"/>
                </a:solidFill>
              </a:rPr>
              <a:t>6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400" b="1" dirty="0" smtClean="0"/>
              <a:t>Electronic Configurations of Transition Metal Ions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5257800" cy="533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Electronic configuration of Fe</a:t>
            </a:r>
            <a:r>
              <a:rPr lang="en-US" sz="2400" baseline="30000" dirty="0" smtClean="0"/>
              <a:t>3+</a:t>
            </a: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438400" y="2057400"/>
            <a:ext cx="28087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Fe – 3e</a:t>
            </a:r>
            <a:r>
              <a:rPr lang="en-US" sz="2800" baseline="30000" dirty="0" smtClean="0"/>
              <a:t>-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pitchFamily="18" charset="2"/>
              </a:rPr>
              <a:t> Fe</a:t>
            </a:r>
            <a:r>
              <a:rPr lang="en-US" sz="2800" baseline="30000" dirty="0" smtClean="0">
                <a:sym typeface="Symbol" pitchFamily="18" charset="2"/>
              </a:rPr>
              <a:t>3+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286000" y="2667000"/>
            <a:ext cx="28194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sz="2800" dirty="0" smtClean="0"/>
              <a:t> Fe – 3e</a:t>
            </a:r>
            <a:r>
              <a:rPr lang="en-US" sz="2800" baseline="30000" dirty="0" smtClean="0"/>
              <a:t>-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pitchFamily="18" charset="2"/>
              </a:rPr>
              <a:t> Fe</a:t>
            </a:r>
            <a:r>
              <a:rPr lang="en-US" sz="2800" baseline="30000" dirty="0" smtClean="0">
                <a:sym typeface="Symbol" pitchFamily="18" charset="2"/>
              </a:rPr>
              <a:t>3</a:t>
            </a:r>
          </a:p>
          <a:p>
            <a:pPr algn="just" eaLnBrk="0" hangingPunct="0">
              <a:spcBef>
                <a:spcPct val="50000"/>
              </a:spcBef>
            </a:pPr>
            <a:r>
              <a:rPr lang="en-US" dirty="0" smtClean="0"/>
              <a:t>[</a:t>
            </a:r>
            <a:r>
              <a:rPr lang="en-US" dirty="0" err="1" smtClean="0"/>
              <a:t>Ar</a:t>
            </a:r>
            <a:r>
              <a:rPr lang="en-US" dirty="0" smtClean="0"/>
              <a:t>]4s</a:t>
            </a:r>
            <a:r>
              <a:rPr lang="en-US" baseline="30000" dirty="0" smtClean="0"/>
              <a:t>2</a:t>
            </a:r>
            <a:r>
              <a:rPr lang="en-US" dirty="0" smtClean="0"/>
              <a:t>3d</a:t>
            </a:r>
            <a:r>
              <a:rPr lang="en-US" baseline="30000" dirty="0" smtClean="0"/>
              <a:t>6</a:t>
            </a:r>
            <a:endParaRPr lang="en-US" dirty="0"/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1828800" y="3886200"/>
            <a:ext cx="4800600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dirty="0"/>
              <a:t>valence ns e</a:t>
            </a:r>
            <a:r>
              <a:rPr lang="en-US" sz="2800" baseline="30000" dirty="0"/>
              <a:t>-</a:t>
            </a:r>
            <a:r>
              <a:rPr lang="en-US" sz="2800" dirty="0"/>
              <a:t>’s removed first, then n-1 d e</a:t>
            </a:r>
            <a:r>
              <a:rPr lang="en-US" sz="2800" baseline="30000" dirty="0"/>
              <a:t>-</a:t>
            </a:r>
            <a:r>
              <a:rPr lang="en-US" sz="2800" dirty="0"/>
              <a:t>’s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33600" y="5029200"/>
            <a:ext cx="3581400" cy="8925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sz="2800" dirty="0"/>
              <a:t>Fe – 3e</a:t>
            </a:r>
            <a:r>
              <a:rPr lang="en-US" sz="2800" baseline="30000" dirty="0"/>
              <a:t>-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 Fe</a:t>
            </a:r>
            <a:r>
              <a:rPr lang="en-US" sz="2800" baseline="30000" dirty="0">
                <a:sym typeface="Symbol" pitchFamily="18" charset="2"/>
              </a:rPr>
              <a:t>3+</a:t>
            </a:r>
            <a:endParaRPr lang="en-US" sz="2800" dirty="0">
              <a:sym typeface="Symbol" pitchFamily="18" charset="2"/>
            </a:endParaRP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2000" dirty="0" smtClean="0"/>
              <a:t>[</a:t>
            </a:r>
            <a:r>
              <a:rPr lang="en-US" sz="2000" dirty="0" err="1" smtClean="0"/>
              <a:t>Ar</a:t>
            </a:r>
            <a:r>
              <a:rPr lang="en-US" sz="2000" dirty="0" smtClean="0"/>
              <a:t>]4s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3d</a:t>
            </a:r>
            <a:r>
              <a:rPr lang="en-US" sz="2000" baseline="30000" dirty="0" smtClean="0"/>
              <a:t>6</a:t>
            </a:r>
            <a:r>
              <a:rPr lang="en-US" sz="2000" dirty="0" smtClean="0"/>
              <a:t>        [</a:t>
            </a:r>
            <a:r>
              <a:rPr lang="en-US" sz="2000" dirty="0" err="1" smtClean="0"/>
              <a:t>Ar</a:t>
            </a:r>
            <a:r>
              <a:rPr lang="en-US" sz="2000" dirty="0" smtClean="0"/>
              <a:t>]3d</a:t>
            </a:r>
            <a:r>
              <a:rPr lang="en-US" sz="2000" baseline="30000" dirty="0" smtClean="0"/>
              <a:t>5</a:t>
            </a:r>
            <a:endParaRPr lang="en-US" sz="2000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031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9144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400" b="1" dirty="0" smtClean="0"/>
              <a:t>Electronic Configurations of Transition Metal Ions</a:t>
            </a:r>
          </a:p>
        </p:txBody>
      </p:sp>
      <p:sp>
        <p:nvSpPr>
          <p:cNvPr id="21506" name="Rectangle 1027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69342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Electronic configuration of Co</a:t>
            </a:r>
            <a:r>
              <a:rPr lang="en-US" sz="2800" baseline="30000" dirty="0" smtClean="0"/>
              <a:t>3+</a:t>
            </a:r>
            <a:endParaRPr lang="en-US" sz="2800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905000" y="2362200"/>
            <a:ext cx="29718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dirty="0"/>
              <a:t>Co – 3e</a:t>
            </a:r>
            <a:r>
              <a:rPr lang="en-US" sz="2800" baseline="30000" dirty="0"/>
              <a:t>-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 Co</a:t>
            </a:r>
            <a:r>
              <a:rPr lang="en-US" sz="2800" baseline="30000" dirty="0">
                <a:sym typeface="Symbol" pitchFamily="18" charset="2"/>
              </a:rPr>
              <a:t>3+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981200" y="3048000"/>
            <a:ext cx="29875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Co – 3e</a:t>
            </a:r>
            <a:r>
              <a:rPr lang="en-US" sz="2800" baseline="30000" dirty="0" smtClean="0"/>
              <a:t>-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pitchFamily="18" charset="2"/>
              </a:rPr>
              <a:t> Co</a:t>
            </a:r>
            <a:r>
              <a:rPr lang="en-US" sz="2800" baseline="30000" dirty="0" smtClean="0">
                <a:sym typeface="Symbol" pitchFamily="18" charset="2"/>
              </a:rPr>
              <a:t>3+</a:t>
            </a:r>
          </a:p>
          <a:p>
            <a:pPr algn="ctr"/>
            <a:r>
              <a:rPr lang="en-US" sz="2000" dirty="0" smtClean="0"/>
              <a:t>[</a:t>
            </a:r>
            <a:r>
              <a:rPr lang="en-US" sz="2000" dirty="0" err="1" smtClean="0"/>
              <a:t>Ar</a:t>
            </a:r>
            <a:r>
              <a:rPr lang="en-US" sz="2000" dirty="0" smtClean="0"/>
              <a:t>]4s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3d</a:t>
            </a:r>
            <a:r>
              <a:rPr lang="en-US" sz="2000" baseline="30000" dirty="0" smtClean="0"/>
              <a:t>7</a:t>
            </a:r>
            <a:endParaRPr lang="en-US" sz="2000" dirty="0"/>
          </a:p>
        </p:txBody>
      </p:sp>
      <p:sp>
        <p:nvSpPr>
          <p:cNvPr id="6" name="Text Box 1028"/>
          <p:cNvSpPr txBox="1">
            <a:spLocks noChangeArrowheads="1"/>
          </p:cNvSpPr>
          <p:nvPr/>
        </p:nvSpPr>
        <p:spPr bwMode="auto">
          <a:xfrm>
            <a:off x="1828800" y="3886200"/>
            <a:ext cx="4495800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dirty="0"/>
              <a:t>valence ns e</a:t>
            </a:r>
            <a:r>
              <a:rPr lang="en-US" sz="2800" baseline="30000" dirty="0"/>
              <a:t>-</a:t>
            </a:r>
            <a:r>
              <a:rPr lang="en-US" sz="2800" dirty="0"/>
              <a:t>’s removed first, then n-1 d e</a:t>
            </a:r>
            <a:r>
              <a:rPr lang="en-US" sz="2800" baseline="30000" dirty="0"/>
              <a:t>-</a:t>
            </a:r>
            <a:r>
              <a:rPr lang="en-US" sz="2800" dirty="0"/>
              <a:t>’s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981200" y="5029200"/>
            <a:ext cx="3429000" cy="8925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sz="2800" dirty="0"/>
              <a:t>Co – 3e</a:t>
            </a:r>
            <a:r>
              <a:rPr lang="en-US" sz="2800" baseline="30000" dirty="0"/>
              <a:t>-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 Co</a:t>
            </a:r>
            <a:r>
              <a:rPr lang="en-US" sz="2800" baseline="30000" dirty="0">
                <a:sym typeface="Symbol" pitchFamily="18" charset="2"/>
              </a:rPr>
              <a:t>3+</a:t>
            </a:r>
            <a:endParaRPr lang="en-US" sz="2800" dirty="0">
              <a:sym typeface="Symbol" pitchFamily="18" charset="2"/>
            </a:endParaRPr>
          </a:p>
          <a:p>
            <a:pPr algn="just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2000" dirty="0" smtClean="0"/>
              <a:t>[</a:t>
            </a:r>
            <a:r>
              <a:rPr lang="en-US" sz="2000" dirty="0" err="1" smtClean="0"/>
              <a:t>Ar</a:t>
            </a:r>
            <a:r>
              <a:rPr lang="en-US" sz="2000" dirty="0" smtClean="0"/>
              <a:t>]4s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3d</a:t>
            </a:r>
            <a:r>
              <a:rPr lang="en-US" sz="2000" baseline="30000" dirty="0" smtClean="0"/>
              <a:t>7</a:t>
            </a:r>
            <a:r>
              <a:rPr lang="en-US" sz="2000" dirty="0" smtClean="0"/>
              <a:t>          [</a:t>
            </a:r>
            <a:r>
              <a:rPr lang="en-US" sz="2000" dirty="0" err="1" smtClean="0"/>
              <a:t>Ar</a:t>
            </a:r>
            <a:r>
              <a:rPr lang="en-US" sz="2000" dirty="0" smtClean="0"/>
              <a:t>]3d</a:t>
            </a:r>
            <a:r>
              <a:rPr lang="en-US" sz="2000" baseline="30000" dirty="0" smtClean="0"/>
              <a:t>6</a:t>
            </a:r>
            <a:endParaRPr lang="en-US" sz="2000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9144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400" b="1" dirty="0" smtClean="0"/>
              <a:t>Electronic Configurations of Transition Metal Ions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Electronic configuration of Mn</a:t>
            </a:r>
            <a:r>
              <a:rPr lang="en-US" sz="2800" baseline="30000" dirty="0" smtClean="0"/>
              <a:t>4+</a:t>
            </a:r>
            <a:endParaRPr lang="en-US" sz="2800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828800" y="2133600"/>
            <a:ext cx="33528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sz="2800" dirty="0" err="1"/>
              <a:t>Mn</a:t>
            </a:r>
            <a:r>
              <a:rPr lang="en-US" sz="2800" dirty="0"/>
              <a:t> – 4e</a:t>
            </a:r>
            <a:r>
              <a:rPr lang="en-US" sz="2800" baseline="30000" dirty="0"/>
              <a:t>-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 Mn</a:t>
            </a:r>
            <a:r>
              <a:rPr lang="en-US" sz="2800" baseline="30000" dirty="0">
                <a:sym typeface="Symbol" pitchFamily="18" charset="2"/>
              </a:rPr>
              <a:t>4+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905000" y="2895600"/>
            <a:ext cx="32766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sz="2800" dirty="0" err="1" smtClean="0"/>
              <a:t>Mn</a:t>
            </a:r>
            <a:r>
              <a:rPr lang="en-US" sz="2800" dirty="0" smtClean="0"/>
              <a:t> – 4e</a:t>
            </a:r>
            <a:r>
              <a:rPr lang="en-US" sz="2800" baseline="30000" dirty="0" smtClean="0"/>
              <a:t>-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pitchFamily="18" charset="2"/>
              </a:rPr>
              <a:t> Mn</a:t>
            </a:r>
            <a:r>
              <a:rPr lang="en-US" sz="2800" baseline="30000" dirty="0" smtClean="0">
                <a:sym typeface="Symbol" pitchFamily="18" charset="2"/>
              </a:rPr>
              <a:t>4+</a:t>
            </a:r>
          </a:p>
          <a:p>
            <a:pPr algn="just" eaLnBrk="0" hangingPunct="0">
              <a:spcBef>
                <a:spcPct val="50000"/>
              </a:spcBef>
            </a:pPr>
            <a:r>
              <a:rPr lang="en-US" sz="2000" dirty="0" smtClean="0"/>
              <a:t>[</a:t>
            </a:r>
            <a:r>
              <a:rPr lang="en-US" sz="2000" dirty="0" err="1" smtClean="0"/>
              <a:t>Ar</a:t>
            </a:r>
            <a:r>
              <a:rPr lang="en-US" sz="2000" dirty="0" smtClean="0"/>
              <a:t>]4s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3d</a:t>
            </a:r>
            <a:r>
              <a:rPr lang="en-US" sz="2000" baseline="30000" dirty="0" smtClean="0"/>
              <a:t>5</a:t>
            </a:r>
            <a:endParaRPr lang="en-US" sz="2000" dirty="0"/>
          </a:p>
        </p:txBody>
      </p:sp>
      <p:sp>
        <p:nvSpPr>
          <p:cNvPr id="6" name="Text Box 1028"/>
          <p:cNvSpPr txBox="1">
            <a:spLocks noChangeArrowheads="1"/>
          </p:cNvSpPr>
          <p:nvPr/>
        </p:nvSpPr>
        <p:spPr bwMode="auto">
          <a:xfrm>
            <a:off x="1752600" y="4038600"/>
            <a:ext cx="4419600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dirty="0"/>
              <a:t>valence ns e</a:t>
            </a:r>
            <a:r>
              <a:rPr lang="en-US" sz="2800" baseline="30000" dirty="0"/>
              <a:t>-</a:t>
            </a:r>
            <a:r>
              <a:rPr lang="en-US" sz="2800" dirty="0"/>
              <a:t>’s removed first, then n-1 d e</a:t>
            </a:r>
            <a:r>
              <a:rPr lang="en-US" sz="2800" baseline="30000" dirty="0"/>
              <a:t>-</a:t>
            </a:r>
            <a:r>
              <a:rPr lang="en-US" sz="2800" dirty="0"/>
              <a:t>’s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76400" y="5181600"/>
            <a:ext cx="4114800" cy="8925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sz="2800" dirty="0" err="1"/>
              <a:t>Mn</a:t>
            </a:r>
            <a:r>
              <a:rPr lang="en-US" sz="2800" dirty="0"/>
              <a:t> – 4e</a:t>
            </a:r>
            <a:r>
              <a:rPr lang="en-US" sz="2800" baseline="30000" dirty="0"/>
              <a:t>-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 Mn</a:t>
            </a:r>
            <a:r>
              <a:rPr lang="en-US" sz="2800" baseline="30000" dirty="0">
                <a:sym typeface="Symbol" pitchFamily="18" charset="2"/>
              </a:rPr>
              <a:t>4</a:t>
            </a:r>
            <a:r>
              <a:rPr lang="en-US" sz="2800" baseline="30000" dirty="0" smtClean="0">
                <a:sym typeface="Symbol" pitchFamily="18" charset="2"/>
              </a:rPr>
              <a:t>+</a:t>
            </a:r>
            <a:endParaRPr lang="en-US" sz="2800" dirty="0" smtClean="0">
              <a:sym typeface="Symbol" pitchFamily="18" charset="2"/>
            </a:endParaRPr>
          </a:p>
          <a:p>
            <a:pPr algn="just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2000" dirty="0" smtClean="0"/>
              <a:t>[</a:t>
            </a:r>
            <a:r>
              <a:rPr lang="en-US" sz="2000" dirty="0" err="1" smtClean="0"/>
              <a:t>Ar</a:t>
            </a:r>
            <a:r>
              <a:rPr lang="en-US" sz="2000" dirty="0" smtClean="0"/>
              <a:t>]4s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3d</a:t>
            </a:r>
            <a:r>
              <a:rPr lang="en-US" sz="2000" baseline="30000" dirty="0" smtClean="0"/>
              <a:t>5</a:t>
            </a:r>
            <a:r>
              <a:rPr lang="en-US" sz="2000" dirty="0" smtClean="0"/>
              <a:t>            [</a:t>
            </a:r>
            <a:r>
              <a:rPr lang="en-US" sz="2000" dirty="0" err="1" smtClean="0"/>
              <a:t>Ar</a:t>
            </a:r>
            <a:r>
              <a:rPr lang="en-US" sz="2000" dirty="0" smtClean="0"/>
              <a:t>]3d</a:t>
            </a:r>
            <a:r>
              <a:rPr lang="en-US" sz="2000" baseline="30000" dirty="0" smtClean="0"/>
              <a:t>3</a:t>
            </a:r>
            <a:endParaRPr lang="en-US" sz="2000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457200"/>
          </a:xfrm>
        </p:spPr>
        <p:txBody>
          <a:bodyPr>
            <a:noAutofit/>
          </a:bodyPr>
          <a:lstStyle/>
          <a:p>
            <a:pPr lvl="0" algn="just">
              <a:defRPr/>
            </a:pPr>
            <a:r>
              <a:rPr kumimoji="1" lang="en-US" altLang="zh-TW" sz="2800" b="1" dirty="0" smtClean="0">
                <a:solidFill>
                  <a:srgbClr val="CC0000"/>
                </a:solidFill>
                <a:latin typeface="Lucida Calligraphy" pitchFamily="66" charset="0"/>
                <a:ea typeface="新細明體" pitchFamily="18" charset="-120"/>
              </a:rPr>
              <a:t>Atomic Radii and Ionic Radii</a:t>
            </a:r>
            <a:endParaRPr kumimoji="1" lang="en-US" altLang="zh-TW" sz="2800" b="1" dirty="0">
              <a:solidFill>
                <a:srgbClr val="CC0000"/>
              </a:solidFill>
              <a:latin typeface="Lucida Calligraphy" pitchFamily="66" charset="0"/>
              <a:ea typeface="新細明體" pitchFamily="18" charset="-12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cs typeface="Segoe UI Semibold" pitchFamily="34" charset="0"/>
              </a:rPr>
              <a:t>In a given transition series, the atomic and ionic radii </a:t>
            </a:r>
            <a:r>
              <a:rPr lang="en-US" sz="1800" b="1" dirty="0" smtClean="0">
                <a:solidFill>
                  <a:srgbClr val="0000FF"/>
                </a:solidFill>
                <a:cs typeface="Segoe UI Semibold" pitchFamily="34" charset="0"/>
              </a:rPr>
              <a:t>first decreases</a:t>
            </a:r>
            <a:r>
              <a:rPr lang="en-US" sz="1800" dirty="0" smtClean="0">
                <a:cs typeface="Segoe UI Semibold" pitchFamily="34" charset="0"/>
              </a:rPr>
              <a:t>, then </a:t>
            </a:r>
            <a:r>
              <a:rPr lang="en-US" sz="1800" b="1" dirty="0" smtClean="0">
                <a:solidFill>
                  <a:srgbClr val="0000FF"/>
                </a:solidFill>
                <a:cs typeface="Segoe UI Semibold" pitchFamily="34" charset="0"/>
              </a:rPr>
              <a:t>become constant </a:t>
            </a:r>
            <a:r>
              <a:rPr lang="en-US" sz="1800" dirty="0" smtClean="0">
                <a:cs typeface="Segoe UI Semibold" pitchFamily="34" charset="0"/>
              </a:rPr>
              <a:t>and </a:t>
            </a:r>
            <a:r>
              <a:rPr lang="en-US" sz="1800" b="1" dirty="0" smtClean="0">
                <a:solidFill>
                  <a:srgbClr val="FF0000"/>
                </a:solidFill>
                <a:cs typeface="Segoe UI Semibold" pitchFamily="34" charset="0"/>
              </a:rPr>
              <a:t>increases towards </a:t>
            </a:r>
            <a:r>
              <a:rPr lang="en-US" sz="1800" dirty="0" smtClean="0">
                <a:cs typeface="Segoe UI Semibold" pitchFamily="34" charset="0"/>
              </a:rPr>
              <a:t>the end of the series. </a:t>
            </a:r>
            <a:endParaRPr kumimoji="1" lang="en-US" altLang="zh-TW" sz="1800" dirty="0" smtClean="0">
              <a:ea typeface="新細明體" pitchFamily="18" charset="-120"/>
              <a:cs typeface="Segoe UI Semibold" pitchFamily="34" charset="0"/>
            </a:endParaRPr>
          </a:p>
          <a:p>
            <a:r>
              <a:rPr lang="en-US" sz="1800" dirty="0" smtClean="0"/>
              <a:t>This is because in transition elements the new electron enters </a:t>
            </a:r>
            <a:r>
              <a:rPr lang="en-US" sz="1800" dirty="0" smtClean="0">
                <a:solidFill>
                  <a:srgbClr val="FF0000"/>
                </a:solidFill>
              </a:rPr>
              <a:t>in a d orbital.</a:t>
            </a:r>
          </a:p>
          <a:p>
            <a:r>
              <a:rPr lang="en-US" sz="1800" dirty="0" smtClean="0"/>
              <a:t>Initially since there is a few numbers of d electrons, the </a:t>
            </a:r>
            <a:r>
              <a:rPr lang="en-US" sz="1800" b="1" dirty="0" smtClean="0">
                <a:solidFill>
                  <a:srgbClr val="FF0000"/>
                </a:solidFill>
              </a:rPr>
              <a:t>shielding effect is very poor</a:t>
            </a:r>
            <a:r>
              <a:rPr lang="en-US" sz="1800" dirty="0" smtClean="0">
                <a:solidFill>
                  <a:srgbClr val="FF0000"/>
                </a:solidFill>
              </a:rPr>
              <a:t>.</a:t>
            </a:r>
            <a:r>
              <a:rPr lang="en-US" sz="1800" dirty="0" smtClean="0"/>
              <a:t> </a:t>
            </a:r>
          </a:p>
          <a:p>
            <a:r>
              <a:rPr lang="en-US" sz="1800" dirty="0" smtClean="0"/>
              <a:t>As the atomic number increases, the </a:t>
            </a:r>
            <a:r>
              <a:rPr lang="en-US" sz="1800" b="1" dirty="0" smtClean="0">
                <a:solidFill>
                  <a:srgbClr val="FF0000"/>
                </a:solidFill>
              </a:rPr>
              <a:t>nuclear charge </a:t>
            </a:r>
            <a:r>
              <a:rPr lang="en-US" sz="1800" dirty="0" smtClean="0"/>
              <a:t>also increases, so the atomic radius decreases. </a:t>
            </a:r>
          </a:p>
          <a:p>
            <a:r>
              <a:rPr lang="en-US" sz="1800" dirty="0" smtClean="0"/>
              <a:t>Towards the </a:t>
            </a:r>
            <a:r>
              <a:rPr lang="en-US" sz="1800" b="1" dirty="0" smtClean="0">
                <a:solidFill>
                  <a:srgbClr val="3333FF"/>
                </a:solidFill>
              </a:rPr>
              <a:t>middle of the series</a:t>
            </a:r>
            <a:r>
              <a:rPr lang="en-US" sz="1800" dirty="0" smtClean="0"/>
              <a:t>, the </a:t>
            </a:r>
            <a:r>
              <a:rPr lang="en-US" sz="1800" b="1" dirty="0" smtClean="0">
                <a:solidFill>
                  <a:srgbClr val="FF0000"/>
                </a:solidFill>
              </a:rPr>
              <a:t>increase in nuclear charge </a:t>
            </a:r>
            <a:r>
              <a:rPr lang="en-US" sz="1800" dirty="0" smtClean="0"/>
              <a:t>is </a:t>
            </a:r>
            <a:r>
              <a:rPr lang="en-US" sz="1800" b="1" dirty="0" smtClean="0">
                <a:solidFill>
                  <a:srgbClr val="3333FF"/>
                </a:solidFill>
              </a:rPr>
              <a:t>balanced</a:t>
            </a:r>
            <a:r>
              <a:rPr lang="en-US" sz="1800" dirty="0" smtClean="0">
                <a:solidFill>
                  <a:srgbClr val="3333FF"/>
                </a:solidFill>
              </a:rPr>
              <a:t> </a:t>
            </a:r>
            <a:r>
              <a:rPr lang="en-US" sz="1800" dirty="0" smtClean="0"/>
              <a:t>by the </a:t>
            </a:r>
            <a:r>
              <a:rPr lang="en-US" sz="1800" b="1" dirty="0" smtClean="0">
                <a:solidFill>
                  <a:srgbClr val="FF0000"/>
                </a:solidFill>
              </a:rPr>
              <a:t>shielding effect </a:t>
            </a:r>
            <a:r>
              <a:rPr lang="en-US" sz="1800" dirty="0" smtClean="0"/>
              <a:t>and so the atomic </a:t>
            </a:r>
            <a:r>
              <a:rPr lang="en-US" sz="1800" b="1" dirty="0" smtClean="0">
                <a:solidFill>
                  <a:srgbClr val="3333FF"/>
                </a:solidFill>
              </a:rPr>
              <a:t>radius becomes constant</a:t>
            </a:r>
            <a:r>
              <a:rPr lang="en-US" sz="1800" b="1" dirty="0" smtClean="0"/>
              <a:t>.</a:t>
            </a:r>
          </a:p>
          <a:p>
            <a:r>
              <a:rPr lang="en-US" sz="1800" dirty="0" smtClean="0"/>
              <a:t>Towards the end of the series, as the </a:t>
            </a:r>
            <a:r>
              <a:rPr lang="en-US" sz="1800" b="1" dirty="0" smtClean="0">
                <a:solidFill>
                  <a:srgbClr val="3333FF"/>
                </a:solidFill>
              </a:rPr>
              <a:t>electron- electron repulsion </a:t>
            </a:r>
            <a:r>
              <a:rPr lang="en-US" sz="1800" dirty="0" smtClean="0"/>
              <a:t>increases the atomic </a:t>
            </a:r>
            <a:r>
              <a:rPr lang="en-US" sz="1800" b="1" dirty="0" smtClean="0">
                <a:solidFill>
                  <a:srgbClr val="3333FF"/>
                </a:solidFill>
              </a:rPr>
              <a:t>radius also increases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The atomic and ionic radii of </a:t>
            </a:r>
            <a:r>
              <a:rPr lang="en-US" sz="1800" b="1" dirty="0" smtClean="0"/>
              <a:t>2</a:t>
            </a:r>
            <a:r>
              <a:rPr lang="en-US" sz="1800" b="1" baseline="30000" dirty="0" smtClean="0"/>
              <a:t>nd</a:t>
            </a:r>
            <a:r>
              <a:rPr lang="en-US" sz="1800" dirty="0" smtClean="0"/>
              <a:t> and </a:t>
            </a:r>
            <a:r>
              <a:rPr lang="en-US" sz="1800" b="1" dirty="0" smtClean="0"/>
              <a:t>3</a:t>
            </a:r>
            <a:r>
              <a:rPr lang="en-US" sz="1800" b="1" baseline="30000" dirty="0" smtClean="0"/>
              <a:t>rd</a:t>
            </a:r>
            <a:r>
              <a:rPr lang="en-US" sz="1800" dirty="0" smtClean="0"/>
              <a:t> row transition metals are quite similar. This is due to the </a:t>
            </a:r>
            <a:r>
              <a:rPr lang="en-US" sz="1800" b="1" i="1" dirty="0" smtClean="0"/>
              <a:t>Lanthanide contraction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In between the </a:t>
            </a:r>
            <a:r>
              <a:rPr lang="en-US" sz="1800" b="1" dirty="0" smtClean="0"/>
              <a:t>2</a:t>
            </a:r>
            <a:r>
              <a:rPr lang="en-US" sz="1800" b="1" baseline="30000" dirty="0" smtClean="0"/>
              <a:t>nd</a:t>
            </a:r>
            <a:r>
              <a:rPr lang="en-US" sz="1800" dirty="0" smtClean="0"/>
              <a:t> and </a:t>
            </a:r>
            <a:r>
              <a:rPr lang="en-US" sz="1800" b="1" dirty="0" smtClean="0"/>
              <a:t>3</a:t>
            </a:r>
            <a:r>
              <a:rPr lang="en-US" sz="1800" b="1" baseline="30000" dirty="0" smtClean="0"/>
              <a:t>rd</a:t>
            </a:r>
            <a:r>
              <a:rPr lang="en-US" sz="1800" dirty="0" smtClean="0"/>
              <a:t> row transition elements, 4f electrons are present. </a:t>
            </a:r>
          </a:p>
          <a:p>
            <a:r>
              <a:rPr lang="en-US" sz="1800" dirty="0" smtClean="0"/>
              <a:t>The 4f electrons </a:t>
            </a:r>
            <a:r>
              <a:rPr lang="en-US" sz="1800" b="1" i="1" dirty="0" smtClean="0"/>
              <a:t>have very poor shielding effect </a:t>
            </a:r>
            <a:r>
              <a:rPr lang="en-US" sz="1800" dirty="0" smtClean="0"/>
              <a:t>and as a result the atomic and ionic radii of Lanthanides </a:t>
            </a:r>
            <a:r>
              <a:rPr lang="en-US" sz="1800" b="1" i="1" dirty="0" smtClean="0">
                <a:solidFill>
                  <a:srgbClr val="3333FF"/>
                </a:solidFill>
              </a:rPr>
              <a:t>decrease from left to right</a:t>
            </a:r>
            <a:r>
              <a:rPr lang="en-US" sz="1800" dirty="0" smtClean="0"/>
              <a:t>.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8305" name="Object 1"/>
          <p:cNvGraphicFramePr>
            <a:graphicFrameLocks noChangeAspect="1"/>
          </p:cNvGraphicFramePr>
          <p:nvPr/>
        </p:nvGraphicFramePr>
        <p:xfrm>
          <a:off x="0" y="413544"/>
          <a:ext cx="8763000" cy="6444456"/>
        </p:xfrm>
        <a:graphic>
          <a:graphicData uri="http://schemas.openxmlformats.org/presentationml/2006/ole">
            <p:oleObj spid="_x0000_s271362" name="Slide" r:id="rId3" imgW="3879363" imgH="2909365" progId="PowerPoint.Slide.12">
              <p:embed/>
            </p:oleObj>
          </a:graphicData>
        </a:graphic>
      </p:graphicFrame>
      <p:sp>
        <p:nvSpPr>
          <p:cNvPr id="8" name="Right Brace 7"/>
          <p:cNvSpPr/>
          <p:nvPr/>
        </p:nvSpPr>
        <p:spPr>
          <a:xfrm rot="19963995">
            <a:off x="902056" y="391532"/>
            <a:ext cx="1124316" cy="88411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81200" y="381000"/>
            <a:ext cx="1029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>s-block</a:t>
            </a:r>
            <a:endParaRPr lang="en-US" sz="2000" b="1" i="1" dirty="0">
              <a:solidFill>
                <a:srgbClr val="FF000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 rot="20457042">
            <a:off x="5825299" y="438212"/>
            <a:ext cx="1072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 smtClean="0">
                <a:solidFill>
                  <a:srgbClr val="CC00CC"/>
                </a:solidFill>
                <a:latin typeface="Adobe Gothic Std B" pitchFamily="34" charset="-128"/>
                <a:ea typeface="Adobe Gothic Std B" pitchFamily="34" charset="-128"/>
              </a:rPr>
              <a:t>p-block</a:t>
            </a:r>
            <a:endParaRPr lang="en-US" sz="2000" b="1" i="1" dirty="0">
              <a:solidFill>
                <a:srgbClr val="CC00CC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1" name="Left Brace 10"/>
          <p:cNvSpPr/>
          <p:nvPr/>
        </p:nvSpPr>
        <p:spPr>
          <a:xfrm rot="4646525">
            <a:off x="6549306" y="-586967"/>
            <a:ext cx="820519" cy="2523499"/>
          </a:xfrm>
          <a:prstGeom prst="leftBrace">
            <a:avLst>
              <a:gd name="adj1" fmla="val 8333"/>
              <a:gd name="adj2" fmla="val 50986"/>
            </a:avLst>
          </a:prstGeom>
          <a:ln w="1905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23"/>
          <p:cNvSpPr>
            <a:spLocks noChangeArrowheads="1"/>
          </p:cNvSpPr>
          <p:nvPr/>
        </p:nvSpPr>
        <p:spPr bwMode="auto">
          <a:xfrm>
            <a:off x="1524000" y="1752600"/>
            <a:ext cx="42640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u="sng" dirty="0" smtClean="0">
                <a:solidFill>
                  <a:srgbClr val="0033CC"/>
                </a:solidFill>
              </a:rPr>
              <a:t>d-block </a:t>
            </a:r>
            <a:r>
              <a:rPr lang="en-US" sz="2000" b="1" u="sng" dirty="0">
                <a:solidFill>
                  <a:srgbClr val="0033CC"/>
                </a:solidFill>
              </a:rPr>
              <a:t>transition elements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15000" y="4953000"/>
            <a:ext cx="3413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u="sng" dirty="0" smtClean="0">
                <a:solidFill>
                  <a:srgbClr val="0000FF"/>
                </a:solidFill>
              </a:rPr>
              <a:t>f-block transition elements</a:t>
            </a:r>
            <a:endParaRPr lang="en-US" b="1" u="sng" dirty="0">
              <a:solidFill>
                <a:srgbClr val="0000FF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3200400" cy="427038"/>
          </a:xfrm>
          <a:noFill/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en-US" sz="2400" dirty="0" smtClean="0"/>
              <a:t>Periodic Table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495800"/>
            <a:ext cx="8763000" cy="2133600"/>
          </a:xfrm>
        </p:spPr>
        <p:txBody>
          <a:bodyPr>
            <a:noAutofit/>
          </a:bodyPr>
          <a:lstStyle/>
          <a:p>
            <a:r>
              <a:rPr lang="en-IN" sz="1700" dirty="0" smtClean="0">
                <a:solidFill>
                  <a:srgbClr val="000099"/>
                </a:solidFill>
              </a:rPr>
              <a:t>In IIIB group (Sc --&gt; Y --&gt; La), atomic size increase regularly from top to bottom</a:t>
            </a:r>
          </a:p>
          <a:p>
            <a:pPr algn="just">
              <a:lnSpc>
                <a:spcPct val="150000"/>
              </a:lnSpc>
              <a:defRPr/>
            </a:pPr>
            <a:r>
              <a:rPr lang="en-IN" sz="1700" dirty="0" smtClean="0">
                <a:ea typeface="Verdana" pitchFamily="34" charset="0"/>
                <a:cs typeface="Verdana" pitchFamily="34" charset="0"/>
              </a:rPr>
              <a:t>The atomic radius increases from </a:t>
            </a:r>
            <a:r>
              <a:rPr lang="en-IN" sz="1700" dirty="0" smtClean="0">
                <a:solidFill>
                  <a:srgbClr val="0033CC"/>
                </a:solidFill>
                <a:ea typeface="Verdana" pitchFamily="34" charset="0"/>
                <a:cs typeface="Verdana" pitchFamily="34" charset="0"/>
              </a:rPr>
              <a:t>3d series to 4d </a:t>
            </a:r>
            <a:r>
              <a:rPr lang="en-IN" sz="1700" dirty="0" smtClean="0">
                <a:ea typeface="Verdana" pitchFamily="34" charset="0"/>
                <a:cs typeface="Verdana" pitchFamily="34" charset="0"/>
              </a:rPr>
              <a:t>series and remains almost same for </a:t>
            </a:r>
            <a:r>
              <a:rPr lang="en-IN" sz="1700" dirty="0" smtClean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4d and 5d series due to </a:t>
            </a:r>
            <a:r>
              <a:rPr lang="en-IN" sz="1700" b="1" i="1" dirty="0" err="1" smtClean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lanthanoid</a:t>
            </a:r>
            <a:r>
              <a:rPr lang="en-IN" sz="1700" b="1" i="1" dirty="0" smtClean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 contraction</a:t>
            </a:r>
            <a:r>
              <a:rPr lang="en-IN" sz="1700" b="1" i="1" dirty="0" smtClean="0">
                <a:ea typeface="Verdana" pitchFamily="34" charset="0"/>
                <a:cs typeface="Verdana" pitchFamily="34" charset="0"/>
              </a:rPr>
              <a:t>.</a:t>
            </a:r>
            <a:endParaRPr lang="en-US" sz="1700" b="1" i="1" dirty="0" smtClean="0"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IN" sz="1800" dirty="0" err="1" smtClean="0">
                <a:ea typeface="Verdana" pitchFamily="34" charset="0"/>
                <a:cs typeface="Verdana" pitchFamily="34" charset="0"/>
              </a:rPr>
              <a:t>Eg</a:t>
            </a:r>
            <a:r>
              <a:rPr lang="en-IN" sz="1800" dirty="0" smtClean="0">
                <a:ea typeface="Verdana" pitchFamily="34" charset="0"/>
                <a:cs typeface="Verdana" pitchFamily="34" charset="0"/>
              </a:rPr>
              <a:t>. </a:t>
            </a:r>
            <a:r>
              <a:rPr lang="en-IN" sz="1800" dirty="0" err="1" smtClean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Zr</a:t>
            </a:r>
            <a:r>
              <a:rPr lang="en-IN" sz="1800" dirty="0" smtClean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 (4d series) and </a:t>
            </a:r>
            <a:r>
              <a:rPr lang="en-IN" sz="1800" dirty="0" err="1" smtClean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Hf</a:t>
            </a:r>
            <a:r>
              <a:rPr lang="en-IN" sz="1800" dirty="0" smtClean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 (5d series) </a:t>
            </a:r>
            <a:r>
              <a:rPr lang="en-IN" sz="1800" dirty="0" smtClean="0">
                <a:ea typeface="Verdana" pitchFamily="34" charset="0"/>
                <a:cs typeface="Verdana" pitchFamily="34" charset="0"/>
              </a:rPr>
              <a:t>have almost equal atomic size (</a:t>
            </a:r>
            <a:r>
              <a:rPr lang="en-IN" sz="1800" dirty="0" err="1" smtClean="0">
                <a:ea typeface="Verdana" pitchFamily="34" charset="0"/>
                <a:cs typeface="Verdana" pitchFamily="34" charset="0"/>
              </a:rPr>
              <a:t>Zr</a:t>
            </a:r>
            <a:r>
              <a:rPr lang="en-IN" sz="1800" dirty="0" smtClean="0">
                <a:ea typeface="Verdana" pitchFamily="34" charset="0"/>
                <a:cs typeface="Verdana" pitchFamily="34" charset="0"/>
              </a:rPr>
              <a:t> 160pm, </a:t>
            </a:r>
            <a:r>
              <a:rPr lang="en-IN" sz="1800" dirty="0" err="1" smtClean="0">
                <a:ea typeface="Verdana" pitchFamily="34" charset="0"/>
                <a:cs typeface="Verdana" pitchFamily="34" charset="0"/>
              </a:rPr>
              <a:t>Hf</a:t>
            </a:r>
            <a:r>
              <a:rPr lang="en-IN" sz="1800" dirty="0" smtClean="0">
                <a:ea typeface="Verdana" pitchFamily="34" charset="0"/>
                <a:cs typeface="Verdana" pitchFamily="34" charset="0"/>
              </a:rPr>
              <a:t> 158 pm)</a:t>
            </a:r>
            <a:endParaRPr lang="en-US" sz="1800" dirty="0" smtClean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3074" descr="Atomic radii of the 3d, 4d, and 5d transition metals copy"/>
          <p:cNvPicPr>
            <a:picLocks noChangeAspect="1" noChangeArrowheads="1"/>
          </p:cNvPicPr>
          <p:nvPr/>
        </p:nvPicPr>
        <p:blipFill>
          <a:blip r:embed="rId2" cstate="print"/>
          <a:srcRect t="-2222" b="2222"/>
          <a:stretch>
            <a:fillRect/>
          </a:stretch>
        </p:blipFill>
        <p:spPr bwMode="auto">
          <a:xfrm>
            <a:off x="685799" y="228600"/>
            <a:ext cx="6045319" cy="265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1786" t="3448" r="1786" b="3449"/>
          <a:stretch>
            <a:fillRect/>
          </a:stretch>
        </p:blipFill>
        <p:spPr bwMode="auto">
          <a:xfrm>
            <a:off x="762000" y="2971800"/>
            <a:ext cx="624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5410200" y="3733800"/>
            <a:ext cx="1143000" cy="5334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411162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Ionization Enthalpy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The ionization enthalpies of the d-block elements are higher than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s-block</a:t>
            </a:r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elements but lower than 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p-block elements</a:t>
            </a:r>
          </a:p>
          <a:p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In the transition series of elements, </a:t>
            </a:r>
          </a:p>
          <a:p>
            <a:pPr lvl="1"/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the enthalpy of ionization </a:t>
            </a:r>
            <a:r>
              <a:rPr lang="en-US" sz="2000" i="1" dirty="0" smtClean="0">
                <a:solidFill>
                  <a:srgbClr val="FF000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gradually increases </a:t>
            </a:r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across a period even though the increase is not regular</a:t>
            </a:r>
          </a:p>
          <a:p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This is due to an </a:t>
            </a:r>
            <a:r>
              <a:rPr lang="en-US" sz="2000" i="1" dirty="0" smtClean="0">
                <a:solidFill>
                  <a:srgbClr val="FF000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increase in the effective nuclear charge </a:t>
            </a:r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experienced by 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ns electron</a:t>
            </a:r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, causing a contraction in atomic size and thus making it difficult to ionize</a:t>
            </a:r>
          </a:p>
          <a:p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But with increasing 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number of (n-1)d electrons </a:t>
            </a:r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the effect of increase in nuclear charge is partly balanced by increase in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screening effect </a:t>
            </a:r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and consequently the increase is 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rather small</a:t>
            </a:r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. </a:t>
            </a:r>
          </a:p>
          <a:p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The ionization enthalpies of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5d elements </a:t>
            </a:r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are comparatively higher than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4d and 3d elements</a:t>
            </a:r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. </a:t>
            </a:r>
          </a:p>
          <a:p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This is because of </a:t>
            </a:r>
            <a:r>
              <a:rPr lang="en-US" sz="2000" i="1" dirty="0" smtClean="0">
                <a:solidFill>
                  <a:srgbClr val="3333FF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greater effective nuclear charge </a:t>
            </a:r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felt by outer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ns </a:t>
            </a:r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electrons due to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imperfect shielding </a:t>
            </a:r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by the intervening 4f electrons.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Ionization Enthalpy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32766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</a:t>
            </a:r>
            <a:r>
              <a:rPr lang="en-US" sz="1800" i="1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second and third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enthalpies of ionization follow the same trend except for</a:t>
            </a:r>
          </a:p>
          <a:p>
            <a:pPr lvl="1"/>
            <a:r>
              <a:rPr lang="en-US" sz="1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second enthalpy of ionization of </a:t>
            </a:r>
            <a:r>
              <a:rPr lang="en-US" sz="1800" i="1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chromium and copper </a:t>
            </a:r>
          </a:p>
          <a:p>
            <a:pPr lvl="1"/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which are relatively </a:t>
            </a:r>
            <a:r>
              <a:rPr lang="en-US" sz="1800" dirty="0" smtClean="0">
                <a:solidFill>
                  <a:srgbClr val="3333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high due to additional stability 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associated with </a:t>
            </a:r>
            <a:r>
              <a:rPr lang="en-US" sz="18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half- filled and completely filled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configuration of chromium and copper, respectively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Within a group the </a:t>
            </a:r>
            <a:r>
              <a:rPr lang="en-US" sz="1800" dirty="0" smtClean="0">
                <a:solidFill>
                  <a:srgbClr val="3333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ionization enthalpy decreases 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from </a:t>
            </a:r>
            <a:r>
              <a:rPr lang="en-US" sz="18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3d to 4d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transition series and then increases from </a:t>
            </a:r>
            <a:r>
              <a:rPr lang="en-US" sz="18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4d to 5d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elements. 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This increase is because of </a:t>
            </a:r>
            <a:r>
              <a:rPr lang="en-US" sz="1800" i="1" dirty="0" smtClean="0">
                <a:solidFill>
                  <a:srgbClr val="3333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smaller atomic size of 5d elements 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due to lanthanide contraction.</a:t>
            </a:r>
          </a:p>
          <a:p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None/>
            </a:pPr>
            <a:r>
              <a:rPr lang="en-US" sz="1800" b="1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First Ionization energies of d-block transition elements</a:t>
            </a:r>
            <a:endParaRPr lang="en-US" sz="1800" i="1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sz="22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267200"/>
            <a:ext cx="8229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FF0000"/>
                </a:solidFill>
              </a:rPr>
              <a:t>Electronegativity (EN)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EN is a measure of the relative tendency of an atom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to attract electrons towards itself</a:t>
            </a:r>
            <a:r>
              <a:rPr lang="en-US" sz="2000" i="1" dirty="0" smtClean="0">
                <a:solidFill>
                  <a:srgbClr val="FF00FF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when it is chemically combined with another atom</a:t>
            </a:r>
            <a:endParaRPr lang="en-US" sz="2000" dirty="0" smtClean="0">
              <a:solidFill>
                <a:srgbClr val="FF00FF"/>
              </a:solidFill>
              <a:latin typeface="Comic Sans MS" pitchFamily="66" charset="0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Transition elements have fairly 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low values of electronegativity</a:t>
            </a:r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It increases from 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Sc to Cu </a:t>
            </a:r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with a fall at Zn.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However, this increase in electronegativity is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much slower </a:t>
            </a:r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because the additional electron being added to an inner shell 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provides relatively good shielding</a:t>
            </a:r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to the outer electrons from the nucleus.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The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increasing electronegativity </a:t>
            </a:r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from Sc to Cu means that the elements become 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slightly less metallic</a:t>
            </a:r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and this is reflected in the increasing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positive electrode potentials </a:t>
            </a:r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of their ions M</a:t>
            </a:r>
            <a:r>
              <a:rPr lang="en-US" sz="2000" baseline="30000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2+</a:t>
            </a:r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and M</a:t>
            </a:r>
            <a:r>
              <a:rPr lang="en-US" sz="2000" baseline="30000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3+</a:t>
            </a:r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endParaRPr lang="en-US" sz="2000" dirty="0">
              <a:latin typeface="Comic Sans MS" pitchFamily="66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67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Electrode Potential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943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 Electrode potential is a measure of the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electropositive character and the reactivity </a:t>
            </a:r>
            <a:r>
              <a:rPr lang="en-US" sz="2000" dirty="0" smtClean="0">
                <a:latin typeface="Comic Sans MS" pitchFamily="66" charset="0"/>
              </a:rPr>
              <a:t>of the metals. </a:t>
            </a:r>
          </a:p>
          <a:p>
            <a:r>
              <a:rPr lang="en-US" sz="2000" dirty="0" smtClean="0">
                <a:latin typeface="Comic Sans MS" pitchFamily="66" charset="0"/>
              </a:rPr>
              <a:t>The relative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stability of metal </a:t>
            </a:r>
            <a:r>
              <a:rPr lang="en-US" sz="2000" dirty="0" smtClean="0">
                <a:latin typeface="Comic Sans MS" pitchFamily="66" charset="0"/>
              </a:rPr>
              <a:t>ion in its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various oxidation states </a:t>
            </a:r>
            <a:r>
              <a:rPr lang="en-US" sz="2000" dirty="0" smtClean="0">
                <a:latin typeface="Comic Sans MS" pitchFamily="66" charset="0"/>
              </a:rPr>
              <a:t>and those of different metal ions in the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same oxidation state </a:t>
            </a:r>
            <a:r>
              <a:rPr lang="en-US" sz="2000" dirty="0" smtClean="0">
                <a:latin typeface="Comic Sans MS" pitchFamily="66" charset="0"/>
              </a:rPr>
              <a:t>can be found by consideration of 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standard electrode potential </a:t>
            </a:r>
            <a:r>
              <a:rPr lang="en-US" sz="2000" dirty="0" smtClean="0">
                <a:latin typeface="Comic Sans MS" pitchFamily="66" charset="0"/>
              </a:rPr>
              <a:t>values. </a:t>
            </a:r>
          </a:p>
          <a:p>
            <a:r>
              <a:rPr lang="en-US" sz="2000" dirty="0" smtClean="0">
                <a:latin typeface="Comic Sans MS" pitchFamily="66" charset="0"/>
              </a:rPr>
              <a:t>The electrode potential values of first row transition series 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generally increases </a:t>
            </a:r>
            <a:r>
              <a:rPr lang="en-US" sz="2000" dirty="0" smtClean="0">
                <a:latin typeface="Comic Sans MS" pitchFamily="66" charset="0"/>
              </a:rPr>
              <a:t>from left to right except:</a:t>
            </a:r>
          </a:p>
          <a:p>
            <a:pPr lvl="1"/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E</a:t>
            </a:r>
            <a:r>
              <a:rPr lang="en-US" sz="2000" baseline="30000" dirty="0" err="1" smtClean="0">
                <a:solidFill>
                  <a:srgbClr val="FF0000"/>
                </a:solidFill>
                <a:latin typeface="Comic Sans MS" pitchFamily="66" charset="0"/>
              </a:rPr>
              <a:t>θ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(Cu</a:t>
            </a:r>
            <a:r>
              <a:rPr lang="en-US" sz="2000" baseline="30000" dirty="0" smtClean="0">
                <a:solidFill>
                  <a:srgbClr val="FF0000"/>
                </a:solidFill>
                <a:latin typeface="Comic Sans MS" pitchFamily="66" charset="0"/>
              </a:rPr>
              <a:t>2+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/Cu) </a:t>
            </a:r>
            <a:r>
              <a:rPr lang="en-US" sz="2000" dirty="0" smtClean="0">
                <a:latin typeface="Comic Sans MS" pitchFamily="66" charset="0"/>
              </a:rPr>
              <a:t>is positive (+0.34V), while the </a:t>
            </a:r>
            <a:r>
              <a:rPr lang="en-US" sz="2000" dirty="0" err="1" smtClean="0">
                <a:latin typeface="Comic Sans MS" pitchFamily="66" charset="0"/>
              </a:rPr>
              <a:t>E</a:t>
            </a:r>
            <a:r>
              <a:rPr lang="en-US" sz="2000" baseline="30000" dirty="0" err="1" smtClean="0">
                <a:latin typeface="Comic Sans MS" pitchFamily="66" charset="0"/>
              </a:rPr>
              <a:t>θ</a:t>
            </a:r>
            <a:r>
              <a:rPr lang="en-US" sz="2000" dirty="0" smtClean="0">
                <a:latin typeface="Comic Sans MS" pitchFamily="66" charset="0"/>
              </a:rPr>
              <a:t> values of all the other first row transition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elements are negative</a:t>
            </a:r>
            <a:r>
              <a:rPr lang="en-US" sz="2000" dirty="0" smtClean="0">
                <a:latin typeface="Comic Sans MS" pitchFamily="66" charset="0"/>
              </a:rPr>
              <a:t>. </a:t>
            </a:r>
          </a:p>
          <a:p>
            <a:pPr lvl="1"/>
            <a:r>
              <a:rPr lang="en-US" sz="2000" dirty="0" smtClean="0">
                <a:latin typeface="Comic Sans MS" pitchFamily="66" charset="0"/>
              </a:rPr>
              <a:t>This is because the high energy to transform 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Cu(s) to Cu</a:t>
            </a:r>
            <a:r>
              <a:rPr lang="en-US" sz="2000" baseline="30000" dirty="0" smtClean="0">
                <a:solidFill>
                  <a:srgbClr val="3333FF"/>
                </a:solidFill>
                <a:latin typeface="Comic Sans MS" pitchFamily="66" charset="0"/>
              </a:rPr>
              <a:t>2+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(</a:t>
            </a:r>
            <a:r>
              <a:rPr lang="en-US" sz="2000" dirty="0" err="1" smtClean="0">
                <a:solidFill>
                  <a:srgbClr val="3333FF"/>
                </a:solidFill>
                <a:latin typeface="Comic Sans MS" pitchFamily="66" charset="0"/>
              </a:rPr>
              <a:t>aq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) </a:t>
            </a:r>
            <a:r>
              <a:rPr lang="en-US" sz="2000" dirty="0" smtClean="0">
                <a:latin typeface="Comic Sans MS" pitchFamily="66" charset="0"/>
              </a:rPr>
              <a:t>is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not balanced </a:t>
            </a:r>
            <a:r>
              <a:rPr lang="en-US" sz="2000" dirty="0" smtClean="0">
                <a:latin typeface="Comic Sans MS" pitchFamily="66" charset="0"/>
              </a:rPr>
              <a:t>by its hydration enthalpy. </a:t>
            </a:r>
          </a:p>
          <a:p>
            <a:r>
              <a:rPr lang="en-US" sz="2000" dirty="0" smtClean="0">
                <a:latin typeface="Comic Sans MS" pitchFamily="66" charset="0"/>
              </a:rPr>
              <a:t>So Cu does not easily reacts with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acid and liberate H</a:t>
            </a:r>
            <a:r>
              <a:rPr lang="en-US" sz="2000" baseline="-25000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US" sz="2000" dirty="0" smtClean="0">
                <a:latin typeface="Comic Sans MS" pitchFamily="66" charset="0"/>
              </a:rPr>
              <a:t>. Only oxidizing acids [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HNO</a:t>
            </a:r>
            <a:r>
              <a:rPr lang="en-US" sz="2000" baseline="-25000" dirty="0" smtClean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 and hot Conc. H</a:t>
            </a:r>
            <a:r>
              <a:rPr lang="en-US" sz="2000" baseline="-25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SO</a:t>
            </a:r>
            <a:r>
              <a:rPr lang="en-US" sz="2000" baseline="-25000" dirty="0" smtClean="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2000" dirty="0" smtClean="0">
                <a:latin typeface="Comic Sans MS" pitchFamily="66" charset="0"/>
              </a:rPr>
              <a:t>] react with Cu and the acid get reduced. </a:t>
            </a:r>
          </a:p>
          <a:p>
            <a:r>
              <a:rPr lang="en-US" sz="2000" dirty="0" smtClean="0">
                <a:latin typeface="Comic Sans MS" pitchFamily="66" charset="0"/>
              </a:rPr>
              <a:t>Along the series, the </a:t>
            </a:r>
            <a:r>
              <a:rPr lang="en-US" sz="2000" dirty="0" err="1" smtClean="0">
                <a:latin typeface="Comic Sans MS" pitchFamily="66" charset="0"/>
              </a:rPr>
              <a:t>E</a:t>
            </a:r>
            <a:r>
              <a:rPr lang="en-US" sz="2000" baseline="30000" dirty="0" err="1" smtClean="0">
                <a:latin typeface="Comic Sans MS" pitchFamily="66" charset="0"/>
              </a:rPr>
              <a:t>θ</a:t>
            </a:r>
            <a:r>
              <a:rPr lang="en-US" sz="2000" dirty="0" smtClean="0">
                <a:latin typeface="Comic Sans MS" pitchFamily="66" charset="0"/>
              </a:rPr>
              <a:t> values become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less –</a:t>
            </a:r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ve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due to the increase in the sum of 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1</a:t>
            </a:r>
            <a:r>
              <a:rPr lang="en-US" sz="2000" baseline="30000" dirty="0" smtClean="0">
                <a:solidFill>
                  <a:srgbClr val="3333FF"/>
                </a:solidFill>
                <a:latin typeface="Comic Sans MS" pitchFamily="66" charset="0"/>
              </a:rPr>
              <a:t>st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 and 2</a:t>
            </a:r>
            <a:r>
              <a:rPr lang="en-US" sz="2000" baseline="30000" dirty="0" smtClean="0">
                <a:solidFill>
                  <a:srgbClr val="3333FF"/>
                </a:solidFill>
                <a:latin typeface="Comic Sans MS" pitchFamily="66" charset="0"/>
              </a:rPr>
              <a:t>nd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 ionization enthalpies</a:t>
            </a:r>
            <a:r>
              <a:rPr lang="en-US" sz="2000" dirty="0" smtClean="0">
                <a:latin typeface="Comic Sans MS" pitchFamily="66" charset="0"/>
              </a:rPr>
              <a:t>. 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Electrode Potential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Stability of the compounds depends on 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electrode potential </a:t>
            </a:r>
            <a:r>
              <a:rPr lang="en-US" sz="2000" dirty="0" smtClean="0">
                <a:latin typeface="Comic Sans MS" pitchFamily="66" charset="0"/>
              </a:rPr>
              <a:t>which is dependent on </a:t>
            </a:r>
          </a:p>
          <a:p>
            <a:pPr lvl="1"/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ionization enthalpy, 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∆</a:t>
            </a:r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H</a:t>
            </a:r>
            <a:r>
              <a:rPr lang="en-US" sz="2000" baseline="-25000" dirty="0" err="1" smtClean="0">
                <a:solidFill>
                  <a:srgbClr val="FF0000"/>
                </a:solidFill>
                <a:latin typeface="Comic Sans MS" pitchFamily="66" charset="0"/>
              </a:rPr>
              <a:t>sub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and 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∆</a:t>
            </a:r>
            <a:r>
              <a:rPr lang="en-US" sz="2000" dirty="0" err="1" smtClean="0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20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hyd</a:t>
            </a:r>
            <a:r>
              <a:rPr lang="en-US" sz="2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energy values</a:t>
            </a:r>
          </a:p>
          <a:p>
            <a:r>
              <a:rPr lang="en-US" sz="2000" dirty="0" smtClean="0">
                <a:latin typeface="Comic Sans MS" pitchFamily="66" charset="0"/>
              </a:rPr>
              <a:t>The magnitude of ionization entropy for a particular oxidation state of metal determines 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the stability of the compounds in that metal</a:t>
            </a:r>
            <a:r>
              <a:rPr lang="en-US" sz="2000" dirty="0" smtClean="0">
                <a:latin typeface="Comic Sans MS" pitchFamily="66" charset="0"/>
              </a:rPr>
              <a:t>. 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Smaller the I.E. of the metal, the stable is its compounds</a:t>
            </a:r>
            <a:r>
              <a:rPr lang="en-US" sz="2000" dirty="0" smtClean="0">
                <a:latin typeface="Comic Sans MS" pitchFamily="66" charset="0"/>
              </a:rPr>
              <a:t>.  </a:t>
            </a:r>
          </a:p>
          <a:p>
            <a:pPr lvl="2">
              <a:buNone/>
            </a:pPr>
            <a:r>
              <a:rPr lang="en-US" sz="1600" dirty="0" smtClean="0">
                <a:latin typeface="Comic Sans MS" pitchFamily="66" charset="0"/>
              </a:rPr>
              <a:t> 	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Ni →Ni</a:t>
            </a:r>
            <a:r>
              <a:rPr lang="en-US" sz="2000" baseline="30000" dirty="0" smtClean="0">
                <a:solidFill>
                  <a:srgbClr val="0000FF"/>
                </a:solidFill>
                <a:latin typeface="Comic Sans MS" pitchFamily="66" charset="0"/>
              </a:rPr>
              <a:t>2+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 + 2e-   I.E = 2.49 x 10</a:t>
            </a:r>
            <a:r>
              <a:rPr lang="en-US" sz="2000" baseline="30000" dirty="0" smtClean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kJ/mol </a:t>
            </a:r>
          </a:p>
          <a:p>
            <a:pPr lvl="2">
              <a:buNone/>
            </a:pPr>
            <a:r>
              <a:rPr lang="en-US" sz="2000" dirty="0" smtClean="0">
                <a:latin typeface="Comic Sans MS" pitchFamily="66" charset="0"/>
              </a:rPr>
              <a:t>	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Pt →Pt</a:t>
            </a:r>
            <a:r>
              <a:rPr lang="en-US" sz="2000" baseline="30000" dirty="0" smtClean="0">
                <a:solidFill>
                  <a:srgbClr val="FF0000"/>
                </a:solidFill>
                <a:latin typeface="Comic Sans MS" pitchFamily="66" charset="0"/>
              </a:rPr>
              <a:t>2+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+ 2e-  I.E = 2.66 x 10</a:t>
            </a:r>
            <a:r>
              <a:rPr lang="en-US" sz="2000" baseline="30000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kJ/mol </a:t>
            </a:r>
          </a:p>
          <a:p>
            <a:r>
              <a:rPr lang="en-US" sz="2000" i="1" dirty="0" smtClean="0">
                <a:latin typeface="Comic Sans MS" pitchFamily="66" charset="0"/>
              </a:rPr>
              <a:t>Ni(II) compounds are thermodynamically more stable than Pt(II) compounds</a:t>
            </a:r>
            <a:r>
              <a:rPr lang="en-US" sz="2000" dirty="0" smtClean="0">
                <a:latin typeface="Comic Sans MS" pitchFamily="66" charset="0"/>
              </a:rPr>
              <a:t>.</a:t>
            </a:r>
          </a:p>
          <a:p>
            <a:pPr lvl="1">
              <a:buNone/>
            </a:pPr>
            <a:r>
              <a:rPr lang="en-US" sz="2000" dirty="0" smtClean="0">
                <a:latin typeface="Comic Sans MS" pitchFamily="66" charset="0"/>
              </a:rPr>
              <a:t> 	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Ni →Ni</a:t>
            </a:r>
            <a:r>
              <a:rPr lang="en-US" sz="2000" baseline="30000" dirty="0" smtClean="0">
                <a:solidFill>
                  <a:srgbClr val="FF0000"/>
                </a:solidFill>
                <a:latin typeface="Comic Sans MS" pitchFamily="66" charset="0"/>
              </a:rPr>
              <a:t>4+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+ 4e- I.E = 11.29 x 10</a:t>
            </a:r>
            <a:r>
              <a:rPr lang="en-US" sz="2000" baseline="30000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kJ/mol </a:t>
            </a:r>
          </a:p>
          <a:p>
            <a:pPr lvl="1">
              <a:buNone/>
            </a:pPr>
            <a:r>
              <a:rPr lang="en-US" sz="2000" dirty="0" smtClean="0">
                <a:latin typeface="Comic Sans MS" pitchFamily="66" charset="0"/>
              </a:rPr>
              <a:t> 	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Pt →Pt</a:t>
            </a:r>
            <a:r>
              <a:rPr lang="en-US" sz="2000" baseline="30000" dirty="0" smtClean="0">
                <a:solidFill>
                  <a:srgbClr val="0000FF"/>
                </a:solidFill>
                <a:latin typeface="Comic Sans MS" pitchFamily="66" charset="0"/>
              </a:rPr>
              <a:t>4+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 + 4e- I.E = 9.36 x 10</a:t>
            </a:r>
            <a:r>
              <a:rPr lang="en-US" sz="2000" baseline="30000" dirty="0" smtClean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kJ/mol</a:t>
            </a:r>
          </a:p>
          <a:p>
            <a:r>
              <a:rPr lang="en-US" sz="2000" i="1" dirty="0" smtClean="0">
                <a:latin typeface="Comic Sans MS" pitchFamily="66" charset="0"/>
              </a:rPr>
              <a:t>Pt(IV) compounds are relatively more stable than Ni(IV) compounds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Cont………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638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In addition to I.E,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∆</a:t>
            </a:r>
            <a:r>
              <a:rPr lang="en-US" sz="2000" dirty="0" err="1" smtClean="0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20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sub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, ∆</a:t>
            </a:r>
            <a:r>
              <a:rPr lang="en-US" sz="2000" dirty="0" err="1" smtClean="0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20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hyd</a:t>
            </a:r>
            <a:r>
              <a:rPr lang="en-US" sz="2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energy</a:t>
            </a:r>
            <a:r>
              <a:rPr lang="en-US" sz="2000" dirty="0" smtClean="0">
                <a:latin typeface="Comic Sans MS" pitchFamily="66" charset="0"/>
              </a:rPr>
              <a:t>, explain the stability of a particular oxidation state.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1)  M(s) →M(g)        ∆</a:t>
            </a:r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H</a:t>
            </a:r>
            <a:r>
              <a:rPr lang="en-US" sz="2000" baseline="-25000" dirty="0" err="1" smtClean="0">
                <a:solidFill>
                  <a:srgbClr val="FF0000"/>
                </a:solidFill>
                <a:latin typeface="Comic Sans MS" pitchFamily="66" charset="0"/>
              </a:rPr>
              <a:t>sub</a:t>
            </a:r>
            <a:endParaRPr lang="en-US" sz="20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lvl="1">
              <a:buNone/>
            </a:pP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2)  M(g) →M</a:t>
            </a:r>
            <a:r>
              <a:rPr lang="en-US" sz="20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(g) + e-      I. E  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3)  M</a:t>
            </a:r>
            <a:r>
              <a:rPr lang="en-US" sz="2000" baseline="30000" dirty="0" smtClean="0">
                <a:solidFill>
                  <a:srgbClr val="FF0000"/>
                </a:solidFill>
                <a:latin typeface="Comic Sans MS" pitchFamily="66" charset="0"/>
              </a:rPr>
              <a:t>+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(g) + nH</a:t>
            </a:r>
            <a:r>
              <a:rPr lang="en-US" sz="2000" baseline="-25000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O →M</a:t>
            </a:r>
            <a:r>
              <a:rPr lang="en-US" sz="2000" baseline="30000" dirty="0" smtClean="0">
                <a:solidFill>
                  <a:srgbClr val="FF0000"/>
                </a:solidFill>
                <a:latin typeface="Comic Sans MS" pitchFamily="66" charset="0"/>
              </a:rPr>
              <a:t>+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aq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) ∆</a:t>
            </a:r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H</a:t>
            </a:r>
            <a:r>
              <a:rPr lang="en-US" sz="2000" baseline="-25000" dirty="0" err="1" smtClean="0">
                <a:solidFill>
                  <a:srgbClr val="FF0000"/>
                </a:solidFill>
                <a:latin typeface="Comic Sans MS" pitchFamily="66" charset="0"/>
              </a:rPr>
              <a:t>hyd</a:t>
            </a:r>
            <a:r>
              <a:rPr lang="en-US" sz="2000" dirty="0" smtClean="0">
                <a:latin typeface="Comic Sans MS" pitchFamily="66" charset="0"/>
              </a:rPr>
              <a:t> :     </a:t>
            </a:r>
          </a:p>
          <a:p>
            <a:r>
              <a:rPr lang="en-US" sz="2000" i="1" dirty="0" smtClean="0">
                <a:solidFill>
                  <a:srgbClr val="C00000"/>
                </a:solidFill>
                <a:latin typeface="Comic Sans MS" pitchFamily="66" charset="0"/>
              </a:rPr>
              <a:t>∆H (energy charge)= ∆</a:t>
            </a:r>
            <a:r>
              <a:rPr lang="en-US" sz="2000" i="1" dirty="0" err="1" smtClean="0">
                <a:solidFill>
                  <a:srgbClr val="C00000"/>
                </a:solidFill>
                <a:latin typeface="Comic Sans MS" pitchFamily="66" charset="0"/>
              </a:rPr>
              <a:t>H</a:t>
            </a:r>
            <a:r>
              <a:rPr lang="en-US" sz="2000" i="1" baseline="-25000" dirty="0" err="1" smtClean="0">
                <a:solidFill>
                  <a:srgbClr val="C00000"/>
                </a:solidFill>
                <a:latin typeface="Comic Sans MS" pitchFamily="66" charset="0"/>
              </a:rPr>
              <a:t>sub</a:t>
            </a:r>
            <a:r>
              <a:rPr lang="en-US" sz="2000" i="1" dirty="0" smtClean="0">
                <a:solidFill>
                  <a:srgbClr val="C00000"/>
                </a:solidFill>
                <a:latin typeface="Comic Sans MS" pitchFamily="66" charset="0"/>
              </a:rPr>
              <a:t> + I. E -∆</a:t>
            </a:r>
            <a:r>
              <a:rPr lang="en-US" sz="2000" i="1" dirty="0" err="1" smtClean="0">
                <a:solidFill>
                  <a:srgbClr val="C00000"/>
                </a:solidFill>
                <a:latin typeface="Comic Sans MS" pitchFamily="66" charset="0"/>
              </a:rPr>
              <a:t>H</a:t>
            </a:r>
            <a:r>
              <a:rPr lang="en-US" sz="2000" i="1" baseline="-25000" dirty="0" err="1" smtClean="0">
                <a:solidFill>
                  <a:srgbClr val="C00000"/>
                </a:solidFill>
                <a:latin typeface="Comic Sans MS" pitchFamily="66" charset="0"/>
              </a:rPr>
              <a:t>hyd</a:t>
            </a:r>
            <a:endParaRPr lang="en-US" sz="2000" i="1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endParaRPr lang="en-US" sz="2000" dirty="0" smtClean="0">
              <a:latin typeface="Comic Sans MS" pitchFamily="66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Smaller</a:t>
            </a:r>
            <a:r>
              <a:rPr lang="en-US" sz="2000" dirty="0" smtClean="0">
                <a:latin typeface="Comic Sans MS" pitchFamily="66" charset="0"/>
              </a:rPr>
              <a:t> the value of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total energy charge </a:t>
            </a:r>
            <a:r>
              <a:rPr lang="en-US" sz="2000" dirty="0" smtClean="0">
                <a:latin typeface="Comic Sans MS" pitchFamily="66" charset="0"/>
              </a:rPr>
              <a:t>for a particular oxidation state in aqueous solution, greater will be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the stability </a:t>
            </a:r>
            <a:r>
              <a:rPr lang="en-US" sz="2000" dirty="0" smtClean="0">
                <a:latin typeface="Comic Sans MS" pitchFamily="66" charset="0"/>
              </a:rPr>
              <a:t>of that oxidation state. </a:t>
            </a:r>
          </a:p>
          <a:p>
            <a:r>
              <a:rPr lang="en-US" sz="2000" dirty="0" smtClean="0">
                <a:latin typeface="Comic Sans MS" pitchFamily="66" charset="0"/>
              </a:rPr>
              <a:t>In general, we can say that 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more negative the value of the electrode potential </a:t>
            </a:r>
            <a:r>
              <a:rPr lang="en-US" sz="2000" dirty="0" smtClean="0">
                <a:latin typeface="Comic Sans MS" pitchFamily="66" charset="0"/>
              </a:rPr>
              <a:t>for the couple M</a:t>
            </a:r>
            <a:r>
              <a:rPr lang="en-US" sz="2000" baseline="30000" dirty="0" smtClean="0">
                <a:latin typeface="Comic Sans MS" pitchFamily="66" charset="0"/>
              </a:rPr>
              <a:t>n+</a:t>
            </a:r>
            <a:r>
              <a:rPr lang="en-US" sz="2000" dirty="0" smtClean="0">
                <a:latin typeface="Comic Sans MS" pitchFamily="66" charset="0"/>
              </a:rPr>
              <a:t>/M, more is the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reducing power </a:t>
            </a:r>
            <a:r>
              <a:rPr lang="en-US" sz="2000" dirty="0" smtClean="0">
                <a:latin typeface="Comic Sans MS" pitchFamily="66" charset="0"/>
              </a:rPr>
              <a:t>of the element. 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more positive is the value of electrode potential </a:t>
            </a:r>
            <a:r>
              <a:rPr lang="en-US" sz="2000" dirty="0" smtClean="0">
                <a:latin typeface="Comic Sans MS" pitchFamily="66" charset="0"/>
              </a:rPr>
              <a:t>for the couple M</a:t>
            </a:r>
            <a:r>
              <a:rPr lang="en-US" sz="2000" baseline="30000" dirty="0" smtClean="0">
                <a:latin typeface="Comic Sans MS" pitchFamily="66" charset="0"/>
              </a:rPr>
              <a:t>n+</a:t>
            </a:r>
            <a:r>
              <a:rPr lang="en-US" sz="2000" dirty="0" smtClean="0">
                <a:latin typeface="Comic Sans MS" pitchFamily="66" charset="0"/>
              </a:rPr>
              <a:t>/M, more is the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oxidizing power </a:t>
            </a:r>
            <a:r>
              <a:rPr lang="en-US" sz="2000" dirty="0" smtClean="0">
                <a:latin typeface="Comic Sans MS" pitchFamily="66" charset="0"/>
              </a:rPr>
              <a:t>of the element.</a:t>
            </a:r>
          </a:p>
          <a:p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Metallic Character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867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Segoe UI Semibold" pitchFamily="34" charset="0"/>
              </a:rPr>
              <a:t>Metallic character of an element is the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  <a:ea typeface="Arial Unicode MS" pitchFamily="34" charset="-128"/>
                <a:cs typeface="Segoe UI Semibold" pitchFamily="34" charset="0"/>
              </a:rPr>
              <a:t>easiness of its atom in losing electrons</a:t>
            </a:r>
          </a:p>
          <a:p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Segoe UI Semibold" pitchFamily="34" charset="0"/>
              </a:rPr>
              <a:t>According to the modern periodic table, </a:t>
            </a:r>
          </a:p>
          <a:p>
            <a:pPr lvl="1"/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Segoe UI Semibold" pitchFamily="34" charset="0"/>
              </a:rPr>
              <a:t>metallic character of an element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  <a:ea typeface="Arial Unicode MS" pitchFamily="34" charset="-128"/>
                <a:cs typeface="Segoe UI Semibold" pitchFamily="34" charset="0"/>
              </a:rPr>
              <a:t>decreases </a:t>
            </a:r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Segoe UI Semibold" pitchFamily="34" charset="0"/>
              </a:rPr>
              <a:t>while moving from left to right across a period</a:t>
            </a:r>
          </a:p>
          <a:p>
            <a:pPr lvl="1"/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Segoe UI Semibold" pitchFamily="34" charset="0"/>
              </a:rPr>
              <a:t>this happens due to number of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  <a:ea typeface="Arial Unicode MS" pitchFamily="34" charset="-128"/>
                <a:cs typeface="Segoe UI Semibold" pitchFamily="34" charset="0"/>
              </a:rPr>
              <a:t>electrons and protons</a:t>
            </a:r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Segoe UI Semibold" pitchFamily="34" charset="0"/>
              </a:rPr>
              <a:t> in an atom increases and these causes an increase in 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  <a:ea typeface="Arial Unicode MS" pitchFamily="34" charset="-128"/>
                <a:cs typeface="Segoe UI Semibold" pitchFamily="34" charset="0"/>
              </a:rPr>
              <a:t>nuclear force on the electrons </a:t>
            </a:r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Segoe UI Semibold" pitchFamily="34" charset="0"/>
              </a:rPr>
              <a:t>and hence losing electrons becomes </a:t>
            </a:r>
            <a:r>
              <a:rPr lang="en-US" sz="2000" i="1" dirty="0" smtClean="0">
                <a:solidFill>
                  <a:srgbClr val="FF0000"/>
                </a:solidFill>
                <a:latin typeface="Comic Sans MS" pitchFamily="66" charset="0"/>
                <a:ea typeface="Arial Unicode MS" pitchFamily="34" charset="-128"/>
                <a:cs typeface="Segoe UI Semibold" pitchFamily="34" charset="0"/>
              </a:rPr>
              <a:t>difficult</a:t>
            </a:r>
          </a:p>
          <a:p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Segoe UI Semibold" pitchFamily="34" charset="0"/>
              </a:rPr>
              <a:t>Metallic character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  <a:ea typeface="Arial Unicode MS" pitchFamily="34" charset="-128"/>
                <a:cs typeface="Segoe UI Semibold" pitchFamily="34" charset="0"/>
              </a:rPr>
              <a:t>increases down the group </a:t>
            </a:r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Segoe UI Semibold" pitchFamily="34" charset="0"/>
              </a:rPr>
              <a:t>due to atomic radius increases and hence it becomes easier to lose electrons</a:t>
            </a:r>
          </a:p>
          <a:p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Segoe UI Semibold" pitchFamily="34" charset="0"/>
              </a:rPr>
              <a:t>Transition elements show metallic character as they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  <a:ea typeface="Arial Unicode MS" pitchFamily="34" charset="-128"/>
                <a:cs typeface="Segoe UI Semibold" pitchFamily="34" charset="0"/>
              </a:rPr>
              <a:t>have low ionization energies </a:t>
            </a:r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Segoe UI Semibold" pitchFamily="34" charset="0"/>
              </a:rPr>
              <a:t>and have several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  <a:ea typeface="Arial Unicode MS" pitchFamily="34" charset="-128"/>
                <a:cs typeface="Segoe UI Semibold" pitchFamily="34" charset="0"/>
              </a:rPr>
              <a:t>vacant orbitals </a:t>
            </a:r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Segoe UI Semibold" pitchFamily="34" charset="0"/>
              </a:rPr>
              <a:t>in their outermost shell</a:t>
            </a:r>
          </a:p>
          <a:p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Segoe UI Semibold" pitchFamily="34" charset="0"/>
              </a:rPr>
              <a:t>This property favors the formation of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  <a:ea typeface="Arial Unicode MS" pitchFamily="34" charset="-128"/>
                <a:cs typeface="Segoe UI Semibold" pitchFamily="34" charset="0"/>
              </a:rPr>
              <a:t>metallic bonds </a:t>
            </a:r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Segoe UI Semibold" pitchFamily="34" charset="0"/>
              </a:rPr>
              <a:t>in the transition metals and so they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  <a:ea typeface="Arial Unicode MS" pitchFamily="34" charset="-128"/>
                <a:cs typeface="Segoe UI Semibold" pitchFamily="34" charset="0"/>
              </a:rPr>
              <a:t>exhibit one or more</a:t>
            </a:r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Segoe UI Semibold" pitchFamily="34" charset="0"/>
              </a:rPr>
              <a:t> typical metallic characters at normal temperatures except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  <a:ea typeface="Arial Unicode MS" pitchFamily="34" charset="-128"/>
                <a:cs typeface="Segoe UI Semibold" pitchFamily="34" charset="0"/>
              </a:rPr>
              <a:t>Zn, Cd and Hg</a:t>
            </a:r>
          </a:p>
          <a:p>
            <a:endParaRPr lang="en-US" sz="2000" dirty="0">
              <a:latin typeface="Comic Sans MS" pitchFamily="66" charset="0"/>
              <a:ea typeface="Arial Unicode MS" pitchFamily="34" charset="-128"/>
              <a:cs typeface="Segoe UI Semibold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4572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General chemical properties of d-blocks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properties of transition metals are largely dependent on the </a:t>
            </a:r>
            <a:r>
              <a:rPr lang="en-US" sz="24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electronic configuration of the electrons in the outer shell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 in </a:t>
            </a:r>
            <a:r>
              <a:rPr lang="en-US" sz="2400" dirty="0" smtClean="0">
                <a:solidFill>
                  <a:srgbClr val="3333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penultimate outer shell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transition metals have some characteristic chemical properties, including: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Forming compounds with </a:t>
            </a:r>
            <a:r>
              <a:rPr lang="en-US" sz="24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variable oxidation states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strong tendency to </a:t>
            </a:r>
            <a:r>
              <a:rPr lang="en-US" sz="2400" b="1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form complexes</a:t>
            </a:r>
            <a:r>
              <a:rPr lang="en-US" sz="24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Forming </a:t>
            </a:r>
            <a:r>
              <a:rPr lang="en-US" sz="2400" b="1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colored compounds</a:t>
            </a:r>
            <a:r>
              <a:rPr lang="en-US" sz="24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Used as </a:t>
            </a:r>
            <a:r>
              <a:rPr lang="en-US" sz="2400" b="1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catalysts</a:t>
            </a:r>
          </a:p>
          <a:p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solidFill>
                  <a:srgbClr val="3333FF"/>
                </a:solidFill>
              </a:rPr>
              <a:t>Variable Oxidation States</a:t>
            </a:r>
            <a:endParaRPr lang="en-US" sz="2800" b="1" dirty="0">
              <a:solidFill>
                <a:srgbClr val="3333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562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Segoe UI Semibold" pitchFamily="34" charset="0"/>
              </a:rPr>
              <a:t>One of the notable features of a transition element is the great variety of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  <a:ea typeface="Arial Unicode MS" pitchFamily="34" charset="-128"/>
                <a:cs typeface="Segoe UI Semibold" pitchFamily="34" charset="0"/>
              </a:rPr>
              <a:t>oxidation states</a:t>
            </a:r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Segoe UI Semibold" pitchFamily="34" charset="0"/>
              </a:rPr>
              <a:t> it may show in its compounds</a:t>
            </a:r>
          </a:p>
          <a:p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Segoe UI Semibold" pitchFamily="34" charset="0"/>
              </a:rPr>
              <a:t>Transition metals show variable oxidation states. This property is due to the following reasons: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  <a:ea typeface="Arial Unicode MS" pitchFamily="34" charset="-128"/>
                <a:cs typeface="Segoe UI Semibold" pitchFamily="34" charset="0"/>
              </a:rPr>
              <a:t>1. These elements have several (n–1) d and ns electrons</a:t>
            </a:r>
          </a:p>
          <a:p>
            <a:pPr lvl="1">
              <a:buNone/>
            </a:pPr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Segoe UI Semibold" pitchFamily="34" charset="0"/>
              </a:rPr>
              <a:t>2. 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  <a:ea typeface="Arial Unicode MS" pitchFamily="34" charset="-128"/>
                <a:cs typeface="Segoe UI Semibold" pitchFamily="34" charset="0"/>
              </a:rPr>
              <a:t>The energies of (n –1)d and ns orbitals are fairly close to each other, which are participant in chemical reactions</a:t>
            </a:r>
          </a:p>
          <a:p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Segoe UI Semibold" pitchFamily="34" charset="0"/>
              </a:rPr>
              <a:t>In a given transition series, the maximum oxidation state 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  <a:ea typeface="Arial Unicode MS" pitchFamily="34" charset="-128"/>
                <a:cs typeface="Segoe UI Semibold" pitchFamily="34" charset="0"/>
              </a:rPr>
              <a:t>increases up to the middle</a:t>
            </a:r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Segoe UI Semibold" pitchFamily="34" charset="0"/>
              </a:rPr>
              <a:t> and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  <a:ea typeface="Arial Unicode MS" pitchFamily="34" charset="-128"/>
                <a:cs typeface="Segoe UI Semibold" pitchFamily="34" charset="0"/>
              </a:rPr>
              <a:t>then decreases</a:t>
            </a:r>
          </a:p>
          <a:p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Segoe UI Semibold" pitchFamily="34" charset="0"/>
              </a:rPr>
              <a:t>The variability of oxidation states arises out of 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  <a:ea typeface="Arial Unicode MS" pitchFamily="34" charset="-128"/>
                <a:cs typeface="Segoe UI Semibold" pitchFamily="34" charset="0"/>
              </a:rPr>
              <a:t>incomplete filling of  d-orbitals </a:t>
            </a:r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Segoe UI Semibold" pitchFamily="34" charset="0"/>
              </a:rPr>
              <a:t>in such a way that their oxidation states differ from each other by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  <a:ea typeface="Arial Unicode MS" pitchFamily="34" charset="-128"/>
                <a:cs typeface="Segoe UI Semibold" pitchFamily="34" charset="0"/>
              </a:rPr>
              <a:t>unity</a:t>
            </a:r>
          </a:p>
          <a:p>
            <a:r>
              <a:rPr lang="en-US" sz="2000" dirty="0" smtClean="0">
                <a:latin typeface="Comic Sans MS" pitchFamily="66" charset="0"/>
                <a:ea typeface="Arial Unicode MS" pitchFamily="34" charset="-128"/>
                <a:cs typeface="Segoe UI Semibold" pitchFamily="34" charset="0"/>
              </a:rPr>
              <a:t>In lower oxidation state, the transition element mainly forms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  <a:ea typeface="Arial Unicode MS" pitchFamily="34" charset="-128"/>
                <a:cs typeface="Segoe UI Semibold" pitchFamily="34" charset="0"/>
              </a:rPr>
              <a:t>ionic compounds</a:t>
            </a:r>
            <a:endParaRPr lang="en-US" sz="2000" dirty="0">
              <a:solidFill>
                <a:srgbClr val="0000FF"/>
              </a:solidFill>
              <a:latin typeface="Comic Sans MS" pitchFamily="66" charset="0"/>
              <a:ea typeface="Arial Unicode MS" pitchFamily="34" charset="-128"/>
              <a:cs typeface="Segoe UI Semibold" pitchFamily="34" charset="0"/>
            </a:endParaRPr>
          </a:p>
        </p:txBody>
      </p:sp>
      <p:sp>
        <p:nvSpPr>
          <p:cNvPr id="266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655638"/>
          </a:xfrm>
        </p:spPr>
        <p:txBody>
          <a:bodyPr>
            <a:normAutofit fontScale="90000"/>
          </a:bodyPr>
          <a:lstStyle/>
          <a:p>
            <a:r>
              <a:rPr kumimoji="1" lang="en-US" altLang="zh-TW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itchFamily="66" charset="0"/>
                <a:ea typeface="新細明體" pitchFamily="18" charset="-120"/>
              </a:rPr>
              <a:t>The </a:t>
            </a:r>
            <a:r>
              <a:rPr kumimoji="1" lang="en-US" altLang="zh-TW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itchFamily="66" charset="0"/>
                <a:ea typeface="新細明體" pitchFamily="18" charset="-120"/>
              </a:rPr>
              <a:t>d</a:t>
            </a:r>
            <a:r>
              <a:rPr kumimoji="1" lang="en-US" altLang="zh-TW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itchFamily="66" charset="0"/>
                <a:ea typeface="新細明體" pitchFamily="18" charset="-120"/>
              </a:rPr>
              <a:t>-Block Elements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56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Lucida Calligraphy" pitchFamily="66" charset="0"/>
              </a:rPr>
              <a:t>Definition</a:t>
            </a:r>
          </a:p>
          <a:p>
            <a:pPr lvl="1"/>
            <a:r>
              <a:rPr lang="en-US" sz="2000" dirty="0" smtClean="0">
                <a:latin typeface="Lucida Calligraphy" pitchFamily="66" charset="0"/>
              </a:rPr>
              <a:t>What are transition elements and d-block elements?</a:t>
            </a:r>
          </a:p>
          <a:p>
            <a:pPr lvl="1"/>
            <a:r>
              <a:rPr lang="en-US" sz="2000" dirty="0" smtClean="0">
                <a:latin typeface="Lucida Calligraphy" pitchFamily="66" charset="0"/>
              </a:rPr>
              <a:t>Can we use the </a:t>
            </a:r>
            <a:r>
              <a:rPr lang="en-US" sz="2000" dirty="0" smtClean="0">
                <a:solidFill>
                  <a:srgbClr val="0000FF"/>
                </a:solidFill>
                <a:latin typeface="Lucida Calligraphy" pitchFamily="66" charset="0"/>
              </a:rPr>
              <a:t>term transition elements </a:t>
            </a:r>
            <a:r>
              <a:rPr lang="en-US" sz="2000" dirty="0" smtClean="0">
                <a:latin typeface="Lucida Calligraphy" pitchFamily="66" charset="0"/>
              </a:rPr>
              <a:t>with </a:t>
            </a:r>
            <a:r>
              <a:rPr lang="en-US" sz="2000" dirty="0" smtClean="0">
                <a:solidFill>
                  <a:srgbClr val="FF0000"/>
                </a:solidFill>
                <a:latin typeface="Lucida Calligraphy" pitchFamily="66" charset="0"/>
              </a:rPr>
              <a:t>d-block elements</a:t>
            </a:r>
            <a:r>
              <a:rPr lang="en-US" sz="2000" dirty="0" smtClean="0">
                <a:latin typeface="Lucida Calligraphy" pitchFamily="66" charset="0"/>
              </a:rPr>
              <a:t> interchangeably?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Lucida Calligraphy" pitchFamily="66" charset="0"/>
              </a:rPr>
              <a:t>Transition elements- </a:t>
            </a:r>
          </a:p>
          <a:p>
            <a:pPr lvl="1"/>
            <a:r>
              <a:rPr lang="en-US" sz="2000" dirty="0" smtClean="0"/>
              <a:t>an element that have </a:t>
            </a:r>
            <a:r>
              <a:rPr lang="en-US" sz="2000" dirty="0" smtClean="0">
                <a:solidFill>
                  <a:srgbClr val="FF0000"/>
                </a:solidFill>
              </a:rPr>
              <a:t>partly filled d or f subshells</a:t>
            </a:r>
            <a:r>
              <a:rPr lang="en-US" sz="2000" dirty="0" smtClean="0"/>
              <a:t> in their atomic state or </a:t>
            </a:r>
          </a:p>
          <a:p>
            <a:pPr lvl="1"/>
            <a:r>
              <a:rPr lang="en-US" sz="2000" dirty="0" smtClean="0"/>
              <a:t>elements that have </a:t>
            </a:r>
            <a:r>
              <a:rPr lang="en-US" sz="2000" dirty="0" smtClean="0">
                <a:solidFill>
                  <a:srgbClr val="0000FF"/>
                </a:solidFill>
              </a:rPr>
              <a:t>partly filled d or f subshells </a:t>
            </a:r>
            <a:r>
              <a:rPr lang="en-US" sz="2000" dirty="0" smtClean="0"/>
              <a:t>in any of their commonly occurring oxidation states when in combined state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Lucida Calligraphy" pitchFamily="66" charset="0"/>
              </a:rPr>
              <a:t>d-block elements</a:t>
            </a:r>
          </a:p>
          <a:p>
            <a:pPr lvl="1"/>
            <a:r>
              <a:rPr lang="en-US" sz="2000" dirty="0" smtClean="0">
                <a:latin typeface="Lucida Calligraphy" pitchFamily="66" charset="0"/>
              </a:rPr>
              <a:t>Elements in which </a:t>
            </a: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d-orbitals</a:t>
            </a:r>
            <a:r>
              <a:rPr lang="en-US" sz="2000" dirty="0" smtClean="0"/>
              <a:t> are progressively filled </a:t>
            </a:r>
            <a:endParaRPr lang="en-US" sz="2000" b="1" dirty="0" smtClean="0">
              <a:solidFill>
                <a:srgbClr val="0000FF"/>
              </a:solidFill>
              <a:latin typeface="Lucida Calligraphy" pitchFamily="66" charset="0"/>
            </a:endParaRPr>
          </a:p>
          <a:p>
            <a:r>
              <a:rPr lang="en-US" sz="2400" b="1" dirty="0" smtClean="0">
                <a:solidFill>
                  <a:srgbClr val="0000FF"/>
                </a:solidFill>
                <a:latin typeface="Lucida Calligraphy" pitchFamily="66" charset="0"/>
              </a:rPr>
              <a:t>E.g. </a:t>
            </a:r>
            <a:r>
              <a:rPr lang="en-US" sz="2000" b="1" dirty="0" smtClean="0">
                <a:solidFill>
                  <a:srgbClr val="0000FF"/>
                </a:solidFill>
                <a:latin typeface="Lucida Calligraphy" pitchFamily="66" charset="0"/>
              </a:rPr>
              <a:t>Cr</a:t>
            </a:r>
            <a:r>
              <a:rPr lang="en-US" sz="2000" dirty="0" smtClean="0">
                <a:solidFill>
                  <a:srgbClr val="0000FF"/>
                </a:solidFill>
                <a:latin typeface="Lucida Calligraphy" pitchFamily="66" charset="0"/>
              </a:rPr>
              <a:t>  </a:t>
            </a:r>
            <a:r>
              <a:rPr lang="en-US" sz="2000" dirty="0" smtClean="0">
                <a:latin typeface="Lucida Calligraphy" pitchFamily="66" charset="0"/>
              </a:rPr>
              <a:t>is a transition and d-block element </a:t>
            </a:r>
          </a:p>
          <a:p>
            <a:pPr lvl="2"/>
            <a:r>
              <a:rPr lang="en-US" sz="2000" b="1" dirty="0" smtClean="0">
                <a:solidFill>
                  <a:srgbClr val="0000FF"/>
                </a:solidFill>
                <a:latin typeface="Lucida Calligraphy" pitchFamily="66" charset="0"/>
              </a:rPr>
              <a:t>Zn, Cd &amp; Hg </a:t>
            </a:r>
            <a:r>
              <a:rPr lang="en-US" sz="2000" dirty="0" smtClean="0">
                <a:latin typeface="Lucida Calligraphy" pitchFamily="66" charset="0"/>
              </a:rPr>
              <a:t>are d-block elements but are not transition elements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590800"/>
            <a:ext cx="8839200" cy="40386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Segoe UI Semibold" pitchFamily="34" charset="0"/>
                <a:cs typeface="Segoe UI Semibold" pitchFamily="34" charset="0"/>
              </a:rPr>
              <a:t>In general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, </a:t>
            </a:r>
          </a:p>
          <a:p>
            <a:pPr lvl="1"/>
            <a:r>
              <a:rPr lang="en-US" sz="1800" dirty="0" smtClean="0">
                <a:solidFill>
                  <a:srgbClr val="3333FF"/>
                </a:solidFill>
                <a:latin typeface="Segoe UI Semibold" pitchFamily="34" charset="0"/>
                <a:cs typeface="Segoe UI Semibold" pitchFamily="34" charset="0"/>
              </a:rPr>
              <a:t>Higher oxidation states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 become </a:t>
            </a:r>
            <a:r>
              <a:rPr lang="en-US" sz="18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less stable 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compared to lower ones as you move from left to right across the series. </a:t>
            </a:r>
          </a:p>
          <a:p>
            <a:pPr lvl="1"/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Compounds containing metals in </a:t>
            </a:r>
            <a:r>
              <a:rPr lang="en-US" sz="18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high oxidation states 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tend to be </a:t>
            </a:r>
            <a:r>
              <a:rPr lang="en-US" sz="1800" dirty="0" smtClean="0">
                <a:solidFill>
                  <a:srgbClr val="3333FF"/>
                </a:solidFill>
                <a:latin typeface="Segoe UI Semibold" pitchFamily="34" charset="0"/>
                <a:cs typeface="Segoe UI Semibold" pitchFamily="34" charset="0"/>
              </a:rPr>
              <a:t>oxidizing agents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 (e.g. MnO</a:t>
            </a:r>
            <a:r>
              <a:rPr lang="en-US" sz="1800" baseline="-25000" dirty="0" smtClean="0">
                <a:latin typeface="Segoe UI Semibold" pitchFamily="34" charset="0"/>
                <a:cs typeface="Segoe UI Semibold" pitchFamily="34" charset="0"/>
              </a:rPr>
              <a:t>4</a:t>
            </a:r>
            <a:r>
              <a:rPr lang="en-US" sz="1800" baseline="30000" dirty="0" smtClean="0">
                <a:latin typeface="Segoe UI Semibold" pitchFamily="34" charset="0"/>
                <a:cs typeface="Segoe UI Semibold" pitchFamily="34" charset="0"/>
              </a:rPr>
              <a:t>-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). </a:t>
            </a:r>
          </a:p>
          <a:p>
            <a:pPr lvl="1"/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Compounds containing metals in </a:t>
            </a:r>
            <a:r>
              <a:rPr lang="en-US" sz="18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low oxidation states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 are usually </a:t>
            </a:r>
            <a:r>
              <a:rPr lang="en-US" sz="1800" dirty="0" smtClean="0">
                <a:solidFill>
                  <a:srgbClr val="3333FF"/>
                </a:solidFill>
                <a:latin typeface="Segoe UI Semibold" pitchFamily="34" charset="0"/>
                <a:cs typeface="Segoe UI Semibold" pitchFamily="34" charset="0"/>
              </a:rPr>
              <a:t>reducing agents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. </a:t>
            </a:r>
          </a:p>
          <a:p>
            <a:pPr lvl="1"/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The relative stability of the </a:t>
            </a:r>
            <a:r>
              <a:rPr lang="en-US" sz="1800" b="1" i="1" dirty="0" smtClean="0">
                <a:latin typeface="Segoe UI Semibold" pitchFamily="34" charset="0"/>
                <a:cs typeface="Segoe UI Semibold" pitchFamily="34" charset="0"/>
              </a:rPr>
              <a:t>+2 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state compared to the </a:t>
            </a:r>
            <a:r>
              <a:rPr lang="en-US" sz="1800" b="1" i="1" dirty="0" smtClean="0">
                <a:latin typeface="Segoe UI Semibold" pitchFamily="34" charset="0"/>
                <a:cs typeface="Segoe UI Semibold" pitchFamily="34" charset="0"/>
              </a:rPr>
              <a:t>+3 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state </a:t>
            </a:r>
            <a:r>
              <a:rPr lang="en-US" sz="18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increases across the series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 (i.e. to the left of the series, the +2 state is highly </a:t>
            </a:r>
            <a:r>
              <a:rPr lang="en-US" sz="18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reducing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; whereas to the right of the series, the +2 state is stable, and the +3 state is </a:t>
            </a:r>
            <a:r>
              <a:rPr lang="en-US" sz="18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highly oxidizing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). </a:t>
            </a:r>
          </a:p>
          <a:p>
            <a:pPr lvl="1"/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The relative stability of various oxidation states is </a:t>
            </a:r>
            <a:r>
              <a:rPr lang="en-US" sz="1800" dirty="0" smtClean="0">
                <a:solidFill>
                  <a:srgbClr val="3333FF"/>
                </a:solidFill>
                <a:latin typeface="Segoe UI Semibold" pitchFamily="34" charset="0"/>
                <a:cs typeface="Segoe UI Semibold" pitchFamily="34" charset="0"/>
              </a:rPr>
              <a:t>correlated with the stability of electronic configurations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1721"/>
          <a:stretch>
            <a:fillRect/>
          </a:stretch>
        </p:blipFill>
        <p:spPr bwMode="auto">
          <a:xfrm>
            <a:off x="533400" y="304800"/>
            <a:ext cx="832104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381000"/>
          </a:xfrm>
        </p:spPr>
        <p:txBody>
          <a:bodyPr>
            <a:noAutofit/>
          </a:bodyPr>
          <a:lstStyle/>
          <a:p>
            <a:pPr algn="just"/>
            <a:r>
              <a:rPr kumimoji="1" lang="en-US" altLang="zh-TW" sz="2800" b="1" dirty="0" smtClean="0">
                <a:solidFill>
                  <a:srgbClr val="6600FF"/>
                </a:solidFill>
                <a:ea typeface="華康儷中黑(P)" pitchFamily="34" charset="-120"/>
              </a:rPr>
              <a:t>Chemical Reactivity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Transition metals vary widely in their chemical reactivity.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Many of them are </a:t>
            </a:r>
            <a:r>
              <a:rPr lang="en-US" sz="2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sufficiently electropositive 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to dissolve in mineral acids, although a few are ‘noble’ that is, they are unaffected by single acids.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Many of the metals are </a:t>
            </a:r>
            <a:r>
              <a:rPr lang="en-US" sz="2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reactive with mineral acids 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and librates hydrogen. However, a few of them, such as </a:t>
            </a:r>
            <a:r>
              <a:rPr lang="en-US" sz="2000" dirty="0" err="1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Ru</a:t>
            </a:r>
            <a:r>
              <a:rPr lang="en-US" sz="2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, </a:t>
            </a:r>
            <a:r>
              <a:rPr lang="en-US" sz="2000" dirty="0" err="1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Rh</a:t>
            </a:r>
            <a:r>
              <a:rPr lang="en-US" sz="2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, Pd, Os, </a:t>
            </a:r>
            <a:r>
              <a:rPr lang="en-US" sz="2000" dirty="0" err="1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Ir</a:t>
            </a:r>
            <a:r>
              <a:rPr lang="en-US" sz="2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, Pt, and Au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, remains uncreative.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This is due to their </a:t>
            </a:r>
            <a:r>
              <a:rPr lang="en-US" sz="2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high ionization energies 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and </a:t>
            </a:r>
            <a:r>
              <a:rPr lang="en-US" sz="2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high enthalpies of sublimation.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These elements also react with </a:t>
            </a:r>
            <a:r>
              <a:rPr lang="en-US" sz="2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oxygen 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to form oxides that adhere to the metal, protecting the metal from </a:t>
            </a:r>
            <a:r>
              <a:rPr lang="en-US" sz="2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further corrosion (</a:t>
            </a:r>
            <a:r>
              <a:rPr lang="en-US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Cr, Ni, Co</a:t>
            </a:r>
            <a:r>
              <a:rPr lang="en-US" sz="2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) 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and form oxides that scale off, </a:t>
            </a:r>
            <a:r>
              <a:rPr lang="en-US" sz="2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resulting in exposure of the metal to further corrosion (</a:t>
            </a:r>
            <a:r>
              <a:rPr lang="en-US" sz="2000" b="1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Fe).</a:t>
            </a:r>
            <a:r>
              <a:rPr lang="en-US" sz="2000" b="1" dirty="0" smtClean="0">
                <a:latin typeface="Segoe UI Semibold" pitchFamily="34" charset="0"/>
                <a:cs typeface="Segoe UI Semibold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Segoe UI Semibold" pitchFamily="34" charset="0"/>
                <a:cs typeface="Segoe UI Semibold" pitchFamily="34" charset="0"/>
              </a:rPr>
              <a:t>And some of the metals are noble metals that do not form oxides readily </a:t>
            </a:r>
            <a:r>
              <a:rPr lang="en-US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(Au, Ag, Pt, Pd).</a:t>
            </a:r>
            <a:endParaRPr kumimoji="1" lang="en-US" altLang="zh-TW" sz="2000" u="sng" dirty="0" smtClean="0">
              <a:solidFill>
                <a:srgbClr val="FF0000"/>
              </a:solidFill>
              <a:latin typeface="Segoe UI Semibold" pitchFamily="34" charset="0"/>
              <a:ea typeface="新細明體" pitchFamily="18" charset="-120"/>
              <a:cs typeface="Segoe UI Semibold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pPr algn="just"/>
            <a:r>
              <a:rPr lang="en-US" sz="2600" b="1" dirty="0" smtClean="0">
                <a:solidFill>
                  <a:srgbClr val="0000FF"/>
                </a:solidFill>
              </a:rPr>
              <a:t>Non-Stoichiomtric (Interstitial) Compounds </a:t>
            </a:r>
            <a:endParaRPr lang="en-US" sz="26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867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Another character of transition metals is that they sometimes form </a:t>
            </a:r>
            <a:r>
              <a:rPr lang="en-US" sz="2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nonstoichiometric compounds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Nonstoichiometric compounds are compounds of </a:t>
            </a:r>
            <a:r>
              <a:rPr lang="en-US" sz="2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indefinite structures and properties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These are formed when </a:t>
            </a:r>
            <a:r>
              <a:rPr lang="en-US" sz="2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smaller atoms like H, N, C, B 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etc. are trapped inside voids of the crystal lattice of the metal.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They are usually neither typically </a:t>
            </a:r>
            <a:r>
              <a:rPr lang="en-US" sz="2000" dirty="0" smtClean="0">
                <a:solidFill>
                  <a:srgbClr val="3333FF"/>
                </a:solidFill>
                <a:latin typeface="Segoe UI Semibold" pitchFamily="34" charset="0"/>
                <a:cs typeface="Segoe UI Semibold" pitchFamily="34" charset="0"/>
              </a:rPr>
              <a:t>ionic nor covalent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. 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          E.g., </a:t>
            </a:r>
            <a:r>
              <a:rPr lang="en-US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Fe</a:t>
            </a:r>
            <a:r>
              <a:rPr lang="en-US" sz="2000" b="1" baseline="-25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3</a:t>
            </a:r>
            <a:r>
              <a:rPr lang="en-US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H, Mn</a:t>
            </a:r>
            <a:r>
              <a:rPr lang="en-US" sz="2000" b="1" baseline="-25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4</a:t>
            </a:r>
            <a:r>
              <a:rPr lang="en-US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N, </a:t>
            </a:r>
            <a:r>
              <a:rPr lang="en-US" sz="2000" b="1" dirty="0" err="1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TiC</a:t>
            </a:r>
            <a:r>
              <a:rPr lang="en-US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, VH</a:t>
            </a:r>
            <a:r>
              <a:rPr lang="en-US" sz="2000" b="1" baseline="-25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0.56</a:t>
            </a:r>
            <a:r>
              <a:rPr lang="en-US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, TiH</a:t>
            </a:r>
            <a:r>
              <a:rPr lang="en-US" sz="2000" b="1" baseline="-25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1.7</a:t>
            </a:r>
            <a:r>
              <a:rPr lang="en-US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, ZrH</a:t>
            </a:r>
            <a:r>
              <a:rPr lang="en-US" sz="2000" b="1" baseline="-25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1.9</a:t>
            </a:r>
            <a:r>
              <a:rPr lang="en-US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, Fe</a:t>
            </a:r>
            <a:r>
              <a:rPr lang="en-US" sz="2000" b="1" baseline="-25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3</a:t>
            </a:r>
            <a:r>
              <a:rPr lang="en-US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C, Fe</a:t>
            </a:r>
            <a:r>
              <a:rPr lang="en-US" sz="2000" b="1" baseline="-25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0.94</a:t>
            </a:r>
            <a:r>
              <a:rPr lang="en-US" sz="2000" b="1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O 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etc…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They are </a:t>
            </a:r>
            <a:r>
              <a:rPr lang="en-US" sz="20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hard and have higher melting &amp;  boiling points 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than those of pure metals.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They retain </a:t>
            </a:r>
            <a:r>
              <a:rPr lang="en-US" sz="2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metallic conductivity and are chemically 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inert.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solidFill>
                  <a:srgbClr val="0000FF"/>
                </a:solidFill>
              </a:rPr>
              <a:t>Formation of Colored Ions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Most of the transition metal compounds are coloured in their </a:t>
            </a:r>
            <a:r>
              <a:rPr lang="en-US" sz="18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solid or solution form</a:t>
            </a:r>
          </a:p>
          <a:p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The colour of transition metal ions is due to </a:t>
            </a:r>
          </a:p>
          <a:p>
            <a:pPr lvl="1"/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the </a:t>
            </a:r>
            <a:r>
              <a:rPr lang="en-US" sz="18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presence of unpaired electrons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 in it and </a:t>
            </a:r>
          </a:p>
          <a:p>
            <a:pPr lvl="1"/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the </a:t>
            </a:r>
            <a:r>
              <a:rPr lang="en-US" sz="18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energy gap between two energy levels 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in the same d-subshell </a:t>
            </a:r>
            <a:r>
              <a:rPr lang="en-US" sz="18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being small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. </a:t>
            </a:r>
          </a:p>
          <a:p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The color formation of transition metal ions is </a:t>
            </a:r>
            <a:r>
              <a:rPr lang="en-US" sz="20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mainly depending on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1. Electronic transition (d-d transition) </a:t>
            </a:r>
            <a:r>
              <a:rPr lang="en-US" sz="1800" b="1" dirty="0" smtClean="0">
                <a:latin typeface="Segoe UI Semibold" pitchFamily="34" charset="0"/>
                <a:cs typeface="Segoe UI Semibold" pitchFamily="34" charset="0"/>
              </a:rPr>
              <a:t>- 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an electron jumps from one to another energy level in the same d-sub shell. These is called </a:t>
            </a:r>
            <a:r>
              <a:rPr lang="en-US" sz="18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d-d transition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. </a:t>
            </a:r>
          </a:p>
          <a:p>
            <a:pPr lvl="1"/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The amount of energy required to excite some of the electrons to higher energy states within the same d-sub shell corresponds to </a:t>
            </a:r>
            <a:r>
              <a:rPr lang="en-US" sz="18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energy of certain colors of visible light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. </a:t>
            </a:r>
          </a:p>
          <a:p>
            <a:pPr lvl="1"/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Therefore, when white light falls on the compounds, </a:t>
            </a:r>
          </a:p>
          <a:p>
            <a:pPr lvl="2"/>
            <a:r>
              <a:rPr lang="en-US" sz="1600" dirty="0" smtClean="0">
                <a:latin typeface="Segoe UI Semibold" pitchFamily="34" charset="0"/>
                <a:cs typeface="Segoe UI Semibold" pitchFamily="34" charset="0"/>
              </a:rPr>
              <a:t>some part of its energy corresponding to certain </a:t>
            </a:r>
            <a:r>
              <a:rPr lang="en-US" sz="16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colour is absorbed </a:t>
            </a:r>
            <a:r>
              <a:rPr lang="en-US" sz="1600" dirty="0" smtClean="0">
                <a:latin typeface="Segoe UI Semibold" pitchFamily="34" charset="0"/>
                <a:cs typeface="Segoe UI Semibold" pitchFamily="34" charset="0"/>
              </a:rPr>
              <a:t>and </a:t>
            </a:r>
          </a:p>
          <a:p>
            <a:pPr lvl="2"/>
            <a:r>
              <a:rPr lang="en-US" sz="1600" dirty="0" smtClean="0">
                <a:latin typeface="Segoe UI Semibold" pitchFamily="34" charset="0"/>
                <a:cs typeface="Segoe UI Semibold" pitchFamily="34" charset="0"/>
              </a:rPr>
              <a:t>the electron gets raised from lower energy to </a:t>
            </a:r>
            <a:r>
              <a:rPr lang="en-US" sz="16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higher energy &amp; the excess colour is transmitted</a:t>
            </a:r>
            <a:r>
              <a:rPr lang="en-US" sz="1600" dirty="0" smtClean="0">
                <a:latin typeface="Segoe UI Semibold" pitchFamily="34" charset="0"/>
                <a:cs typeface="Segoe UI Semibold" pitchFamily="34" charset="0"/>
              </a:rPr>
              <a:t> </a:t>
            </a:r>
          </a:p>
          <a:p>
            <a:pPr lvl="2"/>
            <a:r>
              <a:rPr lang="en-US" sz="1600" dirty="0" smtClean="0">
                <a:latin typeface="Segoe UI Semibold" pitchFamily="34" charset="0"/>
                <a:cs typeface="Segoe UI Semibold" pitchFamily="34" charset="0"/>
              </a:rPr>
              <a:t>The observed colour is complementary </a:t>
            </a:r>
            <a:r>
              <a:rPr lang="en-US" sz="16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of colour absorbed</a:t>
            </a:r>
            <a:r>
              <a:rPr lang="en-US" sz="1600" dirty="0" smtClean="0">
                <a:latin typeface="Segoe UI Semibold" pitchFamily="34" charset="0"/>
                <a:cs typeface="Segoe UI Semibold" pitchFamily="34" charset="0"/>
              </a:rPr>
              <a:t>. Eg-Ti</a:t>
            </a:r>
            <a:r>
              <a:rPr lang="en-US" sz="1600" baseline="30000" dirty="0" smtClean="0">
                <a:latin typeface="Segoe UI Semibold" pitchFamily="34" charset="0"/>
                <a:cs typeface="Segoe UI Semibold" pitchFamily="34" charset="0"/>
              </a:rPr>
              <a:t>+3</a:t>
            </a:r>
            <a:r>
              <a:rPr lang="en-US" sz="1600" dirty="0" smtClean="0">
                <a:latin typeface="Segoe UI Semibold" pitchFamily="34" charset="0"/>
                <a:cs typeface="Segoe UI Semibold" pitchFamily="34" charset="0"/>
              </a:rPr>
              <a:t>(d</a:t>
            </a:r>
            <a:r>
              <a:rPr lang="en-US" sz="1600" baseline="30000" dirty="0" smtClean="0">
                <a:latin typeface="Segoe UI Semibold" pitchFamily="34" charset="0"/>
                <a:cs typeface="Segoe UI Semibold" pitchFamily="34" charset="0"/>
              </a:rPr>
              <a:t>1</a:t>
            </a:r>
            <a:r>
              <a:rPr lang="en-US" sz="1600" dirty="0" smtClean="0">
                <a:latin typeface="Segoe UI Semibold" pitchFamily="34" charset="0"/>
                <a:cs typeface="Segoe UI Semibold" pitchFamily="34" charset="0"/>
              </a:rPr>
              <a:t>) is purple.</a:t>
            </a:r>
          </a:p>
          <a:p>
            <a:endParaRPr lang="en-US" sz="1800" dirty="0">
              <a:latin typeface="Segoe UI Semibold" pitchFamily="34" charset="0"/>
              <a:cs typeface="Segoe UI Semibold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638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2. Charge Transfer Transitions</a:t>
            </a:r>
            <a:r>
              <a:rPr lang="en-US" sz="2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an electron may jump from a predominantly ligand orbital to a predominantly metal orbital or vice versa. There are two types of charge transfer transitions. These are:</a:t>
            </a:r>
          </a:p>
          <a:p>
            <a:pPr>
              <a:buNone/>
            </a:pPr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/>
            <a:r>
              <a:rPr lang="en-US" sz="1800" b="1" dirty="0" smtClean="0">
                <a:solidFill>
                  <a:srgbClr val="FF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Ligand-to-metal charge-transfer (LMCT) transition</a:t>
            </a:r>
            <a:r>
              <a:rPr lang="en-US" sz="1800" dirty="0" smtClean="0">
                <a:solidFill>
                  <a:srgbClr val="FF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involves the excitation of an electron from an </a:t>
            </a:r>
            <a:r>
              <a:rPr lang="en-US" sz="1800" dirty="0" smtClean="0">
                <a:solidFill>
                  <a:srgbClr val="3333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occupied ligand orbital 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 an </a:t>
            </a:r>
            <a:r>
              <a:rPr lang="en-US" sz="1800" dirty="0" smtClean="0">
                <a:solidFill>
                  <a:srgbClr val="3333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unoccupied metal orbital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These can most easily occur when the metal is in a </a:t>
            </a:r>
            <a:r>
              <a:rPr lang="en-US" sz="18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high oxidation state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For example, the colour of </a:t>
            </a:r>
            <a:r>
              <a:rPr lang="en-US" sz="1800" b="1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chromate </a:t>
            </a:r>
            <a:r>
              <a:rPr lang="en-US" sz="18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(CrO</a:t>
            </a:r>
            <a:r>
              <a:rPr lang="en-US" sz="1800" i="1" baseline="-25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4</a:t>
            </a:r>
            <a:r>
              <a:rPr lang="en-US" sz="1800" i="1" baseline="30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2-</a:t>
            </a:r>
            <a:r>
              <a:rPr lang="en-US" sz="18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), </a:t>
            </a:r>
            <a:r>
              <a:rPr lang="en-US" sz="1800" b="1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dichromate</a:t>
            </a:r>
            <a:r>
              <a:rPr lang="en-US" sz="18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(Cr2O</a:t>
            </a:r>
            <a:r>
              <a:rPr lang="en-US" sz="1800" i="1" baseline="-25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7</a:t>
            </a:r>
            <a:r>
              <a:rPr lang="en-US" sz="1800" i="1" baseline="30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2-</a:t>
            </a:r>
            <a:r>
              <a:rPr lang="en-US" sz="18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 and </a:t>
            </a:r>
            <a:r>
              <a:rPr lang="en-US" sz="1800" b="1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permanganate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(MnO</a:t>
            </a:r>
            <a:r>
              <a:rPr lang="en-US" sz="1800" baseline="-25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4</a:t>
            </a:r>
            <a:r>
              <a:rPr lang="en-US" sz="1800" baseline="30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 ions is due to LMCT transitions.</a:t>
            </a:r>
          </a:p>
          <a:p>
            <a:pPr lvl="1"/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/>
            <a:r>
              <a:rPr lang="en-US" sz="1800" b="1" dirty="0" smtClean="0">
                <a:solidFill>
                  <a:srgbClr val="FF00FF"/>
                </a:solidFill>
                <a:latin typeface="Arial Special G1" pitchFamily="34" charset="2"/>
              </a:rPr>
              <a:t>Metal-to-ligand charge transfer (MLCT) </a:t>
            </a:r>
            <a:r>
              <a:rPr lang="en-US" sz="1800" dirty="0" smtClean="0"/>
              <a:t>- 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involve the </a:t>
            </a:r>
            <a:r>
              <a:rPr lang="en-US" sz="1800" dirty="0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excitation 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of an electron from an </a:t>
            </a:r>
            <a:r>
              <a:rPr lang="en-US" sz="18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occupied metal orbital 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 an </a:t>
            </a:r>
            <a:r>
              <a:rPr lang="en-US" sz="1800" dirty="0" smtClean="0">
                <a:solidFill>
                  <a:srgbClr val="3333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unoccupied ligand orbital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This requires the presence of 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/>
              </a:rPr>
              <a:t>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-acceptor ligands such as </a:t>
            </a:r>
            <a:r>
              <a:rPr lang="en-US" sz="18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 or </a:t>
            </a:r>
            <a:r>
              <a:rPr lang="en-US" sz="1800" dirty="0" err="1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bipyridyl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to provide </a:t>
            </a:r>
            <a:r>
              <a:rPr lang="en-US" sz="18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empty ligand orbitals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Transition will be most likely when the metal is in a </a:t>
            </a:r>
            <a:r>
              <a:rPr lang="en-US" sz="1800" dirty="0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low oxidation state 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 the ligand is </a:t>
            </a:r>
            <a:r>
              <a:rPr lang="en-US" sz="18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easily reduced</a:t>
            </a:r>
            <a:r>
              <a:rPr lang="en-US" sz="1800" dirty="0" smtClean="0"/>
              <a:t>.</a:t>
            </a:r>
          </a:p>
          <a:p>
            <a:pPr lvl="1"/>
            <a:endParaRPr lang="en-US" sz="16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3. The Ligands- 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ligands themselves may be colored, and this color may contribute to the color of the complex.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solidFill>
                  <a:srgbClr val="0000FF"/>
                </a:solidFill>
              </a:rPr>
              <a:t>Formation of Colored Ions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334962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solidFill>
                  <a:srgbClr val="3333FF"/>
                </a:solidFill>
              </a:rPr>
              <a:t>Complex Formation</a:t>
            </a:r>
            <a:endParaRPr lang="en-US" sz="2800" dirty="0">
              <a:solidFill>
                <a:srgbClr val="3333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686800" cy="6019799"/>
          </a:xfrm>
        </p:spPr>
        <p:txBody>
          <a:bodyPr>
            <a:noAutofit/>
          </a:bodyPr>
          <a:lstStyle/>
          <a:p>
            <a:pPr marL="571500" indent="-571500" algn="just">
              <a:spcBef>
                <a:spcPct val="50000"/>
              </a:spcBef>
              <a:buFontTx/>
              <a:buChar char="•"/>
              <a:tabLst>
                <a:tab pos="574675" algn="l"/>
                <a:tab pos="1244600" algn="l"/>
              </a:tabLst>
            </a:pPr>
            <a:r>
              <a:rPr lang="en-US" sz="2000" dirty="0" smtClean="0">
                <a:latin typeface="Comic Sans MS" pitchFamily="66" charset="0"/>
              </a:rPr>
              <a:t>Transition metals form a large number of complexes.</a:t>
            </a:r>
            <a:endParaRPr kumimoji="1" lang="en-US" altLang="zh-TW" sz="2000" dirty="0" smtClean="0">
              <a:latin typeface="Comic Sans MS" pitchFamily="66" charset="0"/>
              <a:ea typeface="新細明體" pitchFamily="18" charset="-120"/>
            </a:endParaRPr>
          </a:p>
          <a:p>
            <a:pPr marL="571500" indent="-571500" algn="just">
              <a:spcBef>
                <a:spcPct val="50000"/>
              </a:spcBef>
              <a:buFontTx/>
              <a:buChar char="•"/>
              <a:tabLst>
                <a:tab pos="574675" algn="l"/>
                <a:tab pos="1244600" algn="l"/>
              </a:tabLst>
            </a:pPr>
            <a:r>
              <a:rPr kumimoji="1" lang="en-US" altLang="zh-TW" sz="2000" dirty="0" smtClean="0">
                <a:latin typeface="Comic Sans MS" pitchFamily="66" charset="0"/>
                <a:ea typeface="新細明體" pitchFamily="18" charset="-120"/>
              </a:rPr>
              <a:t>A complex is formed when a </a:t>
            </a:r>
            <a:r>
              <a:rPr kumimoji="1" lang="en-US" altLang="zh-TW" sz="2000" dirty="0" smtClean="0">
                <a:solidFill>
                  <a:srgbClr val="3333FF"/>
                </a:solidFill>
                <a:latin typeface="Comic Sans MS" pitchFamily="66" charset="0"/>
                <a:ea typeface="新細明體" pitchFamily="18" charset="-120"/>
              </a:rPr>
              <a:t>central metal atom </a:t>
            </a:r>
            <a:r>
              <a:rPr kumimoji="1" lang="en-US" altLang="zh-TW" sz="2000" dirty="0" smtClean="0">
                <a:latin typeface="Comic Sans MS" pitchFamily="66" charset="0"/>
                <a:ea typeface="新細明體" pitchFamily="18" charset="-120"/>
              </a:rPr>
              <a:t>or ion is surrounded by other molecules or ions </a:t>
            </a:r>
          </a:p>
          <a:p>
            <a:pPr marL="571500" indent="-571500" algn="just">
              <a:spcBef>
                <a:spcPct val="50000"/>
              </a:spcBef>
              <a:buFontTx/>
              <a:buChar char="•"/>
              <a:tabLst>
                <a:tab pos="574675" algn="l"/>
                <a:tab pos="1244600" algn="l"/>
              </a:tabLst>
            </a:pPr>
            <a:r>
              <a:rPr lang="en-US" sz="2000" dirty="0" smtClean="0">
                <a:latin typeface="Comic Sans MS" pitchFamily="66" charset="0"/>
              </a:rPr>
              <a:t>The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cations of d-block </a:t>
            </a:r>
            <a:r>
              <a:rPr lang="en-US" sz="2000" dirty="0" smtClean="0">
                <a:latin typeface="Comic Sans MS" pitchFamily="66" charset="0"/>
              </a:rPr>
              <a:t>elements have strong tendency to form complexes with certain molecules (e.g. CO, NO, NH</a:t>
            </a:r>
            <a:r>
              <a:rPr lang="en-US" sz="2000" baseline="-25000" dirty="0" smtClean="0">
                <a:latin typeface="Comic Sans MS" pitchFamily="66" charset="0"/>
              </a:rPr>
              <a:t>3</a:t>
            </a:r>
            <a:r>
              <a:rPr lang="en-US" sz="2000" dirty="0" smtClean="0">
                <a:latin typeface="Comic Sans MS" pitchFamily="66" charset="0"/>
              </a:rPr>
              <a:t>....etc) or ions (e.g. F</a:t>
            </a:r>
            <a:r>
              <a:rPr lang="en-US" sz="2000" baseline="30000" dirty="0" smtClean="0">
                <a:latin typeface="Comic Sans MS" pitchFamily="66" charset="0"/>
              </a:rPr>
              <a:t>-</a:t>
            </a:r>
            <a:r>
              <a:rPr lang="en-US" sz="2000" dirty="0" smtClean="0">
                <a:latin typeface="Comic Sans MS" pitchFamily="66" charset="0"/>
              </a:rPr>
              <a:t>, </a:t>
            </a:r>
            <a:r>
              <a:rPr lang="en-US" sz="2000" dirty="0" err="1" smtClean="0">
                <a:latin typeface="Comic Sans MS" pitchFamily="66" charset="0"/>
              </a:rPr>
              <a:t>Cl</a:t>
            </a:r>
            <a:r>
              <a:rPr lang="en-US" sz="2000" baseline="30000" dirty="0" smtClean="0">
                <a:latin typeface="Comic Sans MS" pitchFamily="66" charset="0"/>
              </a:rPr>
              <a:t>-</a:t>
            </a:r>
            <a:r>
              <a:rPr lang="en-US" sz="2000" dirty="0" smtClean="0">
                <a:latin typeface="Comic Sans MS" pitchFamily="66" charset="0"/>
              </a:rPr>
              <a:t>, CN</a:t>
            </a:r>
            <a:r>
              <a:rPr lang="en-US" sz="2000" baseline="30000" dirty="0" smtClean="0">
                <a:latin typeface="Comic Sans MS" pitchFamily="66" charset="0"/>
              </a:rPr>
              <a:t>-</a:t>
            </a:r>
            <a:r>
              <a:rPr lang="en-US" sz="2000" dirty="0" smtClean="0">
                <a:latin typeface="Comic Sans MS" pitchFamily="66" charset="0"/>
              </a:rPr>
              <a:t>....etc) </a:t>
            </a:r>
            <a:r>
              <a:rPr lang="en-US" sz="2000" i="1" dirty="0" smtClean="0">
                <a:solidFill>
                  <a:srgbClr val="FF0000"/>
                </a:solidFill>
                <a:latin typeface="Comic Sans MS" pitchFamily="66" charset="0"/>
              </a:rPr>
              <a:t>called ligands</a:t>
            </a:r>
            <a:r>
              <a:rPr lang="en-US" sz="2000" dirty="0" smtClean="0">
                <a:latin typeface="Comic Sans MS" pitchFamily="66" charset="0"/>
              </a:rPr>
              <a:t>. </a:t>
            </a:r>
          </a:p>
          <a:p>
            <a:pPr marL="571500" indent="-571500" algn="just">
              <a:spcBef>
                <a:spcPct val="50000"/>
              </a:spcBef>
              <a:buFontTx/>
              <a:buChar char="•"/>
              <a:tabLst>
                <a:tab pos="574675" algn="l"/>
                <a:tab pos="1244600" algn="l"/>
              </a:tabLst>
            </a:pPr>
            <a:r>
              <a:rPr lang="en-US" sz="2000" dirty="0" smtClean="0">
                <a:latin typeface="Comic Sans MS" pitchFamily="66" charset="0"/>
              </a:rPr>
              <a:t>Their tendency to form complexes is due to:</a:t>
            </a:r>
            <a:endParaRPr kumimoji="1" lang="en-US" altLang="zh-TW" sz="2000" dirty="0" smtClean="0">
              <a:latin typeface="Comic Sans MS" pitchFamily="66" charset="0"/>
              <a:ea typeface="新細明體" pitchFamily="18" charset="-120"/>
            </a:endParaRPr>
          </a:p>
          <a:p>
            <a:pPr marL="1371600" lvl="2" indent="-571500" algn="just">
              <a:spcBef>
                <a:spcPct val="50000"/>
              </a:spcBef>
              <a:buFont typeface="+mj-lt"/>
              <a:buAutoNum type="arabicPeriod"/>
              <a:tabLst>
                <a:tab pos="574675" algn="l"/>
                <a:tab pos="1244600" algn="l"/>
              </a:tabLst>
            </a:pPr>
            <a:r>
              <a:rPr lang="en-US" sz="2000" dirty="0" smtClean="0">
                <a:latin typeface="Comic Sans MS" pitchFamily="66" charset="0"/>
              </a:rPr>
              <a:t>Presence of vacant (n-1)d orbitals which are of appropriate energy to accept lone pair and unshared pair of electrons from the ligands </a:t>
            </a:r>
          </a:p>
          <a:p>
            <a:pPr marL="1371600" lvl="2" indent="-571500" algn="just">
              <a:spcBef>
                <a:spcPct val="50000"/>
              </a:spcBef>
              <a:buFont typeface="+mj-lt"/>
              <a:buAutoNum type="arabicPeriod"/>
              <a:tabLst>
                <a:tab pos="574675" algn="l"/>
                <a:tab pos="1244600" algn="l"/>
              </a:tabLst>
            </a:pPr>
            <a:r>
              <a:rPr kumimoji="1" lang="en-US" altLang="zh-TW" sz="2000" dirty="0" smtClean="0">
                <a:solidFill>
                  <a:srgbClr val="3333FF"/>
                </a:solidFill>
                <a:latin typeface="Comic Sans MS" pitchFamily="66" charset="0"/>
                <a:ea typeface="新細明體" pitchFamily="18" charset="-120"/>
              </a:rPr>
              <a:t>High charge density</a:t>
            </a:r>
            <a:r>
              <a:rPr kumimoji="1" lang="en-US" altLang="zh-TW" sz="2000" dirty="0" smtClean="0">
                <a:latin typeface="Comic Sans MS" pitchFamily="66" charset="0"/>
                <a:ea typeface="新細明體" pitchFamily="18" charset="-120"/>
              </a:rPr>
              <a:t> of the central metal ions.</a:t>
            </a:r>
          </a:p>
          <a:p>
            <a:pPr marL="1371600" lvl="2" indent="-571500" algn="just">
              <a:spcBef>
                <a:spcPct val="50000"/>
              </a:spcBef>
              <a:buFont typeface="+mj-lt"/>
              <a:buAutoNum type="arabicPeriod"/>
              <a:tabLst>
                <a:tab pos="574675" algn="l"/>
                <a:tab pos="1244600" algn="l"/>
              </a:tabLst>
            </a:pPr>
            <a:r>
              <a:rPr kumimoji="1" lang="en-US" altLang="zh-TW" sz="2000" dirty="0" smtClean="0">
                <a:solidFill>
                  <a:srgbClr val="FF0000"/>
                </a:solidFill>
                <a:latin typeface="Comic Sans MS" pitchFamily="66" charset="0"/>
                <a:ea typeface="新細明體" pitchFamily="18" charset="-120"/>
              </a:rPr>
              <a:t>Variable oxidation states</a:t>
            </a:r>
            <a:r>
              <a:rPr kumimoji="1" lang="en-US" altLang="zh-TW" sz="2000" dirty="0" smtClean="0">
                <a:latin typeface="Comic Sans MS" pitchFamily="66" charset="0"/>
                <a:ea typeface="新細明體" pitchFamily="18" charset="-120"/>
              </a:rPr>
              <a:t>.</a:t>
            </a:r>
          </a:p>
          <a:p>
            <a:pPr marL="1371600" lvl="2" indent="-571500" algn="just">
              <a:spcBef>
                <a:spcPct val="50000"/>
              </a:spcBef>
              <a:buFont typeface="+mj-lt"/>
              <a:buAutoNum type="arabicPeriod"/>
              <a:tabLst>
                <a:tab pos="574675" algn="l"/>
                <a:tab pos="1244600" algn="l"/>
              </a:tabLst>
            </a:pPr>
            <a:r>
              <a:rPr kumimoji="1" lang="en-US" altLang="zh-TW" sz="2000" dirty="0" smtClean="0">
                <a:solidFill>
                  <a:srgbClr val="3333FF"/>
                </a:solidFill>
                <a:latin typeface="Comic Sans MS" pitchFamily="66" charset="0"/>
                <a:ea typeface="新細明體" pitchFamily="18" charset="-120"/>
              </a:rPr>
              <a:t>Comparatively smaller size</a:t>
            </a:r>
          </a:p>
          <a:p>
            <a:pPr marL="971550" lvl="1" indent="-571500" algn="just">
              <a:spcBef>
                <a:spcPct val="50000"/>
              </a:spcBef>
              <a:buFont typeface="Wingdings" pitchFamily="2" charset="2"/>
              <a:buChar char="v"/>
              <a:tabLst>
                <a:tab pos="574675" algn="l"/>
                <a:tab pos="1244600" algn="l"/>
              </a:tabLst>
            </a:pPr>
            <a:r>
              <a:rPr lang="en-US" sz="2000" dirty="0" smtClean="0">
                <a:latin typeface="Comic Sans MS" pitchFamily="66" charset="0"/>
              </a:rPr>
              <a:t>E.g., </a:t>
            </a:r>
            <a:r>
              <a:rPr lang="en-US" sz="2000" i="1" dirty="0" smtClean="0">
                <a:latin typeface="Comic Sans MS" pitchFamily="66" charset="0"/>
              </a:rPr>
              <a:t>[PtCl</a:t>
            </a:r>
            <a:r>
              <a:rPr lang="en-US" sz="2000" i="1" baseline="-25000" dirty="0" smtClean="0">
                <a:latin typeface="Comic Sans MS" pitchFamily="66" charset="0"/>
              </a:rPr>
              <a:t>4</a:t>
            </a:r>
            <a:r>
              <a:rPr lang="en-US" sz="2000" i="1" dirty="0" smtClean="0">
                <a:latin typeface="Comic Sans MS" pitchFamily="66" charset="0"/>
              </a:rPr>
              <a:t>]</a:t>
            </a:r>
            <a:r>
              <a:rPr lang="en-US" sz="2000" i="1" baseline="30000" dirty="0" smtClean="0">
                <a:latin typeface="Comic Sans MS" pitchFamily="66" charset="0"/>
              </a:rPr>
              <a:t>2-</a:t>
            </a:r>
            <a:r>
              <a:rPr lang="en-US" sz="2000" i="1" dirty="0" smtClean="0">
                <a:latin typeface="Comic Sans MS" pitchFamily="66" charset="0"/>
              </a:rPr>
              <a:t>, [Cu(NH</a:t>
            </a:r>
            <a:r>
              <a:rPr lang="en-US" sz="2000" i="1" baseline="-25000" dirty="0" smtClean="0">
                <a:latin typeface="Comic Sans MS" pitchFamily="66" charset="0"/>
              </a:rPr>
              <a:t>3</a:t>
            </a:r>
            <a:r>
              <a:rPr lang="en-US" sz="2000" i="1" dirty="0" smtClean="0">
                <a:latin typeface="Comic Sans MS" pitchFamily="66" charset="0"/>
              </a:rPr>
              <a:t>)</a:t>
            </a:r>
            <a:r>
              <a:rPr lang="en-US" sz="2000" i="1" baseline="-25000" dirty="0" smtClean="0">
                <a:latin typeface="Comic Sans MS" pitchFamily="66" charset="0"/>
              </a:rPr>
              <a:t>4</a:t>
            </a:r>
            <a:r>
              <a:rPr lang="en-US" sz="2000" i="1" dirty="0" smtClean="0">
                <a:latin typeface="Comic Sans MS" pitchFamily="66" charset="0"/>
              </a:rPr>
              <a:t>], [Fe(CN)</a:t>
            </a:r>
            <a:r>
              <a:rPr lang="en-US" sz="2000" i="1" baseline="-25000" dirty="0" smtClean="0">
                <a:latin typeface="Comic Sans MS" pitchFamily="66" charset="0"/>
              </a:rPr>
              <a:t>6</a:t>
            </a:r>
            <a:r>
              <a:rPr lang="en-US" sz="2000" i="1" dirty="0" smtClean="0">
                <a:latin typeface="Comic Sans MS" pitchFamily="66" charset="0"/>
              </a:rPr>
              <a:t>]</a:t>
            </a:r>
            <a:r>
              <a:rPr lang="en-US" sz="2000" i="1" baseline="30000" dirty="0" smtClean="0">
                <a:latin typeface="Comic Sans MS" pitchFamily="66" charset="0"/>
              </a:rPr>
              <a:t>4– </a:t>
            </a:r>
            <a:r>
              <a:rPr lang="en-US" sz="2000" i="1" dirty="0" smtClean="0">
                <a:latin typeface="Comic Sans MS" pitchFamily="66" charset="0"/>
              </a:rPr>
              <a:t>etc…</a:t>
            </a:r>
            <a:endParaRPr kumimoji="1" lang="en-US" altLang="zh-TW" sz="2000" i="1" dirty="0" smtClean="0">
              <a:latin typeface="Comic Sans MS" pitchFamily="66" charset="0"/>
              <a:ea typeface="新細明體" pitchFamily="18" charset="-12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solidFill>
                  <a:srgbClr val="0000FF"/>
                </a:solidFill>
              </a:rPr>
              <a:t>Alloy Formation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Alloys are metallic materials prepared by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mixing of two or more molten metals</a:t>
            </a:r>
          </a:p>
          <a:p>
            <a:r>
              <a:rPr lang="en-US" sz="2000" dirty="0" smtClean="0">
                <a:latin typeface="Comic Sans MS" pitchFamily="66" charset="0"/>
              </a:rPr>
              <a:t>Alloys may be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homogeneous solid solutions </a:t>
            </a:r>
            <a:r>
              <a:rPr lang="en-US" sz="2000" dirty="0" smtClean="0">
                <a:latin typeface="Comic Sans MS" pitchFamily="66" charset="0"/>
              </a:rPr>
              <a:t>in which the atoms of one metal are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distributed randomly among </a:t>
            </a:r>
            <a:r>
              <a:rPr lang="en-US" sz="2000" dirty="0" smtClean="0">
                <a:latin typeface="Comic Sans MS" pitchFamily="66" charset="0"/>
              </a:rPr>
              <a:t>the atoms of the other</a:t>
            </a:r>
          </a:p>
          <a:p>
            <a:r>
              <a:rPr lang="en-US" sz="2000" dirty="0" smtClean="0">
                <a:latin typeface="Comic Sans MS" pitchFamily="66" charset="0"/>
              </a:rPr>
              <a:t>In  homogeneous  alloys,  atoms  of different  elements  are  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distributed  uniformly</a:t>
            </a:r>
            <a:r>
              <a:rPr lang="en-US" sz="2000" dirty="0" smtClean="0">
                <a:latin typeface="Comic Sans MS" pitchFamily="66" charset="0"/>
              </a:rPr>
              <a:t>. </a:t>
            </a:r>
          </a:p>
          <a:p>
            <a:r>
              <a:rPr lang="en-US" sz="2000" dirty="0" smtClean="0">
                <a:latin typeface="Comic Sans MS" pitchFamily="66" charset="0"/>
              </a:rPr>
              <a:t>Such alloys are formed by atoms with </a:t>
            </a:r>
            <a:r>
              <a:rPr lang="en-US" sz="2000" dirty="0" smtClean="0">
                <a:solidFill>
                  <a:srgbClr val="0033CC"/>
                </a:solidFill>
                <a:latin typeface="Comic Sans MS" pitchFamily="66" charset="0"/>
              </a:rPr>
              <a:t>metallic radii </a:t>
            </a:r>
            <a:r>
              <a:rPr lang="en-US" sz="2000" dirty="0" smtClean="0">
                <a:latin typeface="Comic Sans MS" pitchFamily="66" charset="0"/>
              </a:rPr>
              <a:t>that are within about 15 percent of each other</a:t>
            </a:r>
          </a:p>
          <a:p>
            <a:r>
              <a:rPr lang="en-US" sz="2000" dirty="0" smtClean="0">
                <a:latin typeface="Comic Sans MS" pitchFamily="66" charset="0"/>
              </a:rPr>
              <a:t>Examples include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brass </a:t>
            </a:r>
            <a:r>
              <a:rPr lang="en-US" sz="2000" dirty="0" smtClean="0">
                <a:latin typeface="Comic Sans MS" pitchFamily="66" charset="0"/>
              </a:rPr>
              <a:t>(copper-zinc)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, bronze </a:t>
            </a:r>
            <a:r>
              <a:rPr lang="en-US" sz="2000" dirty="0" smtClean="0">
                <a:latin typeface="Comic Sans MS" pitchFamily="66" charset="0"/>
              </a:rPr>
              <a:t>(copper-tin)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, and the coinage alloys</a:t>
            </a:r>
            <a:r>
              <a:rPr lang="en-US" sz="2000" dirty="0" smtClean="0">
                <a:latin typeface="Comic Sans MS" pitchFamily="66" charset="0"/>
              </a:rPr>
              <a:t>.</a:t>
            </a:r>
          </a:p>
          <a:p>
            <a:r>
              <a:rPr lang="en-US" sz="2000" dirty="0" smtClean="0">
                <a:latin typeface="Comic Sans MS" pitchFamily="66" charset="0"/>
              </a:rPr>
              <a:t>Heterogeneous alloys, such as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tin-lead solder </a:t>
            </a:r>
            <a:r>
              <a:rPr lang="en-US" sz="2000" dirty="0" smtClean="0">
                <a:latin typeface="Comic Sans MS" pitchFamily="66" charset="0"/>
              </a:rPr>
              <a:t>and the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mercury amalgam</a:t>
            </a:r>
            <a:r>
              <a:rPr lang="en-US" sz="2000" dirty="0" smtClean="0">
                <a:latin typeface="Comic Sans MS" pitchFamily="66" charset="0"/>
              </a:rPr>
              <a:t> sometimes used to fill teeth, consist of a mixture of crystalline phases with different compositions</a:t>
            </a:r>
          </a:p>
          <a:p>
            <a:r>
              <a:rPr lang="en-US" sz="2000" dirty="0" smtClean="0">
                <a:latin typeface="Comic Sans MS" pitchFamily="66" charset="0"/>
              </a:rPr>
              <a:t>The best known are </a:t>
            </a:r>
          </a:p>
          <a:p>
            <a:pPr lvl="1"/>
            <a:r>
              <a:rPr lang="en-US" sz="2000" dirty="0" smtClean="0">
                <a:latin typeface="Comic Sans MS" pitchFamily="66" charset="0"/>
              </a:rPr>
              <a:t>ferrous alloys: </a:t>
            </a:r>
            <a:r>
              <a:rPr lang="en-US" sz="2000" dirty="0" smtClean="0">
                <a:solidFill>
                  <a:srgbClr val="0033CC"/>
                </a:solidFill>
                <a:latin typeface="Comic Sans MS" pitchFamily="66" charset="0"/>
              </a:rPr>
              <a:t>chromium, vanadium, tungsten, molybdenum and manganese </a:t>
            </a:r>
            <a:r>
              <a:rPr lang="en-US" sz="2000" dirty="0" smtClean="0">
                <a:latin typeface="Comic Sans MS" pitchFamily="66" charset="0"/>
              </a:rPr>
              <a:t>are used for the production of a variety of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steels and  stainless steel</a:t>
            </a:r>
            <a:r>
              <a:rPr lang="en-US" sz="2000" dirty="0" smtClean="0">
                <a:latin typeface="Comic Sans MS" pitchFamily="66" charset="0"/>
              </a:rPr>
              <a:t>			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solidFill>
                  <a:srgbClr val="3333FF"/>
                </a:solidFill>
              </a:rPr>
              <a:t>Magnetic Properties</a:t>
            </a:r>
            <a:endParaRPr lang="en-US" sz="2800" dirty="0">
              <a:solidFill>
                <a:srgbClr val="3333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When a magnetic field is applied to substances, mainly two types of magnetic behavior are observed: </a:t>
            </a:r>
            <a:r>
              <a:rPr lang="en-US" sz="2000" i="1" dirty="0" smtClean="0">
                <a:solidFill>
                  <a:srgbClr val="FF0000"/>
                </a:solidFill>
                <a:latin typeface="Comic Sans MS" pitchFamily="66" charset="0"/>
              </a:rPr>
              <a:t>diamagnetism</a:t>
            </a:r>
            <a:r>
              <a:rPr lang="en-US" sz="2000" i="1" dirty="0" smtClean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and </a:t>
            </a:r>
            <a:r>
              <a:rPr lang="en-US" sz="2000" i="1" dirty="0" smtClean="0">
                <a:solidFill>
                  <a:srgbClr val="FF0000"/>
                </a:solidFill>
                <a:latin typeface="Comic Sans MS" pitchFamily="66" charset="0"/>
              </a:rPr>
              <a:t>paramagnetism</a:t>
            </a:r>
          </a:p>
          <a:p>
            <a:r>
              <a:rPr lang="en-US" sz="2000" dirty="0" smtClean="0">
                <a:latin typeface="Comic Sans MS" pitchFamily="66" charset="0"/>
              </a:rPr>
              <a:t>Diamagnetic substances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are repelled by the applied field </a:t>
            </a:r>
            <a:r>
              <a:rPr lang="en-US" sz="2000" dirty="0" smtClean="0">
                <a:latin typeface="Comic Sans MS" pitchFamily="66" charset="0"/>
              </a:rPr>
              <a:t>while the paramagnetic substances are 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attracted</a:t>
            </a:r>
          </a:p>
          <a:p>
            <a:r>
              <a:rPr lang="en-US" sz="2000" dirty="0" smtClean="0">
                <a:latin typeface="Comic Sans MS" pitchFamily="66" charset="0"/>
              </a:rPr>
              <a:t>Substances which are attracted very strongly are said to be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ferromagnetic </a:t>
            </a:r>
            <a:r>
              <a:rPr lang="en-US" sz="2000" dirty="0" smtClean="0">
                <a:latin typeface="Comic Sans MS" pitchFamily="66" charset="0"/>
              </a:rPr>
              <a:t>which is an extreme form of paramagnetism</a:t>
            </a:r>
          </a:p>
          <a:p>
            <a:r>
              <a:rPr lang="en-US" sz="2000" dirty="0" smtClean="0">
                <a:latin typeface="Comic Sans MS" pitchFamily="66" charset="0"/>
              </a:rPr>
              <a:t>Many of the transition metal ions are </a:t>
            </a:r>
            <a:r>
              <a:rPr lang="en-US" sz="2000" i="1" dirty="0" smtClean="0">
                <a:solidFill>
                  <a:srgbClr val="3333FF"/>
                </a:solidFill>
                <a:latin typeface="Comic Sans MS" pitchFamily="66" charset="0"/>
              </a:rPr>
              <a:t>paramagnetic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Paramagnetism</a:t>
            </a:r>
            <a:r>
              <a:rPr lang="en-US" sz="2000" dirty="0" smtClean="0">
                <a:latin typeface="Comic Sans MS" pitchFamily="66" charset="0"/>
              </a:rPr>
              <a:t> arises from the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presence of unpaired electrons</a:t>
            </a:r>
            <a:r>
              <a:rPr lang="en-US" sz="2000" dirty="0" smtClean="0">
                <a:latin typeface="Comic Sans MS" pitchFamily="66" charset="0"/>
              </a:rPr>
              <a:t>, in which each electron has a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magnetic moment </a:t>
            </a:r>
            <a:r>
              <a:rPr lang="en-US" sz="2000" dirty="0" smtClean="0">
                <a:latin typeface="Comic Sans MS" pitchFamily="66" charset="0"/>
              </a:rPr>
              <a:t>associated with its </a:t>
            </a:r>
            <a:r>
              <a:rPr lang="en-US" sz="2000" i="1" u="sng" dirty="0" smtClean="0">
                <a:latin typeface="Comic Sans MS" pitchFamily="66" charset="0"/>
              </a:rPr>
              <a:t>spin angular momentum</a:t>
            </a:r>
            <a:r>
              <a:rPr lang="en-US" sz="2000" dirty="0" smtClean="0">
                <a:latin typeface="Comic Sans MS" pitchFamily="66" charset="0"/>
              </a:rPr>
              <a:t> and </a:t>
            </a:r>
            <a:r>
              <a:rPr lang="en-US" sz="2000" i="1" u="sng" dirty="0" smtClean="0">
                <a:latin typeface="Comic Sans MS" pitchFamily="66" charset="0"/>
              </a:rPr>
              <a:t>orbital angular momentum</a:t>
            </a:r>
            <a:r>
              <a:rPr lang="en-US" sz="2000" dirty="0" smtClean="0">
                <a:latin typeface="Comic Sans MS" pitchFamily="66" charset="0"/>
              </a:rPr>
              <a:t>.</a:t>
            </a:r>
          </a:p>
          <a:p>
            <a:r>
              <a:rPr lang="en-US" sz="2000" dirty="0" smtClean="0">
                <a:latin typeface="Comic Sans MS" pitchFamily="66" charset="0"/>
              </a:rPr>
              <a:t>For the compounds of the first series of transition metals, the contribution of the orbital angular momentum is effectively 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quenched</a:t>
            </a:r>
            <a:r>
              <a:rPr lang="en-US" sz="2000" dirty="0" smtClean="0">
                <a:latin typeface="Comic Sans MS" pitchFamily="66" charset="0"/>
              </a:rPr>
              <a:t> and hence is of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no significance (negligible).</a:t>
            </a:r>
          </a:p>
          <a:p>
            <a:r>
              <a:rPr lang="en-US" sz="2000" dirty="0" smtClean="0">
                <a:latin typeface="Comic Sans MS" pitchFamily="66" charset="0"/>
              </a:rPr>
              <a:t>The magnetic moment is determined by the number of unpaired electrons and is calculated by using the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‘spin-only’ </a:t>
            </a:r>
            <a:r>
              <a:rPr lang="en-US" sz="2000" dirty="0" smtClean="0">
                <a:latin typeface="Comic Sans MS" pitchFamily="66" charset="0"/>
              </a:rPr>
              <a:t>formula, i.e.,</a:t>
            </a:r>
          </a:p>
          <a:p>
            <a:endParaRPr lang="en-US" sz="2000" dirty="0">
              <a:latin typeface="Comic Sans MS" pitchFamily="66" charset="0"/>
            </a:endParaRPr>
          </a:p>
        </p:txBody>
      </p:sp>
      <p:sp>
        <p:nvSpPr>
          <p:cNvPr id="3287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870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5943600"/>
            <a:ext cx="5212080" cy="435737"/>
          </a:xfrm>
          <a:prstGeom prst="rect">
            <a:avLst/>
          </a:prstGeom>
          <a:noFill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solidFill>
                  <a:srgbClr val="3333FF"/>
                </a:solidFill>
              </a:rPr>
              <a:t>Magnetic Properties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60198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Where, 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  <a:sym typeface="Symbol"/>
              </a:rPr>
              <a:t></a:t>
            </a:r>
            <a:r>
              <a:rPr lang="en-US" sz="1800" baseline="-25000" dirty="0" smtClean="0">
                <a:latin typeface="Segoe UI Semibold" pitchFamily="34" charset="0"/>
                <a:cs typeface="Segoe UI Semibold" pitchFamily="34" charset="0"/>
              </a:rPr>
              <a:t>s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 is </a:t>
            </a:r>
            <a:r>
              <a:rPr lang="en-US" sz="18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spin only magnetic moment 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in units of Bohr magneton (BM), </a:t>
            </a:r>
            <a:r>
              <a:rPr lang="en-US" sz="1800" dirty="0" smtClean="0">
                <a:solidFill>
                  <a:srgbClr val="3333FF"/>
                </a:solidFill>
                <a:latin typeface="Segoe UI Semibold" pitchFamily="34" charset="0"/>
                <a:cs typeface="Segoe UI Semibold" pitchFamily="34" charset="0"/>
              </a:rPr>
              <a:t>n is the number of unpaired electrons 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and </a:t>
            </a:r>
            <a:r>
              <a:rPr lang="en-US" sz="18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S is the sum of spin quantum numbers</a:t>
            </a:r>
          </a:p>
          <a:p>
            <a:r>
              <a:rPr lang="en-US" sz="1800" b="1" dirty="0" smtClean="0">
                <a:latin typeface="+mj-lt"/>
                <a:cs typeface="Segoe UI Semibold" pitchFamily="34" charset="0"/>
              </a:rPr>
              <a:t>Example1</a:t>
            </a:r>
            <a:r>
              <a:rPr lang="en-US" sz="1800" dirty="0" smtClean="0">
                <a:latin typeface="+mj-lt"/>
                <a:cs typeface="Segoe UI Semibold" pitchFamily="34" charset="0"/>
              </a:rPr>
              <a:t>: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 Calculate the magnetic moment of a divalent ion in aqueous solution in a high spin state if its atomic number is 25. </a:t>
            </a:r>
          </a:p>
          <a:p>
            <a:r>
              <a:rPr lang="en-US" sz="1800" b="1" dirty="0" smtClean="0">
                <a:latin typeface="+mj-lt"/>
                <a:cs typeface="Segoe UI Semibold" pitchFamily="34" charset="0"/>
              </a:rPr>
              <a:t>Solution</a:t>
            </a:r>
            <a:r>
              <a:rPr lang="en-US" sz="1800" dirty="0" smtClean="0">
                <a:latin typeface="+mj-lt"/>
                <a:cs typeface="Segoe UI Semibold" pitchFamily="34" charset="0"/>
              </a:rPr>
              <a:t>: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 With atomic number 25, the divalent ion in aqueous solution will have d</a:t>
            </a:r>
            <a:r>
              <a:rPr lang="en-US" sz="1800" baseline="30000" dirty="0" smtClean="0">
                <a:latin typeface="Segoe UI Semibold" pitchFamily="34" charset="0"/>
                <a:cs typeface="Segoe UI Semibold" pitchFamily="34" charset="0"/>
              </a:rPr>
              <a:t>5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 configuration (five unpaired electrons). The magnetic moment, µ</a:t>
            </a:r>
            <a:r>
              <a:rPr lang="en-US" sz="1800" baseline="-25000" dirty="0" smtClean="0">
                <a:latin typeface="Segoe UI Semibold" pitchFamily="34" charset="0"/>
                <a:cs typeface="Segoe UI Semibold" pitchFamily="34" charset="0"/>
              </a:rPr>
              <a:t>s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 is</a:t>
            </a:r>
          </a:p>
          <a:p>
            <a:endParaRPr lang="en-US" sz="1800" dirty="0" smtClean="0">
              <a:solidFill>
                <a:srgbClr val="FF0000"/>
              </a:solidFill>
              <a:latin typeface="Segoe UI Semibold" pitchFamily="34" charset="0"/>
              <a:cs typeface="Segoe UI Semibold" pitchFamily="34" charset="0"/>
            </a:endParaRPr>
          </a:p>
          <a:p>
            <a:endParaRPr lang="en-US" sz="1800" dirty="0" smtClean="0">
              <a:solidFill>
                <a:srgbClr val="FF0000"/>
              </a:solidFill>
              <a:latin typeface="Segoe UI Semibold" pitchFamily="34" charset="0"/>
              <a:cs typeface="Segoe UI Semibold" pitchFamily="34" charset="0"/>
            </a:endParaRPr>
          </a:p>
          <a:p>
            <a:r>
              <a:rPr lang="en-US" sz="1800" b="1" dirty="0" smtClean="0">
                <a:latin typeface="+mj-lt"/>
                <a:cs typeface="Segoe UI Semibold" pitchFamily="34" charset="0"/>
              </a:rPr>
              <a:t>Example2</a:t>
            </a:r>
            <a:r>
              <a:rPr lang="en-US" sz="1800" b="1" dirty="0" smtClean="0">
                <a:latin typeface="Segoe UI Semibold" pitchFamily="34" charset="0"/>
                <a:cs typeface="Segoe UI Semibold" pitchFamily="34" charset="0"/>
              </a:rPr>
              <a:t>: C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alculate the spin only magnetic moment of Ni</a:t>
            </a:r>
            <a:r>
              <a:rPr lang="en-US" sz="1800" baseline="30000" dirty="0" smtClean="0">
                <a:latin typeface="Segoe UI Semibold" pitchFamily="34" charset="0"/>
                <a:cs typeface="Segoe UI Semibold" pitchFamily="34" charset="0"/>
              </a:rPr>
              <a:t>2+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 ion in [Ni(H</a:t>
            </a:r>
            <a:r>
              <a:rPr lang="en-US" sz="1800" baseline="-25000" dirty="0" smtClean="0">
                <a:latin typeface="Segoe UI Semibold" pitchFamily="34" charset="0"/>
                <a:cs typeface="Segoe UI Semibold" pitchFamily="34" charset="0"/>
              </a:rPr>
              <a:t>2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O)</a:t>
            </a:r>
            <a:r>
              <a:rPr lang="en-US" sz="1800" baseline="-25000" dirty="0" smtClean="0">
                <a:latin typeface="Segoe UI Semibold" pitchFamily="34" charset="0"/>
                <a:cs typeface="Segoe UI Semibold" pitchFamily="34" charset="0"/>
              </a:rPr>
              <a:t>6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]</a:t>
            </a:r>
            <a:r>
              <a:rPr lang="en-US" sz="1800" baseline="30000" dirty="0" smtClean="0">
                <a:latin typeface="Segoe UI Semibold" pitchFamily="34" charset="0"/>
                <a:cs typeface="Segoe UI Semibold" pitchFamily="34" charset="0"/>
              </a:rPr>
              <a:t>2+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 and Fe</a:t>
            </a:r>
            <a:r>
              <a:rPr lang="en-US" sz="1800" baseline="30000" dirty="0" smtClean="0">
                <a:latin typeface="Segoe UI Semibold" pitchFamily="34" charset="0"/>
                <a:cs typeface="Segoe UI Semibold" pitchFamily="34" charset="0"/>
              </a:rPr>
              <a:t>2+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 ion in high spin [Fe(H</a:t>
            </a:r>
            <a:r>
              <a:rPr lang="en-US" sz="1800" baseline="-25000" dirty="0" smtClean="0">
                <a:latin typeface="Segoe UI Semibold" pitchFamily="34" charset="0"/>
                <a:cs typeface="Segoe UI Semibold" pitchFamily="34" charset="0"/>
              </a:rPr>
              <a:t>2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O)</a:t>
            </a:r>
            <a:r>
              <a:rPr lang="en-US" sz="1800" baseline="-25000" dirty="0" smtClean="0">
                <a:latin typeface="Segoe UI Semibold" pitchFamily="34" charset="0"/>
                <a:cs typeface="Segoe UI Semibold" pitchFamily="34" charset="0"/>
              </a:rPr>
              <a:t>6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]</a:t>
            </a:r>
            <a:r>
              <a:rPr lang="en-US" sz="1800" baseline="30000" dirty="0" smtClean="0">
                <a:latin typeface="Segoe UI Semibold" pitchFamily="34" charset="0"/>
                <a:cs typeface="Segoe UI Semibold" pitchFamily="34" charset="0"/>
              </a:rPr>
              <a:t>2+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.</a:t>
            </a:r>
          </a:p>
          <a:p>
            <a:r>
              <a:rPr lang="en-US" sz="1800" b="1" dirty="0" smtClean="0">
                <a:latin typeface="+mj-lt"/>
                <a:cs typeface="Segoe UI Semibold" pitchFamily="34" charset="0"/>
              </a:rPr>
              <a:t>Solution</a:t>
            </a:r>
            <a:r>
              <a:rPr lang="en-US" sz="1800" dirty="0" smtClean="0">
                <a:latin typeface="+mj-lt"/>
                <a:cs typeface="Segoe UI Semibold" pitchFamily="34" charset="0"/>
              </a:rPr>
              <a:t>: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 The spin only magnetic moment can be:</a:t>
            </a:r>
          </a:p>
          <a:p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Ni</a:t>
            </a:r>
            <a:r>
              <a:rPr lang="en-US" sz="1800" baseline="30000" dirty="0" smtClean="0">
                <a:latin typeface="Segoe UI Semibold" pitchFamily="34" charset="0"/>
                <a:cs typeface="Segoe UI Semibold" pitchFamily="34" charset="0"/>
              </a:rPr>
              <a:t>2+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 ion in [Ni(H</a:t>
            </a:r>
            <a:r>
              <a:rPr lang="en-US" sz="1800" baseline="-25000" dirty="0" smtClean="0">
                <a:latin typeface="Segoe UI Semibold" pitchFamily="34" charset="0"/>
                <a:cs typeface="Segoe UI Semibold" pitchFamily="34" charset="0"/>
              </a:rPr>
              <a:t>2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O)</a:t>
            </a:r>
            <a:r>
              <a:rPr lang="en-US" sz="1800" baseline="-25000" dirty="0" smtClean="0">
                <a:latin typeface="Segoe UI Semibold" pitchFamily="34" charset="0"/>
                <a:cs typeface="Segoe UI Semibold" pitchFamily="34" charset="0"/>
              </a:rPr>
              <a:t>6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]</a:t>
            </a:r>
            <a:r>
              <a:rPr lang="en-US" sz="1800" baseline="30000" dirty="0" smtClean="0">
                <a:latin typeface="Segoe UI Semibold" pitchFamily="34" charset="0"/>
                <a:cs typeface="Segoe UI Semibold" pitchFamily="34" charset="0"/>
              </a:rPr>
              <a:t>2+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 contains d</a:t>
            </a:r>
            <a:r>
              <a:rPr lang="en-US" sz="1800" baseline="30000" dirty="0" smtClean="0">
                <a:latin typeface="Segoe UI Semibold" pitchFamily="34" charset="0"/>
                <a:cs typeface="Segoe UI Semibold" pitchFamily="34" charset="0"/>
              </a:rPr>
              <a:t>8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 ion, this gives an octahedral structure, t</a:t>
            </a:r>
            <a:r>
              <a:rPr lang="en-US" sz="1800" baseline="-25000" dirty="0" smtClean="0">
                <a:latin typeface="Segoe UI Semibold" pitchFamily="34" charset="0"/>
                <a:cs typeface="Segoe UI Semibold" pitchFamily="34" charset="0"/>
              </a:rPr>
              <a:t>2g</a:t>
            </a:r>
            <a:r>
              <a:rPr lang="en-US" sz="1800" baseline="30000" dirty="0" smtClean="0">
                <a:latin typeface="Segoe UI Semibold" pitchFamily="34" charset="0"/>
                <a:cs typeface="Segoe UI Semibold" pitchFamily="34" charset="0"/>
              </a:rPr>
              <a:t>6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e</a:t>
            </a:r>
            <a:r>
              <a:rPr lang="en-US" sz="1800" baseline="-25000" dirty="0" smtClean="0">
                <a:latin typeface="Segoe UI Semibold" pitchFamily="34" charset="0"/>
                <a:cs typeface="Segoe UI Semibold" pitchFamily="34" charset="0"/>
              </a:rPr>
              <a:t>g</a:t>
            </a:r>
            <a:r>
              <a:rPr lang="en-US" sz="1800" baseline="30000" dirty="0" smtClean="0">
                <a:latin typeface="Segoe UI Semibold" pitchFamily="34" charset="0"/>
                <a:cs typeface="Segoe UI Semibold" pitchFamily="34" charset="0"/>
              </a:rPr>
              <a:t>2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, with two unpaired electrons, thus </a:t>
            </a:r>
          </a:p>
          <a:p>
            <a:endParaRPr lang="en-US" sz="1800" dirty="0" smtClean="0">
              <a:solidFill>
                <a:srgbClr val="FF0000"/>
              </a:solidFill>
              <a:latin typeface="Segoe UI Semibold" pitchFamily="34" charset="0"/>
              <a:cs typeface="Segoe UI Semibold" pitchFamily="34" charset="0"/>
            </a:endParaRPr>
          </a:p>
          <a:p>
            <a:endParaRPr lang="en-US" sz="1800" dirty="0" smtClean="0">
              <a:solidFill>
                <a:srgbClr val="FF0000"/>
              </a:solidFill>
              <a:latin typeface="Segoe UI Semibold" pitchFamily="34" charset="0"/>
              <a:cs typeface="Segoe UI Semibold" pitchFamily="34" charset="0"/>
            </a:endParaRPr>
          </a:p>
          <a:p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[Fe(H</a:t>
            </a:r>
            <a:r>
              <a:rPr lang="en-US" sz="1800" baseline="-25000" dirty="0" smtClean="0">
                <a:latin typeface="Segoe UI Semibold" pitchFamily="34" charset="0"/>
                <a:cs typeface="Segoe UI Semibold" pitchFamily="34" charset="0"/>
              </a:rPr>
              <a:t>2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O)</a:t>
            </a:r>
            <a:r>
              <a:rPr lang="en-US" sz="1800" baseline="-25000" dirty="0" smtClean="0">
                <a:latin typeface="Segoe UI Semibold" pitchFamily="34" charset="0"/>
                <a:cs typeface="Segoe UI Semibold" pitchFamily="34" charset="0"/>
              </a:rPr>
              <a:t>6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]</a:t>
            </a:r>
            <a:r>
              <a:rPr lang="en-US" sz="1800" baseline="30000" dirty="0" smtClean="0">
                <a:latin typeface="Segoe UI Semibold" pitchFamily="34" charset="0"/>
                <a:cs typeface="Segoe UI Semibold" pitchFamily="34" charset="0"/>
              </a:rPr>
              <a:t>2+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 octahedral high spin Fe</a:t>
            </a:r>
            <a:r>
              <a:rPr lang="en-US" sz="1800" baseline="30000" dirty="0" smtClean="0">
                <a:latin typeface="Segoe UI Semibold" pitchFamily="34" charset="0"/>
                <a:cs typeface="Segoe UI Semibold" pitchFamily="34" charset="0"/>
              </a:rPr>
              <a:t>2+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 which is d</a:t>
            </a:r>
            <a:r>
              <a:rPr lang="en-US" sz="1800" baseline="30000" dirty="0" smtClean="0">
                <a:latin typeface="Segoe UI Semibold" pitchFamily="34" charset="0"/>
                <a:cs typeface="Segoe UI Semibold" pitchFamily="34" charset="0"/>
              </a:rPr>
              <a:t>6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 with electronic configuration t</a:t>
            </a:r>
            <a:r>
              <a:rPr lang="en-US" sz="1800" baseline="-25000" dirty="0" smtClean="0">
                <a:latin typeface="Segoe UI Semibold" pitchFamily="34" charset="0"/>
                <a:cs typeface="Segoe UI Semibold" pitchFamily="34" charset="0"/>
              </a:rPr>
              <a:t>2g</a:t>
            </a:r>
            <a:r>
              <a:rPr lang="en-US" sz="1800" baseline="30000" dirty="0" smtClean="0">
                <a:latin typeface="Segoe UI Semibold" pitchFamily="34" charset="0"/>
                <a:cs typeface="Segoe UI Semibold" pitchFamily="34" charset="0"/>
              </a:rPr>
              <a:t>4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e</a:t>
            </a:r>
            <a:r>
              <a:rPr lang="en-US" sz="1800" baseline="-25000" dirty="0" smtClean="0">
                <a:latin typeface="Segoe UI Semibold" pitchFamily="34" charset="0"/>
                <a:cs typeface="Segoe UI Semibold" pitchFamily="34" charset="0"/>
              </a:rPr>
              <a:t>g</a:t>
            </a:r>
            <a:r>
              <a:rPr lang="en-US" sz="1800" baseline="30000" dirty="0" smtClean="0">
                <a:latin typeface="Segoe UI Semibold" pitchFamily="34" charset="0"/>
                <a:cs typeface="Segoe UI Semibold" pitchFamily="34" charset="0"/>
              </a:rPr>
              <a:t>2</a:t>
            </a:r>
            <a:r>
              <a:rPr lang="en-US" sz="1800" dirty="0" smtClean="0">
                <a:latin typeface="Segoe UI Semibold" pitchFamily="34" charset="0"/>
                <a:cs typeface="Segoe UI Semibold" pitchFamily="34" charset="0"/>
              </a:rPr>
              <a:t>, gives four unpaired electrons, so:</a:t>
            </a:r>
          </a:p>
          <a:p>
            <a:endParaRPr lang="en-US" sz="1800" dirty="0">
              <a:solidFill>
                <a:srgbClr val="FF0000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3297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97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974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974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9747" name="Picture 1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2590800"/>
            <a:ext cx="4360984" cy="365760"/>
          </a:xfrm>
          <a:prstGeom prst="rect">
            <a:avLst/>
          </a:prstGeom>
          <a:noFill/>
        </p:spPr>
      </p:pic>
      <p:sp>
        <p:nvSpPr>
          <p:cNvPr id="32975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9749" name="Picture 2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4724400"/>
            <a:ext cx="4360984" cy="365760"/>
          </a:xfrm>
          <a:prstGeom prst="rect">
            <a:avLst/>
          </a:prstGeom>
          <a:noFill/>
        </p:spPr>
      </p:pic>
      <p:sp>
        <p:nvSpPr>
          <p:cNvPr id="32975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9751" name="Picture 2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5943600"/>
            <a:ext cx="4360984" cy="365760"/>
          </a:xfrm>
          <a:prstGeom prst="rect">
            <a:avLst/>
          </a:prstGeom>
          <a:noFill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>
                <a:solidFill>
                  <a:srgbClr val="0000FF"/>
                </a:solidFill>
              </a:rPr>
              <a:t>Catalytic Properties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A catalyst is a substance that 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increases the rate of reaction </a:t>
            </a:r>
            <a:r>
              <a:rPr lang="en-US" sz="2000" dirty="0" smtClean="0">
                <a:latin typeface="Comic Sans MS" pitchFamily="66" charset="0"/>
              </a:rPr>
              <a:t>by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lowering the activation energy </a:t>
            </a:r>
            <a:r>
              <a:rPr lang="en-US" sz="2000" dirty="0" smtClean="0">
                <a:latin typeface="Comic Sans MS" pitchFamily="66" charset="0"/>
              </a:rPr>
              <a:t>and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providing feasible reaction pathways</a:t>
            </a:r>
          </a:p>
          <a:p>
            <a:r>
              <a:rPr lang="en-US" sz="2000" dirty="0" smtClean="0">
                <a:latin typeface="Comic Sans MS" pitchFamily="66" charset="0"/>
              </a:rPr>
              <a:t>A catalyst provides a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lower energy pathway </a:t>
            </a:r>
            <a:r>
              <a:rPr lang="en-US" sz="2000" dirty="0" smtClean="0">
                <a:latin typeface="Comic Sans MS" pitchFamily="66" charset="0"/>
              </a:rPr>
              <a:t>for the production of products from reactants, thus allowing the reaction to proceed faster. </a:t>
            </a:r>
          </a:p>
          <a:p>
            <a:r>
              <a:rPr lang="en-US" sz="2000" dirty="0" smtClean="0">
                <a:latin typeface="Comic Sans MS" pitchFamily="66" charset="0"/>
              </a:rPr>
              <a:t>A catalyst 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speeds up </a:t>
            </a:r>
            <a:r>
              <a:rPr lang="en-US" sz="2000" dirty="0" smtClean="0">
                <a:latin typeface="Comic Sans MS" pitchFamily="66" charset="0"/>
              </a:rPr>
              <a:t>the rate of a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chemical reaction without </a:t>
            </a:r>
            <a:r>
              <a:rPr lang="en-US" sz="2000" dirty="0" smtClean="0">
                <a:latin typeface="Comic Sans MS" pitchFamily="66" charset="0"/>
              </a:rPr>
              <a:t>itself being consumed during the chemical reaction</a:t>
            </a:r>
            <a:endParaRPr lang="en-US" sz="2000" dirty="0">
              <a:latin typeface="Comic Sans MS" pitchFamily="66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733799"/>
            <a:ext cx="5029200" cy="28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533400"/>
          </a:xfrm>
        </p:spPr>
        <p:txBody>
          <a:bodyPr>
            <a:normAutofit/>
          </a:bodyPr>
          <a:lstStyle/>
          <a:p>
            <a:r>
              <a:rPr kumimoji="1" lang="en-US" altLang="zh-TW" sz="2800" b="1" dirty="0" smtClean="0">
                <a:solidFill>
                  <a:srgbClr val="0000FF"/>
                </a:solidFill>
                <a:latin typeface="Lucida Calligraphy" pitchFamily="66" charset="0"/>
                <a:ea typeface="新細明體" pitchFamily="18" charset="-120"/>
              </a:rPr>
              <a:t>The </a:t>
            </a:r>
            <a:r>
              <a:rPr kumimoji="1" lang="en-US" altLang="zh-TW" sz="2800" b="1" i="1" dirty="0" smtClean="0">
                <a:solidFill>
                  <a:srgbClr val="0000FF"/>
                </a:solidFill>
                <a:latin typeface="Lucida Calligraphy" pitchFamily="66" charset="0"/>
                <a:ea typeface="新細明體" pitchFamily="18" charset="-120"/>
              </a:rPr>
              <a:t>d</a:t>
            </a:r>
            <a:r>
              <a:rPr kumimoji="1" lang="en-US" altLang="zh-TW" sz="2800" b="1" dirty="0" smtClean="0">
                <a:solidFill>
                  <a:srgbClr val="0000FF"/>
                </a:solidFill>
                <a:latin typeface="Lucida Calligraphy" pitchFamily="66" charset="0"/>
                <a:ea typeface="新細明體" pitchFamily="18" charset="-120"/>
              </a:rPr>
              <a:t>-Block Elements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" y="762000"/>
            <a:ext cx="8686800" cy="5867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Lucida Calligraphy" pitchFamily="66" charset="0"/>
              </a:rPr>
              <a:t>The d-block elements are located in the </a:t>
            </a:r>
            <a:r>
              <a:rPr lang="en-US" sz="2000" dirty="0" smtClean="0">
                <a:solidFill>
                  <a:srgbClr val="FF0000"/>
                </a:solidFill>
                <a:latin typeface="Lucida Calligraphy" pitchFamily="66" charset="0"/>
              </a:rPr>
              <a:t>middle of the periodic table</a:t>
            </a:r>
            <a:r>
              <a:rPr lang="en-US" sz="2000" dirty="0" smtClean="0">
                <a:latin typeface="Lucida Calligraphy" pitchFamily="66" charset="0"/>
              </a:rPr>
              <a:t> (</a:t>
            </a:r>
            <a:r>
              <a:rPr lang="en-US" sz="2000" dirty="0" smtClean="0">
                <a:solidFill>
                  <a:srgbClr val="0000FF"/>
                </a:solidFill>
                <a:latin typeface="Lucida Calligraphy" pitchFamily="66" charset="0"/>
              </a:rPr>
              <a:t>between s and p-block elements</a:t>
            </a:r>
            <a:r>
              <a:rPr lang="en-US" sz="2000" dirty="0" smtClean="0">
                <a:latin typeface="Lucida Calligraphy" pitchFamily="66" charset="0"/>
              </a:rPr>
              <a:t>) and consist of metals only</a:t>
            </a:r>
          </a:p>
          <a:p>
            <a:r>
              <a:rPr lang="en-US" sz="2000" dirty="0" smtClean="0">
                <a:latin typeface="Lucida Calligraphy" pitchFamily="66" charset="0"/>
              </a:rPr>
              <a:t> It consists of </a:t>
            </a:r>
            <a:r>
              <a:rPr lang="en-US" sz="2000" dirty="0" smtClean="0">
                <a:solidFill>
                  <a:srgbClr val="3333FF"/>
                </a:solidFill>
                <a:latin typeface="Lucida Calligraphy" pitchFamily="66" charset="0"/>
              </a:rPr>
              <a:t>four series</a:t>
            </a:r>
            <a:r>
              <a:rPr lang="en-US" sz="2000" dirty="0" smtClean="0">
                <a:latin typeface="Lucida Calligraphy" pitchFamily="66" charset="0"/>
              </a:rPr>
              <a:t>; each series consists of 10 elements</a:t>
            </a:r>
          </a:p>
          <a:p>
            <a:r>
              <a:rPr lang="en-US" sz="2000" dirty="0" smtClean="0">
                <a:latin typeface="Lucida Calligraphy" pitchFamily="66" charset="0"/>
              </a:rPr>
              <a:t> These are: </a:t>
            </a:r>
          </a:p>
          <a:p>
            <a:pPr lvl="1"/>
            <a:r>
              <a:rPr lang="en-US" sz="1800" b="1" dirty="0" smtClean="0">
                <a:latin typeface="Lucida Calligraphy" pitchFamily="66" charset="0"/>
              </a:rPr>
              <a:t>3d series or First transition series </a:t>
            </a:r>
            <a:r>
              <a:rPr lang="en-US" sz="1800" b="1" dirty="0" smtClean="0">
                <a:solidFill>
                  <a:srgbClr val="0000FF"/>
                </a:solidFill>
                <a:latin typeface="Lucida Calligraphy" pitchFamily="66" charset="0"/>
              </a:rPr>
              <a:t>: Scandium (Sc, Z = 21) to Zinc (Zn, Z=30)</a:t>
            </a:r>
          </a:p>
          <a:p>
            <a:pPr lvl="1"/>
            <a:r>
              <a:rPr lang="en-US" sz="1800" b="1" dirty="0" smtClean="0">
                <a:latin typeface="Lucida Calligraphy" pitchFamily="66" charset="0"/>
              </a:rPr>
              <a:t>4d series or Second transition series</a:t>
            </a:r>
            <a:r>
              <a:rPr lang="en-US" sz="1800" b="1" dirty="0" smtClean="0">
                <a:solidFill>
                  <a:srgbClr val="FF0000"/>
                </a:solidFill>
                <a:latin typeface="Lucida Calligraphy" pitchFamily="66" charset="0"/>
              </a:rPr>
              <a:t>: Yttrium (Y, Z =39) to Cadmium (Cd, Z = 48)</a:t>
            </a:r>
          </a:p>
          <a:p>
            <a:pPr lvl="1"/>
            <a:r>
              <a:rPr lang="en-US" sz="1800" b="1" dirty="0" smtClean="0">
                <a:latin typeface="Lucida Calligraphy" pitchFamily="66" charset="0"/>
              </a:rPr>
              <a:t>5d series or Third transition series</a:t>
            </a:r>
            <a:r>
              <a:rPr lang="en-US" sz="1800" dirty="0" smtClean="0">
                <a:latin typeface="Lucida Calligraphy" pitchFamily="66" charset="0"/>
              </a:rPr>
              <a:t>: </a:t>
            </a:r>
            <a:r>
              <a:rPr lang="en-US" sz="1800" b="1" dirty="0" smtClean="0">
                <a:solidFill>
                  <a:srgbClr val="3333FF"/>
                </a:solidFill>
                <a:latin typeface="Lucida Calligraphy" pitchFamily="66" charset="0"/>
              </a:rPr>
              <a:t>Lanthanum (La, Z=57) to Hafnium (</a:t>
            </a:r>
            <a:r>
              <a:rPr lang="en-US" sz="1800" b="1" dirty="0" err="1" smtClean="0">
                <a:solidFill>
                  <a:srgbClr val="3333FF"/>
                </a:solidFill>
                <a:latin typeface="Lucida Calligraphy" pitchFamily="66" charset="0"/>
              </a:rPr>
              <a:t>Hf</a:t>
            </a:r>
            <a:r>
              <a:rPr lang="en-US" sz="1800" b="1" dirty="0" smtClean="0">
                <a:solidFill>
                  <a:srgbClr val="3333FF"/>
                </a:solidFill>
                <a:latin typeface="Lucida Calligraphy" pitchFamily="66" charset="0"/>
              </a:rPr>
              <a:t>, Z=72) through Mercury (Hg, Z = 80)</a:t>
            </a:r>
          </a:p>
          <a:p>
            <a:pPr lvl="1"/>
            <a:r>
              <a:rPr lang="en-US" sz="1800" b="1" dirty="0" smtClean="0">
                <a:latin typeface="Lucida Calligraphy" pitchFamily="66" charset="0"/>
              </a:rPr>
              <a:t>6d series or Fourth transition series</a:t>
            </a:r>
            <a:r>
              <a:rPr lang="en-US" sz="1800" dirty="0" smtClean="0">
                <a:latin typeface="Lucida Calligraphy" pitchFamily="66" charset="0"/>
              </a:rPr>
              <a:t>: </a:t>
            </a:r>
            <a:r>
              <a:rPr lang="en-US" sz="1800" b="1" dirty="0" smtClean="0">
                <a:solidFill>
                  <a:srgbClr val="FF0000"/>
                </a:solidFill>
                <a:latin typeface="Lucida Calligraphy" pitchFamily="66" charset="0"/>
              </a:rPr>
              <a:t>Actinium (Ac, Z=89) to Rutherfordium (</a:t>
            </a:r>
            <a:r>
              <a:rPr lang="en-US" sz="1800" b="1" dirty="0" err="1" smtClean="0">
                <a:solidFill>
                  <a:srgbClr val="FF0000"/>
                </a:solidFill>
                <a:latin typeface="Lucida Calligraphy" pitchFamily="66" charset="0"/>
              </a:rPr>
              <a:t>Rf</a:t>
            </a:r>
            <a:r>
              <a:rPr lang="en-US" sz="1800" b="1" dirty="0" smtClean="0">
                <a:solidFill>
                  <a:srgbClr val="FF0000"/>
                </a:solidFill>
                <a:latin typeface="Lucida Calligraphy" pitchFamily="66" charset="0"/>
              </a:rPr>
              <a:t>, Z=104) through Ununbium (Uub, Z=112) or </a:t>
            </a:r>
            <a:r>
              <a:rPr lang="en-US" sz="1800" b="1" dirty="0" smtClean="0">
                <a:solidFill>
                  <a:srgbClr val="0000FF"/>
                </a:solidFill>
                <a:latin typeface="Lucida Calligraphy" pitchFamily="66" charset="0"/>
              </a:rPr>
              <a:t>incomplete series</a:t>
            </a:r>
          </a:p>
          <a:p>
            <a:r>
              <a:rPr lang="en-US" sz="2000" dirty="0" smtClean="0">
                <a:latin typeface="Lucida Calligraphy" pitchFamily="66" charset="0"/>
              </a:rPr>
              <a:t> In these elements, the last electron enters the d orbital of the penultimate shell i.e. the last electron fills (n-1)d orbital.</a:t>
            </a:r>
          </a:p>
          <a:p>
            <a:pPr lvl="1"/>
            <a:r>
              <a:rPr lang="en-US" sz="2000" dirty="0" smtClean="0">
                <a:latin typeface="Lucida Calligraphy" pitchFamily="66" charset="0"/>
                <a:hlinkClick r:id="rId2" action="ppaction://hlinkpres?slideindex=1&amp;slidetitle="/>
              </a:rPr>
              <a:t>d-block fig.pptx</a:t>
            </a:r>
            <a:endParaRPr lang="en-US" sz="2000" dirty="0" smtClean="0">
              <a:latin typeface="Lucida Calligraphy" pitchFamily="66" charset="0"/>
            </a:endParaRPr>
          </a:p>
          <a:p>
            <a:endParaRPr lang="en-US" sz="2000" dirty="0">
              <a:latin typeface="Lucida Calligraphy" pitchFamily="66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solidFill>
                  <a:srgbClr val="0000FF"/>
                </a:solidFill>
              </a:rPr>
              <a:t>Catalytic Properties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Many transition metals and their compounds are important catalysts in many chemical industries due to </a:t>
            </a:r>
          </a:p>
          <a:p>
            <a:pPr lvl="1"/>
            <a:r>
              <a:rPr lang="en-US" sz="1800" dirty="0" smtClean="0">
                <a:latin typeface="Comic Sans MS" pitchFamily="66" charset="0"/>
              </a:rPr>
              <a:t>their </a:t>
            </a:r>
            <a:r>
              <a:rPr lang="en-US" sz="1800" b="1" dirty="0" smtClean="0">
                <a:solidFill>
                  <a:srgbClr val="0000FF"/>
                </a:solidFill>
                <a:latin typeface="Comic Sans MS" pitchFamily="66" charset="0"/>
              </a:rPr>
              <a:t>partly filled d-orbitals</a:t>
            </a:r>
            <a:r>
              <a:rPr lang="en-US" sz="1800" b="1" dirty="0" smtClean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which act as adsorbent surface with the reactants </a:t>
            </a:r>
          </a:p>
          <a:p>
            <a:pPr lvl="1"/>
            <a:endParaRPr lang="en-US" sz="1800" dirty="0" smtClean="0">
              <a:latin typeface="Comic Sans MS" pitchFamily="66" charset="0"/>
            </a:endParaRPr>
          </a:p>
          <a:p>
            <a:r>
              <a:rPr lang="en-GB" sz="2000" dirty="0" smtClean="0">
                <a:latin typeface="Comic Sans MS" pitchFamily="66" charset="0"/>
              </a:rPr>
              <a:t>Actually, transition elements and their compounds are exerting their catalytic action either </a:t>
            </a:r>
            <a:r>
              <a:rPr lang="en-GB" sz="2000" dirty="0" smtClean="0">
                <a:solidFill>
                  <a:srgbClr val="FF0000"/>
                </a:solidFill>
                <a:latin typeface="Comic Sans MS" pitchFamily="66" charset="0"/>
              </a:rPr>
              <a:t>homogeneously</a:t>
            </a:r>
            <a:r>
              <a:rPr lang="en-GB" sz="2000" dirty="0" smtClean="0">
                <a:latin typeface="Comic Sans MS" pitchFamily="66" charset="0"/>
              </a:rPr>
              <a:t> or </a:t>
            </a:r>
            <a:r>
              <a:rPr lang="en-GB" sz="2000" dirty="0" smtClean="0">
                <a:solidFill>
                  <a:srgbClr val="3333FF"/>
                </a:solidFill>
                <a:latin typeface="Comic Sans MS" pitchFamily="66" charset="0"/>
              </a:rPr>
              <a:t>heterogeneously.</a:t>
            </a:r>
            <a:endParaRPr lang="en-GB" sz="2000" b="1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GB" sz="2000" b="1" dirty="0" smtClean="0">
                <a:solidFill>
                  <a:srgbClr val="C00000"/>
                </a:solidFill>
                <a:latin typeface="Comic Sans MS" pitchFamily="66" charset="0"/>
              </a:rPr>
              <a:t>Homogeneous catalysis</a:t>
            </a:r>
            <a:r>
              <a:rPr lang="en-GB" sz="2000" dirty="0" smtClean="0">
                <a:latin typeface="Comic Sans MS" pitchFamily="66" charset="0"/>
              </a:rPr>
              <a:t>: </a:t>
            </a:r>
            <a:r>
              <a:rPr lang="en-GB" sz="1800" dirty="0" smtClean="0">
                <a:latin typeface="Comic Sans MS" pitchFamily="66" charset="0"/>
              </a:rPr>
              <a:t>when the </a:t>
            </a:r>
            <a:r>
              <a:rPr lang="en-GB" sz="1800" dirty="0" smtClean="0">
                <a:solidFill>
                  <a:srgbClr val="0000FF"/>
                </a:solidFill>
                <a:latin typeface="Comic Sans MS" pitchFamily="66" charset="0"/>
              </a:rPr>
              <a:t>catalyst and the reactants </a:t>
            </a:r>
            <a:r>
              <a:rPr lang="en-GB" sz="1800" dirty="0" smtClean="0">
                <a:latin typeface="Comic Sans MS" pitchFamily="66" charset="0"/>
              </a:rPr>
              <a:t>as well as the products exist in the </a:t>
            </a:r>
            <a:r>
              <a:rPr lang="en-GB" sz="1800" b="1" dirty="0" smtClean="0">
                <a:solidFill>
                  <a:srgbClr val="FF00FF"/>
                </a:solidFill>
                <a:latin typeface="Comic Sans MS" pitchFamily="66" charset="0"/>
              </a:rPr>
              <a:t>same states/phases</a:t>
            </a:r>
          </a:p>
          <a:p>
            <a:pPr>
              <a:buNone/>
            </a:pPr>
            <a:r>
              <a:rPr lang="en-GB" sz="2000" b="1" dirty="0" smtClean="0">
                <a:solidFill>
                  <a:srgbClr val="C00000"/>
                </a:solidFill>
                <a:latin typeface="Comic Sans MS" pitchFamily="66" charset="0"/>
              </a:rPr>
              <a:t>Heterogeneous catalysis</a:t>
            </a:r>
            <a:r>
              <a:rPr lang="en-GB" sz="2000" b="1" dirty="0" smtClean="0">
                <a:latin typeface="Comic Sans MS" pitchFamily="66" charset="0"/>
              </a:rPr>
              <a:t>: </a:t>
            </a:r>
            <a:r>
              <a:rPr lang="en-GB" sz="1800" dirty="0" smtClean="0">
                <a:latin typeface="Comic Sans MS" pitchFamily="66" charset="0"/>
              </a:rPr>
              <a:t>the</a:t>
            </a:r>
            <a:r>
              <a:rPr lang="en-GB" sz="1800" b="1" dirty="0" smtClean="0">
                <a:latin typeface="Comic Sans MS" pitchFamily="66" charset="0"/>
              </a:rPr>
              <a:t> </a:t>
            </a:r>
            <a:r>
              <a:rPr lang="en-GB" sz="1800" dirty="0" smtClean="0">
                <a:solidFill>
                  <a:srgbClr val="0000FF"/>
                </a:solidFill>
                <a:latin typeface="Comic Sans MS" pitchFamily="66" charset="0"/>
              </a:rPr>
              <a:t>catalysts, the reactants and the products </a:t>
            </a:r>
            <a:r>
              <a:rPr lang="en-GB" sz="1800" dirty="0" smtClean="0">
                <a:latin typeface="Comic Sans MS" pitchFamily="66" charset="0"/>
              </a:rPr>
              <a:t>exist in </a:t>
            </a:r>
            <a:r>
              <a:rPr lang="en-GB" sz="1800" b="1" dirty="0" smtClean="0">
                <a:solidFill>
                  <a:srgbClr val="FF00FF"/>
                </a:solidFill>
                <a:latin typeface="Comic Sans MS" pitchFamily="66" charset="0"/>
              </a:rPr>
              <a:t>different states/phases</a:t>
            </a:r>
          </a:p>
          <a:p>
            <a:pPr>
              <a:buNone/>
            </a:pPr>
            <a:endParaRPr lang="en-GB" sz="1800" dirty="0" smtClean="0">
              <a:solidFill>
                <a:srgbClr val="FF00FF"/>
              </a:solidFill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The ability to exhibit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catalytic property of transition </a:t>
            </a:r>
            <a:r>
              <a:rPr lang="en-US" sz="2000" dirty="0" smtClean="0">
                <a:latin typeface="Comic Sans MS" pitchFamily="66" charset="0"/>
              </a:rPr>
              <a:t>metals and their compounds is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due to</a:t>
            </a:r>
            <a:endParaRPr lang="en-US" sz="2000" dirty="0" smtClean="0">
              <a:latin typeface="Comic Sans MS" pitchFamily="66" charset="0"/>
            </a:endParaRPr>
          </a:p>
          <a:p>
            <a:pPr lvl="1"/>
            <a:r>
              <a:rPr lang="en-GB" sz="1800" dirty="0" smtClean="0">
                <a:latin typeface="Comic Sans MS" pitchFamily="66" charset="0"/>
              </a:rPr>
              <a:t>Their tendency to form </a:t>
            </a:r>
            <a:r>
              <a:rPr lang="en-GB" sz="1800" dirty="0" smtClean="0">
                <a:solidFill>
                  <a:srgbClr val="3333FF"/>
                </a:solidFill>
                <a:latin typeface="Comic Sans MS" pitchFamily="66" charset="0"/>
              </a:rPr>
              <a:t>reaction intermediates </a:t>
            </a:r>
            <a:r>
              <a:rPr lang="en-GB" sz="1800" dirty="0" smtClean="0">
                <a:latin typeface="Comic Sans MS" pitchFamily="66" charset="0"/>
              </a:rPr>
              <a:t>with suitable reactants</a:t>
            </a:r>
            <a:endParaRPr lang="en-US" sz="1800" dirty="0" smtClean="0">
              <a:latin typeface="Comic Sans MS" pitchFamily="66" charset="0"/>
            </a:endParaRPr>
          </a:p>
          <a:p>
            <a:pPr lvl="1"/>
            <a:r>
              <a:rPr lang="en-GB" sz="1800" dirty="0" smtClean="0">
                <a:latin typeface="Comic Sans MS" pitchFamily="66" charset="0"/>
              </a:rPr>
              <a:t>Their ability to adopt </a:t>
            </a:r>
            <a:r>
              <a:rPr lang="en-GB" sz="1800" dirty="0" smtClean="0">
                <a:solidFill>
                  <a:srgbClr val="FF0000"/>
                </a:solidFill>
                <a:latin typeface="Comic Sans MS" pitchFamily="66" charset="0"/>
              </a:rPr>
              <a:t>multiple oxidation states</a:t>
            </a:r>
            <a:endParaRPr lang="en-US" sz="18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lvl="1"/>
            <a:r>
              <a:rPr lang="en-GB" sz="1800" dirty="0" smtClean="0">
                <a:latin typeface="Comic Sans MS" pitchFamily="66" charset="0"/>
              </a:rPr>
              <a:t>Their ability to form </a:t>
            </a:r>
            <a:r>
              <a:rPr lang="en-GB" sz="1800" dirty="0" smtClean="0">
                <a:solidFill>
                  <a:srgbClr val="0000FF"/>
                </a:solidFill>
                <a:latin typeface="Comic Sans MS" pitchFamily="66" charset="0"/>
              </a:rPr>
              <a:t>complex compounds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Summary questions</a:t>
            </a:r>
          </a:p>
          <a:p>
            <a:pPr marL="514350" indent="-514350" algn="just">
              <a:buAutoNum type="arabicPeriod"/>
            </a:pPr>
            <a:r>
              <a:rPr lang="en-US" sz="2000" dirty="0" smtClean="0"/>
              <a:t>Transition metals are less reactive than alkali and alkaline earth metals. Why?</a:t>
            </a:r>
          </a:p>
          <a:p>
            <a:pPr marL="514350" indent="-514350" algn="just">
              <a:buAutoNum type="arabicPeriod"/>
            </a:pPr>
            <a:r>
              <a:rPr lang="en-US" sz="2000" dirty="0" smtClean="0"/>
              <a:t>Elements of transition series show common physical and chemical properties. Explain</a:t>
            </a:r>
          </a:p>
          <a:p>
            <a:pPr marL="514350" indent="-514350" algn="just">
              <a:buAutoNum type="arabicPeriod"/>
            </a:pPr>
            <a:r>
              <a:rPr lang="en-US" sz="2000" dirty="0" smtClean="0"/>
              <a:t>4s </a:t>
            </a:r>
            <a:r>
              <a:rPr lang="en-US" sz="2000" dirty="0" err="1" smtClean="0"/>
              <a:t>subshell</a:t>
            </a:r>
            <a:r>
              <a:rPr lang="en-US" sz="2000" dirty="0" smtClean="0"/>
              <a:t> is filled prior to 3d but on ionization 4s electrons are removed first. Explain</a:t>
            </a:r>
          </a:p>
          <a:p>
            <a:pPr marL="514350" indent="-514350" algn="just">
              <a:buAutoNum type="arabicPeriod"/>
            </a:pPr>
            <a:r>
              <a:rPr lang="en-US" sz="2000" dirty="0" smtClean="0"/>
              <a:t>Why the second ionization energy for Cu and Cr are anomalously high. </a:t>
            </a:r>
          </a:p>
          <a:p>
            <a:pPr marL="514350" indent="-514350" algn="just">
              <a:buAutoNum type="arabicPeriod"/>
            </a:pPr>
            <a:r>
              <a:rPr lang="en-US" sz="2000" dirty="0" smtClean="0"/>
              <a:t>Discuss the variation  in atomic radii of transition metals across a period</a:t>
            </a:r>
          </a:p>
          <a:p>
            <a:pPr marL="514350" indent="-514350" algn="just">
              <a:buAutoNum type="arabicPeriod"/>
            </a:pPr>
            <a:r>
              <a:rPr lang="en-US" sz="2000" dirty="0" smtClean="0"/>
              <a:t>Discuss the variation  in atomic </a:t>
            </a:r>
            <a:r>
              <a:rPr lang="en-US" sz="2000" dirty="0" smtClean="0"/>
              <a:t>volume  and density of </a:t>
            </a:r>
            <a:r>
              <a:rPr lang="en-US" sz="2000" dirty="0" smtClean="0"/>
              <a:t>transition </a:t>
            </a:r>
            <a:r>
              <a:rPr lang="en-US" sz="2000" dirty="0" smtClean="0"/>
              <a:t>metals </a:t>
            </a:r>
            <a:r>
              <a:rPr lang="en-US" sz="2000" dirty="0" smtClean="0"/>
              <a:t>across a period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US" sz="2000" dirty="0" smtClean="0"/>
              <a:t>Discuss the variation  in </a:t>
            </a:r>
            <a:r>
              <a:rPr lang="en-US" sz="2000" dirty="0" smtClean="0"/>
              <a:t>melting and boiling points of transition metals </a:t>
            </a:r>
            <a:r>
              <a:rPr lang="en-US" sz="2000" dirty="0" smtClean="0"/>
              <a:t>across a </a:t>
            </a:r>
            <a:r>
              <a:rPr lang="en-US" sz="2000" dirty="0" smtClean="0"/>
              <a:t>period</a:t>
            </a:r>
          </a:p>
          <a:p>
            <a:pPr marL="514350" indent="-514350" algn="just">
              <a:buNone/>
            </a:pPr>
            <a:endParaRPr lang="en-US" sz="2000" dirty="0" smtClean="0"/>
          </a:p>
          <a:p>
            <a:pPr marL="514350" indent="-514350" algn="just">
              <a:buAutoNum type="arabicPeriod"/>
            </a:pPr>
            <a:endParaRPr lang="en-US" sz="2000" dirty="0" smtClean="0"/>
          </a:p>
          <a:p>
            <a:pPr marL="514350" indent="-514350" algn="just">
              <a:buAutoNum type="arabicPeriod"/>
            </a:pPr>
            <a:endParaRPr lang="en-US" sz="2000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000" dirty="0" smtClean="0"/>
              <a:t>8.Why Z, </a:t>
            </a:r>
            <a:r>
              <a:rPr lang="en-US" sz="2000" dirty="0" err="1" smtClean="0"/>
              <a:t>Cd</a:t>
            </a:r>
            <a:r>
              <a:rPr lang="en-US" sz="2000" dirty="0" smtClean="0"/>
              <a:t> and mercury have low melting points unlike other d block elements?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000" dirty="0" smtClean="0"/>
              <a:t>9. Mercury is a liquid metal. Explain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000" dirty="0" smtClean="0"/>
              <a:t>10. Transition metals are less positive than s block elements.  Explain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000" dirty="0" smtClean="0"/>
              <a:t>10. Melting points of d block elements in a series reach a maximum upon the middle, </a:t>
            </a:r>
            <a:r>
              <a:rPr lang="en-US" sz="2000" dirty="0" err="1" smtClean="0"/>
              <a:t>therafter</a:t>
            </a:r>
            <a:r>
              <a:rPr lang="en-US" sz="2000" dirty="0" smtClean="0"/>
              <a:t> shows a decrease. </a:t>
            </a:r>
            <a:endParaRPr lang="en-US" sz="2000" dirty="0" smtClean="0"/>
          </a:p>
          <a:p>
            <a:pPr algn="just">
              <a:lnSpc>
                <a:spcPct val="150000"/>
              </a:lnSpc>
              <a:buNone/>
            </a:pPr>
            <a:r>
              <a:rPr lang="en-US" sz="2000" dirty="0" smtClean="0"/>
              <a:t>11. Discuss the magnetic properties of transition metals.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000" dirty="0" smtClean="0"/>
              <a:t>12. Zn forms only Zn+2 but not  Zn+3. why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000" dirty="0" smtClean="0"/>
              <a:t>13. Why are compounds of  transition metals colored but that of s block elements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000" dirty="0" smtClean="0"/>
              <a:t>14. Explain the formation of interstitial compounds, non-</a:t>
            </a:r>
            <a:r>
              <a:rPr lang="en-US" sz="2000" dirty="0" err="1" smtClean="0"/>
              <a:t>stoichiometric</a:t>
            </a:r>
            <a:r>
              <a:rPr lang="en-US" sz="2000" dirty="0" smtClean="0"/>
              <a:t> compounds and alloys.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000" dirty="0" smtClean="0"/>
              <a:t>15. Cu (I) is diamagnetic whereas </a:t>
            </a:r>
            <a:r>
              <a:rPr lang="en-US" sz="2000" dirty="0" smtClean="0"/>
              <a:t>Cu </a:t>
            </a:r>
            <a:r>
              <a:rPr lang="en-US" sz="2000" dirty="0" smtClean="0"/>
              <a:t>(II</a:t>
            </a:r>
            <a:r>
              <a:rPr lang="en-US" sz="2000" dirty="0" smtClean="0"/>
              <a:t>)</a:t>
            </a:r>
            <a:r>
              <a:rPr lang="en-US" sz="2000" dirty="0" smtClean="0"/>
              <a:t> is paramagnetic </a:t>
            </a:r>
            <a:r>
              <a:rPr lang="en-US" sz="2000" dirty="0" err="1" smtClean="0"/>
              <a:t>expain</a:t>
            </a:r>
            <a:endParaRPr lang="en-US" sz="2000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solidFill>
                  <a:srgbClr val="0000FF"/>
                </a:solidFill>
              </a:rPr>
              <a:t>Catalysis in synthesis of Organic Compounds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52400" y="762000"/>
            <a:ext cx="8610600" cy="59436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Comic Sans MS" pitchFamily="66" charset="0"/>
                <a:cs typeface="Segoe UI Semibold" pitchFamily="34" charset="0"/>
              </a:rPr>
              <a:t>Transition metals and their compounds have become an important instrument in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  <a:cs typeface="Segoe UI Semibold" pitchFamily="34" charset="0"/>
              </a:rPr>
              <a:t>organic synthesis</a:t>
            </a:r>
            <a:r>
              <a:rPr lang="en-US" sz="1800" dirty="0" smtClean="0">
                <a:latin typeface="Comic Sans MS" pitchFamily="66" charset="0"/>
                <a:cs typeface="Segoe UI Semibold" pitchFamily="34" charset="0"/>
              </a:rPr>
              <a:t> due to their ability to:</a:t>
            </a:r>
          </a:p>
          <a:p>
            <a:pPr lvl="1"/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  <a:cs typeface="Segoe UI Semibold" pitchFamily="34" charset="0"/>
              </a:rPr>
              <a:t>activate organic substrates and </a:t>
            </a:r>
          </a:p>
          <a:p>
            <a:pPr lvl="1"/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  <a:cs typeface="Segoe UI Semibold" pitchFamily="34" charset="0"/>
              </a:rPr>
              <a:t>promote various interactions between them</a:t>
            </a:r>
            <a:endParaRPr lang="en-US" sz="1800" dirty="0" smtClean="0">
              <a:latin typeface="Comic Sans MS" pitchFamily="66" charset="0"/>
              <a:cs typeface="Segoe UI Semibold" pitchFamily="34" charset="0"/>
            </a:endParaRPr>
          </a:p>
          <a:p>
            <a:r>
              <a:rPr lang="en-US" sz="1800" dirty="0" smtClean="0">
                <a:latin typeface="Comic Sans MS" pitchFamily="66" charset="0"/>
                <a:cs typeface="Segoe UI Semibold" pitchFamily="34" charset="0"/>
              </a:rPr>
              <a:t>The major advantage of organometallic catalysis that has led to its widespread adoption by industry is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  <a:cs typeface="Segoe UI Semibold" pitchFamily="34" charset="0"/>
              </a:rPr>
              <a:t>selectivity</a:t>
            </a:r>
            <a:r>
              <a:rPr lang="en-US" sz="1800" dirty="0" smtClean="0">
                <a:latin typeface="Comic Sans MS" pitchFamily="66" charset="0"/>
                <a:cs typeface="Segoe UI Semibold" pitchFamily="34" charset="0"/>
              </a:rPr>
              <a:t>, the ability to 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  <a:cs typeface="Segoe UI Semibold" pitchFamily="34" charset="0"/>
              </a:rPr>
              <a:t>produce pure products in high yield</a:t>
            </a:r>
            <a:r>
              <a:rPr lang="en-US" sz="1800" dirty="0" smtClean="0">
                <a:latin typeface="Comic Sans MS" pitchFamily="66" charset="0"/>
                <a:cs typeface="Segoe UI Semibold" pitchFamily="34" charset="0"/>
              </a:rPr>
              <a:t> </a:t>
            </a:r>
          </a:p>
          <a:p>
            <a:r>
              <a:rPr lang="en-US" sz="1800" dirty="0" smtClean="0">
                <a:latin typeface="Comic Sans MS" pitchFamily="66" charset="0"/>
                <a:cs typeface="Segoe UI Semibold" pitchFamily="34" charset="0"/>
              </a:rPr>
              <a:t>The following organic compounds are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  <a:cs typeface="Segoe UI Semibold" pitchFamily="34" charset="0"/>
              </a:rPr>
              <a:t>catalyzed by transition metals </a:t>
            </a:r>
            <a:r>
              <a:rPr lang="en-US" sz="1800" dirty="0" smtClean="0">
                <a:latin typeface="Comic Sans MS" pitchFamily="66" charset="0"/>
                <a:cs typeface="Segoe UI Semibold" pitchFamily="34" charset="0"/>
              </a:rPr>
              <a:t>and their compounds</a:t>
            </a:r>
          </a:p>
          <a:p>
            <a:pPr>
              <a:buNone/>
            </a:pPr>
            <a:r>
              <a:rPr lang="en-US" sz="2400" b="1" dirty="0" smtClean="0">
                <a:latin typeface="+mj-lt"/>
                <a:cs typeface="Segoe UI Semibold" pitchFamily="34" charset="0"/>
              </a:rPr>
              <a:t>1. Acetic Acid Process</a:t>
            </a:r>
            <a:endParaRPr lang="en-US" sz="2400" dirty="0" smtClean="0">
              <a:latin typeface="+mj-lt"/>
              <a:cs typeface="Segoe UI Semibold" pitchFamily="34" charset="0"/>
            </a:endParaRPr>
          </a:p>
          <a:p>
            <a:r>
              <a:rPr lang="en-US" sz="1800" dirty="0" smtClean="0">
                <a:latin typeface="Comic Sans MS" pitchFamily="66" charset="0"/>
                <a:cs typeface="Segoe UI Semibold" pitchFamily="34" charset="0"/>
              </a:rPr>
              <a:t>Acetic acid was earlier produced via the oxidation of 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  <a:cs typeface="Segoe UI Semibold" pitchFamily="34" charset="0"/>
              </a:rPr>
              <a:t>butane</a:t>
            </a:r>
            <a:r>
              <a:rPr lang="en-US" sz="1800" dirty="0" smtClean="0">
                <a:latin typeface="Comic Sans MS" pitchFamily="66" charset="0"/>
                <a:cs typeface="Segoe UI Semibold" pitchFamily="34" charset="0"/>
              </a:rPr>
              <a:t> in large-scale industrial processes using </a:t>
            </a:r>
            <a:r>
              <a:rPr lang="en-US" sz="1800" b="1" dirty="0" smtClean="0">
                <a:solidFill>
                  <a:srgbClr val="FF0000"/>
                </a:solidFill>
                <a:latin typeface="Comic Sans MS" pitchFamily="66" charset="0"/>
                <a:cs typeface="Segoe UI Semibold" pitchFamily="34" charset="0"/>
              </a:rPr>
              <a:t>Co(II) salts </a:t>
            </a:r>
            <a:r>
              <a:rPr lang="en-US" sz="1800" dirty="0" smtClean="0">
                <a:latin typeface="Comic Sans MS" pitchFamily="66" charset="0"/>
                <a:cs typeface="Segoe UI Semibold" pitchFamily="34" charset="0"/>
              </a:rPr>
              <a:t>as catalysts</a:t>
            </a:r>
          </a:p>
          <a:p>
            <a:r>
              <a:rPr lang="en-US" sz="1800" dirty="0" smtClean="0">
                <a:latin typeface="Comic Sans MS" pitchFamily="66" charset="0"/>
                <a:cs typeface="Segoe UI Semibold" pitchFamily="34" charset="0"/>
              </a:rPr>
              <a:t>The other method of synthesis of acetic acid is from 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  <a:cs typeface="Segoe UI Semibold" pitchFamily="34" charset="0"/>
              </a:rPr>
              <a:t>methanol and CO</a:t>
            </a:r>
            <a:r>
              <a:rPr lang="en-US" sz="1800" dirty="0" smtClean="0">
                <a:latin typeface="Comic Sans MS" pitchFamily="66" charset="0"/>
                <a:cs typeface="Segoe UI Semibold" pitchFamily="34" charset="0"/>
              </a:rPr>
              <a:t>, a process that has been used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  <a:cs typeface="Segoe UI Semibold" pitchFamily="34" charset="0"/>
              </a:rPr>
              <a:t>with great commercial success </a:t>
            </a:r>
            <a:r>
              <a:rPr lang="en-US" sz="1800" dirty="0" smtClean="0">
                <a:latin typeface="Comic Sans MS" pitchFamily="66" charset="0"/>
                <a:cs typeface="Segoe UI Semibold" pitchFamily="34" charset="0"/>
              </a:rPr>
              <a:t>by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  <a:cs typeface="Segoe UI Semibold" pitchFamily="34" charset="0"/>
              </a:rPr>
              <a:t>Monsanto</a:t>
            </a:r>
            <a:r>
              <a:rPr lang="en-US" sz="1800" dirty="0" smtClean="0">
                <a:latin typeface="Comic Sans MS" pitchFamily="66" charset="0"/>
                <a:cs typeface="Segoe UI Semibold" pitchFamily="34" charset="0"/>
              </a:rPr>
              <a:t> since 1971. The yields are typically 99% of acetic acid.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3962400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spcBef>
                <a:spcPct val="50000"/>
              </a:spcBef>
              <a:buFontTx/>
              <a:buChar char="•"/>
              <a:tabLst>
                <a:tab pos="574675" algn="l"/>
                <a:tab pos="1244600" algn="l"/>
              </a:tabLst>
            </a:pPr>
            <a:endParaRPr kumimoji="1" lang="en-US" altLang="zh-TW" dirty="0">
              <a:solidFill>
                <a:srgbClr val="FF6600"/>
              </a:solidFill>
              <a:ea typeface="細明體" pitchFamily="49" charset="-12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5715000"/>
            <a:ext cx="521208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487362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/>
              <a:t>2. Olefin Oxidation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91200"/>
          </a:xfrm>
        </p:spPr>
        <p:txBody>
          <a:bodyPr>
            <a:normAutofit/>
          </a:bodyPr>
          <a:lstStyle/>
          <a:p>
            <a:r>
              <a:rPr lang="en-US" sz="1900" dirty="0" smtClean="0">
                <a:solidFill>
                  <a:srgbClr val="FF0000"/>
                </a:solidFill>
                <a:latin typeface="Comic Sans MS" pitchFamily="66" charset="0"/>
              </a:rPr>
              <a:t>Wacker process </a:t>
            </a:r>
            <a:r>
              <a:rPr lang="en-US" sz="1900" dirty="0" smtClean="0">
                <a:latin typeface="Comic Sans MS" pitchFamily="66" charset="0"/>
              </a:rPr>
              <a:t>for the oxidation of</a:t>
            </a:r>
            <a:r>
              <a:rPr lang="en-US" sz="1900" dirty="0" smtClean="0">
                <a:solidFill>
                  <a:srgbClr val="0000FF"/>
                </a:solidFill>
                <a:latin typeface="Comic Sans MS" pitchFamily="66" charset="0"/>
              </a:rPr>
              <a:t> ethylene </a:t>
            </a:r>
            <a:r>
              <a:rPr lang="en-US" sz="1900" dirty="0" smtClean="0">
                <a:latin typeface="Comic Sans MS" pitchFamily="66" charset="0"/>
              </a:rPr>
              <a:t>to </a:t>
            </a:r>
            <a:r>
              <a:rPr lang="en-US" sz="1900" dirty="0" smtClean="0">
                <a:solidFill>
                  <a:srgbClr val="3333FF"/>
                </a:solidFill>
                <a:latin typeface="Comic Sans MS" pitchFamily="66" charset="0"/>
              </a:rPr>
              <a:t>acetaldehyde </a:t>
            </a:r>
            <a:r>
              <a:rPr lang="en-US" sz="1900" dirty="0" smtClean="0">
                <a:latin typeface="Comic Sans MS" pitchFamily="66" charset="0"/>
              </a:rPr>
              <a:t>was a great step forward for the production of a variety of </a:t>
            </a:r>
            <a:r>
              <a:rPr lang="en-US" sz="1900" dirty="0" smtClean="0">
                <a:solidFill>
                  <a:srgbClr val="0000FF"/>
                </a:solidFill>
                <a:latin typeface="Comic Sans MS" pitchFamily="66" charset="0"/>
              </a:rPr>
              <a:t>organic chemicals</a:t>
            </a:r>
          </a:p>
          <a:p>
            <a:endParaRPr lang="en-US" sz="1900" dirty="0" smtClean="0">
              <a:latin typeface="Comic Sans MS" pitchFamily="66" charset="0"/>
            </a:endParaRPr>
          </a:p>
          <a:p>
            <a:r>
              <a:rPr lang="en-US" sz="1900" dirty="0" smtClean="0">
                <a:solidFill>
                  <a:srgbClr val="FF0000"/>
                </a:solidFill>
                <a:latin typeface="Comic Sans MS" pitchFamily="66" charset="0"/>
              </a:rPr>
              <a:t>Palladium based catalyst </a:t>
            </a:r>
            <a:r>
              <a:rPr lang="en-US" sz="1900" dirty="0" smtClean="0">
                <a:latin typeface="Comic Sans MS" pitchFamily="66" charset="0"/>
              </a:rPr>
              <a:t>is used for this process and has been found to be extremely useful for the formation of a number of compounds </a:t>
            </a:r>
          </a:p>
          <a:p>
            <a:r>
              <a:rPr lang="en-US" sz="1900" dirty="0" smtClean="0">
                <a:solidFill>
                  <a:srgbClr val="3333FF"/>
                </a:solidFill>
                <a:latin typeface="Comic Sans MS" pitchFamily="66" charset="0"/>
              </a:rPr>
              <a:t>Wacker process </a:t>
            </a:r>
            <a:r>
              <a:rPr lang="en-US" sz="1900" dirty="0" smtClean="0">
                <a:latin typeface="Comic Sans MS" pitchFamily="66" charset="0"/>
              </a:rPr>
              <a:t>is employed for the production of acetaldehyde from </a:t>
            </a:r>
            <a:r>
              <a:rPr lang="en-US" sz="1900" dirty="0" smtClean="0">
                <a:solidFill>
                  <a:srgbClr val="FF0000"/>
                </a:solidFill>
                <a:latin typeface="Comic Sans MS" pitchFamily="66" charset="0"/>
              </a:rPr>
              <a:t>ethylene, acetone and propylene </a:t>
            </a:r>
            <a:r>
              <a:rPr lang="en-US" sz="1900" dirty="0" smtClean="0">
                <a:latin typeface="Comic Sans MS" pitchFamily="66" charset="0"/>
              </a:rPr>
              <a:t>in a </a:t>
            </a:r>
            <a:r>
              <a:rPr lang="en-US" sz="1900" dirty="0" smtClean="0">
                <a:solidFill>
                  <a:srgbClr val="FF0000"/>
                </a:solidFill>
                <a:latin typeface="Comic Sans MS" pitchFamily="66" charset="0"/>
              </a:rPr>
              <a:t>homogeneous manner</a:t>
            </a:r>
            <a:r>
              <a:rPr lang="en-US" sz="1900" dirty="0" smtClean="0">
                <a:latin typeface="Comic Sans MS" pitchFamily="66" charset="0"/>
              </a:rPr>
              <a:t>, for other products the catalyst is used in the </a:t>
            </a:r>
            <a:r>
              <a:rPr lang="en-US" sz="1900" dirty="0" smtClean="0">
                <a:solidFill>
                  <a:srgbClr val="0000FF"/>
                </a:solidFill>
                <a:latin typeface="Comic Sans MS" pitchFamily="66" charset="0"/>
              </a:rPr>
              <a:t>heterogeneous</a:t>
            </a:r>
            <a:r>
              <a:rPr lang="en-US" sz="1900" dirty="0" smtClean="0">
                <a:latin typeface="Comic Sans MS" pitchFamily="66" charset="0"/>
              </a:rPr>
              <a:t> fashi</a:t>
            </a:r>
            <a:r>
              <a:rPr lang="en-US" sz="2000" dirty="0" smtClean="0">
                <a:latin typeface="Comic Sans MS" pitchFamily="66" charset="0"/>
              </a:rPr>
              <a:t>on</a:t>
            </a:r>
          </a:p>
          <a:p>
            <a:endParaRPr lang="en-US" sz="2000" dirty="0">
              <a:latin typeface="Comic Sans MS" pitchFamily="66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505200"/>
            <a:ext cx="411480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572000"/>
            <a:ext cx="7315200" cy="201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487362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/>
              <a:t>3. Polymerization of Ethylene and Propylene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The polymerization catalysts have been developed as early as 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1950s</a:t>
            </a:r>
            <a:r>
              <a:rPr lang="en-US" sz="1800" dirty="0" smtClean="0">
                <a:latin typeface="Comic Sans MS" pitchFamily="66" charset="0"/>
              </a:rPr>
              <a:t> by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Ziegler and Natta </a:t>
            </a:r>
            <a:r>
              <a:rPr lang="en-US" sz="1800" dirty="0" smtClean="0">
                <a:latin typeface="Comic Sans MS" pitchFamily="66" charset="0"/>
              </a:rPr>
              <a:t>independently</a:t>
            </a:r>
          </a:p>
          <a:p>
            <a:r>
              <a:rPr lang="en-US" sz="1800" dirty="0" smtClean="0">
                <a:latin typeface="Comic Sans MS" pitchFamily="66" charset="0"/>
              </a:rPr>
              <a:t>Ziegler and coworkers reported that solutions of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TiCl</a:t>
            </a:r>
            <a:r>
              <a:rPr lang="en-US" sz="1800" baseline="-25000" dirty="0" smtClean="0">
                <a:solidFill>
                  <a:srgbClr val="FF0000"/>
                </a:solidFill>
                <a:latin typeface="Comic Sans MS" pitchFamily="66" charset="0"/>
              </a:rPr>
              <a:t>4</a:t>
            </a:r>
            <a:r>
              <a:rPr lang="en-US" sz="1800" dirty="0" smtClean="0">
                <a:latin typeface="Comic Sans MS" pitchFamily="66" charset="0"/>
              </a:rPr>
              <a:t> in hydrocarbon solvents in the presence of 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Al(C</a:t>
            </a:r>
            <a:r>
              <a:rPr lang="en-US" sz="1800" baseline="-25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1800" baseline="-25000" dirty="0" smtClean="0">
                <a:solidFill>
                  <a:srgbClr val="0000FF"/>
                </a:solidFill>
                <a:latin typeface="Comic Sans MS" pitchFamily="66" charset="0"/>
              </a:rPr>
              <a:t>5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1800" baseline="-25000" dirty="0" smtClean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1800" dirty="0" smtClean="0">
                <a:latin typeface="Comic Sans MS" pitchFamily="66" charset="0"/>
              </a:rPr>
              <a:t> gave 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heterogeneous solutions </a:t>
            </a:r>
            <a:r>
              <a:rPr lang="en-US" sz="1800" dirty="0" smtClean="0">
                <a:latin typeface="Comic Sans MS" pitchFamily="66" charset="0"/>
              </a:rPr>
              <a:t>capable of </a:t>
            </a:r>
            <a:r>
              <a:rPr lang="en-US" sz="1800" dirty="0" smtClean="0">
                <a:solidFill>
                  <a:srgbClr val="FF00FF"/>
                </a:solidFill>
                <a:latin typeface="Comic Sans MS" pitchFamily="66" charset="0"/>
              </a:rPr>
              <a:t>polymerizing ethylene</a:t>
            </a:r>
            <a:r>
              <a:rPr lang="en-US" sz="1800" dirty="0" smtClean="0">
                <a:latin typeface="Comic Sans MS" pitchFamily="66" charset="0"/>
              </a:rPr>
              <a:t>. </a:t>
            </a:r>
          </a:p>
          <a:p>
            <a:r>
              <a:rPr lang="en-US" sz="1800" dirty="0" smtClean="0">
                <a:latin typeface="Comic Sans MS" pitchFamily="66" charset="0"/>
              </a:rPr>
              <a:t>Subsequently, many other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heterogeneous processes </a:t>
            </a:r>
            <a:r>
              <a:rPr lang="en-US" sz="1800" dirty="0" smtClean="0">
                <a:latin typeface="Comic Sans MS" pitchFamily="66" charset="0"/>
              </a:rPr>
              <a:t>were developed for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polymerizing alkenes</a:t>
            </a:r>
            <a:r>
              <a:rPr lang="en-US" sz="1800" dirty="0" smtClean="0">
                <a:latin typeface="Comic Sans MS" pitchFamily="66" charset="0"/>
              </a:rPr>
              <a:t>, using 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aluminum alkyls</a:t>
            </a:r>
            <a:r>
              <a:rPr lang="en-US" sz="1800" dirty="0" smtClean="0">
                <a:latin typeface="Comic Sans MS" pitchFamily="66" charset="0"/>
              </a:rPr>
              <a:t> in combination with transition metal complexes</a:t>
            </a:r>
            <a:endParaRPr lang="en-US" sz="1800" dirty="0">
              <a:latin typeface="Comic Sans MS" pitchFamily="66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3768"/>
          <a:stretch>
            <a:fillRect/>
          </a:stretch>
        </p:blipFill>
        <p:spPr bwMode="auto">
          <a:xfrm>
            <a:off x="1676400" y="3200400"/>
            <a:ext cx="5257800" cy="343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487362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/>
              <a:t>4. Hydrogenation by Wilkinson's Catalyst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638800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>
                <a:latin typeface="Comic Sans MS" pitchFamily="66" charset="0"/>
              </a:rPr>
              <a:t>Wilkinson's catalyst, </a:t>
            </a:r>
            <a:r>
              <a:rPr lang="en-US" sz="1800" dirty="0" err="1" smtClean="0">
                <a:solidFill>
                  <a:srgbClr val="FF00FF"/>
                </a:solidFill>
                <a:latin typeface="Comic Sans MS" pitchFamily="66" charset="0"/>
              </a:rPr>
              <a:t>RhCl</a:t>
            </a:r>
            <a:r>
              <a:rPr lang="en-US" sz="1800" dirty="0" smtClean="0">
                <a:solidFill>
                  <a:srgbClr val="FF00FF"/>
                </a:solidFill>
                <a:latin typeface="Comic Sans MS" pitchFamily="66" charset="0"/>
              </a:rPr>
              <a:t>(PPh</a:t>
            </a:r>
            <a:r>
              <a:rPr lang="en-US" sz="1800" baseline="-25000" dirty="0" smtClean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1800" dirty="0" smtClean="0">
                <a:solidFill>
                  <a:srgbClr val="FF00FF"/>
                </a:solidFill>
                <a:latin typeface="Comic Sans MS" pitchFamily="66" charset="0"/>
              </a:rPr>
              <a:t>)</a:t>
            </a:r>
            <a:r>
              <a:rPr lang="en-US" sz="1800" baseline="-25000" dirty="0" smtClean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1800" dirty="0" smtClean="0">
                <a:latin typeface="Comic Sans MS" pitchFamily="66" charset="0"/>
              </a:rPr>
              <a:t>, participates  in  a wide  variety of 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catalytic and  non catalytic processes</a:t>
            </a:r>
            <a:r>
              <a:rPr lang="en-US" sz="1800" dirty="0" smtClean="0">
                <a:latin typeface="Comic Sans MS" pitchFamily="66" charset="0"/>
              </a:rPr>
              <a:t>. </a:t>
            </a:r>
          </a:p>
          <a:p>
            <a:r>
              <a:rPr lang="en-US" sz="1800" dirty="0" smtClean="0">
                <a:latin typeface="Comic Sans MS" pitchFamily="66" charset="0"/>
              </a:rPr>
              <a:t>The bulky phosphine ligands play an important role in making the complex selective-for example, they limit coordination of </a:t>
            </a:r>
            <a:r>
              <a:rPr lang="en-US" sz="1800" dirty="0" err="1" smtClean="0">
                <a:solidFill>
                  <a:srgbClr val="FF00FF"/>
                </a:solidFill>
                <a:latin typeface="Comic Sans MS" pitchFamily="66" charset="0"/>
              </a:rPr>
              <a:t>Rh</a:t>
            </a:r>
            <a:r>
              <a:rPr lang="en-US" sz="1800" dirty="0" smtClean="0">
                <a:latin typeface="Comic Sans MS" pitchFamily="66" charset="0"/>
              </a:rPr>
              <a:t> to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unhindered positions on alkenes</a:t>
            </a:r>
          </a:p>
          <a:p>
            <a:endParaRPr lang="en-US" sz="1800" dirty="0" smtClean="0">
              <a:latin typeface="Comic Sans MS" pitchFamily="66" charset="0"/>
            </a:endParaRPr>
          </a:p>
          <a:p>
            <a:endParaRPr lang="en-US" sz="1800" dirty="0" smtClean="0">
              <a:latin typeface="Comic Sans MS" pitchFamily="66" charset="0"/>
            </a:endParaRPr>
          </a:p>
          <a:p>
            <a:endParaRPr lang="en-US" sz="1800" dirty="0" smtClean="0">
              <a:latin typeface="Comic Sans MS" pitchFamily="66" charset="0"/>
            </a:endParaRPr>
          </a:p>
          <a:p>
            <a:r>
              <a:rPr lang="en-US" sz="1800" dirty="0" smtClean="0">
                <a:latin typeface="Comic Sans MS" pitchFamily="66" charset="0"/>
              </a:rPr>
              <a:t>In addition to Wilkinson's catalyst,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raney nickel</a:t>
            </a:r>
            <a:r>
              <a:rPr lang="en-US" sz="1800" dirty="0" smtClean="0">
                <a:latin typeface="Comic Sans MS" pitchFamily="66" charset="0"/>
              </a:rPr>
              <a:t>, which is very finely divided nickel powder, is a catalyst for the 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addition of hydrogen across C=C and C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  <a:sym typeface="Symbol"/>
              </a:rPr>
              <a:t>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C bonds</a:t>
            </a:r>
            <a:endParaRPr lang="en-US" sz="1800" dirty="0" smtClean="0">
              <a:latin typeface="Comic Sans MS" pitchFamily="66" charset="0"/>
            </a:endParaRPr>
          </a:p>
          <a:p>
            <a:r>
              <a:rPr lang="en-US" sz="1800" dirty="0" smtClean="0">
                <a:latin typeface="Comic Sans MS" pitchFamily="66" charset="0"/>
              </a:rPr>
              <a:t>Finely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divided platinum</a:t>
            </a:r>
            <a:r>
              <a:rPr lang="en-US" sz="1800" dirty="0" smtClean="0">
                <a:latin typeface="Comic Sans MS" pitchFamily="66" charset="0"/>
              </a:rPr>
              <a:t>, and finely 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divided palladium </a:t>
            </a:r>
            <a:r>
              <a:rPr lang="en-US" sz="1800" dirty="0" smtClean="0">
                <a:latin typeface="Comic Sans MS" pitchFamily="66" charset="0"/>
              </a:rPr>
              <a:t>also catalyze this sort of reaction, but are a bit expensive. This is a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heterogeneous system.</a:t>
            </a:r>
          </a:p>
          <a:p>
            <a:endParaRPr lang="en-US" sz="1800" dirty="0" smtClean="0">
              <a:latin typeface="Comic Sans MS" pitchFamily="66" charset="0"/>
            </a:endParaRPr>
          </a:p>
          <a:p>
            <a:endParaRPr lang="en-US" sz="1800" dirty="0" smtClean="0">
              <a:latin typeface="Comic Sans MS" pitchFamily="66" charset="0"/>
            </a:endParaRPr>
          </a:p>
          <a:p>
            <a:endParaRPr lang="en-US" sz="1800" dirty="0" smtClean="0">
              <a:latin typeface="Comic Sans MS" pitchFamily="66" charset="0"/>
            </a:endParaRPr>
          </a:p>
          <a:p>
            <a:r>
              <a:rPr lang="en-US" sz="1800" dirty="0" smtClean="0">
                <a:latin typeface="Comic Sans MS" pitchFamily="66" charset="0"/>
              </a:rPr>
              <a:t>The margarine industry uses the above type of reaction to convert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unsaturated vegetable oils </a:t>
            </a:r>
            <a:r>
              <a:rPr lang="en-US" sz="1800" dirty="0" smtClean="0">
                <a:latin typeface="Comic Sans MS" pitchFamily="66" charset="0"/>
              </a:rPr>
              <a:t>into higher metal point 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saturated fats</a:t>
            </a:r>
            <a:r>
              <a:rPr lang="en-US" sz="1800" dirty="0" smtClean="0">
                <a:latin typeface="Comic Sans MS" pitchFamily="66" charset="0"/>
              </a:rPr>
              <a:t>-i.e. 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margarine</a:t>
            </a:r>
          </a:p>
          <a:p>
            <a:endParaRPr lang="en-US" sz="1800" dirty="0">
              <a:latin typeface="Comic Sans MS" pitchFamily="66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2132"/>
          <a:stretch>
            <a:fillRect/>
          </a:stretch>
        </p:blipFill>
        <p:spPr bwMode="auto">
          <a:xfrm>
            <a:off x="1981200" y="2057400"/>
            <a:ext cx="402336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57400" y="4572000"/>
          <a:ext cx="4800600" cy="630936"/>
        </p:xfrm>
        <a:graphic>
          <a:graphicData uri="http://schemas.openxmlformats.org/drawingml/2006/table">
            <a:tbl>
              <a:tblPr/>
              <a:tblGrid>
                <a:gridCol w="4800600"/>
              </a:tblGrid>
              <a:tr h="2865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latin typeface="Segoe UI Semibold"/>
                          <a:ea typeface="Times New Roman"/>
                          <a:cs typeface="Times New Roman"/>
                        </a:rPr>
                        <a:t>                                 Raney Ni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65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latin typeface="Segoe UI Semibold"/>
                          <a:ea typeface="Times New Roman"/>
                          <a:cs typeface="Times New Roman"/>
                        </a:rPr>
                        <a:t>2CH</a:t>
                      </a:r>
                      <a:r>
                        <a:rPr lang="en-US" sz="1800" baseline="-25000" dirty="0">
                          <a:latin typeface="Segoe UI Semibold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1800" dirty="0">
                          <a:latin typeface="Segoe UI Semibold"/>
                          <a:ea typeface="Times New Roman"/>
                          <a:cs typeface="Times New Roman"/>
                        </a:rPr>
                        <a:t>=CH</a:t>
                      </a:r>
                      <a:r>
                        <a:rPr lang="en-US" sz="1800" baseline="-25000" dirty="0">
                          <a:latin typeface="Segoe UI Semibold"/>
                          <a:ea typeface="Times New Roman"/>
                          <a:cs typeface="Times New Roman"/>
                        </a:rPr>
                        <a:t>2(g)</a:t>
                      </a:r>
                      <a:r>
                        <a:rPr lang="en-US" sz="1800" dirty="0">
                          <a:latin typeface="Segoe UI Semibold"/>
                          <a:ea typeface="Times New Roman"/>
                          <a:cs typeface="Times New Roman"/>
                        </a:rPr>
                        <a:t> + H</a:t>
                      </a:r>
                      <a:r>
                        <a:rPr lang="en-US" sz="1800" baseline="-25000" dirty="0">
                          <a:latin typeface="Segoe UI Semibold"/>
                          <a:ea typeface="Times New Roman"/>
                          <a:cs typeface="Times New Roman"/>
                        </a:rPr>
                        <a:t>2(g)</a:t>
                      </a:r>
                      <a:r>
                        <a:rPr lang="en-US" sz="1800" dirty="0">
                          <a:latin typeface="Segoe UI Semibold"/>
                          <a:ea typeface="Times New Roman"/>
                          <a:cs typeface="Times New Roman"/>
                        </a:rPr>
                        <a:t> ------------&gt;2CH</a:t>
                      </a:r>
                      <a:r>
                        <a:rPr lang="en-US" sz="1800" baseline="-25000" dirty="0">
                          <a:latin typeface="Segoe UI Semibold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1800" dirty="0">
                          <a:latin typeface="Segoe UI Semibold"/>
                          <a:ea typeface="Times New Roman"/>
                          <a:cs typeface="Times New Roman"/>
                        </a:rPr>
                        <a:t>-CH</a:t>
                      </a:r>
                      <a:r>
                        <a:rPr lang="en-US" sz="1800" baseline="-25000" dirty="0">
                          <a:latin typeface="Segoe UI Semibold"/>
                          <a:ea typeface="Times New Roman"/>
                          <a:cs typeface="Times New Roman"/>
                        </a:rPr>
                        <a:t>3(g)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792162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/>
              <a:t>5. Hydrocarbons and Alcohols from synthesis gas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334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An </a:t>
            </a:r>
            <a:r>
              <a:rPr lang="en-US" sz="2000" dirty="0" err="1" smtClean="0">
                <a:latin typeface="Comic Sans MS" pitchFamily="66" charset="0"/>
              </a:rPr>
              <a:t>equimolar</a:t>
            </a:r>
            <a:r>
              <a:rPr lang="en-US" sz="2000" dirty="0" smtClean="0">
                <a:latin typeface="Comic Sans MS" pitchFamily="66" charset="0"/>
              </a:rPr>
              <a:t> mixture of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H</a:t>
            </a:r>
            <a:r>
              <a:rPr lang="en-US" sz="2000" baseline="-25000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and CO </a:t>
            </a:r>
            <a:r>
              <a:rPr lang="en-US" sz="2000" dirty="0" smtClean="0">
                <a:latin typeface="Comic Sans MS" pitchFamily="66" charset="0"/>
              </a:rPr>
              <a:t>(called "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synthesis gas</a:t>
            </a:r>
            <a:r>
              <a:rPr lang="en-US" sz="2000" dirty="0" smtClean="0">
                <a:latin typeface="Comic Sans MS" pitchFamily="66" charset="0"/>
              </a:rPr>
              <a:t>" or "</a:t>
            </a:r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syn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gas</a:t>
            </a:r>
            <a:r>
              <a:rPr lang="en-US" sz="2000" dirty="0" smtClean="0">
                <a:latin typeface="Comic Sans MS" pitchFamily="66" charset="0"/>
              </a:rPr>
              <a:t>") can be used with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metallic heterogeneous catalysts</a:t>
            </a:r>
            <a:r>
              <a:rPr lang="en-US" sz="2000" dirty="0" smtClean="0">
                <a:latin typeface="Comic Sans MS" pitchFamily="66" charset="0"/>
              </a:rPr>
              <a:t> in the synthesis of a variety of useful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organic products</a:t>
            </a:r>
            <a:endParaRPr lang="en-US" sz="2000" dirty="0" smtClean="0">
              <a:latin typeface="Comic Sans MS" pitchFamily="66" charset="0"/>
            </a:endParaRPr>
          </a:p>
          <a:p>
            <a:endParaRPr lang="en-US" sz="2000" dirty="0" smtClean="0">
              <a:latin typeface="Comic Sans MS" pitchFamily="66" charset="0"/>
            </a:endParaRPr>
          </a:p>
          <a:p>
            <a:endParaRPr lang="en-US" sz="2000" dirty="0" smtClean="0">
              <a:latin typeface="Comic Sans MS" pitchFamily="66" charset="0"/>
            </a:endParaRPr>
          </a:p>
          <a:p>
            <a:endParaRPr lang="en-US" sz="2000" dirty="0" smtClean="0">
              <a:latin typeface="Comic Sans MS" pitchFamily="66" charset="0"/>
            </a:endParaRPr>
          </a:p>
          <a:p>
            <a:endParaRPr lang="en-US" sz="2000" dirty="0">
              <a:latin typeface="Comic Sans MS" pitchFamily="66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3777" t="8738"/>
          <a:stretch>
            <a:fillRect/>
          </a:stretch>
        </p:blipFill>
        <p:spPr bwMode="auto">
          <a:xfrm>
            <a:off x="914400" y="2971800"/>
            <a:ext cx="621792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solidFill>
                  <a:srgbClr val="0000FF"/>
                </a:solidFill>
              </a:rPr>
              <a:t>Catalysis in synthesis of Inorganic Compounds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57150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Transition metals and their compounds are very important catalysts in the manufacturing of 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inorganic compounds</a:t>
            </a:r>
          </a:p>
          <a:p>
            <a:r>
              <a:rPr lang="en-US" sz="1800" dirty="0" smtClean="0">
                <a:latin typeface="Comic Sans MS" pitchFamily="66" charset="0"/>
              </a:rPr>
              <a:t>Some inorganic compounds that are catalyzed by transition metals and their compounds are:</a:t>
            </a:r>
          </a:p>
          <a:p>
            <a:pPr>
              <a:buNone/>
            </a:pPr>
            <a:r>
              <a:rPr lang="en-US" sz="2400" dirty="0" smtClean="0">
                <a:latin typeface="+mj-lt"/>
              </a:rPr>
              <a:t>1. </a:t>
            </a:r>
            <a:r>
              <a:rPr lang="en-US" sz="2400" b="1" dirty="0" smtClean="0">
                <a:latin typeface="+mj-lt"/>
              </a:rPr>
              <a:t>Haber process</a:t>
            </a:r>
          </a:p>
          <a:p>
            <a:r>
              <a:rPr lang="en-US" sz="1800" dirty="0" smtClean="0">
                <a:latin typeface="Comic Sans MS" pitchFamily="66" charset="0"/>
              </a:rPr>
              <a:t>This is one of the best known reactions involving a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transition metal catalyst</a:t>
            </a:r>
            <a:r>
              <a:rPr lang="en-US" sz="1800" dirty="0" smtClean="0">
                <a:latin typeface="Comic Sans MS" pitchFamily="66" charset="0"/>
              </a:rPr>
              <a:t>. </a:t>
            </a:r>
          </a:p>
          <a:p>
            <a:r>
              <a:rPr lang="en-US" sz="1800" dirty="0" smtClean="0">
                <a:latin typeface="Comic Sans MS" pitchFamily="66" charset="0"/>
              </a:rPr>
              <a:t>It is the formation of 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ammonia</a:t>
            </a:r>
            <a:r>
              <a:rPr lang="en-US" sz="1800" dirty="0" smtClean="0">
                <a:latin typeface="Comic Sans MS" pitchFamily="66" charset="0"/>
              </a:rPr>
              <a:t> from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nitrogen and hydrogen </a:t>
            </a:r>
            <a:r>
              <a:rPr lang="en-US" sz="1800" dirty="0" smtClean="0">
                <a:latin typeface="Comic Sans MS" pitchFamily="66" charset="0"/>
              </a:rPr>
              <a:t>using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 iron </a:t>
            </a:r>
            <a:r>
              <a:rPr lang="en-US" sz="1800" dirty="0" smtClean="0">
                <a:latin typeface="Comic Sans MS" pitchFamily="66" charset="0"/>
              </a:rPr>
              <a:t>as the catalyst. This is a 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heterogeneous system</a:t>
            </a:r>
            <a:r>
              <a:rPr lang="en-US" sz="1800" dirty="0" smtClean="0">
                <a:latin typeface="Comic Sans MS" pitchFamily="66" charset="0"/>
              </a:rPr>
              <a:t>.</a:t>
            </a:r>
          </a:p>
          <a:p>
            <a:endParaRPr lang="en-US" sz="2000" dirty="0" smtClean="0">
              <a:latin typeface="Comic Sans MS" pitchFamily="66" charset="0"/>
            </a:endParaRPr>
          </a:p>
          <a:p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400" b="1" dirty="0" smtClean="0">
                <a:latin typeface="+mj-lt"/>
              </a:rPr>
              <a:t>2. Contact Process</a:t>
            </a:r>
            <a:endParaRPr lang="en-US" sz="2400" dirty="0" smtClean="0">
              <a:latin typeface="+mj-lt"/>
            </a:endParaRPr>
          </a:p>
          <a:p>
            <a:r>
              <a:rPr lang="en-US" sz="1800" dirty="0" smtClean="0">
                <a:latin typeface="Comic Sans MS" pitchFamily="66" charset="0"/>
              </a:rPr>
              <a:t>This reaction is part of the production of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sulphuric acid. </a:t>
            </a:r>
          </a:p>
          <a:p>
            <a:r>
              <a:rPr lang="en-US" sz="1800" dirty="0" smtClean="0">
                <a:latin typeface="Comic Sans MS" pitchFamily="66" charset="0"/>
              </a:rPr>
              <a:t>The reaction between 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sulphur dioxide and oxygen </a:t>
            </a:r>
            <a:r>
              <a:rPr lang="en-US" sz="1800" dirty="0" smtClean="0">
                <a:latin typeface="Comic Sans MS" pitchFamily="66" charset="0"/>
              </a:rPr>
              <a:t>to form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sulphur trioxide </a:t>
            </a:r>
            <a:r>
              <a:rPr lang="en-US" sz="1800" dirty="0" smtClean="0">
                <a:latin typeface="Comic Sans MS" pitchFamily="66" charset="0"/>
              </a:rPr>
              <a:t>is catalyzed by </a:t>
            </a:r>
            <a:r>
              <a:rPr lang="en-US" sz="1800" dirty="0" smtClean="0">
                <a:solidFill>
                  <a:srgbClr val="FF00FF"/>
                </a:solidFill>
                <a:latin typeface="Comic Sans MS" pitchFamily="66" charset="0"/>
              </a:rPr>
              <a:t>vanadium (V) oxide</a:t>
            </a:r>
            <a:r>
              <a:rPr lang="en-US" sz="1800" dirty="0" smtClean="0">
                <a:latin typeface="Comic Sans MS" pitchFamily="66" charset="0"/>
              </a:rPr>
              <a:t>,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V</a:t>
            </a:r>
            <a:r>
              <a:rPr lang="en-US" sz="1800" baseline="-25000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O</a:t>
            </a:r>
            <a:r>
              <a:rPr lang="en-US" sz="1800" baseline="-25000" dirty="0" smtClean="0">
                <a:solidFill>
                  <a:srgbClr val="FF0000"/>
                </a:solidFill>
                <a:latin typeface="Comic Sans MS" pitchFamily="66" charset="0"/>
              </a:rPr>
              <a:t>5</a:t>
            </a:r>
            <a:r>
              <a:rPr lang="en-US" sz="1800" dirty="0" smtClean="0">
                <a:latin typeface="Comic Sans MS" pitchFamily="66" charset="0"/>
              </a:rPr>
              <a:t>. This is a 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heterogeneous</a:t>
            </a:r>
            <a:r>
              <a:rPr lang="en-US" sz="1800" dirty="0" smtClean="0">
                <a:latin typeface="Comic Sans MS" pitchFamily="66" charset="0"/>
              </a:rPr>
              <a:t> system.</a:t>
            </a:r>
          </a:p>
          <a:p>
            <a:endParaRPr lang="en-US" sz="2000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3581400"/>
          <a:ext cx="3810000" cy="630936"/>
        </p:xfrm>
        <a:graphic>
          <a:graphicData uri="http://schemas.openxmlformats.org/drawingml/2006/table">
            <a:tbl>
              <a:tblPr/>
              <a:tblGrid>
                <a:gridCol w="3810000"/>
              </a:tblGrid>
              <a:tr h="2517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Segoe UI Semibold"/>
                          <a:ea typeface="Times New Roman"/>
                          <a:cs typeface="Times New Roman"/>
                        </a:rPr>
                        <a:t>                             Fe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7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Segoe UI Semibold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800" baseline="-25000" dirty="0">
                          <a:latin typeface="Segoe UI Semibold"/>
                          <a:ea typeface="Times New Roman"/>
                          <a:cs typeface="Times New Roman"/>
                        </a:rPr>
                        <a:t>2(g)</a:t>
                      </a:r>
                      <a:r>
                        <a:rPr lang="en-US" sz="1800" dirty="0">
                          <a:latin typeface="Segoe UI Semibold"/>
                          <a:ea typeface="Times New Roman"/>
                          <a:cs typeface="Times New Roman"/>
                        </a:rPr>
                        <a:t> + 3H</a:t>
                      </a:r>
                      <a:r>
                        <a:rPr lang="en-US" sz="1800" baseline="-25000" dirty="0">
                          <a:latin typeface="Segoe UI Semibold"/>
                          <a:ea typeface="Times New Roman"/>
                          <a:cs typeface="Times New Roman"/>
                        </a:rPr>
                        <a:t>2(g)</a:t>
                      </a:r>
                      <a:r>
                        <a:rPr lang="en-US" sz="1800" dirty="0">
                          <a:latin typeface="Segoe UI Semibold"/>
                          <a:ea typeface="Times New Roman"/>
                          <a:cs typeface="Times New Roman"/>
                        </a:rPr>
                        <a:t> ------------&gt;2NH</a:t>
                      </a:r>
                      <a:r>
                        <a:rPr lang="en-US" sz="1800" baseline="-25000" dirty="0">
                          <a:latin typeface="Segoe UI Semibold"/>
                          <a:ea typeface="Times New Roman"/>
                          <a:cs typeface="Times New Roman"/>
                        </a:rPr>
                        <a:t>3(g)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0200" y="5715000"/>
          <a:ext cx="4648200" cy="630936"/>
        </p:xfrm>
        <a:graphic>
          <a:graphicData uri="http://schemas.openxmlformats.org/drawingml/2006/table">
            <a:tbl>
              <a:tblPr/>
              <a:tblGrid>
                <a:gridCol w="4648200"/>
              </a:tblGrid>
              <a:tr h="2136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Segoe UI Semibold"/>
                          <a:ea typeface="Times New Roman"/>
                          <a:cs typeface="Times New Roman"/>
                        </a:rPr>
                        <a:t>                            V</a:t>
                      </a:r>
                      <a:r>
                        <a:rPr lang="en-US" sz="1800" baseline="-25000" dirty="0">
                          <a:latin typeface="Segoe UI Semibold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1800" dirty="0">
                          <a:latin typeface="Segoe UI Semibold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800" baseline="-25000" dirty="0">
                          <a:latin typeface="Segoe UI Semibold"/>
                          <a:ea typeface="Times New Roman"/>
                          <a:cs typeface="Times New Roman"/>
                        </a:rPr>
                        <a:t>5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6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Segoe UI Semibold"/>
                          <a:ea typeface="Times New Roman"/>
                          <a:cs typeface="Times New Roman"/>
                        </a:rPr>
                        <a:t>2SO</a:t>
                      </a:r>
                      <a:r>
                        <a:rPr lang="en-US" sz="1800" baseline="-25000" dirty="0">
                          <a:latin typeface="Segoe UI Semibold"/>
                          <a:ea typeface="Times New Roman"/>
                          <a:cs typeface="Times New Roman"/>
                        </a:rPr>
                        <a:t>2(g)</a:t>
                      </a:r>
                      <a:r>
                        <a:rPr lang="en-US" sz="1800" dirty="0">
                          <a:latin typeface="Segoe UI Semibold"/>
                          <a:ea typeface="Times New Roman"/>
                          <a:cs typeface="Times New Roman"/>
                        </a:rPr>
                        <a:t> + O</a:t>
                      </a:r>
                      <a:r>
                        <a:rPr lang="en-US" sz="1800" baseline="-25000" dirty="0">
                          <a:latin typeface="Segoe UI Semibold"/>
                          <a:ea typeface="Times New Roman"/>
                          <a:cs typeface="Times New Roman"/>
                        </a:rPr>
                        <a:t>2(g)</a:t>
                      </a:r>
                      <a:r>
                        <a:rPr lang="en-US" sz="1800" dirty="0">
                          <a:latin typeface="Segoe UI Semibold"/>
                          <a:ea typeface="Times New Roman"/>
                          <a:cs typeface="Times New Roman"/>
                        </a:rPr>
                        <a:t> ----------&gt;   2SO</a:t>
                      </a:r>
                      <a:r>
                        <a:rPr lang="en-US" sz="1800" baseline="-25000" dirty="0">
                          <a:latin typeface="Segoe UI Semibold"/>
                          <a:ea typeface="Times New Roman"/>
                          <a:cs typeface="Times New Roman"/>
                        </a:rPr>
                        <a:t>3(g)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487362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/>
              <a:t>3. Decomposition of Compounds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7912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Hydrogen peroxide decomposes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slowly at room temperature and pressure</a:t>
            </a:r>
            <a:r>
              <a:rPr lang="en-US" sz="1800" dirty="0" smtClean="0">
                <a:latin typeface="Comic Sans MS" pitchFamily="66" charset="0"/>
              </a:rPr>
              <a:t> into water and oxygen. A catalyst is added to increase the reaction rate. </a:t>
            </a:r>
          </a:p>
          <a:p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Manganese dioxide </a:t>
            </a:r>
            <a:r>
              <a:rPr lang="en-US" sz="1800" dirty="0" smtClean="0">
                <a:latin typeface="Comic Sans MS" pitchFamily="66" charset="0"/>
              </a:rPr>
              <a:t>is a catalyst used to decompose hydrogen peroxide </a:t>
            </a:r>
          </a:p>
          <a:p>
            <a:r>
              <a:rPr lang="en-US" sz="1800" dirty="0" smtClean="0">
                <a:latin typeface="Comic Sans MS" pitchFamily="66" charset="0"/>
              </a:rPr>
              <a:t>Lots of other catalysts can catalyze this reaction too, but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MnO</a:t>
            </a:r>
            <a:r>
              <a:rPr lang="en-US" sz="1800" baseline="-25000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US" sz="1800" dirty="0" smtClean="0">
                <a:latin typeface="Comic Sans MS" pitchFamily="66" charset="0"/>
              </a:rPr>
              <a:t> is one of the best. This is a 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heterogeneous system</a:t>
            </a:r>
          </a:p>
          <a:p>
            <a:endParaRPr lang="en-US" sz="1900" dirty="0" smtClean="0">
              <a:latin typeface="Comic Sans MS" pitchFamily="66" charset="0"/>
            </a:endParaRPr>
          </a:p>
          <a:p>
            <a:endParaRPr lang="en-US" sz="1900" dirty="0" smtClean="0">
              <a:latin typeface="Comic Sans MS" pitchFamily="66" charset="0"/>
            </a:endParaRPr>
          </a:p>
          <a:p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Cobalt (II) </a:t>
            </a:r>
            <a:r>
              <a:rPr lang="en-US" sz="1800" dirty="0" smtClean="0">
                <a:latin typeface="Comic Sans MS" pitchFamily="66" charset="0"/>
              </a:rPr>
              <a:t>catalyses the decomposition of the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chlorate (I) anion</a:t>
            </a:r>
            <a:r>
              <a:rPr lang="en-US" sz="1800" dirty="0" smtClean="0">
                <a:latin typeface="Comic Sans MS" pitchFamily="66" charset="0"/>
              </a:rPr>
              <a:t>, in two steps, as it is easily converted to cobalt (III). This is a 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heterogeneous</a:t>
            </a:r>
            <a:r>
              <a:rPr lang="en-US" sz="1800" dirty="0" smtClean="0">
                <a:latin typeface="Comic Sans MS" pitchFamily="66" charset="0"/>
              </a:rPr>
              <a:t> system</a:t>
            </a:r>
          </a:p>
          <a:p>
            <a:endParaRPr lang="en-US" sz="1900" dirty="0" smtClean="0">
              <a:latin typeface="Comic Sans MS" pitchFamily="66" charset="0"/>
            </a:endParaRPr>
          </a:p>
          <a:p>
            <a:pPr>
              <a:buNone/>
            </a:pPr>
            <a:endParaRPr lang="en-US" sz="2400" b="1" dirty="0" smtClean="0">
              <a:latin typeface="+mj-lt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b="1" dirty="0" smtClean="0">
                <a:latin typeface="+mj-lt"/>
              </a:rPr>
              <a:t>4. Catalytic Convertors</a:t>
            </a:r>
          </a:p>
          <a:p>
            <a:r>
              <a:rPr lang="en-US" sz="1600" dirty="0" smtClean="0">
                <a:latin typeface="Segoe UI Semibold" pitchFamily="34" charset="0"/>
                <a:cs typeface="Segoe UI Semibold" pitchFamily="34" charset="0"/>
              </a:rPr>
              <a:t>The pollutants </a:t>
            </a:r>
            <a:r>
              <a:rPr lang="en-US" sz="1600" dirty="0" smtClean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NO and CO are removed from car exhaust fumes </a:t>
            </a:r>
            <a:r>
              <a:rPr lang="en-US" sz="1600" dirty="0" smtClean="0">
                <a:latin typeface="Segoe UI Semibold" pitchFamily="34" charset="0"/>
                <a:cs typeface="Segoe UI Semibold" pitchFamily="34" charset="0"/>
              </a:rPr>
              <a:t>by passing the exhaust gases over </a:t>
            </a:r>
            <a:r>
              <a:rPr lang="en-US" sz="16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platinum and rhodium </a:t>
            </a:r>
            <a:r>
              <a:rPr lang="en-US" sz="1600" dirty="0" smtClean="0">
                <a:latin typeface="Segoe UI Semibold" pitchFamily="34" charset="0"/>
                <a:cs typeface="Segoe UI Semibold" pitchFamily="34" charset="0"/>
              </a:rPr>
              <a:t>to produce </a:t>
            </a:r>
            <a:r>
              <a:rPr lang="en-US" sz="1600" dirty="0" smtClean="0">
                <a:solidFill>
                  <a:srgbClr val="3333FF"/>
                </a:solidFill>
                <a:latin typeface="Segoe UI Semibold" pitchFamily="34" charset="0"/>
                <a:cs typeface="Segoe UI Semibold" pitchFamily="34" charset="0"/>
              </a:rPr>
              <a:t>nitrogen and carbon dioxide</a:t>
            </a:r>
            <a:r>
              <a:rPr lang="en-US" sz="1600" dirty="0" smtClean="0">
                <a:latin typeface="Segoe UI Semibold" pitchFamily="34" charset="0"/>
                <a:cs typeface="Segoe UI Semibold" pitchFamily="34" charset="0"/>
              </a:rPr>
              <a:t>. This is a </a:t>
            </a:r>
            <a:r>
              <a:rPr lang="en-US" sz="1600" dirty="0" smtClean="0">
                <a:solidFill>
                  <a:srgbClr val="3333FF"/>
                </a:solidFill>
                <a:latin typeface="Segoe UI Semibold" pitchFamily="34" charset="0"/>
                <a:cs typeface="Segoe UI Semibold" pitchFamily="34" charset="0"/>
              </a:rPr>
              <a:t>heterogeneous</a:t>
            </a:r>
            <a:r>
              <a:rPr lang="en-US" sz="1600" dirty="0" smtClean="0">
                <a:latin typeface="Segoe UI Semibold" pitchFamily="34" charset="0"/>
                <a:cs typeface="Segoe UI Semibold" pitchFamily="34" charset="0"/>
              </a:rPr>
              <a:t> system</a:t>
            </a:r>
            <a:endParaRPr lang="en-US" sz="1600" b="1" dirty="0" smtClean="0">
              <a:latin typeface="Segoe UI Semibold" pitchFamily="34" charset="0"/>
              <a:cs typeface="Segoe UI Semibold" pitchFamily="34" charset="0"/>
            </a:endParaRPr>
          </a:p>
          <a:p>
            <a:endParaRPr lang="en-US" sz="1900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2438400"/>
          <a:ext cx="4572000" cy="560832"/>
        </p:xfrm>
        <a:graphic>
          <a:graphicData uri="http://schemas.openxmlformats.org/drawingml/2006/table">
            <a:tbl>
              <a:tblPr/>
              <a:tblGrid>
                <a:gridCol w="4572000"/>
              </a:tblGrid>
              <a:tr h="2264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                     MnO</a:t>
                      </a:r>
                      <a:r>
                        <a:rPr lang="en-US" sz="1600" baseline="-25000" dirty="0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64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  2H</a:t>
                      </a:r>
                      <a:r>
                        <a:rPr lang="en-US" sz="1600" baseline="-25000" dirty="0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baseline="-25000" dirty="0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2(l)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   -----------&gt;   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2H</a:t>
                      </a:r>
                      <a:r>
                        <a:rPr lang="en-US" sz="1600" baseline="-25000" dirty="0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baseline="-25000" dirty="0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(l)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 +O</a:t>
                      </a:r>
                      <a:r>
                        <a:rPr lang="en-US" sz="1600" baseline="-25000" dirty="0">
                          <a:solidFill>
                            <a:srgbClr val="FF0000"/>
                          </a:solidFill>
                          <a:latin typeface="Segoe UI Semibold"/>
                          <a:ea typeface="Times New Roman"/>
                          <a:cs typeface="Times New Roman"/>
                        </a:rPr>
                        <a:t>2(g)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76400" y="3886200"/>
          <a:ext cx="6553200" cy="914400"/>
        </p:xfrm>
        <a:graphic>
          <a:graphicData uri="http://schemas.openxmlformats.org/drawingml/2006/table">
            <a:tbl>
              <a:tblPr/>
              <a:tblGrid>
                <a:gridCol w="6553200"/>
              </a:tblGrid>
              <a:tr h="3289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4Co(OH)</a:t>
                      </a:r>
                      <a:r>
                        <a:rPr lang="en-US" sz="1400" baseline="-25000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2(s)</a:t>
                      </a:r>
                      <a:r>
                        <a:rPr lang="en-US" sz="1400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 + 2ClO</a:t>
                      </a:r>
                      <a:r>
                        <a:rPr lang="en-US" sz="1400" baseline="30000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-</a:t>
                      </a:r>
                      <a:r>
                        <a:rPr lang="en-US" sz="1400" baseline="-25000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(aq)</a:t>
                      </a:r>
                      <a:r>
                        <a:rPr lang="en-US" sz="1400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 + 2H</a:t>
                      </a:r>
                      <a:r>
                        <a:rPr lang="en-US" sz="1400" baseline="-25000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2</a:t>
                      </a:r>
                      <a:r>
                        <a:rPr lang="en-US" sz="1400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O   ---------&gt;       4Co(OH)</a:t>
                      </a:r>
                      <a:r>
                        <a:rPr lang="en-US" sz="1400" baseline="-25000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3(s)</a:t>
                      </a:r>
                      <a:r>
                        <a:rPr lang="en-US" sz="1400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 + 2Cl</a:t>
                      </a:r>
                      <a:r>
                        <a:rPr lang="en-US" sz="1400" baseline="30000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-</a:t>
                      </a:r>
                      <a:r>
                        <a:rPr lang="en-US" sz="1400" baseline="-25000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(aq)</a:t>
                      </a:r>
                      <a:r>
                        <a:rPr lang="en-US" sz="1400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 </a:t>
                      </a:r>
                    </a:p>
                  </a:txBody>
                  <a:tcPr marL="68580" marR="68580" marT="1079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5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4Co(OH)</a:t>
                      </a:r>
                      <a:r>
                        <a:rPr lang="en-US" sz="1400" baseline="-25000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3(s)</a:t>
                      </a:r>
                      <a:r>
                        <a:rPr lang="en-US" sz="1400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                                ----------&gt;        4Co(OH)</a:t>
                      </a:r>
                      <a:r>
                        <a:rPr lang="en-US" sz="1400" baseline="-25000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2(s)</a:t>
                      </a:r>
                      <a:r>
                        <a:rPr lang="en-US" sz="1400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 + 2H</a:t>
                      </a:r>
                      <a:r>
                        <a:rPr lang="en-US" sz="1400" baseline="-25000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2</a:t>
                      </a:r>
                      <a:r>
                        <a:rPr lang="en-US" sz="1400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O + O</a:t>
                      </a:r>
                      <a:r>
                        <a:rPr lang="en-US" sz="1400" baseline="-25000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2(g)</a:t>
                      </a:r>
                      <a:endParaRPr lang="en-US" sz="1400">
                        <a:latin typeface="Segoe UI Semibold" pitchFamily="34" charset="0"/>
                        <a:ea typeface="Times New Roman"/>
                        <a:cs typeface="Segoe UI Semibold" pitchFamily="34" charset="0"/>
                      </a:endParaRPr>
                    </a:p>
                  </a:txBody>
                  <a:tcPr marL="68580" marR="68580" marT="1079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9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2ClO</a:t>
                      </a:r>
                      <a:r>
                        <a:rPr lang="en-US" sz="1400" baseline="30000" dirty="0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-</a:t>
                      </a:r>
                      <a:r>
                        <a:rPr lang="en-US" sz="1400" baseline="-25000" dirty="0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(</a:t>
                      </a:r>
                      <a:r>
                        <a:rPr lang="en-US" sz="1400" baseline="-25000" dirty="0" err="1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aq</a:t>
                      </a:r>
                      <a:r>
                        <a:rPr lang="en-US" sz="1400" baseline="-25000" dirty="0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)</a:t>
                      </a:r>
                      <a:r>
                        <a:rPr lang="en-US" sz="1400" dirty="0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                                    -----------&gt;        2Cl</a:t>
                      </a:r>
                      <a:r>
                        <a:rPr lang="en-US" sz="1400" baseline="30000" dirty="0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-</a:t>
                      </a:r>
                      <a:r>
                        <a:rPr lang="en-US" sz="1400" baseline="-25000" dirty="0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(</a:t>
                      </a:r>
                      <a:r>
                        <a:rPr lang="en-US" sz="1400" baseline="-25000" dirty="0" err="1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aq</a:t>
                      </a:r>
                      <a:r>
                        <a:rPr lang="en-US" sz="1400" baseline="-25000" dirty="0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)</a:t>
                      </a:r>
                      <a:r>
                        <a:rPr lang="en-US" sz="1400" dirty="0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        + O</a:t>
                      </a:r>
                      <a:r>
                        <a:rPr lang="en-US" sz="1400" baseline="-25000" dirty="0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2</a:t>
                      </a:r>
                      <a:r>
                        <a:rPr lang="en-US" sz="1400" dirty="0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 </a:t>
                      </a:r>
                      <a:r>
                        <a:rPr lang="en-US" sz="1400" baseline="-25000" dirty="0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(g</a:t>
                      </a:r>
                      <a:r>
                        <a:rPr lang="en-US" sz="1400" dirty="0">
                          <a:latin typeface="Segoe UI Semibold" pitchFamily="34" charset="0"/>
                          <a:ea typeface="Times New Roman"/>
                          <a:cs typeface="Segoe UI Semibold" pitchFamily="34" charset="0"/>
                        </a:rPr>
                        <a:t>)</a:t>
                      </a:r>
                    </a:p>
                  </a:txBody>
                  <a:tcPr marL="68580" marR="68580" marT="1079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0" y="5943600"/>
          <a:ext cx="4191000" cy="560832"/>
        </p:xfrm>
        <a:graphic>
          <a:graphicData uri="http://schemas.openxmlformats.org/drawingml/2006/table">
            <a:tbl>
              <a:tblPr/>
              <a:tblGrid>
                <a:gridCol w="4191000"/>
              </a:tblGrid>
              <a:tr h="2058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Segoe UI Semibold"/>
                          <a:ea typeface="Times New Roman"/>
                          <a:cs typeface="Times New Roman"/>
                        </a:rPr>
                        <a:t>                           Pt / </a:t>
                      </a:r>
                      <a:r>
                        <a:rPr lang="en-US" sz="1600" dirty="0" err="1">
                          <a:latin typeface="Segoe UI Semibold"/>
                          <a:ea typeface="Times New Roman"/>
                          <a:cs typeface="Times New Roman"/>
                        </a:rPr>
                        <a:t>Rh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Segoe UI Semibold"/>
                          <a:ea typeface="Times New Roman"/>
                          <a:cs typeface="Times New Roman"/>
                        </a:rPr>
                        <a:t>NO</a:t>
                      </a:r>
                      <a:r>
                        <a:rPr lang="en-US" sz="1600" baseline="-25000" dirty="0">
                          <a:latin typeface="Segoe UI Semibold"/>
                          <a:ea typeface="Times New Roman"/>
                          <a:cs typeface="Times New Roman"/>
                        </a:rPr>
                        <a:t>(g)</a:t>
                      </a:r>
                      <a:r>
                        <a:rPr lang="en-US" sz="1600" dirty="0">
                          <a:latin typeface="Segoe UI Semibold"/>
                          <a:ea typeface="Times New Roman"/>
                          <a:cs typeface="Times New Roman"/>
                        </a:rPr>
                        <a:t> + CO</a:t>
                      </a:r>
                      <a:r>
                        <a:rPr lang="en-US" sz="1600" baseline="-25000" dirty="0">
                          <a:latin typeface="Segoe UI Semibold"/>
                          <a:ea typeface="Times New Roman"/>
                          <a:cs typeface="Times New Roman"/>
                        </a:rPr>
                        <a:t>(g)</a:t>
                      </a:r>
                      <a:r>
                        <a:rPr lang="en-US" sz="1600" dirty="0">
                          <a:latin typeface="Segoe UI Semibold"/>
                          <a:ea typeface="Times New Roman"/>
                          <a:cs typeface="Times New Roman"/>
                        </a:rPr>
                        <a:t> ----------&gt; N</a:t>
                      </a:r>
                      <a:r>
                        <a:rPr lang="en-US" sz="1600" baseline="-25000" dirty="0">
                          <a:latin typeface="Segoe UI Semibold"/>
                          <a:ea typeface="Times New Roman"/>
                          <a:cs typeface="Times New Roman"/>
                        </a:rPr>
                        <a:t>2(g)</a:t>
                      </a:r>
                      <a:r>
                        <a:rPr lang="en-US" sz="1600" dirty="0">
                          <a:latin typeface="Segoe UI Semibold"/>
                          <a:ea typeface="Times New Roman"/>
                          <a:cs typeface="Times New Roman"/>
                        </a:rPr>
                        <a:t> +CO</a:t>
                      </a:r>
                      <a:r>
                        <a:rPr lang="en-US" sz="1600" baseline="-25000" dirty="0">
                          <a:latin typeface="Segoe UI Semibold"/>
                          <a:ea typeface="Times New Roman"/>
                          <a:cs typeface="Times New Roman"/>
                        </a:rPr>
                        <a:t>2(g)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>
                <a:solidFill>
                  <a:srgbClr val="0000FF"/>
                </a:solidFill>
                <a:latin typeface="Lucida Calligraphy" pitchFamily="66" charset="0"/>
              </a:rPr>
              <a:t>General  physical  Properties of d-block Elements</a:t>
            </a:r>
            <a:endParaRPr lang="en-US" dirty="0">
              <a:solidFill>
                <a:srgbClr val="0000FF"/>
              </a:solidFill>
              <a:latin typeface="Lucida Calligraphy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Lucida Calligraphy" pitchFamily="66" charset="0"/>
              </a:rPr>
              <a:t>Physical properties depend on </a:t>
            </a:r>
            <a:r>
              <a:rPr lang="en-US" sz="2000" dirty="0">
                <a:solidFill>
                  <a:srgbClr val="0000FF"/>
                </a:solidFill>
                <a:latin typeface="Lucida Calligraphy" pitchFamily="66" charset="0"/>
              </a:rPr>
              <a:t>outer electrons and the electron </a:t>
            </a:r>
            <a:r>
              <a:rPr lang="en-US" sz="2000" dirty="0" smtClean="0">
                <a:solidFill>
                  <a:srgbClr val="0000FF"/>
                </a:solidFill>
                <a:latin typeface="Lucida Calligraphy" pitchFamily="66" charset="0"/>
              </a:rPr>
              <a:t>arrangement</a:t>
            </a:r>
            <a:r>
              <a:rPr lang="en-US" sz="2000" dirty="0" smtClean="0">
                <a:latin typeface="Lucida Calligraphy" pitchFamily="66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Lucida Calligraphy" pitchFamily="66" charset="0"/>
              </a:rPr>
              <a:t>The </a:t>
            </a:r>
            <a:r>
              <a:rPr lang="en-US" sz="2000" dirty="0">
                <a:latin typeface="Lucida Calligraphy" pitchFamily="66" charset="0"/>
              </a:rPr>
              <a:t>similarities in general physical properties of s-block and p-block elements in the periodic table are encountered </a:t>
            </a:r>
            <a:r>
              <a:rPr lang="en-US" sz="2000" dirty="0">
                <a:solidFill>
                  <a:srgbClr val="FF0000"/>
                </a:solidFill>
                <a:latin typeface="Lucida Calligraphy" pitchFamily="66" charset="0"/>
              </a:rPr>
              <a:t>down a group</a:t>
            </a:r>
            <a:r>
              <a:rPr lang="en-US" sz="2000" dirty="0">
                <a:latin typeface="Lucida Calligraphy" pitchFamily="66" charset="0"/>
              </a:rPr>
              <a:t> rather than across a period. </a:t>
            </a:r>
            <a:endParaRPr lang="en-US" sz="2000" dirty="0" smtClean="0">
              <a:latin typeface="Lucida Calligraphy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Lucida Calligraphy" pitchFamily="66" charset="0"/>
              </a:rPr>
              <a:t>However</a:t>
            </a:r>
            <a:r>
              <a:rPr lang="en-US" sz="2000" dirty="0">
                <a:latin typeface="Lucida Calligraphy" pitchFamily="66" charset="0"/>
              </a:rPr>
              <a:t>, in case of d-block elements they show a remarkable similarity </a:t>
            </a:r>
            <a:r>
              <a:rPr lang="en-US" sz="2000" dirty="0">
                <a:solidFill>
                  <a:srgbClr val="FF0000"/>
                </a:solidFill>
                <a:latin typeface="Lucida Calligraphy" pitchFamily="66" charset="0"/>
              </a:rPr>
              <a:t>across the transition metal series</a:t>
            </a:r>
            <a:r>
              <a:rPr lang="en-US" sz="2000" dirty="0">
                <a:latin typeface="Lucida Calligraphy" pitchFamily="66" charset="0"/>
              </a:rPr>
              <a:t>. </a:t>
            </a:r>
            <a:endParaRPr lang="en-US" sz="2000" dirty="0" smtClean="0">
              <a:latin typeface="Lucida Calligraphy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Lucida Calligraphy" pitchFamily="66" charset="0"/>
              </a:rPr>
              <a:t>In </a:t>
            </a:r>
            <a:r>
              <a:rPr lang="en-US" sz="2000" dirty="0">
                <a:latin typeface="Lucida Calligraphy" pitchFamily="66" charset="0"/>
              </a:rPr>
              <a:t>general, the d-block metals are </a:t>
            </a:r>
            <a:endParaRPr lang="en-US" sz="2000" dirty="0" smtClean="0">
              <a:latin typeface="Lucida Calligraphy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Lucida Calligraphy" pitchFamily="66" charset="0"/>
              </a:rPr>
              <a:t>denser</a:t>
            </a:r>
            <a:r>
              <a:rPr lang="en-US" sz="1800" dirty="0">
                <a:solidFill>
                  <a:srgbClr val="FF0000"/>
                </a:solidFill>
                <a:latin typeface="Lucida Calligraphy" pitchFamily="66" charset="0"/>
              </a:rPr>
              <a:t>, harder, and have higher melting points and boiling </a:t>
            </a:r>
            <a:r>
              <a:rPr lang="en-US" sz="1800" dirty="0">
                <a:latin typeface="Lucida Calligraphy" pitchFamily="66" charset="0"/>
              </a:rPr>
              <a:t>points than the main group </a:t>
            </a:r>
            <a:r>
              <a:rPr lang="en-US" sz="1800" dirty="0" smtClean="0">
                <a:latin typeface="Lucida Calligraphy" pitchFamily="66" charset="0"/>
              </a:rPr>
              <a:t>metals</a:t>
            </a:r>
            <a:endParaRPr lang="en-US" sz="1600" dirty="0" smtClean="0">
              <a:latin typeface="Lucida Calligraphy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Lucida Calligraphy" pitchFamily="66" charset="0"/>
              </a:rPr>
              <a:t>Some </a:t>
            </a:r>
            <a:r>
              <a:rPr lang="en-US" sz="2000" dirty="0">
                <a:latin typeface="Lucida Calligraphy" pitchFamily="66" charset="0"/>
              </a:rPr>
              <a:t>of the physical properties of these elements are discussed as follows.</a:t>
            </a:r>
          </a:p>
          <a:p>
            <a:endParaRPr lang="en-US" sz="2000" dirty="0">
              <a:latin typeface="Lucida Calligraphy" pitchFamily="66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487362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/>
              <a:t>5. Steam Reforming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791200"/>
          </a:xfrm>
        </p:spPr>
        <p:txBody>
          <a:bodyPr>
            <a:normAutofit/>
          </a:bodyPr>
          <a:lstStyle/>
          <a:p>
            <a:r>
              <a:rPr lang="en-US" sz="1900" dirty="0" smtClean="0">
                <a:latin typeface="Comic Sans MS" pitchFamily="66" charset="0"/>
              </a:rPr>
              <a:t>In steam reforming, natural gas (consisting chiefly of methane) is mixed with steam at </a:t>
            </a:r>
            <a:r>
              <a:rPr lang="en-US" sz="1900" dirty="0" smtClean="0">
                <a:solidFill>
                  <a:srgbClr val="FF0000"/>
                </a:solidFill>
                <a:latin typeface="Comic Sans MS" pitchFamily="66" charset="0"/>
              </a:rPr>
              <a:t>high temperatures and pressures </a:t>
            </a:r>
            <a:r>
              <a:rPr lang="en-US" sz="1900" dirty="0" smtClean="0">
                <a:latin typeface="Comic Sans MS" pitchFamily="66" charset="0"/>
              </a:rPr>
              <a:t>over a </a:t>
            </a:r>
            <a:r>
              <a:rPr lang="en-US" sz="1900" dirty="0" smtClean="0">
                <a:solidFill>
                  <a:srgbClr val="3333FF"/>
                </a:solidFill>
                <a:latin typeface="Comic Sans MS" pitchFamily="66" charset="0"/>
              </a:rPr>
              <a:t>heterogeneous catalyst </a:t>
            </a:r>
            <a:r>
              <a:rPr lang="en-US" sz="1900" dirty="0" smtClean="0">
                <a:latin typeface="Comic Sans MS" pitchFamily="66" charset="0"/>
              </a:rPr>
              <a:t>to generate </a:t>
            </a:r>
            <a:r>
              <a:rPr lang="en-US" sz="1900" dirty="0" smtClean="0">
                <a:solidFill>
                  <a:srgbClr val="3333FF"/>
                </a:solidFill>
                <a:latin typeface="Comic Sans MS" pitchFamily="66" charset="0"/>
              </a:rPr>
              <a:t>carbon monoxide and hydrogen</a:t>
            </a:r>
            <a:r>
              <a:rPr lang="en-US" sz="1900" dirty="0" smtClean="0">
                <a:latin typeface="Comic Sans MS" pitchFamily="66" charset="0"/>
              </a:rPr>
              <a:t>:</a:t>
            </a:r>
          </a:p>
          <a:p>
            <a:endParaRPr lang="en-US" sz="1800" dirty="0" smtClean="0">
              <a:latin typeface="Comic Sans MS" pitchFamily="66" charset="0"/>
            </a:endParaRPr>
          </a:p>
          <a:p>
            <a:endParaRPr lang="en-US" sz="1800" dirty="0" smtClean="0">
              <a:latin typeface="Comic Sans MS" pitchFamily="66" charset="0"/>
            </a:endParaRPr>
          </a:p>
          <a:p>
            <a:endParaRPr lang="en-US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400" b="1" dirty="0" smtClean="0">
                <a:latin typeface="+mj-lt"/>
              </a:rPr>
              <a:t>6. Water Gas Shift Reaction</a:t>
            </a:r>
          </a:p>
          <a:p>
            <a:r>
              <a:rPr lang="en-US" sz="1900" dirty="0" smtClean="0">
                <a:latin typeface="Comic Sans MS" pitchFamily="66" charset="0"/>
              </a:rPr>
              <a:t>This reaction is an important heterogeneous reaction to produce </a:t>
            </a:r>
            <a:r>
              <a:rPr lang="en-US" sz="1900" dirty="0" smtClean="0">
                <a:solidFill>
                  <a:srgbClr val="FF0000"/>
                </a:solidFill>
                <a:latin typeface="Comic Sans MS" pitchFamily="66" charset="0"/>
              </a:rPr>
              <a:t>hydrogen gas </a:t>
            </a:r>
            <a:r>
              <a:rPr lang="en-US" sz="1900" dirty="0" smtClean="0">
                <a:latin typeface="Comic Sans MS" pitchFamily="66" charset="0"/>
              </a:rPr>
              <a:t>from the reaction </a:t>
            </a:r>
            <a:r>
              <a:rPr lang="en-US" sz="1900" dirty="0" smtClean="0">
                <a:solidFill>
                  <a:srgbClr val="3333FF"/>
                </a:solidFill>
                <a:latin typeface="Comic Sans MS" pitchFamily="66" charset="0"/>
              </a:rPr>
              <a:t>of CO and steam</a:t>
            </a:r>
            <a:r>
              <a:rPr lang="en-US" sz="1900" dirty="0" smtClean="0">
                <a:latin typeface="Comic Sans MS" pitchFamily="66" charset="0"/>
              </a:rPr>
              <a:t>. </a:t>
            </a:r>
          </a:p>
          <a:p>
            <a:r>
              <a:rPr lang="en-US" sz="1900" dirty="0" smtClean="0">
                <a:latin typeface="Comic Sans MS" pitchFamily="66" charset="0"/>
              </a:rPr>
              <a:t>This reaction is favored </a:t>
            </a:r>
            <a:r>
              <a:rPr lang="en-US" sz="1900" dirty="0" smtClean="0">
                <a:solidFill>
                  <a:srgbClr val="FF0000"/>
                </a:solidFill>
                <a:latin typeface="Comic Sans MS" pitchFamily="66" charset="0"/>
              </a:rPr>
              <a:t>thermodynamically</a:t>
            </a:r>
            <a:r>
              <a:rPr lang="en-US" sz="1900" dirty="0" smtClean="0">
                <a:latin typeface="Comic Sans MS" pitchFamily="66" charset="0"/>
              </a:rPr>
              <a:t>: at 400°C, </a:t>
            </a:r>
            <a:r>
              <a:rPr lang="en-US" sz="1900" dirty="0" smtClean="0">
                <a:latin typeface="Comic Sans MS" pitchFamily="66" charset="0"/>
                <a:sym typeface="Symbol"/>
              </a:rPr>
              <a:t></a:t>
            </a:r>
            <a:r>
              <a:rPr lang="en-US" sz="1900" dirty="0" smtClean="0">
                <a:latin typeface="Comic Sans MS" pitchFamily="66" charset="0"/>
              </a:rPr>
              <a:t>G</a:t>
            </a:r>
            <a:r>
              <a:rPr lang="en-US" sz="1900" baseline="30000" dirty="0" smtClean="0">
                <a:latin typeface="Comic Sans MS" pitchFamily="66" charset="0"/>
              </a:rPr>
              <a:t>0</a:t>
            </a:r>
            <a:r>
              <a:rPr lang="en-US" sz="1900" dirty="0" smtClean="0">
                <a:latin typeface="Comic Sans MS" pitchFamily="66" charset="0"/>
              </a:rPr>
              <a:t>=-14kJ/mol. Removal of</a:t>
            </a:r>
            <a:r>
              <a:rPr lang="en-US" sz="1900" dirty="0" smtClean="0">
                <a:solidFill>
                  <a:srgbClr val="3333FF"/>
                </a:solidFill>
                <a:latin typeface="Comic Sans MS" pitchFamily="66" charset="0"/>
              </a:rPr>
              <a:t> CO</a:t>
            </a:r>
            <a:r>
              <a:rPr lang="en-US" sz="1900" baseline="-25000" dirty="0" smtClean="0">
                <a:solidFill>
                  <a:srgbClr val="3333FF"/>
                </a:solidFill>
                <a:latin typeface="Comic Sans MS" pitchFamily="66" charset="0"/>
              </a:rPr>
              <a:t>2</a:t>
            </a:r>
            <a:r>
              <a:rPr lang="en-US" sz="1900" dirty="0" smtClean="0">
                <a:solidFill>
                  <a:srgbClr val="3333FF"/>
                </a:solidFill>
                <a:latin typeface="Comic Sans MS" pitchFamily="66" charset="0"/>
              </a:rPr>
              <a:t> </a:t>
            </a:r>
            <a:r>
              <a:rPr lang="en-US" sz="1900" dirty="0" smtClean="0">
                <a:latin typeface="Comic Sans MS" pitchFamily="66" charset="0"/>
              </a:rPr>
              <a:t>by chemical means from the product can yield </a:t>
            </a:r>
            <a:r>
              <a:rPr lang="en-US" sz="1900" dirty="0" smtClean="0">
                <a:solidFill>
                  <a:srgbClr val="FF0000"/>
                </a:solidFill>
                <a:latin typeface="Comic Sans MS" pitchFamily="66" charset="0"/>
              </a:rPr>
              <a:t>hydrogen of greater than 99% purity</a:t>
            </a:r>
            <a:r>
              <a:rPr lang="en-US" sz="1900" dirty="0" smtClean="0">
                <a:latin typeface="Comic Sans MS" pitchFamily="66" charset="0"/>
              </a:rPr>
              <a:t>.</a:t>
            </a:r>
            <a:endParaRPr lang="en-US" sz="1800" dirty="0">
              <a:latin typeface="Comic Sans MS" pitchFamily="66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05000"/>
            <a:ext cx="612648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105399"/>
            <a:ext cx="66751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020762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Descriptive chemistry of selected First Series Transition Metals: </a:t>
            </a:r>
            <a:r>
              <a:rPr lang="en-US" sz="2400" b="1" dirty="0" smtClean="0">
                <a:solidFill>
                  <a:srgbClr val="0000FF"/>
                </a:solidFill>
              </a:rPr>
              <a:t>Occurrence and Importance of Compounds of the Metals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+mj-lt"/>
              </a:rPr>
              <a:t>A. Titanium (Ti)</a:t>
            </a:r>
            <a:endParaRPr lang="en-US" sz="2400" dirty="0" smtClean="0">
              <a:latin typeface="+mj-lt"/>
            </a:endParaRPr>
          </a:p>
          <a:p>
            <a:r>
              <a:rPr lang="en-US" sz="1800" dirty="0" smtClean="0">
                <a:latin typeface="Comic Sans MS" pitchFamily="66" charset="0"/>
              </a:rPr>
              <a:t>Titanium is a 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silver-grey metal </a:t>
            </a:r>
            <a:r>
              <a:rPr lang="en-US" sz="1800" dirty="0" smtClean="0">
                <a:latin typeface="Comic Sans MS" pitchFamily="66" charset="0"/>
              </a:rPr>
              <a:t>with density of 4.5g/cm</a:t>
            </a:r>
            <a:r>
              <a:rPr lang="en-US" sz="1800" baseline="30000" dirty="0" smtClean="0">
                <a:latin typeface="Comic Sans MS" pitchFamily="66" charset="0"/>
              </a:rPr>
              <a:t>3</a:t>
            </a:r>
            <a:r>
              <a:rPr lang="en-US" sz="1800" dirty="0" smtClean="0">
                <a:latin typeface="Comic Sans MS" pitchFamily="66" charset="0"/>
              </a:rPr>
              <a:t> and </a:t>
            </a:r>
            <a:r>
              <a:rPr lang="en-US" sz="1800" dirty="0" err="1" smtClean="0">
                <a:latin typeface="Comic Sans MS" pitchFamily="66" charset="0"/>
              </a:rPr>
              <a:t>m.p</a:t>
            </a:r>
            <a:r>
              <a:rPr lang="en-US" sz="1800" dirty="0" smtClean="0">
                <a:latin typeface="Comic Sans MS" pitchFamily="66" charset="0"/>
              </a:rPr>
              <a:t>. about 1950K</a:t>
            </a:r>
          </a:p>
          <a:p>
            <a:r>
              <a:rPr lang="en-US" sz="1800" dirty="0" smtClean="0">
                <a:latin typeface="Comic Sans MS" pitchFamily="66" charset="0"/>
              </a:rPr>
              <a:t>When pure it is 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soft</a:t>
            </a:r>
            <a:r>
              <a:rPr lang="en-US" sz="1800" dirty="0" smtClean="0">
                <a:latin typeface="Comic Sans MS" pitchFamily="66" charset="0"/>
              </a:rPr>
              <a:t>; presence of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small amounts of impurity </a:t>
            </a:r>
            <a:r>
              <a:rPr lang="en-US" sz="1800" dirty="0" smtClean="0">
                <a:latin typeface="Comic Sans MS" pitchFamily="66" charset="0"/>
              </a:rPr>
              <a:t>make it</a:t>
            </a:r>
            <a:r>
              <a:rPr lang="en-US" sz="1800" dirty="0" smtClean="0">
                <a:solidFill>
                  <a:srgbClr val="FF00FF"/>
                </a:solidFill>
                <a:latin typeface="Comic Sans MS" pitchFamily="66" charset="0"/>
              </a:rPr>
              <a:t> hard </a:t>
            </a:r>
            <a:r>
              <a:rPr lang="en-US" sz="1800" dirty="0" smtClean="0">
                <a:latin typeface="Comic Sans MS" pitchFamily="66" charset="0"/>
              </a:rPr>
              <a:t>and </a:t>
            </a:r>
            <a:r>
              <a:rPr lang="en-US" sz="1800" dirty="0" smtClean="0">
                <a:solidFill>
                  <a:srgbClr val="FF00FF"/>
                </a:solidFill>
                <a:latin typeface="Comic Sans MS" pitchFamily="66" charset="0"/>
              </a:rPr>
              <a:t>brittle</a:t>
            </a:r>
          </a:p>
          <a:p>
            <a:r>
              <a:rPr lang="en-US" sz="1800" dirty="0" smtClean="0">
                <a:latin typeface="Comic Sans MS" pitchFamily="66" charset="0"/>
              </a:rPr>
              <a:t>Heating 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Ti</a:t>
            </a:r>
            <a:r>
              <a:rPr lang="en-US" sz="1800" dirty="0" smtClean="0">
                <a:latin typeface="Comic Sans MS" pitchFamily="66" charset="0"/>
              </a:rPr>
              <a:t> with the non-metals 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boron, carbon, nitrogen and oxygen </a:t>
            </a:r>
            <a:r>
              <a:rPr lang="en-US" sz="1800" dirty="0" smtClean="0">
                <a:latin typeface="Comic Sans MS" pitchFamily="66" charset="0"/>
              </a:rPr>
              <a:t>gives solids which approach the compositions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TiB</a:t>
            </a:r>
            <a:r>
              <a:rPr lang="en-US" sz="1800" baseline="-25000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, </a:t>
            </a:r>
            <a:r>
              <a:rPr lang="en-US" sz="1800" dirty="0" err="1" smtClean="0">
                <a:solidFill>
                  <a:srgbClr val="FF0000"/>
                </a:solidFill>
                <a:latin typeface="Comic Sans MS" pitchFamily="66" charset="0"/>
              </a:rPr>
              <a:t>TiC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, </a:t>
            </a:r>
            <a:r>
              <a:rPr lang="en-US" sz="1800" dirty="0" err="1" smtClean="0">
                <a:solidFill>
                  <a:srgbClr val="FF0000"/>
                </a:solidFill>
                <a:latin typeface="Comic Sans MS" pitchFamily="66" charset="0"/>
              </a:rPr>
              <a:t>TiN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 and TiO</a:t>
            </a:r>
            <a:r>
              <a:rPr lang="en-US" sz="1800" baseline="-25000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US" sz="1800" dirty="0" smtClean="0">
                <a:latin typeface="Comic Sans MS" pitchFamily="66" charset="0"/>
              </a:rPr>
              <a:t>; some of these are interstitial compounds</a:t>
            </a:r>
          </a:p>
          <a:p>
            <a:endParaRPr lang="en-US" sz="1800" dirty="0" smtClean="0">
              <a:latin typeface="Comic Sans MS" pitchFamily="66" charset="0"/>
            </a:endParaRPr>
          </a:p>
          <a:p>
            <a:r>
              <a:rPr lang="en-US" sz="1800" dirty="0" smtClean="0">
                <a:latin typeface="Comic Sans MS" pitchFamily="66" charset="0"/>
              </a:rPr>
              <a:t>Titanium is not a rare element; it is the 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most abundant transition metal </a:t>
            </a:r>
            <a:r>
              <a:rPr lang="en-US" sz="1800" dirty="0" smtClean="0">
                <a:latin typeface="Comic Sans MS" pitchFamily="66" charset="0"/>
              </a:rPr>
              <a:t>(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0.6% </a:t>
            </a:r>
            <a:r>
              <a:rPr lang="en-US" sz="1800" dirty="0" smtClean="0">
                <a:latin typeface="Comic Sans MS" pitchFamily="66" charset="0"/>
              </a:rPr>
              <a:t>by mass) after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iron</a:t>
            </a:r>
          </a:p>
          <a:p>
            <a:r>
              <a:rPr lang="en-US" sz="1800" dirty="0" smtClean="0">
                <a:latin typeface="Comic Sans MS" pitchFamily="66" charset="0"/>
              </a:rPr>
              <a:t>Titanium (IV) oxide is widely dispersed in nature, but the main ores are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rutile </a:t>
            </a:r>
            <a:r>
              <a:rPr lang="en-US" sz="1800" dirty="0" smtClean="0">
                <a:latin typeface="Comic Sans MS" pitchFamily="66" charset="0"/>
              </a:rPr>
              <a:t>(impure TiO</a:t>
            </a:r>
            <a:r>
              <a:rPr lang="en-US" sz="1800" baseline="-25000" dirty="0" smtClean="0">
                <a:latin typeface="Comic Sans MS" pitchFamily="66" charset="0"/>
              </a:rPr>
              <a:t>2</a:t>
            </a:r>
            <a:r>
              <a:rPr lang="en-US" sz="1800" dirty="0" smtClean="0">
                <a:latin typeface="Comic Sans MS" pitchFamily="66" charset="0"/>
              </a:rPr>
              <a:t>) and 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ilmenite</a:t>
            </a:r>
            <a:r>
              <a:rPr lang="en-US" sz="1800" dirty="0" smtClean="0">
                <a:latin typeface="Comic Sans MS" pitchFamily="66" charset="0"/>
              </a:rPr>
              <a:t> (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FeTiO</a:t>
            </a:r>
            <a:r>
              <a:rPr lang="en-US" sz="1800" baseline="-25000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sz="1800" dirty="0" smtClean="0">
                <a:latin typeface="Comic Sans MS" pitchFamily="66" charset="0"/>
              </a:rPr>
              <a:t>)</a:t>
            </a:r>
          </a:p>
          <a:p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Rutile is processed by treatment with chlorine </a:t>
            </a:r>
            <a:r>
              <a:rPr lang="en-US" sz="1800" dirty="0" smtClean="0">
                <a:latin typeface="Comic Sans MS" pitchFamily="66" charset="0"/>
              </a:rPr>
              <a:t>to form volatile TiCl</a:t>
            </a:r>
            <a:r>
              <a:rPr lang="en-US" sz="1800" baseline="-25000" dirty="0" smtClean="0">
                <a:latin typeface="Comic Sans MS" pitchFamily="66" charset="0"/>
              </a:rPr>
              <a:t>4</a:t>
            </a:r>
            <a:r>
              <a:rPr lang="en-US" sz="1800" dirty="0" smtClean="0">
                <a:latin typeface="Comic Sans MS" pitchFamily="66" charset="0"/>
              </a:rPr>
              <a:t>, which is separated 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from the impurities and burned </a:t>
            </a:r>
            <a:r>
              <a:rPr lang="en-US" sz="1800" dirty="0" smtClean="0">
                <a:latin typeface="Comic Sans MS" pitchFamily="66" charset="0"/>
              </a:rPr>
              <a:t>to form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TiO</a:t>
            </a:r>
            <a:r>
              <a:rPr lang="en-US" sz="1800" baseline="-25000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  <a:endParaRPr lang="en-US" sz="18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3810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  <a:latin typeface="Comic Sans MS" pitchFamily="66" charset="0"/>
              </a:rPr>
              <a:t>cont’d….</a:t>
            </a:r>
            <a:endParaRPr lang="en-US" sz="2800" b="1" dirty="0">
              <a:solidFill>
                <a:srgbClr val="3333FF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91200"/>
          </a:xfrm>
        </p:spPr>
        <p:txBody>
          <a:bodyPr>
            <a:normAutofit/>
          </a:bodyPr>
          <a:lstStyle/>
          <a:p>
            <a:r>
              <a:rPr lang="en-US" sz="1900" dirty="0" smtClean="0">
                <a:solidFill>
                  <a:srgbClr val="FF00FF"/>
                </a:solidFill>
                <a:latin typeface="Comic Sans MS" pitchFamily="66" charset="0"/>
              </a:rPr>
              <a:t>Titanium (III) compounds </a:t>
            </a:r>
            <a:r>
              <a:rPr lang="en-US" sz="1900" dirty="0" smtClean="0">
                <a:latin typeface="Comic Sans MS" pitchFamily="66" charset="0"/>
              </a:rPr>
              <a:t>can be produced by reduction of the </a:t>
            </a:r>
            <a:r>
              <a:rPr lang="en-US" sz="1900" dirty="0" smtClean="0">
                <a:solidFill>
                  <a:srgbClr val="0000FF"/>
                </a:solidFill>
                <a:latin typeface="Comic Sans MS" pitchFamily="66" charset="0"/>
              </a:rPr>
              <a:t>+4 state</a:t>
            </a:r>
          </a:p>
          <a:p>
            <a:r>
              <a:rPr lang="en-US" sz="1900" dirty="0" smtClean="0">
                <a:latin typeface="Comic Sans MS" pitchFamily="66" charset="0"/>
              </a:rPr>
              <a:t> In aqueous solution, Ti</a:t>
            </a:r>
            <a:r>
              <a:rPr lang="en-US" sz="1900" baseline="30000" dirty="0" smtClean="0">
                <a:latin typeface="Comic Sans MS" pitchFamily="66" charset="0"/>
              </a:rPr>
              <a:t>3+ </a:t>
            </a:r>
            <a:r>
              <a:rPr lang="en-US" sz="1900" dirty="0" smtClean="0">
                <a:latin typeface="Comic Sans MS" pitchFamily="66" charset="0"/>
              </a:rPr>
              <a:t>exists as the </a:t>
            </a:r>
            <a:r>
              <a:rPr lang="en-US" sz="1900" dirty="0" smtClean="0">
                <a:solidFill>
                  <a:srgbClr val="FF0000"/>
                </a:solidFill>
                <a:latin typeface="Comic Sans MS" pitchFamily="66" charset="0"/>
              </a:rPr>
              <a:t>purple</a:t>
            </a:r>
            <a:r>
              <a:rPr lang="en-US" sz="1900" dirty="0" smtClean="0">
                <a:latin typeface="Comic Sans MS" pitchFamily="66" charset="0"/>
              </a:rPr>
              <a:t> [Ti(H</a:t>
            </a:r>
            <a:r>
              <a:rPr lang="en-US" sz="1900" baseline="-25000" dirty="0" smtClean="0">
                <a:latin typeface="Comic Sans MS" pitchFamily="66" charset="0"/>
              </a:rPr>
              <a:t>2</a:t>
            </a:r>
            <a:r>
              <a:rPr lang="en-US" sz="1900" dirty="0" smtClean="0">
                <a:latin typeface="Comic Sans MS" pitchFamily="66" charset="0"/>
              </a:rPr>
              <a:t>O)</a:t>
            </a:r>
            <a:r>
              <a:rPr lang="en-US" sz="1900" baseline="-25000" dirty="0" smtClean="0">
                <a:latin typeface="Comic Sans MS" pitchFamily="66" charset="0"/>
              </a:rPr>
              <a:t>6</a:t>
            </a:r>
            <a:r>
              <a:rPr lang="en-US" sz="1900" dirty="0" smtClean="0">
                <a:latin typeface="Comic Sans MS" pitchFamily="66" charset="0"/>
              </a:rPr>
              <a:t>]</a:t>
            </a:r>
            <a:r>
              <a:rPr lang="en-US" sz="1900" baseline="30000" dirty="0" smtClean="0">
                <a:latin typeface="Comic Sans MS" pitchFamily="66" charset="0"/>
              </a:rPr>
              <a:t>3+</a:t>
            </a:r>
            <a:r>
              <a:rPr lang="en-US" sz="1900" dirty="0" smtClean="0">
                <a:latin typeface="Comic Sans MS" pitchFamily="66" charset="0"/>
              </a:rPr>
              <a:t>ion, which is slowly </a:t>
            </a:r>
            <a:r>
              <a:rPr lang="en-US" sz="1900" dirty="0" smtClean="0">
                <a:solidFill>
                  <a:srgbClr val="3333FF"/>
                </a:solidFill>
                <a:latin typeface="Comic Sans MS" pitchFamily="66" charset="0"/>
              </a:rPr>
              <a:t>oxidized to titanium (IV) by air</a:t>
            </a:r>
          </a:p>
          <a:p>
            <a:endParaRPr lang="en-US" sz="1900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r>
              <a:rPr lang="en-US" sz="1900" dirty="0" smtClean="0">
                <a:latin typeface="Comic Sans MS" pitchFamily="66" charset="0"/>
              </a:rPr>
              <a:t> </a:t>
            </a:r>
            <a:r>
              <a:rPr lang="en-US" sz="1900" dirty="0" smtClean="0">
                <a:solidFill>
                  <a:srgbClr val="0000FF"/>
                </a:solidFill>
                <a:latin typeface="Comic Sans MS" pitchFamily="66" charset="0"/>
              </a:rPr>
              <a:t>Titanium (II) </a:t>
            </a:r>
            <a:r>
              <a:rPr lang="en-US" sz="1900" dirty="0" smtClean="0">
                <a:latin typeface="Comic Sans MS" pitchFamily="66" charset="0"/>
              </a:rPr>
              <a:t>is not stable in </a:t>
            </a:r>
            <a:r>
              <a:rPr lang="en-US" sz="1900" dirty="0" smtClean="0">
                <a:solidFill>
                  <a:srgbClr val="FF0000"/>
                </a:solidFill>
                <a:latin typeface="Comic Sans MS" pitchFamily="66" charset="0"/>
              </a:rPr>
              <a:t>aqueous solution </a:t>
            </a:r>
            <a:r>
              <a:rPr lang="en-US" sz="1900" dirty="0" smtClean="0">
                <a:latin typeface="Comic Sans MS" pitchFamily="66" charset="0"/>
              </a:rPr>
              <a:t>but does exist in the </a:t>
            </a:r>
            <a:r>
              <a:rPr lang="en-US" sz="1900" dirty="0" smtClean="0">
                <a:solidFill>
                  <a:srgbClr val="FF0000"/>
                </a:solidFill>
                <a:latin typeface="Comic Sans MS" pitchFamily="66" charset="0"/>
              </a:rPr>
              <a:t>solid state </a:t>
            </a:r>
            <a:r>
              <a:rPr lang="en-US" sz="1900" dirty="0" smtClean="0">
                <a:latin typeface="Comic Sans MS" pitchFamily="66" charset="0"/>
              </a:rPr>
              <a:t>in compounds such as </a:t>
            </a:r>
            <a:r>
              <a:rPr lang="en-US" sz="1900" dirty="0" err="1" smtClean="0">
                <a:solidFill>
                  <a:srgbClr val="3333FF"/>
                </a:solidFill>
                <a:latin typeface="Comic Sans MS" pitchFamily="66" charset="0"/>
              </a:rPr>
              <a:t>TiO</a:t>
            </a:r>
            <a:r>
              <a:rPr lang="en-US" sz="1900" dirty="0" smtClean="0">
                <a:latin typeface="Comic Sans MS" pitchFamily="66" charset="0"/>
              </a:rPr>
              <a:t> and the </a:t>
            </a:r>
            <a:r>
              <a:rPr lang="en-US" sz="1900" dirty="0" smtClean="0">
                <a:solidFill>
                  <a:srgbClr val="FF0000"/>
                </a:solidFill>
                <a:latin typeface="Comic Sans MS" pitchFamily="66" charset="0"/>
              </a:rPr>
              <a:t>dihalides of general formula </a:t>
            </a:r>
            <a:r>
              <a:rPr lang="en-US" sz="1900" dirty="0" smtClean="0">
                <a:solidFill>
                  <a:srgbClr val="3333FF"/>
                </a:solidFill>
                <a:latin typeface="Comic Sans MS" pitchFamily="66" charset="0"/>
              </a:rPr>
              <a:t>TiX</a:t>
            </a:r>
            <a:r>
              <a:rPr lang="en-US" sz="1900" baseline="-25000" dirty="0" smtClean="0">
                <a:solidFill>
                  <a:srgbClr val="3333FF"/>
                </a:solidFill>
                <a:latin typeface="Comic Sans MS" pitchFamily="66" charset="0"/>
              </a:rPr>
              <a:t>2</a:t>
            </a:r>
          </a:p>
          <a:p>
            <a:endParaRPr lang="en-US" sz="1900" baseline="-25000" dirty="0" smtClean="0">
              <a:solidFill>
                <a:srgbClr val="3333FF"/>
              </a:solidFill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The extraction of titanium is still relatively costly; </a:t>
            </a:r>
          </a:p>
          <a:p>
            <a:pPr lvl="1"/>
            <a:r>
              <a:rPr lang="en-US" sz="1800" dirty="0" smtClean="0">
                <a:latin typeface="Comic Sans MS" pitchFamily="66" charset="0"/>
              </a:rPr>
              <a:t>first the dioxide, 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TiO</a:t>
            </a:r>
            <a:r>
              <a:rPr lang="en-US" sz="1800" baseline="-25000" dirty="0" smtClean="0">
                <a:solidFill>
                  <a:srgbClr val="3333FF"/>
                </a:solidFill>
                <a:latin typeface="Comic Sans MS" pitchFamily="66" charset="0"/>
              </a:rPr>
              <a:t>2</a:t>
            </a:r>
            <a:r>
              <a:rPr lang="en-US" sz="1800" dirty="0" smtClean="0">
                <a:latin typeface="Comic Sans MS" pitchFamily="66" charset="0"/>
              </a:rPr>
              <a:t>, is converted to the 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tetrachloride, </a:t>
            </a:r>
            <a:r>
              <a:rPr lang="en-US" sz="1800" dirty="0" smtClean="0">
                <a:latin typeface="Comic Sans MS" pitchFamily="66" charset="0"/>
              </a:rPr>
              <a:t>TiCl</a:t>
            </a:r>
            <a:r>
              <a:rPr lang="en-US" sz="1800" baseline="-25000" dirty="0" smtClean="0">
                <a:latin typeface="Comic Sans MS" pitchFamily="66" charset="0"/>
              </a:rPr>
              <a:t>4</a:t>
            </a:r>
            <a:r>
              <a:rPr lang="en-US" sz="1800" dirty="0" smtClean="0">
                <a:latin typeface="Comic Sans MS" pitchFamily="66" charset="0"/>
              </a:rPr>
              <a:t>, by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heating with carbon in a stream of chlorine</a:t>
            </a:r>
            <a:r>
              <a:rPr lang="en-US" sz="1800" dirty="0" smtClean="0">
                <a:latin typeface="Comic Sans MS" pitchFamily="66" charset="0"/>
              </a:rPr>
              <a:t>; the tetrachloride is a volatile liquid which can be 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rendered pure by fractional distillation</a:t>
            </a:r>
          </a:p>
          <a:p>
            <a:pPr lvl="1"/>
            <a:endParaRPr lang="en-US" sz="1800" dirty="0" smtClean="0">
              <a:solidFill>
                <a:srgbClr val="3333FF"/>
              </a:solidFill>
              <a:latin typeface="Comic Sans MS" pitchFamily="66" charset="0"/>
            </a:endParaRPr>
          </a:p>
          <a:p>
            <a:pPr lvl="1"/>
            <a:r>
              <a:rPr lang="en-US" sz="1800" dirty="0" smtClean="0">
                <a:latin typeface="Comic Sans MS" pitchFamily="66" charset="0"/>
              </a:rPr>
              <a:t>The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next stage is </a:t>
            </a:r>
            <a:r>
              <a:rPr lang="en-US" sz="1800" dirty="0" smtClean="0">
                <a:latin typeface="Comic Sans MS" pitchFamily="66" charset="0"/>
              </a:rPr>
              <a:t>the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reduction of the tetrachloride </a:t>
            </a:r>
            <a:r>
              <a:rPr lang="en-US" sz="1800" dirty="0" smtClean="0">
                <a:latin typeface="Comic Sans MS" pitchFamily="66" charset="0"/>
              </a:rPr>
              <a:t>to the metal with 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magnesium</a:t>
            </a:r>
            <a:r>
              <a:rPr lang="en-US" sz="1800" dirty="0" smtClean="0">
                <a:latin typeface="Comic Sans MS" pitchFamily="66" charset="0"/>
              </a:rPr>
              <a:t>, must be carried out in a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molybdenum-coated iron crucible</a:t>
            </a:r>
            <a:r>
              <a:rPr lang="en-US" sz="1800" dirty="0" smtClean="0">
                <a:latin typeface="Comic Sans MS" pitchFamily="66" charset="0"/>
              </a:rPr>
              <a:t> in an atmospheric of 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argon </a:t>
            </a:r>
            <a:r>
              <a:rPr lang="en-US" sz="1800" dirty="0" smtClean="0">
                <a:latin typeface="Comic Sans MS" pitchFamily="66" charset="0"/>
              </a:rPr>
              <a:t>at about 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1100K</a:t>
            </a:r>
          </a:p>
          <a:p>
            <a:endParaRPr lang="en-US" sz="18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lvl="2"/>
            <a:endParaRPr lang="en-US" sz="1200" dirty="0" smtClean="0">
              <a:latin typeface="Comic Sans MS" pitchFamily="66" charset="0"/>
            </a:endParaRPr>
          </a:p>
          <a:p>
            <a:pPr lvl="1"/>
            <a:endParaRPr lang="en-US" sz="1500" dirty="0">
              <a:solidFill>
                <a:srgbClr val="3333FF"/>
              </a:solidFill>
              <a:latin typeface="Comic Sans MS" pitchFamily="66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5791200"/>
            <a:ext cx="649224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solidFill>
                  <a:srgbClr val="3333FF"/>
                </a:solidFill>
                <a:latin typeface="Comic Sans MS" pitchFamily="66" charset="0"/>
              </a:rPr>
              <a:t>Uses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912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Comic Sans MS" pitchFamily="66" charset="0"/>
              </a:rPr>
              <a:t>Because of its relatively </a:t>
            </a:r>
            <a:r>
              <a:rPr lang="en-US" sz="2200" dirty="0" smtClean="0">
                <a:solidFill>
                  <a:srgbClr val="0000FF"/>
                </a:solidFill>
                <a:latin typeface="Comic Sans MS" pitchFamily="66" charset="0"/>
              </a:rPr>
              <a:t>low density and high strength</a:t>
            </a:r>
            <a:r>
              <a:rPr lang="en-US" sz="2200" dirty="0" smtClean="0">
                <a:latin typeface="Comic Sans MS" pitchFamily="66" charset="0"/>
              </a:rPr>
              <a:t>, titanium is an </a:t>
            </a:r>
            <a:r>
              <a:rPr lang="en-US" sz="2200" dirty="0" smtClean="0">
                <a:solidFill>
                  <a:srgbClr val="FF0000"/>
                </a:solidFill>
                <a:latin typeface="Comic Sans MS" pitchFamily="66" charset="0"/>
              </a:rPr>
              <a:t>excellent structural material</a:t>
            </a:r>
            <a:r>
              <a:rPr lang="en-US" sz="2200" dirty="0" smtClean="0">
                <a:latin typeface="Comic Sans MS" pitchFamily="66" charset="0"/>
              </a:rPr>
              <a:t>, especially in </a:t>
            </a:r>
            <a:r>
              <a:rPr lang="en-US" sz="2200" dirty="0" smtClean="0">
                <a:solidFill>
                  <a:srgbClr val="3333FF"/>
                </a:solidFill>
                <a:latin typeface="Comic Sans MS" pitchFamily="66" charset="0"/>
              </a:rPr>
              <a:t>jet engines</a:t>
            </a:r>
          </a:p>
          <a:p>
            <a:r>
              <a:rPr lang="en-US" sz="2200" dirty="0" smtClean="0">
                <a:latin typeface="Comic Sans MS" pitchFamily="66" charset="0"/>
              </a:rPr>
              <a:t>In addition, the resistance of titanium to </a:t>
            </a:r>
            <a:r>
              <a:rPr lang="en-US" sz="2200" dirty="0" smtClean="0">
                <a:solidFill>
                  <a:srgbClr val="FF0000"/>
                </a:solidFill>
                <a:latin typeface="Comic Sans MS" pitchFamily="66" charset="0"/>
              </a:rPr>
              <a:t>chemical attack</a:t>
            </a:r>
            <a:r>
              <a:rPr lang="en-US" sz="2200" dirty="0" smtClean="0">
                <a:latin typeface="Comic Sans MS" pitchFamily="66" charset="0"/>
              </a:rPr>
              <a:t> makes it a useful material for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  <a:latin typeface="Comic Sans MS" pitchFamily="66" charset="0"/>
              </a:rPr>
              <a:t>pipes, pumps, and reaction vessels in the chemical industry</a:t>
            </a:r>
          </a:p>
          <a:p>
            <a:r>
              <a:rPr lang="en-US" sz="2200" dirty="0" smtClean="0">
                <a:latin typeface="Comic Sans MS" pitchFamily="66" charset="0"/>
              </a:rPr>
              <a:t>Titanium dioxide (TiO</a:t>
            </a:r>
            <a:r>
              <a:rPr lang="en-US" sz="2200" baseline="-25000" dirty="0" smtClean="0">
                <a:latin typeface="Comic Sans MS" pitchFamily="66" charset="0"/>
              </a:rPr>
              <a:t>2</a:t>
            </a:r>
            <a:r>
              <a:rPr lang="en-US" sz="2200" dirty="0" smtClean="0">
                <a:latin typeface="Comic Sans MS" pitchFamily="66" charset="0"/>
              </a:rPr>
              <a:t>), is a highly </a:t>
            </a:r>
            <a:r>
              <a:rPr lang="en-US" sz="2200" dirty="0" smtClean="0">
                <a:solidFill>
                  <a:srgbClr val="0000FF"/>
                </a:solidFill>
                <a:latin typeface="Comic Sans MS" pitchFamily="66" charset="0"/>
              </a:rPr>
              <a:t>opaque</a:t>
            </a:r>
            <a:r>
              <a:rPr lang="en-US" sz="2200" dirty="0" smtClean="0">
                <a:latin typeface="Comic Sans MS" pitchFamily="66" charset="0"/>
              </a:rPr>
              <a:t> substance used as </a:t>
            </a:r>
            <a:r>
              <a:rPr lang="en-US" sz="2200" dirty="0" smtClean="0">
                <a:solidFill>
                  <a:srgbClr val="FF0000"/>
                </a:solidFill>
                <a:latin typeface="Comic Sans MS" pitchFamily="66" charset="0"/>
              </a:rPr>
              <a:t>white pigment in </a:t>
            </a:r>
          </a:p>
          <a:p>
            <a:pPr lvl="1"/>
            <a:r>
              <a:rPr lang="en-US" sz="2200" dirty="0" smtClean="0">
                <a:solidFill>
                  <a:srgbClr val="3333FF"/>
                </a:solidFill>
                <a:latin typeface="Comic Sans MS" pitchFamily="66" charset="0"/>
              </a:rPr>
              <a:t>paper, paint,</a:t>
            </a:r>
          </a:p>
          <a:p>
            <a:pPr lvl="1"/>
            <a:r>
              <a:rPr lang="en-US" sz="2200" dirty="0" smtClean="0">
                <a:solidFill>
                  <a:srgbClr val="3333FF"/>
                </a:solidFill>
                <a:latin typeface="Comic Sans MS" pitchFamily="66" charset="0"/>
              </a:rPr>
              <a:t> linoleum, </a:t>
            </a:r>
          </a:p>
          <a:p>
            <a:pPr lvl="1"/>
            <a:r>
              <a:rPr lang="en-US" sz="2200" dirty="0" smtClean="0">
                <a:solidFill>
                  <a:srgbClr val="3333FF"/>
                </a:solidFill>
                <a:latin typeface="Comic Sans MS" pitchFamily="66" charset="0"/>
              </a:rPr>
              <a:t>plastics, </a:t>
            </a:r>
          </a:p>
          <a:p>
            <a:pPr lvl="1"/>
            <a:r>
              <a:rPr lang="en-US" sz="2200" dirty="0" smtClean="0">
                <a:solidFill>
                  <a:srgbClr val="3333FF"/>
                </a:solidFill>
                <a:latin typeface="Comic Sans MS" pitchFamily="66" charset="0"/>
              </a:rPr>
              <a:t>synthetic fibers, </a:t>
            </a:r>
          </a:p>
          <a:p>
            <a:pPr lvl="1"/>
            <a:r>
              <a:rPr lang="en-US" sz="2200" dirty="0" smtClean="0">
                <a:solidFill>
                  <a:srgbClr val="3333FF"/>
                </a:solidFill>
                <a:latin typeface="Comic Sans MS" pitchFamily="66" charset="0"/>
              </a:rPr>
              <a:t>whitewall tires and cosmetics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/>
              <a:t>B.Vanadium (V)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>
            <a:normAutofit/>
          </a:bodyPr>
          <a:lstStyle/>
          <a:p>
            <a:r>
              <a:rPr lang="en-US" sz="1900" dirty="0" smtClean="0">
                <a:latin typeface="Comic Sans MS" pitchFamily="66" charset="0"/>
              </a:rPr>
              <a:t>Vanadium is widely spread throughout the </a:t>
            </a:r>
            <a:r>
              <a:rPr lang="en-US" sz="1900" dirty="0" smtClean="0">
                <a:solidFill>
                  <a:srgbClr val="FF0000"/>
                </a:solidFill>
                <a:latin typeface="Comic Sans MS" pitchFamily="66" charset="0"/>
              </a:rPr>
              <a:t>earth’s crust </a:t>
            </a:r>
            <a:r>
              <a:rPr lang="en-US" sz="1900" dirty="0" smtClean="0">
                <a:latin typeface="Comic Sans MS" pitchFamily="66" charset="0"/>
              </a:rPr>
              <a:t>(</a:t>
            </a:r>
            <a:r>
              <a:rPr lang="en-US" sz="1900" dirty="0" smtClean="0">
                <a:solidFill>
                  <a:srgbClr val="FF00FF"/>
                </a:solidFill>
                <a:latin typeface="Comic Sans MS" pitchFamily="66" charset="0"/>
              </a:rPr>
              <a:t>0.02% </a:t>
            </a:r>
            <a:r>
              <a:rPr lang="en-US" sz="1900" dirty="0" smtClean="0">
                <a:latin typeface="Comic Sans MS" pitchFamily="66" charset="0"/>
              </a:rPr>
              <a:t>by mass)</a:t>
            </a:r>
          </a:p>
          <a:p>
            <a:r>
              <a:rPr lang="en-US" sz="1900" dirty="0" smtClean="0">
                <a:latin typeface="Comic Sans MS" pitchFamily="66" charset="0"/>
              </a:rPr>
              <a:t>Vanadium occurs in several minerals  such as:</a:t>
            </a:r>
          </a:p>
          <a:p>
            <a:pPr lvl="1"/>
            <a:r>
              <a:rPr lang="en-US" sz="1900" dirty="0" smtClean="0">
                <a:solidFill>
                  <a:srgbClr val="FF0000"/>
                </a:solidFill>
                <a:latin typeface="Comic Sans MS" pitchFamily="66" charset="0"/>
              </a:rPr>
              <a:t>vanadinite (Pb</a:t>
            </a:r>
            <a:r>
              <a:rPr lang="en-US" sz="1900" baseline="-25000" dirty="0" smtClean="0">
                <a:solidFill>
                  <a:srgbClr val="FF0000"/>
                </a:solidFill>
                <a:latin typeface="Comic Sans MS" pitchFamily="66" charset="0"/>
              </a:rPr>
              <a:t>5</a:t>
            </a:r>
            <a:r>
              <a:rPr lang="en-US" sz="1900" dirty="0" smtClean="0">
                <a:solidFill>
                  <a:srgbClr val="FF0000"/>
                </a:solidFill>
                <a:latin typeface="Comic Sans MS" pitchFamily="66" charset="0"/>
              </a:rPr>
              <a:t>(VO</a:t>
            </a:r>
            <a:r>
              <a:rPr lang="en-US" sz="1900" baseline="-25000" dirty="0" smtClean="0">
                <a:solidFill>
                  <a:srgbClr val="FF0000"/>
                </a:solidFill>
                <a:latin typeface="Comic Sans MS" pitchFamily="66" charset="0"/>
              </a:rPr>
              <a:t>4</a:t>
            </a:r>
            <a:r>
              <a:rPr lang="en-US" sz="19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1900" baseline="-25000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sz="1900" dirty="0" smtClean="0">
                <a:solidFill>
                  <a:srgbClr val="FF0000"/>
                </a:solidFill>
                <a:latin typeface="Comic Sans MS" pitchFamily="66" charset="0"/>
              </a:rPr>
              <a:t>Cl), carnotite (K</a:t>
            </a:r>
            <a:r>
              <a:rPr lang="en-US" sz="1900" baseline="-25000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US" sz="1900" dirty="0" smtClean="0">
                <a:solidFill>
                  <a:srgbClr val="FF0000"/>
                </a:solidFill>
                <a:latin typeface="Comic Sans MS" pitchFamily="66" charset="0"/>
              </a:rPr>
              <a:t>(UO</a:t>
            </a:r>
            <a:r>
              <a:rPr lang="en-US" sz="1900" baseline="-25000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US" sz="19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1900" baseline="-25000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US" sz="1900" dirty="0" smtClean="0">
                <a:solidFill>
                  <a:srgbClr val="FF0000"/>
                </a:solidFill>
                <a:latin typeface="Comic Sans MS" pitchFamily="66" charset="0"/>
              </a:rPr>
              <a:t>(VO</a:t>
            </a:r>
            <a:r>
              <a:rPr lang="en-US" sz="1900" baseline="-25000" dirty="0" smtClean="0">
                <a:solidFill>
                  <a:srgbClr val="FF0000"/>
                </a:solidFill>
                <a:latin typeface="Comic Sans MS" pitchFamily="66" charset="0"/>
              </a:rPr>
              <a:t>4</a:t>
            </a:r>
            <a:r>
              <a:rPr lang="en-US" sz="19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1900" baseline="-25000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US" sz="1900" dirty="0" smtClean="0">
                <a:solidFill>
                  <a:srgbClr val="FF0000"/>
                </a:solidFill>
                <a:latin typeface="Comic Sans MS" pitchFamily="66" charset="0"/>
              </a:rPr>
              <a:t>.3H</a:t>
            </a:r>
            <a:r>
              <a:rPr lang="en-US" sz="1900" baseline="-25000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US" sz="1900" dirty="0" smtClean="0">
                <a:solidFill>
                  <a:srgbClr val="FF0000"/>
                </a:solidFill>
                <a:latin typeface="Comic Sans MS" pitchFamily="66" charset="0"/>
              </a:rPr>
              <a:t>O),</a:t>
            </a:r>
          </a:p>
          <a:p>
            <a:pPr lvl="1"/>
            <a:r>
              <a:rPr lang="en-US" sz="1900" dirty="0" smtClean="0">
                <a:solidFill>
                  <a:srgbClr val="3333FF"/>
                </a:solidFill>
                <a:latin typeface="Comic Sans MS" pitchFamily="66" charset="0"/>
              </a:rPr>
              <a:t>roscoelite (a vanadium-containing mica), </a:t>
            </a:r>
          </a:p>
          <a:p>
            <a:pPr lvl="1"/>
            <a:r>
              <a:rPr lang="en-US" sz="1900" dirty="0" smtClean="0">
                <a:solidFill>
                  <a:srgbClr val="3333FF"/>
                </a:solidFill>
                <a:latin typeface="Comic Sans MS" pitchFamily="66" charset="0"/>
              </a:rPr>
              <a:t>polysulfide- patronite (VS</a:t>
            </a:r>
            <a:r>
              <a:rPr lang="en-US" sz="1900" baseline="-25000" dirty="0" smtClean="0">
                <a:solidFill>
                  <a:srgbClr val="3333FF"/>
                </a:solidFill>
                <a:latin typeface="Comic Sans MS" pitchFamily="66" charset="0"/>
              </a:rPr>
              <a:t>4</a:t>
            </a:r>
            <a:r>
              <a:rPr lang="en-US" sz="1900" dirty="0" smtClean="0">
                <a:solidFill>
                  <a:srgbClr val="3333FF"/>
                </a:solidFill>
                <a:latin typeface="Comic Sans MS" pitchFamily="66" charset="0"/>
              </a:rPr>
              <a:t>) and</a:t>
            </a:r>
          </a:p>
          <a:p>
            <a:pPr lvl="1"/>
            <a:r>
              <a:rPr lang="en-US" sz="1900" dirty="0" smtClean="0">
                <a:solidFill>
                  <a:srgbClr val="FF0000"/>
                </a:solidFill>
                <a:latin typeface="Comic Sans MS" pitchFamily="66" charset="0"/>
              </a:rPr>
              <a:t>phosphate rock and some crude oils</a:t>
            </a:r>
          </a:p>
          <a:p>
            <a:pPr lvl="1"/>
            <a:endParaRPr lang="en-US" sz="19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en-US" sz="1900" dirty="0" smtClean="0">
                <a:latin typeface="Comic Sans MS" pitchFamily="66" charset="0"/>
              </a:rPr>
              <a:t>The pure metal is very difficult to prepare because it combines even more readily with </a:t>
            </a:r>
            <a:r>
              <a:rPr lang="en-US" sz="1900" dirty="0" smtClean="0">
                <a:solidFill>
                  <a:srgbClr val="3333FF"/>
                </a:solidFill>
                <a:latin typeface="Comic Sans MS" pitchFamily="66" charset="0"/>
              </a:rPr>
              <a:t>hydrogen, carbon, nitrogen and oxygen</a:t>
            </a:r>
            <a:r>
              <a:rPr lang="en-US" sz="1900" dirty="0" smtClean="0">
                <a:latin typeface="Comic Sans MS" pitchFamily="66" charset="0"/>
              </a:rPr>
              <a:t>, and it also dissolves readily in </a:t>
            </a:r>
            <a:r>
              <a:rPr lang="en-US" sz="1900" dirty="0" smtClean="0">
                <a:solidFill>
                  <a:srgbClr val="FF0000"/>
                </a:solidFill>
                <a:latin typeface="Comic Sans MS" pitchFamily="66" charset="0"/>
              </a:rPr>
              <a:t>oxidizing acids</a:t>
            </a:r>
          </a:p>
          <a:p>
            <a:endParaRPr lang="en-US" sz="19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en-US" sz="1900" dirty="0" smtClean="0">
                <a:latin typeface="Comic Sans MS" pitchFamily="66" charset="0"/>
              </a:rPr>
              <a:t>Pure vanadium can be obtained from the </a:t>
            </a:r>
            <a:r>
              <a:rPr lang="en-US" sz="1900" dirty="0" smtClean="0">
                <a:solidFill>
                  <a:srgbClr val="3333FF"/>
                </a:solidFill>
                <a:latin typeface="Comic Sans MS" pitchFamily="66" charset="0"/>
              </a:rPr>
              <a:t>electrolytic reduction </a:t>
            </a:r>
            <a:r>
              <a:rPr lang="en-US" sz="1900" dirty="0" smtClean="0">
                <a:latin typeface="Comic Sans MS" pitchFamily="66" charset="0"/>
              </a:rPr>
              <a:t>of </a:t>
            </a:r>
            <a:r>
              <a:rPr lang="en-US" sz="1900" dirty="0" smtClean="0">
                <a:solidFill>
                  <a:srgbClr val="3333FF"/>
                </a:solidFill>
                <a:latin typeface="Comic Sans MS" pitchFamily="66" charset="0"/>
              </a:rPr>
              <a:t>fused salts</a:t>
            </a:r>
            <a:r>
              <a:rPr lang="en-US" sz="1900" dirty="0" smtClean="0">
                <a:latin typeface="Comic Sans MS" pitchFamily="66" charset="0"/>
              </a:rPr>
              <a:t>, such as </a:t>
            </a:r>
            <a:r>
              <a:rPr lang="en-US" sz="1900" dirty="0" smtClean="0">
                <a:solidFill>
                  <a:srgbClr val="FF0000"/>
                </a:solidFill>
                <a:latin typeface="Comic Sans MS" pitchFamily="66" charset="0"/>
              </a:rPr>
              <a:t>VCl</a:t>
            </a:r>
            <a:r>
              <a:rPr lang="en-US" sz="1900" baseline="-25000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US" sz="1900" dirty="0" smtClean="0">
                <a:latin typeface="Comic Sans MS" pitchFamily="66" charset="0"/>
              </a:rPr>
              <a:t>, to produce a metal that is </a:t>
            </a:r>
            <a:r>
              <a:rPr lang="en-US" sz="1900" dirty="0" smtClean="0">
                <a:solidFill>
                  <a:srgbClr val="FF0000"/>
                </a:solidFill>
                <a:latin typeface="Comic Sans MS" pitchFamily="66" charset="0"/>
              </a:rPr>
              <a:t>steel</a:t>
            </a:r>
            <a:r>
              <a:rPr lang="en-US" sz="1900" dirty="0" smtClean="0">
                <a:latin typeface="Comic Sans MS" pitchFamily="66" charset="0"/>
              </a:rPr>
              <a:t> </a:t>
            </a:r>
            <a:r>
              <a:rPr lang="en-US" sz="1900" dirty="0" smtClean="0">
                <a:solidFill>
                  <a:srgbClr val="FF0000"/>
                </a:solidFill>
                <a:latin typeface="Comic Sans MS" pitchFamily="66" charset="0"/>
              </a:rPr>
              <a:t>gray, hard, and corrosion resistant</a:t>
            </a:r>
          </a:p>
          <a:p>
            <a:endParaRPr lang="en-US" sz="19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en-US" sz="1900" dirty="0" smtClean="0">
                <a:latin typeface="Comic Sans MS" pitchFamily="66" charset="0"/>
              </a:rPr>
              <a:t>The principal oxidation state of vanadium is +5, found in compounds such as the </a:t>
            </a:r>
            <a:r>
              <a:rPr lang="en-US" sz="1900" dirty="0" smtClean="0">
                <a:solidFill>
                  <a:srgbClr val="FF0000"/>
                </a:solidFill>
                <a:latin typeface="Comic Sans MS" pitchFamily="66" charset="0"/>
              </a:rPr>
              <a:t>orange</a:t>
            </a:r>
            <a:r>
              <a:rPr lang="en-US" sz="1900" dirty="0" smtClean="0">
                <a:latin typeface="Comic Sans MS" pitchFamily="66" charset="0"/>
              </a:rPr>
              <a:t> </a:t>
            </a:r>
            <a:r>
              <a:rPr lang="en-US" sz="1900" dirty="0" smtClean="0">
                <a:solidFill>
                  <a:srgbClr val="FF0000"/>
                </a:solidFill>
                <a:latin typeface="Comic Sans MS" pitchFamily="66" charset="0"/>
              </a:rPr>
              <a:t>V</a:t>
            </a:r>
            <a:r>
              <a:rPr lang="en-US" sz="1900" baseline="-25000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US" sz="1900" dirty="0" smtClean="0">
                <a:solidFill>
                  <a:srgbClr val="FF0000"/>
                </a:solidFill>
                <a:latin typeface="Comic Sans MS" pitchFamily="66" charset="0"/>
              </a:rPr>
              <a:t>O</a:t>
            </a:r>
            <a:r>
              <a:rPr lang="en-US" sz="1900" baseline="-25000" dirty="0" smtClean="0">
                <a:solidFill>
                  <a:srgbClr val="FF0000"/>
                </a:solidFill>
                <a:latin typeface="Comic Sans MS" pitchFamily="66" charset="0"/>
              </a:rPr>
              <a:t>5</a:t>
            </a:r>
            <a:r>
              <a:rPr lang="en-US" sz="1900" dirty="0" smtClean="0">
                <a:latin typeface="Comic Sans MS" pitchFamily="66" charset="0"/>
              </a:rPr>
              <a:t> (mp=650</a:t>
            </a:r>
            <a:r>
              <a:rPr lang="en-US" sz="1900" baseline="30000" dirty="0" smtClean="0">
                <a:latin typeface="Comic Sans MS" pitchFamily="66" charset="0"/>
              </a:rPr>
              <a:t>o</a:t>
            </a:r>
            <a:r>
              <a:rPr lang="en-US" sz="1900" dirty="0" smtClean="0">
                <a:latin typeface="Comic Sans MS" pitchFamily="66" charset="0"/>
              </a:rPr>
              <a:t>C) and the </a:t>
            </a:r>
            <a:r>
              <a:rPr lang="en-US" sz="1900" dirty="0" smtClean="0">
                <a:solidFill>
                  <a:srgbClr val="FF0000"/>
                </a:solidFill>
                <a:latin typeface="Comic Sans MS" pitchFamily="66" charset="0"/>
              </a:rPr>
              <a:t>colorless VF</a:t>
            </a:r>
            <a:r>
              <a:rPr lang="en-US" sz="1900" baseline="-25000" dirty="0" smtClean="0">
                <a:solidFill>
                  <a:srgbClr val="FF0000"/>
                </a:solidFill>
                <a:latin typeface="Comic Sans MS" pitchFamily="66" charset="0"/>
              </a:rPr>
              <a:t>5</a:t>
            </a:r>
            <a:r>
              <a:rPr lang="en-US" sz="19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1900" dirty="0" smtClean="0">
                <a:latin typeface="Comic Sans MS" pitchFamily="66" charset="0"/>
              </a:rPr>
              <a:t>(mp=19.5</a:t>
            </a:r>
            <a:r>
              <a:rPr lang="en-US" sz="1900" baseline="30000" dirty="0" smtClean="0">
                <a:latin typeface="Comic Sans MS" pitchFamily="66" charset="0"/>
              </a:rPr>
              <a:t>o</a:t>
            </a:r>
            <a:r>
              <a:rPr lang="en-US" sz="1900" dirty="0" smtClean="0">
                <a:latin typeface="Comic Sans MS" pitchFamily="66" charset="0"/>
              </a:rPr>
              <a:t>C)</a:t>
            </a:r>
            <a:endParaRPr lang="en-US" sz="19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cont’d….</a:t>
            </a:r>
            <a:endParaRPr lang="en-US" sz="28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867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The higher oxidation states,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+5 and +4</a:t>
            </a:r>
            <a:r>
              <a:rPr lang="en-US" sz="2000" dirty="0" smtClean="0">
                <a:latin typeface="Comic Sans MS" pitchFamily="66" charset="0"/>
              </a:rPr>
              <a:t>, do not exist as hydrated ions of the type </a:t>
            </a:r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V</a:t>
            </a:r>
            <a:r>
              <a:rPr lang="en-US" sz="2000" baseline="30000" dirty="0" err="1" smtClean="0">
                <a:solidFill>
                  <a:srgbClr val="FF0000"/>
                </a:solidFill>
                <a:latin typeface="Comic Sans MS" pitchFamily="66" charset="0"/>
              </a:rPr>
              <a:t>+n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aq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2000" dirty="0" smtClean="0">
                <a:latin typeface="Comic Sans MS" pitchFamily="66" charset="0"/>
              </a:rPr>
              <a:t> because the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highly charged ion</a:t>
            </a:r>
            <a:r>
              <a:rPr lang="en-US" sz="2000" dirty="0" smtClean="0">
                <a:latin typeface="Comic Sans MS" pitchFamily="66" charset="0"/>
              </a:rPr>
              <a:t> causes the 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attached water molecules to be very acidic</a:t>
            </a:r>
          </a:p>
          <a:p>
            <a:r>
              <a:rPr lang="en-US" sz="2000" dirty="0" smtClean="0">
                <a:latin typeface="Comic Sans MS" pitchFamily="66" charset="0"/>
              </a:rPr>
              <a:t>The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 H</a:t>
            </a:r>
            <a:r>
              <a:rPr lang="en-US" sz="20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ions are lost to give the </a:t>
            </a:r>
            <a:r>
              <a:rPr lang="en-US" sz="2000" dirty="0" err="1" smtClean="0">
                <a:solidFill>
                  <a:srgbClr val="3333FF"/>
                </a:solidFill>
                <a:latin typeface="Comic Sans MS" pitchFamily="66" charset="0"/>
              </a:rPr>
              <a:t>oxycations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 : VO</a:t>
            </a:r>
            <a:r>
              <a:rPr lang="en-US" sz="2000" baseline="-25000" dirty="0" smtClean="0">
                <a:solidFill>
                  <a:srgbClr val="3333FF"/>
                </a:solidFill>
                <a:latin typeface="Comic Sans MS" pitchFamily="66" charset="0"/>
              </a:rPr>
              <a:t>2</a:t>
            </a:r>
            <a:r>
              <a:rPr lang="en-US" sz="2000" baseline="30000" dirty="0" smtClean="0">
                <a:solidFill>
                  <a:srgbClr val="3333FF"/>
                </a:solidFill>
                <a:latin typeface="Comic Sans MS" pitchFamily="66" charset="0"/>
              </a:rPr>
              <a:t>+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 and VO</a:t>
            </a:r>
            <a:r>
              <a:rPr lang="en-US" sz="2000" baseline="30000" dirty="0" smtClean="0">
                <a:solidFill>
                  <a:srgbClr val="3333FF"/>
                </a:solidFill>
                <a:latin typeface="Comic Sans MS" pitchFamily="66" charset="0"/>
              </a:rPr>
              <a:t>2</a:t>
            </a:r>
            <a:r>
              <a:rPr lang="en-US" sz="20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endParaRPr lang="en-US" sz="20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The hydrated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V</a:t>
            </a:r>
            <a:r>
              <a:rPr lang="en-US" sz="2000" baseline="30000" dirty="0" smtClean="0">
                <a:solidFill>
                  <a:srgbClr val="FF0000"/>
                </a:solidFill>
                <a:latin typeface="Comic Sans MS" pitchFamily="66" charset="0"/>
              </a:rPr>
              <a:t>3+</a:t>
            </a:r>
            <a:r>
              <a:rPr lang="en-US" sz="2000" dirty="0" smtClean="0">
                <a:latin typeface="Comic Sans MS" pitchFamily="66" charset="0"/>
              </a:rPr>
              <a:t>and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V</a:t>
            </a:r>
            <a:r>
              <a:rPr lang="en-US" sz="2000" baseline="30000" dirty="0" smtClean="0">
                <a:solidFill>
                  <a:srgbClr val="FF0000"/>
                </a:solidFill>
                <a:latin typeface="Comic Sans MS" pitchFamily="66" charset="0"/>
              </a:rPr>
              <a:t>2+</a:t>
            </a:r>
            <a:r>
              <a:rPr lang="en-US" sz="2000" dirty="0" smtClean="0">
                <a:latin typeface="Comic Sans MS" pitchFamily="66" charset="0"/>
              </a:rPr>
              <a:t>ions are easily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oxidized </a:t>
            </a:r>
            <a:r>
              <a:rPr lang="en-US" sz="2000" dirty="0" smtClean="0">
                <a:latin typeface="Comic Sans MS" pitchFamily="66" charset="0"/>
              </a:rPr>
              <a:t>and thus can function as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reducing agents </a:t>
            </a:r>
            <a:r>
              <a:rPr lang="en-US" sz="2000" dirty="0" smtClean="0">
                <a:latin typeface="Comic Sans MS" pitchFamily="66" charset="0"/>
              </a:rPr>
              <a:t>in aqueous solution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3333FF"/>
                </a:solidFill>
                <a:latin typeface="Comic Sans MS" pitchFamily="66" charset="0"/>
              </a:rPr>
              <a:t>Uses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V </a:t>
            </a:r>
            <a:r>
              <a:rPr lang="en-US" sz="2000" dirty="0" smtClean="0">
                <a:latin typeface="Comic Sans MS" pitchFamily="66" charset="0"/>
              </a:rPr>
              <a:t>is used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mostly in alloys </a:t>
            </a:r>
            <a:r>
              <a:rPr lang="en-US" sz="2000" dirty="0" smtClean="0">
                <a:latin typeface="Comic Sans MS" pitchFamily="66" charset="0"/>
              </a:rPr>
              <a:t>with other metals such as 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iron</a:t>
            </a:r>
            <a:r>
              <a:rPr lang="en-US" sz="2000" dirty="0" smtClean="0">
                <a:latin typeface="Comic Sans MS" pitchFamily="66" charset="0"/>
              </a:rPr>
              <a:t> (80% of vanadium is used in steel) and </a:t>
            </a:r>
            <a:r>
              <a:rPr lang="en-US" sz="2000" dirty="0" smtClean="0">
                <a:solidFill>
                  <a:srgbClr val="FF00FF"/>
                </a:solidFill>
                <a:latin typeface="Comic Sans MS" pitchFamily="66" charset="0"/>
              </a:rPr>
              <a:t>titanium</a:t>
            </a:r>
          </a:p>
          <a:p>
            <a:pPr lvl="1"/>
            <a:r>
              <a:rPr lang="en-US" sz="2000" dirty="0" smtClean="0">
                <a:latin typeface="Comic Sans MS" pitchFamily="66" charset="0"/>
              </a:rPr>
              <a:t>For example,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ferrovanadium</a:t>
            </a:r>
            <a:r>
              <a:rPr lang="en-US" sz="2000" dirty="0" smtClean="0">
                <a:latin typeface="Comic Sans MS" pitchFamily="66" charset="0"/>
              </a:rPr>
              <a:t>, produced by the reduction of a mixture of 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V</a:t>
            </a:r>
            <a:r>
              <a:rPr lang="en-US" sz="2000" baseline="-25000" dirty="0" smtClean="0">
                <a:solidFill>
                  <a:srgbClr val="3333FF"/>
                </a:solidFill>
                <a:latin typeface="Comic Sans MS" pitchFamily="66" charset="0"/>
              </a:rPr>
              <a:t>2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O</a:t>
            </a:r>
            <a:r>
              <a:rPr lang="en-US" sz="2000" baseline="-25000" dirty="0" smtClean="0">
                <a:solidFill>
                  <a:srgbClr val="3333FF"/>
                </a:solidFill>
                <a:latin typeface="Comic Sans MS" pitchFamily="66" charset="0"/>
              </a:rPr>
              <a:t>5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 and Fe</a:t>
            </a:r>
            <a:r>
              <a:rPr lang="en-US" sz="2000" baseline="-25000" dirty="0" smtClean="0">
                <a:solidFill>
                  <a:srgbClr val="3333FF"/>
                </a:solidFill>
                <a:latin typeface="Comic Sans MS" pitchFamily="66" charset="0"/>
              </a:rPr>
              <a:t>2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O</a:t>
            </a:r>
            <a:r>
              <a:rPr lang="en-US" sz="2000" baseline="-25000" dirty="0" smtClean="0">
                <a:solidFill>
                  <a:srgbClr val="3333FF"/>
                </a:solidFill>
                <a:latin typeface="Comic Sans MS" pitchFamily="66" charset="0"/>
              </a:rPr>
              <a:t>3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with </a:t>
            </a:r>
            <a:r>
              <a:rPr lang="en-US" sz="2000" dirty="0" smtClean="0">
                <a:solidFill>
                  <a:srgbClr val="FF00FF"/>
                </a:solidFill>
                <a:latin typeface="Comic Sans MS" pitchFamily="66" charset="0"/>
              </a:rPr>
              <a:t>aluminum</a:t>
            </a:r>
            <a:r>
              <a:rPr lang="en-US" sz="2000" dirty="0" smtClean="0">
                <a:latin typeface="Comic Sans MS" pitchFamily="66" charset="0"/>
              </a:rPr>
              <a:t>, is added to iron to form 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vanadium steel</a:t>
            </a:r>
            <a:r>
              <a:rPr lang="en-US" sz="2000" dirty="0" smtClean="0">
                <a:latin typeface="Comic Sans MS" pitchFamily="66" charset="0"/>
              </a:rPr>
              <a:t>, a 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hard steel </a:t>
            </a:r>
            <a:r>
              <a:rPr lang="en-US" sz="2000" dirty="0" smtClean="0">
                <a:latin typeface="Comic Sans MS" pitchFamily="66" charset="0"/>
              </a:rPr>
              <a:t>used for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engine parts and axles</a:t>
            </a:r>
          </a:p>
          <a:p>
            <a:endParaRPr lang="en-US" sz="2000" dirty="0" smtClean="0">
              <a:latin typeface="Comic Sans MS" pitchFamily="66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Vanadium (V) oxide </a:t>
            </a:r>
            <a:r>
              <a:rPr lang="en-US" sz="2000" dirty="0" smtClean="0">
                <a:latin typeface="Comic Sans MS" pitchFamily="66" charset="0"/>
              </a:rPr>
              <a:t>is used as a catalyst</a:t>
            </a:r>
          </a:p>
          <a:p>
            <a:pPr lvl="1"/>
            <a:r>
              <a:rPr lang="en-US" sz="2000" dirty="0" smtClean="0">
                <a:latin typeface="Comic Sans MS" pitchFamily="66" charset="0"/>
              </a:rPr>
              <a:t> in the oxidations of 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SO</a:t>
            </a:r>
            <a:r>
              <a:rPr lang="en-US" sz="2000" baseline="-25000" dirty="0" smtClean="0">
                <a:solidFill>
                  <a:srgbClr val="3333FF"/>
                </a:solidFill>
                <a:latin typeface="Comic Sans MS" pitchFamily="66" charset="0"/>
              </a:rPr>
              <a:t>2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 to SO</a:t>
            </a:r>
            <a:r>
              <a:rPr lang="en-US" sz="2000" baseline="-25000" dirty="0" smtClean="0">
                <a:solidFill>
                  <a:srgbClr val="3333FF"/>
                </a:solidFill>
                <a:latin typeface="Comic Sans MS" pitchFamily="66" charset="0"/>
              </a:rPr>
              <a:t>3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in the production of </a:t>
            </a:r>
            <a:r>
              <a:rPr lang="en-US" sz="2000" dirty="0" smtClean="0">
                <a:solidFill>
                  <a:srgbClr val="FF0000"/>
                </a:solidFill>
              </a:rPr>
              <a:t>H</a:t>
            </a:r>
            <a:r>
              <a:rPr lang="en-US" sz="2000" baseline="-25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SO</a:t>
            </a:r>
            <a:r>
              <a:rPr lang="en-US" sz="2000" baseline="-25000" dirty="0" smtClean="0">
                <a:solidFill>
                  <a:srgbClr val="FF0000"/>
                </a:solidFill>
              </a:rPr>
              <a:t>4</a:t>
            </a:r>
            <a:r>
              <a:rPr lang="en-US" sz="2000" dirty="0" smtClean="0">
                <a:latin typeface="Comic Sans MS" pitchFamily="66" charset="0"/>
              </a:rPr>
              <a:t> and </a:t>
            </a:r>
          </a:p>
          <a:p>
            <a:pPr lvl="1"/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naphthalene to phthalic acid</a:t>
            </a:r>
            <a:endParaRPr lang="en-US" sz="2000" dirty="0">
              <a:solidFill>
                <a:srgbClr val="3333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C. Chromium (Cr)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Chromium is a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silver-white, lustrous, hard, and brittl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e</a:t>
            </a:r>
            <a:r>
              <a:rPr lang="en-US" sz="2000" dirty="0" smtClean="0">
                <a:latin typeface="Comic Sans MS" pitchFamily="66" charset="0"/>
              </a:rPr>
              <a:t> metal that takes a 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high polish </a:t>
            </a:r>
            <a:r>
              <a:rPr lang="en-US" sz="2000" dirty="0" smtClean="0">
                <a:latin typeface="Comic Sans MS" pitchFamily="66" charset="0"/>
              </a:rPr>
              <a:t>(mp: 1857°C)</a:t>
            </a:r>
          </a:p>
          <a:p>
            <a:endParaRPr lang="en-US" sz="2000" dirty="0" smtClean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Chromium is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extremely resistant </a:t>
            </a:r>
            <a:r>
              <a:rPr lang="en-US" sz="2000" dirty="0" smtClean="0">
                <a:latin typeface="Comic Sans MS" pitchFamily="66" charset="0"/>
              </a:rPr>
              <a:t>to ordinary corrosive agents</a:t>
            </a:r>
          </a:p>
          <a:p>
            <a:endParaRPr lang="en-US" sz="2000" dirty="0" smtClean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The element is found mainly as the ore 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chromite or chrome ironstone, FeCr</a:t>
            </a:r>
            <a:r>
              <a:rPr lang="en-US" sz="2000" baseline="-25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O</a:t>
            </a:r>
            <a:r>
              <a:rPr lang="en-US" sz="2000" baseline="-25000" dirty="0" smtClean="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 (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iron(II) chromium(III) oxide, (Fe</a:t>
            </a:r>
            <a:r>
              <a:rPr lang="en-US" sz="2000" baseline="30000" dirty="0" smtClean="0">
                <a:solidFill>
                  <a:srgbClr val="FF0000"/>
                </a:solidFill>
                <a:latin typeface="Comic Sans MS" pitchFamily="66" charset="0"/>
              </a:rPr>
              <a:t>2+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)(Cr</a:t>
            </a:r>
            <a:r>
              <a:rPr lang="en-US" sz="2000" baseline="30000" dirty="0" smtClean="0">
                <a:solidFill>
                  <a:srgbClr val="FF0000"/>
                </a:solidFill>
                <a:latin typeface="Comic Sans MS" pitchFamily="66" charset="0"/>
              </a:rPr>
              <a:t>3+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2000" baseline="-25000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(O</a:t>
            </a:r>
            <a:r>
              <a:rPr lang="en-US" sz="2000" baseline="30000" dirty="0" smtClean="0">
                <a:solidFill>
                  <a:srgbClr val="FF0000"/>
                </a:solidFill>
                <a:latin typeface="Comic Sans MS" pitchFamily="66" charset="0"/>
              </a:rPr>
              <a:t>-2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2000" baseline="-25000" dirty="0" smtClean="0">
                <a:solidFill>
                  <a:srgbClr val="FF0000"/>
                </a:solidFill>
                <a:latin typeface="Comic Sans MS" pitchFamily="66" charset="0"/>
              </a:rPr>
              <a:t>4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)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Less common is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crocoite, PbCrO</a:t>
            </a:r>
            <a:r>
              <a:rPr lang="en-US" sz="2000" baseline="-25000" dirty="0" smtClean="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, lead (II) chromate</a:t>
            </a:r>
          </a:p>
          <a:p>
            <a:r>
              <a:rPr lang="en-US" sz="2000" dirty="0" smtClean="0">
                <a:latin typeface="Comic Sans MS" pitchFamily="66" charset="0"/>
              </a:rPr>
              <a:t>The metal dissolves fairly readily in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non oxidizing mineral acids,</a:t>
            </a:r>
          </a:p>
          <a:p>
            <a:pPr lvl="1"/>
            <a:r>
              <a:rPr lang="en-US" sz="2000" dirty="0" smtClean="0">
                <a:latin typeface="Comic Sans MS" pitchFamily="66" charset="0"/>
              </a:rPr>
              <a:t>but not in 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concentrated sulphuric acid, phosphoric acid, aqua-regia or nitric acid, either in concentrated or dilute</a:t>
            </a:r>
          </a:p>
          <a:p>
            <a:pPr lvl="1"/>
            <a:endParaRPr lang="en-US" sz="2000" dirty="0" smtClean="0">
              <a:solidFill>
                <a:srgbClr val="3333FF"/>
              </a:solidFill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At elevated temperatures, chromium combines directly with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halogens, sulfur, silicon, boron, nitrogen and oxygen</a:t>
            </a:r>
            <a:endParaRPr lang="en-US" sz="20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Cont’d…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Cr metal is extracted from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chromite</a:t>
            </a:r>
            <a:r>
              <a:rPr lang="en-US" sz="1800" dirty="0" smtClean="0">
                <a:latin typeface="Comic Sans MS" pitchFamily="66" charset="0"/>
              </a:rPr>
              <a:t> w/c is fused with Na</a:t>
            </a:r>
            <a:r>
              <a:rPr lang="en-US" sz="1800" baseline="-25000" dirty="0" smtClean="0">
                <a:latin typeface="Comic Sans MS" pitchFamily="66" charset="0"/>
              </a:rPr>
              <a:t>2</a:t>
            </a:r>
            <a:r>
              <a:rPr lang="en-US" sz="1800" dirty="0" smtClean="0">
                <a:latin typeface="Comic Sans MS" pitchFamily="66" charset="0"/>
              </a:rPr>
              <a:t>CO</a:t>
            </a:r>
            <a:r>
              <a:rPr lang="en-US" sz="1800" baseline="-25000" dirty="0" smtClean="0">
                <a:latin typeface="Comic Sans MS" pitchFamily="66" charset="0"/>
              </a:rPr>
              <a:t>3</a:t>
            </a:r>
            <a:r>
              <a:rPr lang="en-US" sz="1800" dirty="0" smtClean="0">
                <a:latin typeface="Comic Sans MS" pitchFamily="66" charset="0"/>
              </a:rPr>
              <a:t> in the presence of 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air to give water-soluble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Na</a:t>
            </a:r>
            <a:r>
              <a:rPr lang="en-US" sz="1800" baseline="-25000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CrO</a:t>
            </a:r>
            <a:r>
              <a:rPr lang="en-US" sz="1800" baseline="-25000" dirty="0" smtClean="0">
                <a:solidFill>
                  <a:srgbClr val="FF0000"/>
                </a:solidFill>
                <a:latin typeface="Comic Sans MS" pitchFamily="66" charset="0"/>
              </a:rPr>
              <a:t>4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 and insoluble Fe</a:t>
            </a:r>
            <a:r>
              <a:rPr lang="en-US" sz="1800" baseline="-25000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O</a:t>
            </a:r>
            <a:r>
              <a:rPr lang="en-US" sz="1800" baseline="-25000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</a:p>
          <a:p>
            <a:r>
              <a:rPr lang="en-US" sz="1800" dirty="0" smtClean="0">
                <a:latin typeface="Comic Sans MS" pitchFamily="66" charset="0"/>
              </a:rPr>
              <a:t>Extraction with water followed by 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acidification with H</a:t>
            </a:r>
            <a:r>
              <a:rPr lang="en-US" sz="1800" baseline="-25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SO</a:t>
            </a:r>
            <a:r>
              <a:rPr lang="en-US" sz="1800" baseline="-25000" dirty="0" smtClean="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gives a solution from which 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Na</a:t>
            </a:r>
            <a:r>
              <a:rPr lang="en-US" sz="1800" baseline="-25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Cr</a:t>
            </a:r>
            <a:r>
              <a:rPr lang="en-US" sz="1800" baseline="-25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O</a:t>
            </a:r>
            <a:r>
              <a:rPr lang="en-US" sz="1800" baseline="-25000" dirty="0" smtClean="0">
                <a:solidFill>
                  <a:srgbClr val="0000FF"/>
                </a:solidFill>
                <a:latin typeface="Comic Sans MS" pitchFamily="66" charset="0"/>
              </a:rPr>
              <a:t>7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 can be crystallized</a:t>
            </a:r>
          </a:p>
          <a:p>
            <a:endParaRPr lang="en-US" sz="1800" dirty="0" smtClean="0">
              <a:latin typeface="Comic Sans MS" pitchFamily="66" charset="0"/>
            </a:endParaRPr>
          </a:p>
          <a:p>
            <a:r>
              <a:rPr lang="en-US" sz="1800" dirty="0" smtClean="0">
                <a:latin typeface="Comic Sans MS" pitchFamily="66" charset="0"/>
              </a:rPr>
              <a:t>To produce  pure Cr, chromite is 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roasted in air</a:t>
            </a:r>
            <a:r>
              <a:rPr lang="en-US" sz="1800" dirty="0" smtClean="0">
                <a:latin typeface="Comic Sans MS" pitchFamily="66" charset="0"/>
              </a:rPr>
              <a:t> and then soluble chromium (VI) salts are separated from 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insoluble Fe</a:t>
            </a:r>
            <a:r>
              <a:rPr lang="en-US" sz="1800" baseline="-25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O</a:t>
            </a:r>
            <a:r>
              <a:rPr lang="en-US" sz="1800" baseline="-25000" dirty="0" smtClean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by subsequent reduction with 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carbon and aluminium</a:t>
            </a:r>
          </a:p>
          <a:p>
            <a:endParaRPr lang="en-US" sz="18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endParaRPr lang="en-US" sz="18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endParaRPr lang="en-US" sz="18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endParaRPr lang="en-US" sz="18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endParaRPr lang="en-US" sz="18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1800" dirty="0" smtClean="0">
                <a:latin typeface="Comic Sans MS" pitchFamily="66" charset="0"/>
              </a:rPr>
              <a:t>The common oxidation states of chromium in compounds are 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+2, +3 and +6</a:t>
            </a:r>
          </a:p>
          <a:p>
            <a:r>
              <a:rPr lang="en-US" sz="1800" dirty="0" smtClean="0">
                <a:latin typeface="Comic Sans MS" pitchFamily="66" charset="0"/>
              </a:rPr>
              <a:t>The chromium(II) ion</a:t>
            </a:r>
            <a:r>
              <a:rPr lang="en-US" sz="1800" dirty="0" smtClean="0">
                <a:solidFill>
                  <a:srgbClr val="FF00FF"/>
                </a:solidFill>
                <a:latin typeface="Comic Sans MS" pitchFamily="66" charset="0"/>
              </a:rPr>
              <a:t>, [Cr(H</a:t>
            </a:r>
            <a:r>
              <a:rPr lang="en-US" sz="1800" baseline="-25000" dirty="0" smtClean="0">
                <a:solidFill>
                  <a:srgbClr val="FF00FF"/>
                </a:solidFill>
                <a:latin typeface="Comic Sans MS" pitchFamily="66" charset="0"/>
              </a:rPr>
              <a:t>2</a:t>
            </a:r>
            <a:r>
              <a:rPr lang="en-US" sz="1800" dirty="0" smtClean="0">
                <a:solidFill>
                  <a:srgbClr val="FF00FF"/>
                </a:solidFill>
                <a:latin typeface="Comic Sans MS" pitchFamily="66" charset="0"/>
              </a:rPr>
              <a:t>O</a:t>
            </a:r>
            <a:r>
              <a:rPr lang="en-US" sz="1800" baseline="-25000" dirty="0" smtClean="0">
                <a:solidFill>
                  <a:srgbClr val="FF00FF"/>
                </a:solidFill>
                <a:latin typeface="Comic Sans MS" pitchFamily="66" charset="0"/>
              </a:rPr>
              <a:t>)6</a:t>
            </a:r>
            <a:r>
              <a:rPr lang="en-US" sz="1800" dirty="0" smtClean="0">
                <a:solidFill>
                  <a:srgbClr val="FF00FF"/>
                </a:solidFill>
                <a:latin typeface="Comic Sans MS" pitchFamily="66" charset="0"/>
              </a:rPr>
              <a:t>]</a:t>
            </a:r>
            <a:r>
              <a:rPr lang="en-US" sz="1800" baseline="30000" dirty="0" smtClean="0">
                <a:solidFill>
                  <a:srgbClr val="FF00FF"/>
                </a:solidFill>
                <a:latin typeface="Comic Sans MS" pitchFamily="66" charset="0"/>
              </a:rPr>
              <a:t>2+</a:t>
            </a:r>
            <a:r>
              <a:rPr lang="en-US" sz="1800" dirty="0" smtClean="0">
                <a:solidFill>
                  <a:srgbClr val="FF00FF"/>
                </a:solidFill>
                <a:latin typeface="Comic Sans MS" pitchFamily="66" charset="0"/>
              </a:rPr>
              <a:t>(</a:t>
            </a:r>
            <a:r>
              <a:rPr lang="en-US" sz="1800" dirty="0" err="1" smtClean="0">
                <a:solidFill>
                  <a:srgbClr val="FF00FF"/>
                </a:solidFill>
                <a:latin typeface="Comic Sans MS" pitchFamily="66" charset="0"/>
              </a:rPr>
              <a:t>aq</a:t>
            </a:r>
            <a:r>
              <a:rPr lang="en-US" sz="1800" dirty="0" smtClean="0">
                <a:solidFill>
                  <a:srgbClr val="FF00FF"/>
                </a:solidFill>
                <a:latin typeface="Comic Sans MS" pitchFamily="66" charset="0"/>
              </a:rPr>
              <a:t>), </a:t>
            </a:r>
            <a:r>
              <a:rPr lang="en-US" sz="1800" dirty="0" smtClean="0">
                <a:latin typeface="Comic Sans MS" pitchFamily="66" charset="0"/>
              </a:rPr>
              <a:t>has a 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bright blue color</a:t>
            </a:r>
            <a:endParaRPr lang="en-US" sz="1800" dirty="0" smtClean="0">
              <a:latin typeface="Comic Sans MS" pitchFamily="66" charset="0"/>
            </a:endParaRPr>
          </a:p>
          <a:p>
            <a:r>
              <a:rPr lang="en-US" sz="1800" dirty="0" smtClean="0">
                <a:latin typeface="Comic Sans MS" pitchFamily="66" charset="0"/>
              </a:rPr>
              <a:t>The ion is obtained 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when an acid, such as </a:t>
            </a:r>
            <a:r>
              <a:rPr lang="en-US" sz="1800" dirty="0" err="1" smtClean="0">
                <a:solidFill>
                  <a:srgbClr val="3333FF"/>
                </a:solidFill>
                <a:latin typeface="Comic Sans MS" pitchFamily="66" charset="0"/>
              </a:rPr>
              <a:t>HCl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(</a:t>
            </a:r>
            <a:r>
              <a:rPr lang="en-US" sz="1800" dirty="0" err="1" smtClean="0">
                <a:solidFill>
                  <a:srgbClr val="3333FF"/>
                </a:solidFill>
                <a:latin typeface="Comic Sans MS" pitchFamily="66" charset="0"/>
              </a:rPr>
              <a:t>aq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), </a:t>
            </a:r>
            <a:r>
              <a:rPr lang="en-US" sz="1800" dirty="0" smtClean="0">
                <a:latin typeface="Comic Sans MS" pitchFamily="66" charset="0"/>
              </a:rPr>
              <a:t>reacts with chromium metal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429000"/>
            <a:ext cx="80467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962400"/>
            <a:ext cx="457200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Cont’d…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8674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The chromium(II) ion is 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easily oxidized </a:t>
            </a:r>
            <a:r>
              <a:rPr lang="en-US" sz="1800" dirty="0" smtClean="0">
                <a:latin typeface="Comic Sans MS" pitchFamily="66" charset="0"/>
              </a:rPr>
              <a:t>to chromium(III) ion by air (O</a:t>
            </a:r>
            <a:r>
              <a:rPr lang="en-US" sz="1800" baseline="-25000" dirty="0" smtClean="0">
                <a:latin typeface="Comic Sans MS" pitchFamily="66" charset="0"/>
              </a:rPr>
              <a:t>2</a:t>
            </a:r>
            <a:r>
              <a:rPr lang="en-US" sz="1800" dirty="0" smtClean="0">
                <a:latin typeface="Comic Sans MS" pitchFamily="66" charset="0"/>
              </a:rPr>
              <a:t>) which is 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green</a:t>
            </a:r>
          </a:p>
          <a:p>
            <a:r>
              <a:rPr lang="en-US" sz="1800" dirty="0" smtClean="0">
                <a:latin typeface="Comic Sans MS" pitchFamily="66" charset="0"/>
              </a:rPr>
              <a:t>Chromium metal burns in air to give chromium(III) oxide, 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Cr</a:t>
            </a:r>
            <a:r>
              <a:rPr lang="en-US" sz="1800" baseline="-25000" dirty="0" smtClean="0">
                <a:solidFill>
                  <a:srgbClr val="3333FF"/>
                </a:solidFill>
                <a:latin typeface="Comic Sans MS" pitchFamily="66" charset="0"/>
              </a:rPr>
              <a:t>2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O</a:t>
            </a:r>
            <a:r>
              <a:rPr lang="en-US" sz="1800" baseline="-25000" dirty="0" smtClean="0">
                <a:solidFill>
                  <a:srgbClr val="3333FF"/>
                </a:solidFill>
                <a:latin typeface="Comic Sans MS" pitchFamily="66" charset="0"/>
              </a:rPr>
              <a:t>3 </a:t>
            </a:r>
            <a:r>
              <a:rPr lang="en-US" sz="1800" dirty="0" smtClean="0">
                <a:latin typeface="Comic Sans MS" pitchFamily="66" charset="0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dark green solid</a:t>
            </a:r>
            <a:r>
              <a:rPr lang="en-US" sz="1800" dirty="0" smtClean="0">
                <a:latin typeface="Comic Sans MS" pitchFamily="66" charset="0"/>
              </a:rPr>
              <a:t>)</a:t>
            </a:r>
          </a:p>
          <a:p>
            <a:r>
              <a:rPr lang="en-US" sz="1800" dirty="0" smtClean="0">
                <a:latin typeface="Comic Sans MS" pitchFamily="66" charset="0"/>
              </a:rPr>
              <a:t>Chromium(III) oxide dissolves in acid solution to form the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violet-colored ion [Cr(H</a:t>
            </a:r>
            <a:r>
              <a:rPr lang="en-US" sz="1800" baseline="-25000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O)</a:t>
            </a:r>
            <a:r>
              <a:rPr lang="en-US" sz="1800" baseline="-25000" dirty="0" smtClean="0">
                <a:solidFill>
                  <a:srgbClr val="FF0000"/>
                </a:solidFill>
                <a:latin typeface="Comic Sans MS" pitchFamily="66" charset="0"/>
              </a:rPr>
              <a:t>6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]</a:t>
            </a:r>
            <a:r>
              <a:rPr lang="en-US" sz="1800" baseline="30000" dirty="0" smtClean="0">
                <a:solidFill>
                  <a:srgbClr val="FF0000"/>
                </a:solidFill>
                <a:latin typeface="Comic Sans MS" pitchFamily="66" charset="0"/>
              </a:rPr>
              <a:t>3+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mic Sans MS" pitchFamily="66" charset="0"/>
              </a:rPr>
              <a:t>aq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endParaRPr lang="en-US" sz="18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en-US" sz="1800" dirty="0" smtClean="0">
                <a:latin typeface="Comic Sans MS" pitchFamily="66" charset="0"/>
              </a:rPr>
              <a:t>Potassium chromium(III) sulfate (or 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chrome alum</a:t>
            </a:r>
            <a:r>
              <a:rPr lang="en-US" sz="1800" dirty="0" smtClean="0">
                <a:latin typeface="Comic Sans MS" pitchFamily="66" charset="0"/>
              </a:rPr>
              <a:t>), </a:t>
            </a:r>
            <a:r>
              <a:rPr lang="en-US" sz="1800" dirty="0" err="1" smtClean="0">
                <a:solidFill>
                  <a:srgbClr val="3333FF"/>
                </a:solidFill>
                <a:latin typeface="Comic Sans MS" pitchFamily="66" charset="0"/>
              </a:rPr>
              <a:t>KCr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(SO</a:t>
            </a:r>
            <a:r>
              <a:rPr lang="en-US" sz="1800" baseline="-25000" dirty="0" smtClean="0">
                <a:solidFill>
                  <a:srgbClr val="3333FF"/>
                </a:solidFill>
                <a:latin typeface="Comic Sans MS" pitchFamily="66" charset="0"/>
              </a:rPr>
              <a:t>4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)</a:t>
            </a:r>
            <a:r>
              <a:rPr lang="en-US" sz="1800" baseline="-25000" dirty="0" smtClean="0">
                <a:solidFill>
                  <a:srgbClr val="3333FF"/>
                </a:solidFill>
                <a:latin typeface="Comic Sans MS" pitchFamily="66" charset="0"/>
              </a:rPr>
              <a:t>2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.12H</a:t>
            </a:r>
            <a:r>
              <a:rPr lang="en-US" sz="1800" baseline="-25000" dirty="0" smtClean="0">
                <a:solidFill>
                  <a:srgbClr val="3333FF"/>
                </a:solidFill>
                <a:latin typeface="Comic Sans MS" pitchFamily="66" charset="0"/>
              </a:rPr>
              <a:t>2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O,</a:t>
            </a:r>
            <a:r>
              <a:rPr lang="en-US" sz="1800" dirty="0" smtClean="0">
                <a:latin typeface="Comic Sans MS" pitchFamily="66" charset="0"/>
              </a:rPr>
              <a:t> is a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common chromium(III) salt (deep purple )</a:t>
            </a:r>
          </a:p>
          <a:p>
            <a:endParaRPr lang="en-US" sz="18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en-US" sz="1800" dirty="0" smtClean="0">
                <a:latin typeface="Comic Sans MS" pitchFamily="66" charset="0"/>
              </a:rPr>
              <a:t>Chromium(III) chloride is another compound of Cr in 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+3 oxidation </a:t>
            </a:r>
            <a:r>
              <a:rPr lang="en-US" sz="1800" dirty="0" smtClean="0">
                <a:latin typeface="Comic Sans MS" pitchFamily="66" charset="0"/>
              </a:rPr>
              <a:t>state (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reddish violet solid</a:t>
            </a:r>
            <a:r>
              <a:rPr lang="en-US" sz="1800" dirty="0" smtClean="0">
                <a:latin typeface="Comic Sans MS" pitchFamily="66" charset="0"/>
              </a:rPr>
              <a:t>)</a:t>
            </a:r>
          </a:p>
          <a:p>
            <a:endParaRPr lang="en-US" sz="1800" dirty="0" smtClean="0">
              <a:latin typeface="Comic Sans MS" pitchFamily="66" charset="0"/>
            </a:endParaRPr>
          </a:p>
          <a:p>
            <a:endParaRPr lang="en-US" sz="1800" dirty="0" smtClean="0">
              <a:latin typeface="Comic Sans MS" pitchFamily="66" charset="0"/>
            </a:endParaRPr>
          </a:p>
          <a:p>
            <a:r>
              <a:rPr lang="en-US" sz="1800" dirty="0" smtClean="0">
                <a:latin typeface="Comic Sans MS" pitchFamily="66" charset="0"/>
              </a:rPr>
              <a:t>Compounds of Cr in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+6 oxidation </a:t>
            </a:r>
            <a:r>
              <a:rPr lang="en-US" sz="1800" dirty="0" smtClean="0">
                <a:latin typeface="Comic Sans MS" pitchFamily="66" charset="0"/>
              </a:rPr>
              <a:t>states are:</a:t>
            </a:r>
          </a:p>
          <a:p>
            <a:pPr lvl="1"/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chromium trioxide (CrO</a:t>
            </a:r>
            <a:r>
              <a:rPr lang="en-US" sz="1800" baseline="-25000" dirty="0" smtClean="0">
                <a:solidFill>
                  <a:srgbClr val="3333FF"/>
                </a:solidFill>
                <a:latin typeface="Comic Sans MS" pitchFamily="66" charset="0"/>
              </a:rPr>
              <a:t>3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) </a:t>
            </a:r>
            <a:r>
              <a:rPr lang="en-US" sz="1800" dirty="0" smtClean="0">
                <a:latin typeface="Comic Sans MS" pitchFamily="66" charset="0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red</a:t>
            </a:r>
            <a:r>
              <a:rPr lang="en-US" sz="1800" dirty="0" smtClean="0">
                <a:latin typeface="Comic Sans MS" pitchFamily="66" charset="0"/>
              </a:rPr>
              <a:t>)</a:t>
            </a:r>
            <a:endParaRPr lang="en-US" sz="1800" dirty="0" smtClean="0">
              <a:solidFill>
                <a:srgbClr val="3333FF"/>
              </a:solidFill>
              <a:latin typeface="Comic Sans MS" pitchFamily="66" charset="0"/>
            </a:endParaRPr>
          </a:p>
          <a:p>
            <a:pPr lvl="1"/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chromate ion, CrO</a:t>
            </a:r>
            <a:r>
              <a:rPr lang="en-US" sz="1800" baseline="-25000" dirty="0" smtClean="0">
                <a:solidFill>
                  <a:srgbClr val="FF0000"/>
                </a:solidFill>
                <a:latin typeface="Comic Sans MS" pitchFamily="66" charset="0"/>
              </a:rPr>
              <a:t>4</a:t>
            </a:r>
            <a:r>
              <a:rPr lang="en-US" sz="1800" baseline="30000" dirty="0" smtClean="0">
                <a:solidFill>
                  <a:srgbClr val="FF0000"/>
                </a:solidFill>
                <a:latin typeface="Comic Sans MS" pitchFamily="66" charset="0"/>
              </a:rPr>
              <a:t>2-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(</a:t>
            </a:r>
            <a:r>
              <a:rPr lang="en-US" sz="1800" b="1" dirty="0" smtClean="0">
                <a:solidFill>
                  <a:srgbClr val="FFFF00"/>
                </a:solidFill>
                <a:latin typeface="Comic Sans MS" pitchFamily="66" charset="0"/>
              </a:rPr>
              <a:t>yellow</a:t>
            </a:r>
            <a:r>
              <a:rPr lang="en-US" sz="1800" b="1" dirty="0" smtClean="0"/>
              <a:t>)</a:t>
            </a:r>
          </a:p>
          <a:p>
            <a:pPr lvl="1"/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dichromate ion, Cr</a:t>
            </a:r>
            <a:r>
              <a:rPr lang="en-US" sz="1800" baseline="-25000" dirty="0" smtClean="0">
                <a:solidFill>
                  <a:srgbClr val="3333FF"/>
                </a:solidFill>
                <a:latin typeface="Comic Sans MS" pitchFamily="66" charset="0"/>
              </a:rPr>
              <a:t>2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O</a:t>
            </a:r>
            <a:r>
              <a:rPr lang="en-US" sz="1800" baseline="-25000" dirty="0" smtClean="0">
                <a:solidFill>
                  <a:srgbClr val="3333FF"/>
                </a:solidFill>
                <a:latin typeface="Comic Sans MS" pitchFamily="66" charset="0"/>
              </a:rPr>
              <a:t>7</a:t>
            </a:r>
            <a:r>
              <a:rPr lang="en-US" sz="1800" baseline="30000" dirty="0" smtClean="0">
                <a:solidFill>
                  <a:srgbClr val="3333FF"/>
                </a:solidFill>
                <a:latin typeface="Comic Sans MS" pitchFamily="66" charset="0"/>
              </a:rPr>
              <a:t>2-  </a:t>
            </a:r>
            <a:r>
              <a:rPr lang="en-US" sz="1800" dirty="0" smtClean="0">
                <a:latin typeface="Comic Sans MS" pitchFamily="66" charset="0"/>
              </a:rPr>
              <a:t>(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Orange</a:t>
            </a:r>
            <a:r>
              <a:rPr lang="en-US" sz="1800" dirty="0" smtClean="0">
                <a:latin typeface="Comic Sans MS" pitchFamily="66" charset="0"/>
              </a:rPr>
              <a:t>)</a:t>
            </a:r>
            <a:endParaRPr lang="en-US" sz="1800" dirty="0">
              <a:latin typeface="Comic Sans MS" pitchFamily="66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4495800"/>
            <a:ext cx="466344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Cont’d…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9436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FF00FF"/>
                </a:solidFill>
                <a:latin typeface="Comic Sans MS" pitchFamily="66" charset="0"/>
              </a:rPr>
              <a:t>CrO</a:t>
            </a:r>
            <a:r>
              <a:rPr lang="en-US" sz="1800" baseline="-25000" dirty="0" smtClean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1800" baseline="-25000" dirty="0" smtClean="0">
                <a:latin typeface="Comic Sans MS" pitchFamily="66" charset="0"/>
              </a:rPr>
              <a:t>  </a:t>
            </a:r>
            <a:r>
              <a:rPr lang="en-US" sz="1800" dirty="0" smtClean="0">
                <a:latin typeface="Comic Sans MS" pitchFamily="66" charset="0"/>
              </a:rPr>
              <a:t>precipitates when concentrated </a:t>
            </a:r>
            <a:r>
              <a:rPr lang="en-US" sz="1800" dirty="0" smtClean="0">
                <a:solidFill>
                  <a:srgbClr val="FF00FF"/>
                </a:solidFill>
                <a:latin typeface="Comic Sans MS" pitchFamily="66" charset="0"/>
              </a:rPr>
              <a:t>sulfuric acid </a:t>
            </a:r>
            <a:r>
              <a:rPr lang="en-US" sz="1800" dirty="0" smtClean="0">
                <a:latin typeface="Comic Sans MS" pitchFamily="66" charset="0"/>
              </a:rPr>
              <a:t>is added to concentrated solutions of a 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dichromate salt</a:t>
            </a:r>
          </a:p>
          <a:p>
            <a:endParaRPr lang="en-US" sz="1800" dirty="0" smtClean="0">
              <a:solidFill>
                <a:srgbClr val="3333FF"/>
              </a:solidFill>
              <a:latin typeface="Comic Sans MS" pitchFamily="66" charset="0"/>
            </a:endParaRPr>
          </a:p>
          <a:p>
            <a:endParaRPr lang="en-US" sz="1800" dirty="0" smtClean="0">
              <a:solidFill>
                <a:srgbClr val="3333FF"/>
              </a:solidFill>
              <a:latin typeface="Comic Sans MS" pitchFamily="66" charset="0"/>
            </a:endParaRPr>
          </a:p>
          <a:p>
            <a:endParaRPr lang="en-US" sz="1800" dirty="0" smtClean="0">
              <a:latin typeface="Comic Sans MS" pitchFamily="66" charset="0"/>
            </a:endParaRPr>
          </a:p>
          <a:p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Na</a:t>
            </a:r>
            <a:r>
              <a:rPr lang="en-US" sz="1800" baseline="-25000" dirty="0" smtClean="0">
                <a:solidFill>
                  <a:srgbClr val="3333FF"/>
                </a:solidFill>
                <a:latin typeface="Comic Sans MS" pitchFamily="66" charset="0"/>
              </a:rPr>
              <a:t>2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CrO</a:t>
            </a:r>
            <a:r>
              <a:rPr lang="en-US" sz="1800" baseline="-25000" dirty="0" smtClean="0">
                <a:solidFill>
                  <a:srgbClr val="3333FF"/>
                </a:solidFill>
                <a:latin typeface="Comic Sans MS" pitchFamily="66" charset="0"/>
              </a:rPr>
              <a:t>4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,</a:t>
            </a:r>
            <a:r>
              <a:rPr lang="en-US" sz="1800" dirty="0" smtClean="0">
                <a:latin typeface="Comic Sans MS" pitchFamily="66" charset="0"/>
              </a:rPr>
              <a:t> is prepared from chromite, 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FeCr</a:t>
            </a:r>
            <a:r>
              <a:rPr lang="en-US" sz="1800" baseline="-25000" dirty="0" smtClean="0">
                <a:solidFill>
                  <a:srgbClr val="3333FF"/>
                </a:solidFill>
                <a:latin typeface="Comic Sans MS" pitchFamily="66" charset="0"/>
              </a:rPr>
              <a:t>2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O</a:t>
            </a:r>
            <a:r>
              <a:rPr lang="en-US" sz="1800" baseline="-25000" dirty="0" smtClean="0">
                <a:solidFill>
                  <a:srgbClr val="3333FF"/>
                </a:solidFill>
                <a:latin typeface="Comic Sans MS" pitchFamily="66" charset="0"/>
              </a:rPr>
              <a:t>4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(s)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Sodium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chromate</a:t>
            </a:r>
            <a:r>
              <a:rPr lang="en-US" sz="1800" dirty="0" smtClean="0">
                <a:latin typeface="Comic Sans MS" pitchFamily="66" charset="0"/>
              </a:rPr>
              <a:t> can be easily converted to sodium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dichromate</a:t>
            </a:r>
            <a:r>
              <a:rPr lang="en-US" sz="1800" dirty="0" smtClean="0">
                <a:latin typeface="Comic Sans MS" pitchFamily="66" charset="0"/>
              </a:rPr>
              <a:t> by treating it with an acid</a:t>
            </a:r>
          </a:p>
          <a:p>
            <a:endParaRPr lang="en-US" sz="1800" dirty="0" smtClean="0">
              <a:latin typeface="Comic Sans MS" pitchFamily="66" charset="0"/>
            </a:endParaRPr>
          </a:p>
          <a:p>
            <a:endParaRPr lang="en-US" sz="1800" dirty="0" smtClean="0">
              <a:latin typeface="Comic Sans MS" pitchFamily="66" charset="0"/>
            </a:endParaRPr>
          </a:p>
          <a:p>
            <a:endParaRPr lang="en-US" sz="1800" dirty="0" smtClean="0">
              <a:latin typeface="Comic Sans MS" pitchFamily="66" charset="0"/>
            </a:endParaRPr>
          </a:p>
          <a:p>
            <a:r>
              <a:rPr lang="en-US" sz="1800" dirty="0" smtClean="0">
                <a:latin typeface="Comic Sans MS" pitchFamily="66" charset="0"/>
              </a:rPr>
              <a:t>The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chromate and dichromate </a:t>
            </a:r>
            <a:r>
              <a:rPr lang="en-US" sz="1800" dirty="0" smtClean="0">
                <a:latin typeface="Comic Sans MS" pitchFamily="66" charset="0"/>
              </a:rPr>
              <a:t>ions are in equilibrium, which is 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sensitive to pH changes</a:t>
            </a:r>
            <a:r>
              <a:rPr lang="en-US" sz="1800" dirty="0" smtClean="0">
                <a:latin typeface="Comic Sans MS" pitchFamily="66" charset="0"/>
              </a:rPr>
              <a:t>;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lower pH favors dichromate ion</a:t>
            </a:r>
          </a:p>
          <a:p>
            <a:r>
              <a:rPr lang="en-US" sz="1800" dirty="0" smtClean="0">
                <a:latin typeface="Comic Sans MS" pitchFamily="66" charset="0"/>
              </a:rPr>
              <a:t>Increasing the 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H</a:t>
            </a:r>
            <a:r>
              <a:rPr lang="en-US" sz="1800" baseline="30000" dirty="0" smtClean="0">
                <a:solidFill>
                  <a:srgbClr val="3333FF"/>
                </a:solidFill>
                <a:latin typeface="Comic Sans MS" pitchFamily="66" charset="0"/>
              </a:rPr>
              <a:t>+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 concentration pushes</a:t>
            </a:r>
            <a:r>
              <a:rPr lang="en-US" sz="1800" dirty="0" smtClean="0">
                <a:latin typeface="Comic Sans MS" pitchFamily="66" charset="0"/>
              </a:rPr>
              <a:t> the equilibrium to the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right,</a:t>
            </a:r>
            <a:r>
              <a:rPr lang="en-US" sz="1800" dirty="0" smtClean="0">
                <a:latin typeface="Comic Sans MS" pitchFamily="66" charset="0"/>
              </a:rPr>
              <a:t> according to Le </a:t>
            </a:r>
            <a:r>
              <a:rPr lang="en-US" sz="1800" dirty="0" err="1" smtClean="0">
                <a:latin typeface="Comic Sans MS" pitchFamily="66" charset="0"/>
              </a:rPr>
              <a:t>Châtelier’s</a:t>
            </a:r>
            <a:r>
              <a:rPr lang="en-US" sz="1800" dirty="0" smtClean="0">
                <a:latin typeface="Comic Sans MS" pitchFamily="66" charset="0"/>
              </a:rPr>
              <a:t> principle</a:t>
            </a:r>
          </a:p>
          <a:p>
            <a:endParaRPr lang="en-US" sz="1800" dirty="0" smtClean="0">
              <a:latin typeface="Comic Sans MS" pitchFamily="66" charset="0"/>
            </a:endParaRPr>
          </a:p>
          <a:p>
            <a:r>
              <a:rPr lang="en-US" sz="1800" dirty="0" smtClean="0">
                <a:latin typeface="Comic Sans MS" pitchFamily="66" charset="0"/>
              </a:rPr>
              <a:t>The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dichromate ion is a strong oxidizing </a:t>
            </a:r>
            <a:r>
              <a:rPr lang="en-US" sz="1800" dirty="0" smtClean="0">
                <a:latin typeface="Comic Sans MS" pitchFamily="66" charset="0"/>
              </a:rPr>
              <a:t>agent in acid solution</a:t>
            </a:r>
            <a:endParaRPr lang="en-US" sz="1800" dirty="0">
              <a:latin typeface="Comic Sans MS" pitchFamily="66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524000"/>
            <a:ext cx="630936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3352800"/>
            <a:ext cx="5371515" cy="58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6172200"/>
            <a:ext cx="68580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FF0000"/>
                </a:solidFill>
                <a:latin typeface="Lucida Calligraphy" pitchFamily="66" charset="0"/>
              </a:rPr>
              <a:t>Density</a:t>
            </a:r>
            <a:endParaRPr lang="en-US" sz="2800" dirty="0">
              <a:solidFill>
                <a:srgbClr val="FF0000"/>
              </a:solidFill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15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Lucida Calligraphy" pitchFamily="66" charset="0"/>
              </a:rPr>
              <a:t>The transition elements are much denser than the s-block elements and show a gradual </a:t>
            </a:r>
            <a:r>
              <a:rPr lang="en-US" sz="2000" dirty="0">
                <a:solidFill>
                  <a:srgbClr val="FF0000"/>
                </a:solidFill>
                <a:latin typeface="Lucida Calligraphy" pitchFamily="66" charset="0"/>
              </a:rPr>
              <a:t>increase in density from left to right across a period</a:t>
            </a:r>
            <a:r>
              <a:rPr lang="en-US" sz="2000" dirty="0">
                <a:latin typeface="Lucida Calligraphy" pitchFamily="66" charset="0"/>
              </a:rPr>
              <a:t>. </a:t>
            </a:r>
            <a:endParaRPr lang="en-US" sz="2000" dirty="0" smtClean="0">
              <a:latin typeface="Lucida Calligraphy" pitchFamily="66" charset="0"/>
            </a:endParaRPr>
          </a:p>
          <a:p>
            <a:r>
              <a:rPr lang="en-US" sz="2000" dirty="0" smtClean="0">
                <a:latin typeface="Lucida Calligraphy" pitchFamily="66" charset="0"/>
              </a:rPr>
              <a:t>Also </a:t>
            </a:r>
            <a:r>
              <a:rPr lang="en-US" sz="2000" dirty="0">
                <a:latin typeface="Lucida Calligraphy" pitchFamily="66" charset="0"/>
              </a:rPr>
              <a:t>densities increase upon descending </a:t>
            </a:r>
            <a:r>
              <a:rPr lang="en-US" sz="2000" dirty="0">
                <a:solidFill>
                  <a:srgbClr val="0000FF"/>
                </a:solidFill>
                <a:latin typeface="Lucida Calligraphy" pitchFamily="66" charset="0"/>
              </a:rPr>
              <a:t>down the group</a:t>
            </a:r>
            <a:r>
              <a:rPr lang="en-US" sz="2000" dirty="0">
                <a:latin typeface="Lucida Calligraphy" pitchFamily="66" charset="0"/>
              </a:rPr>
              <a:t>. </a:t>
            </a:r>
            <a:endParaRPr lang="en-US" sz="2000" dirty="0" smtClean="0">
              <a:latin typeface="Lucida Calligraphy" pitchFamily="66" charset="0"/>
            </a:endParaRPr>
          </a:p>
          <a:p>
            <a:r>
              <a:rPr lang="en-US" sz="2000" dirty="0" smtClean="0">
                <a:latin typeface="Lucida Calligraphy" pitchFamily="66" charset="0"/>
              </a:rPr>
              <a:t>The </a:t>
            </a:r>
            <a:r>
              <a:rPr lang="en-US" sz="2000" dirty="0">
                <a:latin typeface="Lucida Calligraphy" pitchFamily="66" charset="0"/>
              </a:rPr>
              <a:t>volumes of the transition metals are low when compared with main group elements because of the nuclear </a:t>
            </a:r>
            <a:r>
              <a:rPr lang="en-US" sz="2000" dirty="0">
                <a:solidFill>
                  <a:srgbClr val="FF0000"/>
                </a:solidFill>
                <a:latin typeface="Lucida Calligraphy" pitchFamily="66" charset="0"/>
              </a:rPr>
              <a:t>charge increase </a:t>
            </a:r>
            <a:r>
              <a:rPr lang="en-US" sz="2000" dirty="0">
                <a:latin typeface="Lucida Calligraphy" pitchFamily="66" charset="0"/>
              </a:rPr>
              <a:t>and hence the </a:t>
            </a:r>
            <a:r>
              <a:rPr lang="en-US" sz="2000" dirty="0">
                <a:solidFill>
                  <a:srgbClr val="0000FF"/>
                </a:solidFill>
                <a:latin typeface="Lucida Calligraphy" pitchFamily="66" charset="0"/>
              </a:rPr>
              <a:t>outer electrons are strongly attracted by the nucleus</a:t>
            </a:r>
            <a:r>
              <a:rPr lang="en-US" sz="2000" dirty="0">
                <a:latin typeface="Lucida Calligraphy" pitchFamily="66" charset="0"/>
              </a:rPr>
              <a:t>. </a:t>
            </a:r>
            <a:endParaRPr lang="en-US" sz="2000" dirty="0" smtClean="0">
              <a:latin typeface="Lucida Calligraphy" pitchFamily="66" charset="0"/>
            </a:endParaRPr>
          </a:p>
          <a:p>
            <a:r>
              <a:rPr lang="en-US" sz="2000" dirty="0" smtClean="0">
                <a:latin typeface="Lucida Calligraphy" pitchFamily="66" charset="0"/>
              </a:rPr>
              <a:t>Moreover</a:t>
            </a:r>
            <a:r>
              <a:rPr lang="en-US" sz="2000" dirty="0">
                <a:latin typeface="Lucida Calligraphy" pitchFamily="66" charset="0"/>
              </a:rPr>
              <a:t>, the extra electrons added occupy the </a:t>
            </a:r>
            <a:r>
              <a:rPr lang="en-US" sz="2000" dirty="0">
                <a:solidFill>
                  <a:srgbClr val="FF0000"/>
                </a:solidFill>
                <a:latin typeface="Lucida Calligraphy" pitchFamily="66" charset="0"/>
              </a:rPr>
              <a:t>inner orbitals</a:t>
            </a:r>
            <a:r>
              <a:rPr lang="en-US" sz="2000" dirty="0">
                <a:latin typeface="Lucida Calligraphy" pitchFamily="66" charset="0"/>
              </a:rPr>
              <a:t>. </a:t>
            </a:r>
            <a:endParaRPr lang="en-US" sz="2000" dirty="0" smtClean="0">
              <a:latin typeface="Lucida Calligraphy" pitchFamily="66" charset="0"/>
            </a:endParaRPr>
          </a:p>
          <a:p>
            <a:r>
              <a:rPr lang="en-US" sz="2000" dirty="0" smtClean="0">
                <a:latin typeface="Lucida Calligraphy" pitchFamily="66" charset="0"/>
              </a:rPr>
              <a:t>For </a:t>
            </a:r>
            <a:r>
              <a:rPr lang="en-US" sz="2000" dirty="0">
                <a:latin typeface="Lucida Calligraphy" pitchFamily="66" charset="0"/>
              </a:rPr>
              <a:t>this reason the densities of transition metals are high. </a:t>
            </a:r>
            <a:r>
              <a:rPr lang="en-US" sz="2000" dirty="0">
                <a:solidFill>
                  <a:srgbClr val="0000FF"/>
                </a:solidFill>
                <a:latin typeface="Lucida Calligraphy" pitchFamily="66" charset="0"/>
              </a:rPr>
              <a:t>Osmium (22.57g.cm</a:t>
            </a:r>
            <a:r>
              <a:rPr lang="en-US" sz="2000" baseline="30000" dirty="0">
                <a:solidFill>
                  <a:srgbClr val="0000FF"/>
                </a:solidFill>
                <a:latin typeface="Lucida Calligraphy" pitchFamily="66" charset="0"/>
              </a:rPr>
              <a:t>-3</a:t>
            </a:r>
            <a:r>
              <a:rPr lang="en-US" sz="2000" dirty="0">
                <a:solidFill>
                  <a:srgbClr val="0000FF"/>
                </a:solidFill>
                <a:latin typeface="Lucida Calligraphy" pitchFamily="66" charset="0"/>
              </a:rPr>
              <a:t>) and iridium (22.61g.cm</a:t>
            </a:r>
            <a:r>
              <a:rPr lang="en-US" sz="2000" baseline="30000" dirty="0">
                <a:solidFill>
                  <a:srgbClr val="0000FF"/>
                </a:solidFill>
                <a:latin typeface="Lucida Calligraphy" pitchFamily="66" charset="0"/>
              </a:rPr>
              <a:t>-3</a:t>
            </a:r>
            <a:r>
              <a:rPr lang="en-US" sz="2000" dirty="0">
                <a:solidFill>
                  <a:srgbClr val="0000FF"/>
                </a:solidFill>
                <a:latin typeface="Lucida Calligraphy" pitchFamily="66" charset="0"/>
              </a:rPr>
              <a:t>) </a:t>
            </a:r>
            <a:r>
              <a:rPr lang="en-US" sz="2000" dirty="0">
                <a:latin typeface="Lucida Calligraphy" pitchFamily="66" charset="0"/>
              </a:rPr>
              <a:t>are the elements with the highest densities.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Uses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6096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900" dirty="0" smtClean="0">
                <a:latin typeface="Comic Sans MS" pitchFamily="66" charset="0"/>
              </a:rPr>
              <a:t>One of the chief uses of chromium is in </a:t>
            </a:r>
            <a:r>
              <a:rPr lang="en-US" sz="1900" dirty="0" smtClean="0">
                <a:solidFill>
                  <a:srgbClr val="FF0000"/>
                </a:solidFill>
                <a:latin typeface="Comic Sans MS" pitchFamily="66" charset="0"/>
              </a:rPr>
              <a:t>steel making  (ferrochrome)</a:t>
            </a:r>
          </a:p>
          <a:p>
            <a:pPr>
              <a:lnSpc>
                <a:spcPct val="150000"/>
              </a:lnSpc>
            </a:pPr>
            <a:r>
              <a:rPr lang="en-US" sz="1900" dirty="0" smtClean="0">
                <a:solidFill>
                  <a:srgbClr val="FF00FF"/>
                </a:solidFill>
                <a:latin typeface="Comic Sans MS" pitchFamily="66" charset="0"/>
              </a:rPr>
              <a:t>Cr</a:t>
            </a:r>
            <a:r>
              <a:rPr lang="en-US" sz="1900" dirty="0" smtClean="0">
                <a:latin typeface="Comic Sans MS" pitchFamily="66" charset="0"/>
              </a:rPr>
              <a:t> is used as </a:t>
            </a:r>
            <a:r>
              <a:rPr lang="en-US" sz="1900" dirty="0" smtClean="0">
                <a:solidFill>
                  <a:srgbClr val="FF0000"/>
                </a:solidFill>
                <a:latin typeface="Comic Sans MS" pitchFamily="66" charset="0"/>
              </a:rPr>
              <a:t>an </a:t>
            </a:r>
            <a:r>
              <a:rPr lang="en-US" sz="1900" dirty="0" smtClean="0">
                <a:solidFill>
                  <a:srgbClr val="0000FF"/>
                </a:solidFill>
                <a:latin typeface="Comic Sans MS" pitchFamily="66" charset="0"/>
              </a:rPr>
              <a:t>electroplated protective coating</a:t>
            </a:r>
          </a:p>
          <a:p>
            <a:pPr>
              <a:lnSpc>
                <a:spcPct val="150000"/>
              </a:lnSpc>
            </a:pPr>
            <a:r>
              <a:rPr lang="en-US" sz="1900" dirty="0" smtClean="0">
                <a:latin typeface="Comic Sans MS" pitchFamily="66" charset="0"/>
              </a:rPr>
              <a:t>Chromium salts are used as </a:t>
            </a:r>
            <a:r>
              <a:rPr lang="en-US" sz="1900" dirty="0" smtClean="0">
                <a:solidFill>
                  <a:srgbClr val="FF0000"/>
                </a:solidFill>
                <a:latin typeface="Comic Sans MS" pitchFamily="66" charset="0"/>
              </a:rPr>
              <a:t>dyes, pigments, and preservatives</a:t>
            </a:r>
          </a:p>
          <a:p>
            <a:pPr>
              <a:lnSpc>
                <a:spcPct val="150000"/>
              </a:lnSpc>
            </a:pPr>
            <a:r>
              <a:rPr lang="en-US" sz="1900" dirty="0" smtClean="0">
                <a:latin typeface="Comic Sans MS" pitchFamily="66" charset="0"/>
              </a:rPr>
              <a:t>CrO</a:t>
            </a:r>
            <a:r>
              <a:rPr lang="en-US" sz="1900" baseline="-25000" dirty="0" smtClean="0">
                <a:latin typeface="Comic Sans MS" pitchFamily="66" charset="0"/>
              </a:rPr>
              <a:t>3</a:t>
            </a:r>
            <a:r>
              <a:rPr lang="en-US" sz="1900" dirty="0" smtClean="0">
                <a:latin typeface="Comic Sans MS" pitchFamily="66" charset="0"/>
              </a:rPr>
              <a:t> or chromocene are used as </a:t>
            </a:r>
            <a:r>
              <a:rPr lang="en-US" sz="1900" dirty="0" smtClean="0">
                <a:solidFill>
                  <a:srgbClr val="0000FF"/>
                </a:solidFill>
                <a:latin typeface="Comic Sans MS" pitchFamily="66" charset="0"/>
              </a:rPr>
              <a:t>catalysts in alkene polymerization</a:t>
            </a:r>
          </a:p>
          <a:p>
            <a:pPr>
              <a:lnSpc>
                <a:spcPct val="150000"/>
              </a:lnSpc>
            </a:pPr>
            <a:r>
              <a:rPr lang="en-US" sz="1900" dirty="0" smtClean="0">
                <a:latin typeface="Comic Sans MS" pitchFamily="66" charset="0"/>
              </a:rPr>
              <a:t>Chromium trioxide is used in </a:t>
            </a:r>
            <a:r>
              <a:rPr lang="en-US" sz="1900" dirty="0" smtClean="0">
                <a:solidFill>
                  <a:srgbClr val="0000FF"/>
                </a:solidFill>
                <a:latin typeface="Comic Sans MS" pitchFamily="66" charset="0"/>
              </a:rPr>
              <a:t>chromium plating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Cr</a:t>
            </a:r>
            <a:r>
              <a:rPr lang="en-US" sz="2000" baseline="-25000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O</a:t>
            </a:r>
            <a:r>
              <a:rPr lang="en-US" sz="2000" baseline="-25000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sz="2000" baseline="-25000" dirty="0" smtClean="0">
                <a:latin typeface="Comic Sans MS" pitchFamily="66" charset="0"/>
              </a:rPr>
              <a:t> </a:t>
            </a:r>
            <a:r>
              <a:rPr lang="en-US" sz="1900" dirty="0" smtClean="0">
                <a:latin typeface="Comic Sans MS" pitchFamily="66" charset="0"/>
              </a:rPr>
              <a:t> is used as a </a:t>
            </a:r>
            <a:r>
              <a:rPr lang="en-US" sz="1900" dirty="0" smtClean="0">
                <a:solidFill>
                  <a:srgbClr val="FF0000"/>
                </a:solidFill>
                <a:latin typeface="Comic Sans MS" pitchFamily="66" charset="0"/>
              </a:rPr>
              <a:t>paint pigment </a:t>
            </a:r>
            <a:r>
              <a:rPr lang="en-US" sz="1900" dirty="0" smtClean="0">
                <a:latin typeface="Comic Sans MS" pitchFamily="66" charset="0"/>
              </a:rPr>
              <a:t>(</a:t>
            </a:r>
            <a:r>
              <a:rPr lang="en-US" sz="1900" dirty="0" smtClean="0">
                <a:solidFill>
                  <a:srgbClr val="FF00FF"/>
                </a:solidFill>
                <a:latin typeface="Comic Sans MS" pitchFamily="66" charset="0"/>
              </a:rPr>
              <a:t>chrome green</a:t>
            </a:r>
            <a:r>
              <a:rPr lang="en-US" sz="1900" dirty="0" smtClean="0">
                <a:latin typeface="Comic Sans MS" pitchFamily="66" charset="0"/>
              </a:rPr>
              <a:t>)</a:t>
            </a:r>
            <a:endParaRPr lang="en-US" sz="19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1900" dirty="0" smtClean="0">
                <a:latin typeface="Comic Sans MS" pitchFamily="66" charset="0"/>
              </a:rPr>
              <a:t>A mixture of </a:t>
            </a:r>
            <a:r>
              <a:rPr lang="en-US" sz="1900" dirty="0" smtClean="0">
                <a:solidFill>
                  <a:srgbClr val="FF0000"/>
                </a:solidFill>
                <a:latin typeface="Comic Sans MS" pitchFamily="66" charset="0"/>
              </a:rPr>
              <a:t>chromium(VI) oxide and concentrated sulfuric </a:t>
            </a:r>
            <a:r>
              <a:rPr lang="en-US" sz="1900" dirty="0" smtClean="0">
                <a:latin typeface="Comic Sans MS" pitchFamily="66" charset="0"/>
              </a:rPr>
              <a:t>acid, commonly called </a:t>
            </a:r>
            <a:r>
              <a:rPr lang="en-US" sz="1900" dirty="0" smtClean="0">
                <a:solidFill>
                  <a:srgbClr val="3333FF"/>
                </a:solidFill>
                <a:latin typeface="Comic Sans MS" pitchFamily="66" charset="0"/>
              </a:rPr>
              <a:t>cleaning solution</a:t>
            </a:r>
          </a:p>
          <a:p>
            <a:pPr lvl="1">
              <a:lnSpc>
                <a:spcPct val="150000"/>
              </a:lnSpc>
            </a:pPr>
            <a:r>
              <a:rPr lang="en-US" sz="1900" dirty="0" smtClean="0">
                <a:latin typeface="Comic Sans MS" pitchFamily="66" charset="0"/>
              </a:rPr>
              <a:t>is a </a:t>
            </a:r>
            <a:r>
              <a:rPr lang="en-US" sz="1900" dirty="0" smtClean="0">
                <a:solidFill>
                  <a:srgbClr val="FF0000"/>
                </a:solidFill>
                <a:latin typeface="Comic Sans MS" pitchFamily="66" charset="0"/>
              </a:rPr>
              <a:t>powerful oxidizing medium </a:t>
            </a:r>
            <a:r>
              <a:rPr lang="en-US" sz="1900" dirty="0" smtClean="0">
                <a:latin typeface="Comic Sans MS" pitchFamily="66" charset="0"/>
              </a:rPr>
              <a:t>that can remove </a:t>
            </a:r>
            <a:r>
              <a:rPr lang="en-US" sz="1900" dirty="0" smtClean="0">
                <a:solidFill>
                  <a:srgbClr val="0000FF"/>
                </a:solidFill>
                <a:latin typeface="Comic Sans MS" pitchFamily="66" charset="0"/>
              </a:rPr>
              <a:t>organic materials </a:t>
            </a:r>
            <a:r>
              <a:rPr lang="en-US" sz="1900" dirty="0" smtClean="0">
                <a:latin typeface="Comic Sans MS" pitchFamily="66" charset="0"/>
              </a:rPr>
              <a:t>from analytical glassware</a:t>
            </a:r>
          </a:p>
          <a:p>
            <a:pPr>
              <a:lnSpc>
                <a:spcPct val="150000"/>
              </a:lnSpc>
            </a:pPr>
            <a:r>
              <a:rPr lang="en-US" sz="1900" dirty="0" smtClean="0">
                <a:latin typeface="Comic Sans MS" pitchFamily="66" charset="0"/>
              </a:rPr>
              <a:t>Cr(III) is involved in the </a:t>
            </a:r>
            <a:r>
              <a:rPr lang="en-US" sz="1900" dirty="0" smtClean="0">
                <a:solidFill>
                  <a:srgbClr val="0000FF"/>
                </a:solidFill>
                <a:latin typeface="Comic Sans MS" pitchFamily="66" charset="0"/>
              </a:rPr>
              <a:t>regulation of glucose levels</a:t>
            </a:r>
            <a:r>
              <a:rPr lang="en-US" sz="1900" dirty="0" smtClean="0">
                <a:latin typeface="Comic Sans MS" pitchFamily="66" charset="0"/>
              </a:rPr>
              <a:t> and is often taken as a </a:t>
            </a:r>
            <a:r>
              <a:rPr lang="en-US" sz="1900" dirty="0" smtClean="0">
                <a:solidFill>
                  <a:srgbClr val="FF0000"/>
                </a:solidFill>
                <a:latin typeface="Comic Sans MS" pitchFamily="66" charset="0"/>
              </a:rPr>
              <a:t>dietary supplement </a:t>
            </a:r>
            <a:endParaRPr lang="en-US" sz="19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D. Manganese (Mn)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Manganese is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grey-white</a:t>
            </a:r>
            <a:r>
              <a:rPr lang="en-US" sz="2000" dirty="0" smtClean="0">
                <a:latin typeface="Comic Sans MS" pitchFamily="66" charset="0"/>
              </a:rPr>
              <a:t>, resembling iron, but is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harder and very brittle </a:t>
            </a:r>
            <a:r>
              <a:rPr lang="en-US" sz="2000" dirty="0" smtClean="0">
                <a:latin typeface="Comic Sans MS" pitchFamily="66" charset="0"/>
              </a:rPr>
              <a:t>(mp: 1244°C)</a:t>
            </a:r>
            <a:endParaRPr lang="en-US" sz="20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Manganese is the third most abundant transition metal after</a:t>
            </a:r>
            <a:r>
              <a:rPr lang="en-US" sz="2000" dirty="0" smtClean="0">
                <a:solidFill>
                  <a:srgbClr val="FF00FF"/>
                </a:solidFill>
                <a:latin typeface="Comic Sans MS" pitchFamily="66" charset="0"/>
              </a:rPr>
              <a:t> iron and titanium</a:t>
            </a:r>
            <a:r>
              <a:rPr lang="en-US" sz="2000" dirty="0" smtClean="0">
                <a:latin typeface="Comic Sans MS" pitchFamily="66" charset="0"/>
              </a:rPr>
              <a:t> and is widely distributed in the earth's crust (0.1%)</a:t>
            </a:r>
          </a:p>
          <a:p>
            <a:endParaRPr lang="en-US" sz="2000" dirty="0" smtClean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It is found mainly as a 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silicate mineral, </a:t>
            </a:r>
            <a:r>
              <a:rPr lang="en-US" sz="2000" i="1" dirty="0" smtClean="0">
                <a:solidFill>
                  <a:srgbClr val="FF0000"/>
                </a:solidFill>
                <a:latin typeface="Comic Sans MS" pitchFamily="66" charset="0"/>
              </a:rPr>
              <a:t>braunite (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Mn</a:t>
            </a:r>
            <a:r>
              <a:rPr lang="en-US" sz="2000" baseline="-25000" dirty="0" smtClean="0">
                <a:solidFill>
                  <a:srgbClr val="FF0000"/>
                </a:solidFill>
                <a:latin typeface="Comic Sans MS" pitchFamily="66" charset="0"/>
              </a:rPr>
              <a:t>7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SiO</a:t>
            </a:r>
            <a:r>
              <a:rPr lang="en-US" sz="2000" baseline="-25000" dirty="0" smtClean="0">
                <a:solidFill>
                  <a:srgbClr val="FF0000"/>
                </a:solidFill>
                <a:latin typeface="Comic Sans MS" pitchFamily="66" charset="0"/>
              </a:rPr>
              <a:t>12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(3Mn</a:t>
            </a:r>
            <a:r>
              <a:rPr lang="en-US" sz="2000" baseline="-25000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O</a:t>
            </a:r>
            <a:r>
              <a:rPr lang="en-US" sz="2000" baseline="-25000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.MnSiO</a:t>
            </a:r>
            <a:r>
              <a:rPr lang="en-US" sz="2000" baseline="-25000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)), containing both manganese (II) and manganese (III) and </a:t>
            </a:r>
            <a:r>
              <a:rPr lang="en-US" sz="2000" i="1" dirty="0" smtClean="0">
                <a:solidFill>
                  <a:srgbClr val="FF00FF"/>
                </a:solidFill>
                <a:latin typeface="Comic Sans MS" pitchFamily="66" charset="0"/>
              </a:rPr>
              <a:t>pyrolusite</a:t>
            </a:r>
            <a:r>
              <a:rPr lang="en-US" sz="2000" dirty="0" smtClean="0">
                <a:solidFill>
                  <a:srgbClr val="FF00FF"/>
                </a:solidFill>
                <a:latin typeface="Comic Sans MS" pitchFamily="66" charset="0"/>
              </a:rPr>
              <a:t> (MnO</a:t>
            </a:r>
            <a:r>
              <a:rPr lang="en-US" sz="2000" baseline="-25000" dirty="0" smtClean="0">
                <a:solidFill>
                  <a:srgbClr val="FF00FF"/>
                </a:solidFill>
                <a:latin typeface="Comic Sans MS" pitchFamily="66" charset="0"/>
              </a:rPr>
              <a:t>2</a:t>
            </a:r>
            <a:r>
              <a:rPr lang="en-US" sz="2000" dirty="0" smtClean="0">
                <a:solidFill>
                  <a:srgbClr val="FF00FF"/>
                </a:solidFill>
                <a:latin typeface="Comic Sans MS" pitchFamily="66" charset="0"/>
              </a:rPr>
              <a:t>)</a:t>
            </a:r>
          </a:p>
          <a:p>
            <a:r>
              <a:rPr lang="en-US" sz="2000" dirty="0" smtClean="0">
                <a:latin typeface="Comic Sans MS" pitchFamily="66" charset="0"/>
              </a:rPr>
              <a:t>Other manganese ores are </a:t>
            </a:r>
          </a:p>
          <a:p>
            <a:pPr lvl="1"/>
            <a:r>
              <a:rPr lang="en-US" sz="2000" i="1" dirty="0" smtClean="0">
                <a:solidFill>
                  <a:srgbClr val="0000FF"/>
                </a:solidFill>
                <a:latin typeface="Comic Sans MS" pitchFamily="66" charset="0"/>
              </a:rPr>
              <a:t>psilomelane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2000" i="1" dirty="0" smtClean="0">
                <a:solidFill>
                  <a:srgbClr val="0000FF"/>
                </a:solidFill>
                <a:latin typeface="Comic Sans MS" pitchFamily="66" charset="0"/>
              </a:rPr>
              <a:t>manganite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 (</a:t>
            </a:r>
            <a:r>
              <a:rPr lang="en-US" sz="2000" dirty="0" err="1" smtClean="0">
                <a:solidFill>
                  <a:srgbClr val="0000FF"/>
                </a:solidFill>
                <a:latin typeface="Comic Sans MS" pitchFamily="66" charset="0"/>
              </a:rPr>
              <a:t>MnO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(OH)), </a:t>
            </a:r>
            <a:r>
              <a:rPr lang="en-US" sz="2000" i="1" dirty="0" smtClean="0">
                <a:solidFill>
                  <a:srgbClr val="0000FF"/>
                </a:solidFill>
                <a:latin typeface="Comic Sans MS" pitchFamily="66" charset="0"/>
              </a:rPr>
              <a:t>hausmannite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 (Mn</a:t>
            </a:r>
            <a:r>
              <a:rPr lang="en-US" sz="2000" baseline="-25000" dirty="0" smtClean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O</a:t>
            </a:r>
            <a:r>
              <a:rPr lang="en-US" sz="2000" baseline="-25000" dirty="0" smtClean="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000" dirty="0" smtClean="0">
                <a:latin typeface="Comic Sans MS" pitchFamily="66" charset="0"/>
              </a:rPr>
              <a:t>, </a:t>
            </a:r>
          </a:p>
          <a:p>
            <a:pPr lvl="1"/>
            <a:r>
              <a:rPr lang="en-US" sz="2000" i="1" dirty="0" smtClean="0">
                <a:solidFill>
                  <a:srgbClr val="0000FF"/>
                </a:solidFill>
                <a:latin typeface="Comic Sans MS" pitchFamily="66" charset="0"/>
              </a:rPr>
              <a:t>rhodochrosite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 (MnCO</a:t>
            </a:r>
            <a:r>
              <a:rPr lang="en-US" sz="2000" baseline="-25000" dirty="0" smtClean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) and </a:t>
            </a:r>
            <a:r>
              <a:rPr lang="en-US" sz="2000" i="1" dirty="0" smtClean="0">
                <a:solidFill>
                  <a:srgbClr val="0000FF"/>
                </a:solidFill>
                <a:latin typeface="Comic Sans MS" pitchFamily="66" charset="0"/>
              </a:rPr>
              <a:t>rhodonite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(MnSiO</a:t>
            </a:r>
            <a:r>
              <a:rPr lang="en-US" sz="2000" baseline="-25000" dirty="0" smtClean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</a:p>
          <a:p>
            <a:pPr lvl="1"/>
            <a:endParaRPr lang="en-US" sz="20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The metal is reactive which: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slowly reacts even with cold water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dissolves readily in dilute acids to give manganese(II)salts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is not easily attacked by air</a:t>
            </a:r>
            <a:endParaRPr lang="en-US" sz="2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Cont’d…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867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Mn metal can be extracted by </a:t>
            </a:r>
          </a:p>
          <a:p>
            <a:pPr lvl="1"/>
            <a:r>
              <a:rPr lang="en-US" sz="2000" dirty="0" smtClean="0">
                <a:latin typeface="Comic Sans MS" pitchFamily="66" charset="0"/>
              </a:rPr>
              <a:t>Reduction of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pyrolusite</a:t>
            </a:r>
            <a:r>
              <a:rPr lang="en-US" sz="2000" dirty="0" smtClean="0">
                <a:latin typeface="Comic Sans MS" pitchFamily="66" charset="0"/>
              </a:rPr>
              <a:t>, manganese(IV)oxide by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heating with aluminium gives </a:t>
            </a:r>
            <a:r>
              <a:rPr lang="en-US" sz="2000" dirty="0" smtClean="0">
                <a:latin typeface="Comic Sans MS" pitchFamily="66" charset="0"/>
              </a:rPr>
              <a:t>an explosive reaction, and </a:t>
            </a:r>
          </a:p>
          <a:p>
            <a:pPr lvl="1"/>
            <a:r>
              <a:rPr lang="en-US" sz="2000" dirty="0" smtClean="0">
                <a:latin typeface="Comic Sans MS" pitchFamily="66" charset="0"/>
              </a:rPr>
              <a:t>the oxide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Mn</a:t>
            </a:r>
            <a:r>
              <a:rPr lang="en-US" sz="2000" baseline="-25000" dirty="0" smtClean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O</a:t>
            </a:r>
            <a:r>
              <a:rPr lang="en-US" sz="2000" baseline="-25000" dirty="0" smtClean="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2000" dirty="0" smtClean="0">
                <a:latin typeface="Comic Sans MS" pitchFamily="66" charset="0"/>
              </a:rPr>
              <a:t> must be used to obtain the metal and is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purified by distillation</a:t>
            </a:r>
            <a:r>
              <a:rPr lang="en-US" sz="2000" dirty="0" smtClean="0">
                <a:latin typeface="Comic Sans MS" pitchFamily="66" charset="0"/>
              </a:rPr>
              <a:t> in </a:t>
            </a:r>
            <a:r>
              <a:rPr lang="en-US" sz="2000" dirty="0" err="1" smtClean="0">
                <a:latin typeface="Comic Sans MS" pitchFamily="66" charset="0"/>
              </a:rPr>
              <a:t>vacuo</a:t>
            </a:r>
            <a:r>
              <a:rPr lang="en-US" sz="2000" dirty="0" smtClean="0">
                <a:latin typeface="Comic Sans MS" pitchFamily="66" charset="0"/>
              </a:rPr>
              <a:t> just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above its melting point </a:t>
            </a:r>
            <a:r>
              <a:rPr lang="en-US" sz="2000" dirty="0" smtClean="0">
                <a:latin typeface="Comic Sans MS" pitchFamily="66" charset="0"/>
              </a:rPr>
              <a:t>(1517K)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electrolysis of aqueous manganese(II) </a:t>
            </a:r>
            <a:r>
              <a:rPr lang="en-US" sz="2000" dirty="0" err="1" smtClean="0">
                <a:solidFill>
                  <a:srgbClr val="0000FF"/>
                </a:solidFill>
                <a:latin typeface="Comic Sans MS" pitchFamily="66" charset="0"/>
              </a:rPr>
              <a:t>sulphate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(pure metal)</a:t>
            </a:r>
          </a:p>
          <a:p>
            <a:r>
              <a:rPr lang="en-US" sz="2000" dirty="0" smtClean="0">
                <a:latin typeface="Comic Sans MS" pitchFamily="66" charset="0"/>
              </a:rPr>
              <a:t>Manganese can exist in all oxidation states from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+2 to +7</a:t>
            </a:r>
            <a:r>
              <a:rPr lang="en-US" sz="2000" dirty="0" smtClean="0">
                <a:latin typeface="Comic Sans MS" pitchFamily="66" charset="0"/>
              </a:rPr>
              <a:t>, although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+2 and +7 </a:t>
            </a:r>
            <a:r>
              <a:rPr lang="en-US" sz="2000" dirty="0" smtClean="0">
                <a:latin typeface="Comic Sans MS" pitchFamily="66" charset="0"/>
              </a:rPr>
              <a:t>are the most common</a:t>
            </a:r>
          </a:p>
          <a:p>
            <a:r>
              <a:rPr lang="en-US" sz="2000" dirty="0" smtClean="0">
                <a:latin typeface="Comic Sans MS" pitchFamily="66" charset="0"/>
              </a:rPr>
              <a:t>Manganese(II) forms an extensive series of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salts </a:t>
            </a:r>
            <a:r>
              <a:rPr lang="en-US" sz="2000" dirty="0" smtClean="0">
                <a:latin typeface="Comic Sans MS" pitchFamily="66" charset="0"/>
              </a:rPr>
              <a:t>with all the common anions such as 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nitrate, chloride, and sulfate</a:t>
            </a:r>
          </a:p>
          <a:p>
            <a:r>
              <a:rPr lang="en-US" sz="2000" dirty="0" smtClean="0">
                <a:latin typeface="Comic Sans MS" pitchFamily="66" charset="0"/>
              </a:rPr>
              <a:t> In aqueous solution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Mn</a:t>
            </a:r>
            <a:r>
              <a:rPr lang="en-US" sz="2000" baseline="30000" dirty="0" smtClean="0">
                <a:solidFill>
                  <a:srgbClr val="FF0000"/>
                </a:solidFill>
                <a:latin typeface="Comic Sans MS" pitchFamily="66" charset="0"/>
              </a:rPr>
              <a:t>2+</a:t>
            </a:r>
            <a:r>
              <a:rPr lang="en-US" sz="2000" baseline="30000" dirty="0" smtClean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forms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[Mn(H</a:t>
            </a:r>
            <a:r>
              <a:rPr lang="en-US" sz="2000" baseline="-25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O)</a:t>
            </a:r>
            <a:r>
              <a:rPr lang="en-US" sz="2000" baseline="-25000" dirty="0" smtClean="0">
                <a:solidFill>
                  <a:srgbClr val="0000FF"/>
                </a:solidFill>
                <a:latin typeface="Comic Sans MS" pitchFamily="66" charset="0"/>
              </a:rPr>
              <a:t>6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2000" baseline="30000" dirty="0" smtClean="0">
                <a:solidFill>
                  <a:srgbClr val="0000FF"/>
                </a:solidFill>
                <a:latin typeface="Comic Sans MS" pitchFamily="66" charset="0"/>
              </a:rPr>
              <a:t>2+</a:t>
            </a:r>
            <a:r>
              <a:rPr lang="en-US" sz="2000" dirty="0" smtClean="0">
                <a:latin typeface="Comic Sans MS" pitchFamily="66" charset="0"/>
              </a:rPr>
              <a:t>, which has a 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light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pink </a:t>
            </a:r>
            <a:r>
              <a:rPr lang="en-US" sz="2000" dirty="0" smtClean="0">
                <a:latin typeface="Comic Sans MS" pitchFamily="66" charset="0"/>
              </a:rPr>
              <a:t>color</a:t>
            </a:r>
          </a:p>
          <a:p>
            <a:r>
              <a:rPr lang="en-US" sz="2000" dirty="0" smtClean="0">
                <a:latin typeface="Comic Sans MS" pitchFamily="66" charset="0"/>
              </a:rPr>
              <a:t>When base is added to a solution containing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manganese(II) ion</a:t>
            </a:r>
            <a:r>
              <a:rPr lang="en-US" sz="2000" dirty="0" smtClean="0">
                <a:latin typeface="Comic Sans MS" pitchFamily="66" charset="0"/>
              </a:rPr>
              <a:t>, the white 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manganese(II) hydroxide </a:t>
            </a:r>
            <a:r>
              <a:rPr lang="en-US" sz="2000" dirty="0" smtClean="0">
                <a:latin typeface="Comic Sans MS" pitchFamily="66" charset="0"/>
              </a:rPr>
              <a:t>is formed</a:t>
            </a:r>
            <a:endParaRPr lang="en-US" sz="2000" dirty="0">
              <a:latin typeface="Comic Sans MS" pitchFamily="66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5943600"/>
            <a:ext cx="53949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Cont’d…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867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Manganese(III) state is favored under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basic conditions</a:t>
            </a:r>
            <a:r>
              <a:rPr lang="en-US" sz="2000" dirty="0" smtClean="0">
                <a:latin typeface="Comic Sans MS" pitchFamily="66" charset="0"/>
              </a:rPr>
              <a:t>, and the  manganese(II) hydroxide oxidizes in air to a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brown hydrated manganese(II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I)  </a:t>
            </a:r>
            <a:r>
              <a:rPr lang="en-US" sz="2000" dirty="0" smtClean="0">
                <a:latin typeface="Comic Sans MS" pitchFamily="66" charset="0"/>
              </a:rPr>
              <a:t>oxide, </a:t>
            </a:r>
            <a:r>
              <a:rPr lang="en-US" sz="2000" dirty="0" err="1" smtClean="0">
                <a:latin typeface="Comic Sans MS" pitchFamily="66" charset="0"/>
              </a:rPr>
              <a:t>MnO</a:t>
            </a:r>
            <a:r>
              <a:rPr lang="en-US" sz="2000" dirty="0" smtClean="0">
                <a:latin typeface="Comic Sans MS" pitchFamily="66" charset="0"/>
              </a:rPr>
              <a:t>(OH)</a:t>
            </a:r>
          </a:p>
          <a:p>
            <a:endParaRPr lang="en-US" sz="2000" dirty="0" smtClean="0">
              <a:latin typeface="Comic Sans MS" pitchFamily="66" charset="0"/>
            </a:endParaRPr>
          </a:p>
          <a:p>
            <a:endParaRPr lang="en-US" sz="2000" dirty="0" smtClean="0">
              <a:latin typeface="Comic Sans MS" pitchFamily="66" charset="0"/>
            </a:endParaRPr>
          </a:p>
          <a:p>
            <a:endParaRPr lang="en-US" sz="2000" dirty="0" smtClean="0">
              <a:latin typeface="Comic Sans MS" pitchFamily="66" charset="0"/>
            </a:endParaRPr>
          </a:p>
          <a:p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Manganese(VII) </a:t>
            </a:r>
            <a:r>
              <a:rPr lang="en-US" sz="2000" dirty="0" smtClean="0">
                <a:latin typeface="Comic Sans MS" pitchFamily="66" charset="0"/>
              </a:rPr>
              <a:t>is found in the </a:t>
            </a:r>
            <a:r>
              <a:rPr lang="en-US" sz="2000" dirty="0" smtClean="0">
                <a:solidFill>
                  <a:srgbClr val="FF00FF"/>
                </a:solidFill>
                <a:latin typeface="Comic Sans MS" pitchFamily="66" charset="0"/>
              </a:rPr>
              <a:t>intensely purple permanganate </a:t>
            </a:r>
            <a:r>
              <a:rPr lang="en-US" sz="2000" dirty="0" smtClean="0">
                <a:latin typeface="Comic Sans MS" pitchFamily="66" charset="0"/>
              </a:rPr>
              <a:t>ion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, MnO</a:t>
            </a:r>
            <a:r>
              <a:rPr lang="en-US" sz="2000" baseline="-25000" dirty="0" smtClean="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2000" baseline="30000" dirty="0" smtClean="0">
                <a:solidFill>
                  <a:srgbClr val="0000FF"/>
                </a:solidFill>
                <a:latin typeface="Comic Sans MS" pitchFamily="66" charset="0"/>
              </a:rPr>
              <a:t>- </a:t>
            </a:r>
            <a:r>
              <a:rPr lang="en-US" sz="2000" dirty="0" smtClean="0">
                <a:latin typeface="Comic Sans MS" pitchFamily="66" charset="0"/>
              </a:rPr>
              <a:t>(strong oxidizing agent)</a:t>
            </a:r>
            <a:endParaRPr lang="en-US" sz="20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endParaRPr lang="en-US" sz="2000" dirty="0" smtClean="0">
              <a:latin typeface="Comic Sans MS" pitchFamily="66" charset="0"/>
            </a:endParaRPr>
          </a:p>
          <a:p>
            <a:endParaRPr lang="en-US" sz="2000" dirty="0" smtClean="0">
              <a:latin typeface="Comic Sans MS" pitchFamily="66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Potassium </a:t>
            </a:r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manganate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(VII) </a:t>
            </a:r>
            <a:r>
              <a:rPr lang="en-US" sz="2000" dirty="0" smtClean="0">
                <a:latin typeface="Comic Sans MS" pitchFamily="66" charset="0"/>
              </a:rPr>
              <a:t>can be prepared by:</a:t>
            </a:r>
          </a:p>
          <a:p>
            <a:pPr lvl="1"/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Electrolytic oxidation of manganese </a:t>
            </a:r>
            <a:r>
              <a:rPr lang="en-US" sz="1800" dirty="0" smtClean="0">
                <a:latin typeface="Comic Sans MS" pitchFamily="66" charset="0"/>
              </a:rPr>
              <a:t>metal (oxidation from 0 to +7) using a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manganese anode </a:t>
            </a:r>
            <a:r>
              <a:rPr lang="en-US" sz="1800" dirty="0" smtClean="0">
                <a:latin typeface="Comic Sans MS" pitchFamily="66" charset="0"/>
              </a:rPr>
              <a:t>in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potassium carbonate solution</a:t>
            </a:r>
            <a:r>
              <a:rPr lang="en-US" sz="1800" dirty="0" smtClean="0">
                <a:latin typeface="Comic Sans MS" pitchFamily="66" charset="0"/>
              </a:rPr>
              <a:t>,</a:t>
            </a:r>
          </a:p>
          <a:p>
            <a:pPr lvl="1"/>
            <a:r>
              <a:rPr lang="en-US" sz="1800" dirty="0" smtClean="0">
                <a:solidFill>
                  <a:srgbClr val="FF00FF"/>
                </a:solidFill>
                <a:latin typeface="Comic Sans MS" pitchFamily="66" charset="0"/>
              </a:rPr>
              <a:t>Oxidation of </a:t>
            </a:r>
            <a:r>
              <a:rPr lang="en-US" sz="1800" dirty="0" err="1" smtClean="0">
                <a:solidFill>
                  <a:srgbClr val="FF00FF"/>
                </a:solidFill>
                <a:latin typeface="Comic Sans MS" pitchFamily="66" charset="0"/>
              </a:rPr>
              <a:t>manganate</a:t>
            </a:r>
            <a:r>
              <a:rPr lang="en-US" sz="1800" dirty="0" smtClean="0">
                <a:solidFill>
                  <a:srgbClr val="FF00FF"/>
                </a:solidFill>
                <a:latin typeface="Comic Sans MS" pitchFamily="66" charset="0"/>
              </a:rPr>
              <a:t>(II)</a:t>
            </a:r>
            <a:r>
              <a:rPr lang="en-US" sz="1800" dirty="0" smtClean="0">
                <a:latin typeface="Comic Sans MS" pitchFamily="66" charset="0"/>
              </a:rPr>
              <a:t> (oxidation +2 to +7), using the </a:t>
            </a:r>
            <a:r>
              <a:rPr lang="en-US" sz="1800" dirty="0" err="1" smtClean="0">
                <a:solidFill>
                  <a:srgbClr val="0000FF"/>
                </a:solidFill>
                <a:latin typeface="Comic Sans MS" pitchFamily="66" charset="0"/>
              </a:rPr>
              <a:t>peroxodisulphate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 ion S</a:t>
            </a:r>
            <a:r>
              <a:rPr lang="en-US" sz="1800" baseline="-25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O</a:t>
            </a:r>
            <a:r>
              <a:rPr lang="en-US" sz="1800" baseline="-25000" dirty="0" smtClean="0">
                <a:solidFill>
                  <a:srgbClr val="0000FF"/>
                </a:solidFill>
                <a:latin typeface="Comic Sans MS" pitchFamily="66" charset="0"/>
              </a:rPr>
              <a:t>8</a:t>
            </a:r>
            <a:r>
              <a:rPr lang="en-US" sz="1800" baseline="30000" dirty="0" smtClean="0">
                <a:solidFill>
                  <a:srgbClr val="0000FF"/>
                </a:solidFill>
                <a:latin typeface="Comic Sans MS" pitchFamily="66" charset="0"/>
              </a:rPr>
              <a:t>2- </a:t>
            </a:r>
            <a:r>
              <a:rPr lang="en-US" sz="1800" dirty="0" smtClean="0">
                <a:latin typeface="Comic Sans MS" pitchFamily="66" charset="0"/>
              </a:rPr>
              <a:t>and a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manganese(II) salt</a:t>
            </a:r>
            <a:r>
              <a:rPr lang="en-US" sz="1800" dirty="0" smtClean="0">
                <a:latin typeface="Comic Sans MS" pitchFamily="66" charset="0"/>
              </a:rPr>
              <a:t>, and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Oxidation of manganese(IV</a:t>
            </a:r>
            <a:r>
              <a:rPr lang="en-US" sz="1800" dirty="0" smtClean="0">
                <a:latin typeface="Comic Sans MS" pitchFamily="66" charset="0"/>
              </a:rPr>
              <a:t>) by fusion of 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MnO</a:t>
            </a:r>
            <a:r>
              <a:rPr lang="en-US" sz="1800" baseline="-25000" dirty="0" smtClean="0">
                <a:solidFill>
                  <a:srgbClr val="3333FF"/>
                </a:solidFill>
                <a:latin typeface="Comic Sans MS" pitchFamily="66" charset="0"/>
              </a:rPr>
              <a:t>2</a:t>
            </a:r>
            <a:r>
              <a:rPr lang="en-US" sz="1800" dirty="0" smtClean="0">
                <a:latin typeface="Comic Sans MS" pitchFamily="66" charset="0"/>
              </a:rPr>
              <a:t> with </a:t>
            </a:r>
            <a:r>
              <a:rPr lang="en-US" sz="1800" dirty="0" smtClean="0">
                <a:solidFill>
                  <a:srgbClr val="FF00FF"/>
                </a:solidFill>
                <a:latin typeface="Comic Sans MS" pitchFamily="66" charset="0"/>
              </a:rPr>
              <a:t>potassium hydroxide</a:t>
            </a:r>
          </a:p>
          <a:p>
            <a:endParaRPr lang="en-US" sz="2200" dirty="0" smtClean="0">
              <a:solidFill>
                <a:srgbClr val="FF00FF"/>
              </a:solidFill>
              <a:latin typeface="Comic Sans MS" pitchFamily="66" charset="0"/>
            </a:endParaRPr>
          </a:p>
          <a:p>
            <a:pPr>
              <a:buNone/>
            </a:pPr>
            <a:endParaRPr lang="en-US" sz="2000" dirty="0">
              <a:latin typeface="Comic Sans MS" pitchFamily="66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05000"/>
            <a:ext cx="62179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2860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581400"/>
            <a:ext cx="65836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Cont’d…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6019800"/>
          </a:xfrm>
        </p:spPr>
        <p:txBody>
          <a:bodyPr>
            <a:normAutofit fontScale="70000" lnSpcReduction="20000"/>
          </a:bodyPr>
          <a:lstStyle/>
          <a:p>
            <a:r>
              <a:rPr lang="en-US" sz="2500" dirty="0" smtClean="0">
                <a:latin typeface="Comic Sans MS" pitchFamily="66" charset="0"/>
              </a:rPr>
              <a:t>Potassium </a:t>
            </a:r>
            <a:r>
              <a:rPr lang="en-US" sz="2500" dirty="0" err="1" smtClean="0">
                <a:solidFill>
                  <a:srgbClr val="FF00FF"/>
                </a:solidFill>
                <a:latin typeface="Comic Sans MS" pitchFamily="66" charset="0"/>
              </a:rPr>
              <a:t>manganate</a:t>
            </a:r>
            <a:r>
              <a:rPr lang="en-US" sz="2500" dirty="0" smtClean="0">
                <a:solidFill>
                  <a:srgbClr val="FF00FF"/>
                </a:solidFill>
                <a:latin typeface="Comic Sans MS" pitchFamily="66" charset="0"/>
              </a:rPr>
              <a:t>(VII)</a:t>
            </a:r>
            <a:r>
              <a:rPr lang="en-US" sz="2500" dirty="0" smtClean="0">
                <a:latin typeface="Comic Sans MS" pitchFamily="66" charset="0"/>
              </a:rPr>
              <a:t> disproportionate on heating</a:t>
            </a:r>
          </a:p>
          <a:p>
            <a:endParaRPr lang="en-US" sz="2000" dirty="0" smtClean="0">
              <a:latin typeface="Comic Sans MS" pitchFamily="66" charset="0"/>
            </a:endParaRPr>
          </a:p>
          <a:p>
            <a:endParaRPr lang="en-US" sz="2000" dirty="0" smtClean="0">
              <a:latin typeface="Comic Sans MS" pitchFamily="66" charset="0"/>
            </a:endParaRPr>
          </a:p>
          <a:p>
            <a:endParaRPr lang="en-US" sz="2000" dirty="0" smtClean="0">
              <a:latin typeface="Comic Sans MS" pitchFamily="66" charset="0"/>
            </a:endParaRPr>
          </a:p>
          <a:p>
            <a:r>
              <a:rPr lang="en-US" sz="2700" dirty="0" smtClean="0">
                <a:latin typeface="Comic Sans MS" pitchFamily="66" charset="0"/>
              </a:rPr>
              <a:t>The </a:t>
            </a:r>
            <a:r>
              <a:rPr lang="en-US" sz="2700" dirty="0" smtClean="0">
                <a:solidFill>
                  <a:srgbClr val="0000FF"/>
                </a:solidFill>
                <a:latin typeface="Comic Sans MS" pitchFamily="66" charset="0"/>
              </a:rPr>
              <a:t>green</a:t>
            </a:r>
            <a:r>
              <a:rPr lang="en-US" sz="2700" dirty="0" smtClean="0">
                <a:latin typeface="Comic Sans MS" pitchFamily="66" charset="0"/>
              </a:rPr>
              <a:t> </a:t>
            </a:r>
            <a:r>
              <a:rPr lang="en-US" sz="2700" dirty="0" err="1" smtClean="0">
                <a:solidFill>
                  <a:srgbClr val="3333FF"/>
                </a:solidFill>
                <a:latin typeface="Comic Sans MS" pitchFamily="66" charset="0"/>
              </a:rPr>
              <a:t>manganate</a:t>
            </a:r>
            <a:r>
              <a:rPr lang="en-US" sz="2700" dirty="0" smtClean="0">
                <a:solidFill>
                  <a:srgbClr val="3333FF"/>
                </a:solidFill>
                <a:latin typeface="Comic Sans MS" pitchFamily="66" charset="0"/>
              </a:rPr>
              <a:t> (VI)ion </a:t>
            </a:r>
            <a:r>
              <a:rPr lang="en-US" sz="2700" dirty="0" smtClean="0">
                <a:latin typeface="Comic Sans MS" pitchFamily="66" charset="0"/>
              </a:rPr>
              <a:t>which is only stable in alkaline solution disproportionate in </a:t>
            </a:r>
            <a:r>
              <a:rPr lang="en-US" sz="2700" dirty="0" smtClean="0">
                <a:solidFill>
                  <a:srgbClr val="FF0000"/>
                </a:solidFill>
                <a:latin typeface="Comic Sans MS" pitchFamily="66" charset="0"/>
              </a:rPr>
              <a:t>neutral or acidic solutions</a:t>
            </a:r>
          </a:p>
          <a:p>
            <a:pPr>
              <a:buNone/>
            </a:pPr>
            <a:endParaRPr lang="en-US" sz="2000" dirty="0" smtClean="0">
              <a:latin typeface="Comic Sans MS" pitchFamily="66" charset="0"/>
            </a:endParaRPr>
          </a:p>
          <a:p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endParaRPr lang="en-US" sz="2000" b="1" dirty="0" smtClean="0">
              <a:solidFill>
                <a:srgbClr val="3333FF"/>
              </a:solidFill>
              <a:latin typeface="+mj-lt"/>
            </a:endParaRPr>
          </a:p>
          <a:p>
            <a:pPr>
              <a:buNone/>
            </a:pPr>
            <a:r>
              <a:rPr lang="en-US" sz="3000" b="1" dirty="0" smtClean="0">
                <a:solidFill>
                  <a:srgbClr val="3333FF"/>
                </a:solidFill>
                <a:latin typeface="+mj-lt"/>
              </a:rPr>
              <a:t>Uses</a:t>
            </a:r>
          </a:p>
          <a:p>
            <a:pPr>
              <a:lnSpc>
                <a:spcPct val="120000"/>
              </a:lnSpc>
            </a:pPr>
            <a:r>
              <a:rPr lang="en-US" sz="2600" dirty="0" smtClean="0">
                <a:latin typeface="Comic Sans MS" pitchFamily="66" charset="0"/>
              </a:rPr>
              <a:t>The main use of the element is in the steel </a:t>
            </a:r>
            <a:r>
              <a:rPr lang="en-US" sz="2600" dirty="0" smtClean="0">
                <a:solidFill>
                  <a:srgbClr val="FF0000"/>
                </a:solidFill>
                <a:latin typeface="Comic Sans MS" pitchFamily="66" charset="0"/>
              </a:rPr>
              <a:t>industry</a:t>
            </a:r>
          </a:p>
          <a:p>
            <a:pPr>
              <a:lnSpc>
                <a:spcPct val="120000"/>
              </a:lnSpc>
            </a:pPr>
            <a:r>
              <a:rPr lang="en-US" sz="2600" dirty="0" smtClean="0">
                <a:latin typeface="Comic Sans MS" pitchFamily="66" charset="0"/>
              </a:rPr>
              <a:t>Steels that contain Mn are:</a:t>
            </a:r>
          </a:p>
          <a:p>
            <a:pPr lvl="1">
              <a:lnSpc>
                <a:spcPct val="120000"/>
              </a:lnSpc>
            </a:pPr>
            <a:r>
              <a:rPr lang="en-US" sz="2600" dirty="0" smtClean="0">
                <a:solidFill>
                  <a:srgbClr val="FF0000"/>
                </a:solidFill>
                <a:latin typeface="Comic Sans MS" pitchFamily="66" charset="0"/>
              </a:rPr>
              <a:t>suitable for crushing, grinding and excavating machinery</a:t>
            </a:r>
            <a:r>
              <a:rPr lang="en-US" sz="2600" dirty="0" smtClean="0">
                <a:latin typeface="Comic Sans MS" pitchFamily="66" charset="0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sz="2600" dirty="0" smtClean="0">
                <a:latin typeface="Comic Sans MS" pitchFamily="66" charset="0"/>
              </a:rPr>
              <a:t>Manganese is also used in </a:t>
            </a:r>
            <a:r>
              <a:rPr lang="en-US" sz="2600" dirty="0" smtClean="0">
                <a:solidFill>
                  <a:srgbClr val="FF00FF"/>
                </a:solidFill>
                <a:latin typeface="Comic Sans MS" pitchFamily="66" charset="0"/>
              </a:rPr>
              <a:t>aluminium alloys</a:t>
            </a:r>
            <a:r>
              <a:rPr lang="en-US" sz="2600" dirty="0" smtClean="0">
                <a:latin typeface="Comic Sans MS" pitchFamily="66" charset="0"/>
              </a:rPr>
              <a:t>, such as those used in </a:t>
            </a:r>
            <a:r>
              <a:rPr lang="en-US" sz="2600" dirty="0" smtClean="0">
                <a:solidFill>
                  <a:srgbClr val="FF0000"/>
                </a:solidFill>
                <a:latin typeface="Comic Sans MS" pitchFamily="66" charset="0"/>
              </a:rPr>
              <a:t>drinks cans</a:t>
            </a:r>
            <a:r>
              <a:rPr lang="en-US" sz="2600" dirty="0" smtClean="0">
                <a:latin typeface="Comic Sans MS" pitchFamily="66" charset="0"/>
              </a:rPr>
              <a:t>, at a level of ∼1 percent to </a:t>
            </a:r>
            <a:r>
              <a:rPr lang="en-US" sz="2600" dirty="0" smtClean="0">
                <a:solidFill>
                  <a:srgbClr val="0000FF"/>
                </a:solidFill>
                <a:latin typeface="Comic Sans MS" pitchFamily="66" charset="0"/>
              </a:rPr>
              <a:t>improve corrosion resistance</a:t>
            </a:r>
          </a:p>
          <a:p>
            <a:pPr>
              <a:lnSpc>
                <a:spcPct val="120000"/>
              </a:lnSpc>
            </a:pPr>
            <a:r>
              <a:rPr lang="en-US" sz="2600" dirty="0" smtClean="0">
                <a:latin typeface="Comic Sans MS" pitchFamily="66" charset="0"/>
              </a:rPr>
              <a:t>MnO</a:t>
            </a:r>
            <a:r>
              <a:rPr lang="en-US" sz="2600" baseline="-25000" dirty="0" smtClean="0">
                <a:latin typeface="Comic Sans MS" pitchFamily="66" charset="0"/>
              </a:rPr>
              <a:t>2</a:t>
            </a:r>
            <a:r>
              <a:rPr lang="en-US" sz="2600" dirty="0" smtClean="0">
                <a:latin typeface="Comic Sans MS" pitchFamily="66" charset="0"/>
              </a:rPr>
              <a:t> is a major component of </a:t>
            </a:r>
            <a:r>
              <a:rPr lang="en-US" sz="2600" dirty="0" smtClean="0">
                <a:solidFill>
                  <a:srgbClr val="3333FF"/>
                </a:solidFill>
                <a:latin typeface="Comic Sans MS" pitchFamily="66" charset="0"/>
              </a:rPr>
              <a:t>alkaline batteries</a:t>
            </a:r>
          </a:p>
          <a:p>
            <a:pPr>
              <a:lnSpc>
                <a:spcPct val="120000"/>
              </a:lnSpc>
            </a:pPr>
            <a:r>
              <a:rPr lang="en-US" sz="2600" dirty="0" smtClean="0">
                <a:latin typeface="Comic Sans MS" pitchFamily="66" charset="0"/>
              </a:rPr>
              <a:t>Mn salts are used as </a:t>
            </a:r>
            <a:r>
              <a:rPr lang="en-US" sz="2600" dirty="0" smtClean="0">
                <a:solidFill>
                  <a:srgbClr val="FF0000"/>
                </a:solidFill>
                <a:latin typeface="Comic Sans MS" pitchFamily="66" charset="0"/>
              </a:rPr>
              <a:t>pigments in ceramics and glasses</a:t>
            </a:r>
          </a:p>
          <a:p>
            <a:pPr>
              <a:lnSpc>
                <a:spcPct val="120000"/>
              </a:lnSpc>
            </a:pPr>
            <a:r>
              <a:rPr lang="en-US" sz="2600" dirty="0" smtClean="0">
                <a:solidFill>
                  <a:srgbClr val="FF0000"/>
                </a:solidFill>
                <a:latin typeface="Comic Sans MS" pitchFamily="66" charset="0"/>
              </a:rPr>
              <a:t>Manganese is important in biology </a:t>
            </a:r>
            <a:r>
              <a:rPr lang="en-US" sz="2600" dirty="0" smtClean="0">
                <a:latin typeface="Comic Sans MS" pitchFamily="66" charset="0"/>
              </a:rPr>
              <a:t>and is present as the </a:t>
            </a:r>
            <a:r>
              <a:rPr lang="en-US" sz="2600" dirty="0" smtClean="0">
                <a:solidFill>
                  <a:srgbClr val="3333FF"/>
                </a:solidFill>
                <a:latin typeface="Comic Sans MS" pitchFamily="66" charset="0"/>
              </a:rPr>
              <a:t>active-site</a:t>
            </a:r>
            <a:r>
              <a:rPr lang="en-US" sz="2600" dirty="0" smtClean="0">
                <a:latin typeface="Comic Sans MS" pitchFamily="66" charset="0"/>
              </a:rPr>
              <a:t> metal in </a:t>
            </a:r>
            <a:r>
              <a:rPr lang="en-US" sz="2600" dirty="0" smtClean="0">
                <a:solidFill>
                  <a:srgbClr val="3333FF"/>
                </a:solidFill>
                <a:latin typeface="Comic Sans MS" pitchFamily="66" charset="0"/>
              </a:rPr>
              <a:t>numerous enzymes </a:t>
            </a:r>
            <a:r>
              <a:rPr lang="en-US" sz="2600" dirty="0" smtClean="0">
                <a:latin typeface="Comic Sans MS" pitchFamily="66" charset="0"/>
              </a:rPr>
              <a:t>across all forms of life</a:t>
            </a:r>
          </a:p>
          <a:p>
            <a:pPr>
              <a:lnSpc>
                <a:spcPct val="120000"/>
              </a:lnSpc>
            </a:pPr>
            <a:r>
              <a:rPr lang="en-US" sz="2600" dirty="0" smtClean="0">
                <a:latin typeface="Comic Sans MS" pitchFamily="66" charset="0"/>
              </a:rPr>
              <a:t>MnO</a:t>
            </a:r>
            <a:r>
              <a:rPr lang="en-US" sz="2600" baseline="-25000" dirty="0" smtClean="0">
                <a:latin typeface="Comic Sans MS" pitchFamily="66" charset="0"/>
              </a:rPr>
              <a:t>4</a:t>
            </a:r>
            <a:r>
              <a:rPr lang="en-US" sz="2600" baseline="30000" dirty="0" smtClean="0">
                <a:latin typeface="Comic Sans MS" pitchFamily="66" charset="0"/>
              </a:rPr>
              <a:t>-</a:t>
            </a:r>
            <a:r>
              <a:rPr lang="en-US" sz="2600" dirty="0" smtClean="0">
                <a:latin typeface="Comic Sans MS" pitchFamily="66" charset="0"/>
              </a:rPr>
              <a:t>  is strong oxidizing agent which is widely used as </a:t>
            </a:r>
            <a:r>
              <a:rPr lang="en-US" sz="2600" dirty="0" smtClean="0">
                <a:solidFill>
                  <a:srgbClr val="3333FF"/>
                </a:solidFill>
                <a:latin typeface="Comic Sans MS" pitchFamily="66" charset="0"/>
              </a:rPr>
              <a:t>analytical reagent in acidic solution </a:t>
            </a:r>
            <a:endParaRPr lang="en-US" sz="2600" dirty="0">
              <a:solidFill>
                <a:srgbClr val="3333FF"/>
              </a:solidFill>
              <a:latin typeface="Comic Sans MS" pitchFamily="66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066800"/>
            <a:ext cx="3931920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209800"/>
            <a:ext cx="4663440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solidFill>
                  <a:srgbClr val="3333FF"/>
                </a:solidFill>
              </a:rPr>
              <a:t>E. Iron (Fe)</a:t>
            </a:r>
            <a:endParaRPr lang="en-US" sz="2800" dirty="0">
              <a:solidFill>
                <a:srgbClr val="3333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867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Bahnschrift" pitchFamily="34" charset="0"/>
              </a:rPr>
              <a:t>After aluminium, iron is the </a:t>
            </a:r>
            <a:r>
              <a:rPr lang="en-US" sz="2000" dirty="0" smtClean="0">
                <a:solidFill>
                  <a:srgbClr val="3333FF"/>
                </a:solidFill>
                <a:latin typeface="Bahnschrift" pitchFamily="34" charset="0"/>
              </a:rPr>
              <a:t>fourth most abundant metal </a:t>
            </a:r>
            <a:r>
              <a:rPr lang="en-US" sz="2000" dirty="0" smtClean="0">
                <a:latin typeface="Bahnschrift" pitchFamily="34" charset="0"/>
              </a:rPr>
              <a:t>of all the elements</a:t>
            </a:r>
          </a:p>
          <a:p>
            <a:r>
              <a:rPr lang="en-US" sz="2000" dirty="0" smtClean="0">
                <a:latin typeface="Bahnschrift" pitchFamily="34" charset="0"/>
              </a:rPr>
              <a:t>The Earth’s core is believed to consist </a:t>
            </a:r>
            <a:r>
              <a:rPr lang="en-US" sz="2000" dirty="0" smtClean="0">
                <a:solidFill>
                  <a:srgbClr val="FF0000"/>
                </a:solidFill>
                <a:latin typeface="Bahnschrift" pitchFamily="34" charset="0"/>
              </a:rPr>
              <a:t>mainly of iron</a:t>
            </a:r>
          </a:p>
          <a:p>
            <a:r>
              <a:rPr lang="en-US" sz="2000" dirty="0" smtClean="0">
                <a:latin typeface="Bahnschrift" pitchFamily="34" charset="0"/>
              </a:rPr>
              <a:t>It occurs chiefly as oxides</a:t>
            </a:r>
          </a:p>
          <a:p>
            <a:pPr lvl="1"/>
            <a:r>
              <a:rPr lang="en-US" sz="2000" dirty="0" smtClean="0">
                <a:latin typeface="Bahnschrift" pitchFamily="34" charset="0"/>
              </a:rPr>
              <a:t> </a:t>
            </a:r>
            <a:r>
              <a:rPr lang="en-US" sz="2000" i="1" dirty="0" smtClean="0">
                <a:solidFill>
                  <a:srgbClr val="3333FF"/>
                </a:solidFill>
                <a:latin typeface="Bahnschrift" pitchFamily="34" charset="0"/>
              </a:rPr>
              <a:t>haematite </a:t>
            </a:r>
            <a:r>
              <a:rPr lang="en-US" sz="2000" dirty="0" smtClean="0">
                <a:solidFill>
                  <a:srgbClr val="3333FF"/>
                </a:solidFill>
                <a:latin typeface="Bahnschrift" pitchFamily="34" charset="0"/>
              </a:rPr>
              <a:t>(Fe</a:t>
            </a:r>
            <a:r>
              <a:rPr lang="en-US" sz="2000" baseline="-25000" dirty="0" smtClean="0">
                <a:solidFill>
                  <a:srgbClr val="3333FF"/>
                </a:solidFill>
                <a:latin typeface="Bahnschrift" pitchFamily="34" charset="0"/>
              </a:rPr>
              <a:t>2</a:t>
            </a:r>
            <a:r>
              <a:rPr lang="en-US" sz="2000" dirty="0" smtClean="0">
                <a:solidFill>
                  <a:srgbClr val="3333FF"/>
                </a:solidFill>
                <a:latin typeface="Bahnschrift" pitchFamily="34" charset="0"/>
              </a:rPr>
              <a:t>O</a:t>
            </a:r>
            <a:r>
              <a:rPr lang="en-US" sz="2000" baseline="-25000" dirty="0" smtClean="0">
                <a:solidFill>
                  <a:srgbClr val="3333FF"/>
                </a:solidFill>
                <a:latin typeface="Bahnschrift" pitchFamily="34" charset="0"/>
              </a:rPr>
              <a:t>3</a:t>
            </a:r>
            <a:r>
              <a:rPr lang="en-US" sz="2000" dirty="0" smtClean="0">
                <a:solidFill>
                  <a:srgbClr val="3333FF"/>
                </a:solidFill>
                <a:latin typeface="Bahnschrift" pitchFamily="34" charset="0"/>
              </a:rPr>
              <a:t>), </a:t>
            </a:r>
            <a:r>
              <a:rPr lang="en-US" sz="2000" i="1" dirty="0" smtClean="0">
                <a:solidFill>
                  <a:srgbClr val="3333FF"/>
                </a:solidFill>
                <a:latin typeface="Bahnschrift" pitchFamily="34" charset="0"/>
              </a:rPr>
              <a:t>magnetite</a:t>
            </a:r>
            <a:r>
              <a:rPr lang="en-US" sz="2000" dirty="0" smtClean="0">
                <a:solidFill>
                  <a:srgbClr val="3333FF"/>
                </a:solidFill>
                <a:latin typeface="Bahnschrift" pitchFamily="34" charset="0"/>
              </a:rPr>
              <a:t> (</a:t>
            </a:r>
            <a:r>
              <a:rPr lang="en-US" sz="2000" i="1" dirty="0" smtClean="0">
                <a:solidFill>
                  <a:srgbClr val="3333FF"/>
                </a:solidFill>
                <a:latin typeface="Bahnschrift" pitchFamily="34" charset="0"/>
              </a:rPr>
              <a:t>lodestone</a:t>
            </a:r>
            <a:r>
              <a:rPr lang="en-US" sz="2000" dirty="0" smtClean="0">
                <a:solidFill>
                  <a:srgbClr val="3333FF"/>
                </a:solidFill>
                <a:latin typeface="Bahnschrift" pitchFamily="34" charset="0"/>
              </a:rPr>
              <a:t>) (Fe</a:t>
            </a:r>
            <a:r>
              <a:rPr lang="en-US" sz="2000" baseline="-25000" dirty="0" smtClean="0">
                <a:solidFill>
                  <a:srgbClr val="3333FF"/>
                </a:solidFill>
                <a:latin typeface="Bahnschrift" pitchFamily="34" charset="0"/>
              </a:rPr>
              <a:t>3</a:t>
            </a:r>
            <a:r>
              <a:rPr lang="en-US" sz="2000" dirty="0" smtClean="0">
                <a:solidFill>
                  <a:srgbClr val="3333FF"/>
                </a:solidFill>
                <a:latin typeface="Bahnschrift" pitchFamily="34" charset="0"/>
              </a:rPr>
              <a:t>O</a:t>
            </a:r>
            <a:r>
              <a:rPr lang="en-US" sz="2000" baseline="-25000" dirty="0" smtClean="0">
                <a:solidFill>
                  <a:srgbClr val="3333FF"/>
                </a:solidFill>
                <a:latin typeface="Bahnschrift" pitchFamily="34" charset="0"/>
              </a:rPr>
              <a:t>4</a:t>
            </a:r>
            <a:r>
              <a:rPr lang="en-US" sz="2000" dirty="0" smtClean="0">
                <a:solidFill>
                  <a:srgbClr val="3333FF"/>
                </a:solidFill>
                <a:latin typeface="Bahnschrift" pitchFamily="34" charset="0"/>
              </a:rPr>
              <a:t>)</a:t>
            </a:r>
          </a:p>
          <a:p>
            <a:r>
              <a:rPr lang="en-US" sz="2000" dirty="0" smtClean="0">
                <a:latin typeface="Bahnschrift" pitchFamily="34" charset="0"/>
              </a:rPr>
              <a:t>The other common sources of iron are</a:t>
            </a:r>
          </a:p>
          <a:p>
            <a:pPr lvl="1"/>
            <a:r>
              <a:rPr lang="en-US" sz="2000" dirty="0" smtClean="0">
                <a:latin typeface="Bahnschrift" pitchFamily="34" charset="0"/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  <a:latin typeface="Bahnschrift" pitchFamily="34" charset="0"/>
              </a:rPr>
              <a:t>siderite</a:t>
            </a:r>
            <a:r>
              <a:rPr lang="en-US" sz="2000" dirty="0" smtClean="0">
                <a:solidFill>
                  <a:srgbClr val="FF0000"/>
                </a:solidFill>
                <a:latin typeface="Bahnschrift" pitchFamily="34" charset="0"/>
              </a:rPr>
              <a:t> (FeCO</a:t>
            </a:r>
            <a:r>
              <a:rPr lang="en-US" sz="2000" baseline="-25000" dirty="0" smtClean="0">
                <a:solidFill>
                  <a:srgbClr val="FF0000"/>
                </a:solidFill>
                <a:latin typeface="Bahnschrift" pitchFamily="34" charset="0"/>
              </a:rPr>
              <a:t>3</a:t>
            </a:r>
            <a:r>
              <a:rPr lang="en-US" sz="2000" dirty="0" smtClean="0">
                <a:solidFill>
                  <a:srgbClr val="FF0000"/>
                </a:solidFill>
                <a:latin typeface="Bahnschrift" pitchFamily="34" charset="0"/>
              </a:rPr>
              <a:t>), </a:t>
            </a:r>
            <a:r>
              <a:rPr lang="en-US" sz="2000" i="1" dirty="0" smtClean="0">
                <a:solidFill>
                  <a:srgbClr val="FF0000"/>
                </a:solidFill>
                <a:latin typeface="Bahnschrift" pitchFamily="34" charset="0"/>
              </a:rPr>
              <a:t>goethite</a:t>
            </a:r>
            <a:r>
              <a:rPr lang="en-US" sz="2000" dirty="0" smtClean="0">
                <a:solidFill>
                  <a:srgbClr val="FF0000"/>
                </a:solidFill>
                <a:latin typeface="Bahnschrift" pitchFamily="34" charset="0"/>
              </a:rPr>
              <a:t> (</a:t>
            </a:r>
            <a:r>
              <a:rPr lang="en-US" sz="2000" dirty="0" smtClean="0">
                <a:solidFill>
                  <a:srgbClr val="FF0000"/>
                </a:solidFill>
                <a:latin typeface="Bahnschrift" pitchFamily="34" charset="0"/>
                <a:sym typeface="Symbol"/>
              </a:rPr>
              <a:t></a:t>
            </a:r>
            <a:r>
              <a:rPr lang="en-US" sz="2000" dirty="0" smtClean="0">
                <a:solidFill>
                  <a:srgbClr val="FF0000"/>
                </a:solidFill>
                <a:latin typeface="Bahnschrift" pitchFamily="34" charset="0"/>
              </a:rPr>
              <a:t>-Fe(O)OH) </a:t>
            </a:r>
            <a:r>
              <a:rPr lang="en-US" sz="2000" dirty="0" smtClean="0">
                <a:latin typeface="Bahnschrift" pitchFamily="34" charset="0"/>
              </a:rPr>
              <a:t>and</a:t>
            </a:r>
            <a:r>
              <a:rPr lang="en-US" sz="2000" dirty="0" smtClean="0">
                <a:solidFill>
                  <a:srgbClr val="FF0000"/>
                </a:solidFill>
                <a:latin typeface="Bahnschrift" pitchFamily="34" charset="0"/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  <a:latin typeface="Bahnschrift" pitchFamily="34" charset="0"/>
              </a:rPr>
              <a:t>lepidocrocite</a:t>
            </a:r>
            <a:r>
              <a:rPr lang="en-US" sz="2000" dirty="0" smtClean="0">
                <a:solidFill>
                  <a:srgbClr val="FF0000"/>
                </a:solidFill>
                <a:latin typeface="Bahnschrift" pitchFamily="34" charset="0"/>
              </a:rPr>
              <a:t> (</a:t>
            </a:r>
            <a:r>
              <a:rPr lang="en-US" sz="2000" dirty="0" smtClean="0">
                <a:solidFill>
                  <a:srgbClr val="FF0000"/>
                </a:solidFill>
                <a:latin typeface="Bahnschrift" pitchFamily="34" charset="0"/>
                <a:sym typeface="Symbol"/>
              </a:rPr>
              <a:t></a:t>
            </a:r>
            <a:r>
              <a:rPr lang="en-US" sz="2000" dirty="0" smtClean="0">
                <a:solidFill>
                  <a:srgbClr val="FF0000"/>
                </a:solidFill>
                <a:latin typeface="Bahnschrift" pitchFamily="34" charset="0"/>
              </a:rPr>
              <a:t>-Fe(O)OH</a:t>
            </a:r>
            <a:r>
              <a:rPr lang="en-US" sz="2000" dirty="0" smtClean="0">
                <a:latin typeface="Bahnschrift" pitchFamily="34" charset="0"/>
              </a:rPr>
              <a:t>,</a:t>
            </a:r>
          </a:p>
          <a:p>
            <a:pPr lvl="1"/>
            <a:r>
              <a:rPr lang="en-US" sz="2000" dirty="0" smtClean="0">
                <a:latin typeface="Bahnschrift" pitchFamily="34" charset="0"/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  <a:latin typeface="Bahnschrift" pitchFamily="34" charset="0"/>
              </a:rPr>
              <a:t>iron pyrites</a:t>
            </a:r>
            <a:r>
              <a:rPr lang="en-US" sz="2000" dirty="0" smtClean="0">
                <a:solidFill>
                  <a:srgbClr val="FF0000"/>
                </a:solidFill>
                <a:latin typeface="Bahnschrift" pitchFamily="34" charset="0"/>
              </a:rPr>
              <a:t> (FeS</a:t>
            </a:r>
            <a:r>
              <a:rPr lang="en-US" sz="2000" baseline="-25000" dirty="0" smtClean="0">
                <a:solidFill>
                  <a:srgbClr val="FF0000"/>
                </a:solidFill>
                <a:latin typeface="Bahnschrift" pitchFamily="34" charset="0"/>
              </a:rPr>
              <a:t>2</a:t>
            </a:r>
            <a:r>
              <a:rPr lang="en-US" sz="2000" dirty="0" smtClean="0">
                <a:solidFill>
                  <a:srgbClr val="FF0000"/>
                </a:solidFill>
                <a:latin typeface="Bahnschrift" pitchFamily="34" charset="0"/>
              </a:rPr>
              <a:t>)</a:t>
            </a:r>
            <a:r>
              <a:rPr lang="en-US" sz="2000" dirty="0" smtClean="0">
                <a:latin typeface="Bahnschrift" pitchFamily="34" charset="0"/>
              </a:rPr>
              <a:t> and </a:t>
            </a:r>
            <a:r>
              <a:rPr lang="en-US" sz="2000" i="1" dirty="0" smtClean="0">
                <a:solidFill>
                  <a:srgbClr val="FF0000"/>
                </a:solidFill>
                <a:latin typeface="Bahnschrift" pitchFamily="34" charset="0"/>
              </a:rPr>
              <a:t>chalcopyrite</a:t>
            </a:r>
            <a:r>
              <a:rPr lang="en-US" sz="2000" dirty="0" smtClean="0">
                <a:solidFill>
                  <a:srgbClr val="FF0000"/>
                </a:solidFill>
                <a:latin typeface="Bahnschrift" pitchFamily="34" charset="0"/>
              </a:rPr>
              <a:t> (CuFeS</a:t>
            </a:r>
            <a:r>
              <a:rPr lang="en-US" sz="2000" baseline="-25000" dirty="0" smtClean="0">
                <a:solidFill>
                  <a:srgbClr val="FF0000"/>
                </a:solidFill>
                <a:latin typeface="Bahnschrift" pitchFamily="34" charset="0"/>
              </a:rPr>
              <a:t>2</a:t>
            </a:r>
            <a:r>
              <a:rPr lang="en-US" sz="2000" dirty="0" smtClean="0">
                <a:solidFill>
                  <a:srgbClr val="FF0000"/>
                </a:solidFill>
                <a:latin typeface="Bahnschrift" pitchFamily="34" charset="0"/>
              </a:rPr>
              <a:t>)</a:t>
            </a:r>
          </a:p>
          <a:p>
            <a:r>
              <a:rPr lang="en-US" sz="2000" dirty="0" smtClean="0">
                <a:latin typeface="Bahnschrift" pitchFamily="34" charset="0"/>
              </a:rPr>
              <a:t>It is the most important metal in everyday life because of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latin typeface="Bahnschrift" pitchFamily="34" charset="0"/>
              </a:rPr>
              <a:t> its abundance and cheapness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latin typeface="Bahnschrift" pitchFamily="34" charset="0"/>
              </a:rPr>
              <a:t>its ability to be cast, drawn</a:t>
            </a:r>
            <a:r>
              <a:rPr lang="en-US" sz="2000" dirty="0" smtClean="0">
                <a:latin typeface="Bahnschrift" pitchFamily="34" charset="0"/>
              </a:rPr>
              <a:t> and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latin typeface="Bahnschrift" pitchFamily="34" charset="0"/>
              </a:rPr>
              <a:t> forged for a variety of uses</a:t>
            </a:r>
          </a:p>
          <a:p>
            <a:r>
              <a:rPr lang="en-US" sz="2000" dirty="0" smtClean="0">
                <a:latin typeface="Bahnschrift" pitchFamily="34" charset="0"/>
              </a:rPr>
              <a:t>The process of extraction requires first </a:t>
            </a:r>
            <a:r>
              <a:rPr lang="en-US" sz="2000" dirty="0" smtClean="0">
                <a:solidFill>
                  <a:srgbClr val="FF0000"/>
                </a:solidFill>
                <a:latin typeface="Bahnschrift" pitchFamily="34" charset="0"/>
              </a:rPr>
              <a:t>smelting</a:t>
            </a:r>
            <a:r>
              <a:rPr lang="en-US" sz="2000" dirty="0" smtClean="0">
                <a:latin typeface="Bahnschrift" pitchFamily="34" charset="0"/>
              </a:rPr>
              <a:t> (to obtain the crude metal) and then </a:t>
            </a:r>
            <a:r>
              <a:rPr lang="en-US" sz="2000" dirty="0" smtClean="0">
                <a:solidFill>
                  <a:srgbClr val="3333FF"/>
                </a:solidFill>
                <a:latin typeface="Bahnschrift" pitchFamily="34" charset="0"/>
              </a:rPr>
              <a:t>refining</a:t>
            </a:r>
          </a:p>
          <a:p>
            <a:r>
              <a:rPr lang="en-US" sz="2000" dirty="0" smtClean="0">
                <a:latin typeface="Bahnschrift" pitchFamily="34" charset="0"/>
              </a:rPr>
              <a:t>In smelting, </a:t>
            </a:r>
            <a:r>
              <a:rPr lang="en-US" sz="2000" dirty="0" smtClean="0">
                <a:solidFill>
                  <a:srgbClr val="FF0000"/>
                </a:solidFill>
                <a:latin typeface="Bahnschrift" pitchFamily="34" charset="0"/>
              </a:rPr>
              <a:t>iron ore (usually an oxide) </a:t>
            </a:r>
            <a:r>
              <a:rPr lang="en-US" sz="2000" dirty="0" smtClean="0">
                <a:latin typeface="Bahnschrift" pitchFamily="34" charset="0"/>
              </a:rPr>
              <a:t>is mixed with </a:t>
            </a:r>
            <a:r>
              <a:rPr lang="en-US" sz="2000" dirty="0" smtClean="0">
                <a:solidFill>
                  <a:srgbClr val="0000FF"/>
                </a:solidFill>
                <a:latin typeface="Bahnschrift" pitchFamily="34" charset="0"/>
              </a:rPr>
              <a:t>coke and limestone and heated</a:t>
            </a:r>
            <a:r>
              <a:rPr lang="en-US" sz="2000" dirty="0" smtClean="0">
                <a:latin typeface="Bahnschrift" pitchFamily="34" charset="0"/>
              </a:rPr>
              <a:t> and </a:t>
            </a:r>
            <a:r>
              <a:rPr lang="en-US" sz="2000" dirty="0" smtClean="0">
                <a:solidFill>
                  <a:srgbClr val="0000FF"/>
                </a:solidFill>
                <a:latin typeface="Bahnschrift" pitchFamily="34" charset="0"/>
              </a:rPr>
              <a:t>hot air </a:t>
            </a:r>
            <a:r>
              <a:rPr lang="en-US" sz="2000" dirty="0" smtClean="0">
                <a:latin typeface="Bahnschrift" pitchFamily="34" charset="0"/>
              </a:rPr>
              <a:t>(often enriched with oxygen) is blown in from beneath (</a:t>
            </a:r>
            <a:r>
              <a:rPr lang="en-US" sz="2000" dirty="0" smtClean="0">
                <a:solidFill>
                  <a:srgbClr val="0000FF"/>
                </a:solidFill>
                <a:latin typeface="Bahnschrift" pitchFamily="34" charset="0"/>
              </a:rPr>
              <a:t>in a blast furnace</a:t>
            </a:r>
            <a:r>
              <a:rPr lang="en-US" sz="2000" dirty="0" smtClean="0">
                <a:latin typeface="Bahnschrift" pitchFamily="34" charset="0"/>
              </a:rPr>
              <a:t>)</a:t>
            </a:r>
            <a:endParaRPr lang="en-US" sz="2000" dirty="0">
              <a:latin typeface="Bahnschrift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Cont’d…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5943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At the lower, hotter part of the furnace, CO is produced (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essential reducing agent</a:t>
            </a:r>
            <a:r>
              <a:rPr lang="en-US" sz="2000" dirty="0" smtClean="0">
                <a:latin typeface="Comic Sans MS" pitchFamily="66" charset="0"/>
              </a:rPr>
              <a:t>)</a:t>
            </a:r>
          </a:p>
          <a:p>
            <a:endParaRPr lang="en-US" sz="2000" dirty="0" smtClean="0">
              <a:latin typeface="Comic Sans MS" pitchFamily="66" charset="0"/>
            </a:endParaRPr>
          </a:p>
          <a:p>
            <a:endParaRPr lang="en-US" sz="2000" dirty="0" smtClean="0">
              <a:latin typeface="Comic Sans MS" pitchFamily="66" charset="0"/>
            </a:endParaRPr>
          </a:p>
          <a:p>
            <a:endParaRPr lang="en-US" sz="2000" dirty="0" smtClean="0">
              <a:latin typeface="Comic Sans MS" pitchFamily="66" charset="0"/>
            </a:endParaRPr>
          </a:p>
          <a:p>
            <a:endParaRPr lang="en-US" sz="2000" dirty="0" smtClean="0">
              <a:latin typeface="Comic Sans MS" pitchFamily="66" charset="0"/>
            </a:endParaRPr>
          </a:p>
          <a:p>
            <a:endParaRPr lang="en-US" sz="2000" dirty="0" smtClean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Pure iron is prepared by reduction of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iron(II)oxide</a:t>
            </a:r>
            <a:r>
              <a:rPr lang="en-US" sz="2000" dirty="0" smtClean="0">
                <a:latin typeface="Comic Sans MS" pitchFamily="66" charset="0"/>
              </a:rPr>
              <a:t> with hydrogen, or by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electrolysis of an iron(II)-containing aqueous solution</a:t>
            </a:r>
          </a:p>
          <a:p>
            <a:r>
              <a:rPr lang="en-US" sz="2000" dirty="0" smtClean="0">
                <a:latin typeface="Comic Sans MS" pitchFamily="66" charset="0"/>
              </a:rPr>
              <a:t>The chemistry of iron mainly involves its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+2 and +3 </a:t>
            </a:r>
            <a:r>
              <a:rPr lang="en-US" sz="2000" dirty="0" smtClean="0">
                <a:latin typeface="Comic Sans MS" pitchFamily="66" charset="0"/>
              </a:rPr>
              <a:t>oxidation states</a:t>
            </a:r>
          </a:p>
          <a:p>
            <a:r>
              <a:rPr lang="en-US" sz="2000" dirty="0" smtClean="0">
                <a:latin typeface="Comic Sans MS" pitchFamily="66" charset="0"/>
              </a:rPr>
              <a:t>Iron combines with 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most non-metals on heating</a:t>
            </a:r>
            <a:r>
              <a:rPr lang="en-US" sz="2000" dirty="0" smtClean="0">
                <a:latin typeface="Comic Sans MS" pitchFamily="66" charset="0"/>
              </a:rPr>
              <a:t>, and forms the oxides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Fe</a:t>
            </a:r>
            <a:r>
              <a:rPr lang="en-US" sz="2000" baseline="-25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O</a:t>
            </a:r>
            <a:r>
              <a:rPr lang="en-US" sz="2000" baseline="-25000" dirty="0" smtClean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 and (mainly) Fe</a:t>
            </a:r>
            <a:r>
              <a:rPr lang="en-US" sz="2000" baseline="-25000" dirty="0" smtClean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O</a:t>
            </a:r>
            <a:r>
              <a:rPr lang="en-US" sz="2000" baseline="-25000" dirty="0" smtClean="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2000" dirty="0" smtClean="0">
                <a:latin typeface="Comic Sans MS" pitchFamily="66" charset="0"/>
              </a:rPr>
              <a:t> when heated in air above 430K </a:t>
            </a:r>
          </a:p>
          <a:p>
            <a:r>
              <a:rPr lang="en-US" sz="2000" dirty="0" smtClean="0">
                <a:latin typeface="Comic Sans MS" pitchFamily="66" charset="0"/>
              </a:rPr>
              <a:t>Iron dissolves in most dilute acids,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giving iron(II)solutions</a:t>
            </a:r>
            <a:endParaRPr lang="en-US" sz="2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r="-6056" b="64197"/>
          <a:stretch>
            <a:fillRect/>
          </a:stretch>
        </p:blipFill>
        <p:spPr bwMode="auto">
          <a:xfrm>
            <a:off x="3200400" y="1219200"/>
            <a:ext cx="39319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600200"/>
            <a:ext cx="4480560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5791199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Cont’d…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6019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In aqueous solutions iron(II) salts are generally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light green </a:t>
            </a:r>
            <a:r>
              <a:rPr lang="en-US" sz="2000" dirty="0" smtClean="0">
                <a:latin typeface="Comic Sans MS" pitchFamily="66" charset="0"/>
              </a:rPr>
              <a:t>because of the presence of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[Fe(H</a:t>
            </a:r>
            <a:r>
              <a:rPr lang="en-US" sz="2000" baseline="-25000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O)</a:t>
            </a:r>
            <a:r>
              <a:rPr lang="en-US" sz="2000" baseline="-25000" dirty="0" smtClean="0">
                <a:solidFill>
                  <a:srgbClr val="FF0000"/>
                </a:solidFill>
                <a:latin typeface="Comic Sans MS" pitchFamily="66" charset="0"/>
              </a:rPr>
              <a:t>6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]</a:t>
            </a:r>
            <a:r>
              <a:rPr lang="en-US" sz="2000" baseline="30000" dirty="0" smtClean="0">
                <a:solidFill>
                  <a:srgbClr val="FF0000"/>
                </a:solidFill>
                <a:latin typeface="Comic Sans MS" pitchFamily="66" charset="0"/>
              </a:rPr>
              <a:t>2+</a:t>
            </a:r>
            <a:endParaRPr lang="en-US" sz="20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Aqueous solutions of iron(III) salts are usually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yellow to brown</a:t>
            </a:r>
            <a:r>
              <a:rPr lang="en-US" sz="2000" dirty="0" smtClean="0">
                <a:latin typeface="Comic Sans MS" pitchFamily="66" charset="0"/>
              </a:rPr>
              <a:t> in color due to the presence of 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[Fe(OH)(H</a:t>
            </a:r>
            <a:r>
              <a:rPr lang="en-US" sz="2000" baseline="-25000" dirty="0" smtClean="0">
                <a:solidFill>
                  <a:srgbClr val="3333FF"/>
                </a:solidFill>
                <a:latin typeface="Comic Sans MS" pitchFamily="66" charset="0"/>
              </a:rPr>
              <a:t>2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O)</a:t>
            </a:r>
            <a:r>
              <a:rPr lang="en-US" sz="2000" baseline="-25000" dirty="0" smtClean="0">
                <a:solidFill>
                  <a:srgbClr val="3333FF"/>
                </a:solidFill>
                <a:latin typeface="Comic Sans MS" pitchFamily="66" charset="0"/>
              </a:rPr>
              <a:t>5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]</a:t>
            </a:r>
            <a:r>
              <a:rPr lang="en-US" sz="2000" baseline="30000" dirty="0" smtClean="0">
                <a:solidFill>
                  <a:srgbClr val="3333FF"/>
                </a:solidFill>
                <a:latin typeface="Comic Sans MS" pitchFamily="66" charset="0"/>
              </a:rPr>
              <a:t>2</a:t>
            </a:r>
            <a:r>
              <a:rPr lang="en-US" sz="20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2000" dirty="0" smtClean="0">
                <a:latin typeface="Comic Sans MS" pitchFamily="66" charset="0"/>
              </a:rPr>
              <a:t>, which results from the acidity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of [Fe(H</a:t>
            </a:r>
            <a:r>
              <a:rPr lang="en-US" sz="2000" baseline="-25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O)</a:t>
            </a:r>
            <a:r>
              <a:rPr lang="en-US" sz="2000" baseline="-25000" dirty="0" smtClean="0">
                <a:solidFill>
                  <a:srgbClr val="0000FF"/>
                </a:solidFill>
                <a:latin typeface="Comic Sans MS" pitchFamily="66" charset="0"/>
              </a:rPr>
              <a:t>6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2000" baseline="30000" dirty="0" smtClean="0">
                <a:solidFill>
                  <a:srgbClr val="0000FF"/>
                </a:solidFill>
                <a:latin typeface="Comic Sans MS" pitchFamily="66" charset="0"/>
              </a:rPr>
              <a:t>3+</a:t>
            </a:r>
          </a:p>
          <a:p>
            <a:endParaRPr lang="en-US" sz="2000" baseline="300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endParaRPr lang="en-US" sz="2000" baseline="300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endParaRPr lang="en-US" sz="2000" baseline="300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endParaRPr lang="en-US" sz="2000" baseline="300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A specific test for the presence of the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iron(II) ion </a:t>
            </a:r>
            <a:r>
              <a:rPr lang="en-US" sz="2000" dirty="0" smtClean="0">
                <a:latin typeface="Comic Sans MS" pitchFamily="66" charset="0"/>
              </a:rPr>
              <a:t>is 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the addition of a solution of </a:t>
            </a:r>
            <a:r>
              <a:rPr lang="en-US" sz="1800" dirty="0" err="1" smtClean="0">
                <a:solidFill>
                  <a:srgbClr val="FF0000"/>
                </a:solidFill>
                <a:latin typeface="Comic Sans MS" pitchFamily="66" charset="0"/>
              </a:rPr>
              <a:t>hexacyanoferrate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(III) ion</a:t>
            </a:r>
            <a:r>
              <a:rPr lang="en-US" sz="1800" dirty="0" smtClean="0">
                <a:latin typeface="Comic Sans MS" pitchFamily="66" charset="0"/>
              </a:rPr>
              <a:t>, [Fe(CN)</a:t>
            </a:r>
            <a:r>
              <a:rPr lang="en-US" sz="1800" baseline="-25000" dirty="0" smtClean="0">
                <a:latin typeface="Comic Sans MS" pitchFamily="66" charset="0"/>
              </a:rPr>
              <a:t>6</a:t>
            </a:r>
            <a:r>
              <a:rPr lang="en-US" sz="1800" dirty="0" smtClean="0">
                <a:latin typeface="Comic Sans MS" pitchFamily="66" charset="0"/>
              </a:rPr>
              <a:t>]</a:t>
            </a:r>
            <a:r>
              <a:rPr lang="en-US" sz="1800" baseline="30000" dirty="0" smtClean="0">
                <a:latin typeface="Comic Sans MS" pitchFamily="66" charset="0"/>
              </a:rPr>
              <a:t>3–</a:t>
            </a:r>
            <a:r>
              <a:rPr lang="en-US" sz="1800" dirty="0" smtClean="0">
                <a:latin typeface="Comic Sans MS" pitchFamily="66" charset="0"/>
              </a:rPr>
              <a:t>, to give a </a:t>
            </a:r>
            <a:r>
              <a:rPr lang="en-US" sz="1800" u="sng" dirty="0" smtClean="0">
                <a:latin typeface="Comic Sans MS" pitchFamily="66" charset="0"/>
              </a:rPr>
              <a:t>dark blue precipitate </a:t>
            </a:r>
            <a:r>
              <a:rPr lang="en-US" sz="1800" dirty="0" smtClean="0">
                <a:latin typeface="Comic Sans MS" pitchFamily="66" charset="0"/>
              </a:rPr>
              <a:t>of iron(II) </a:t>
            </a:r>
            <a:r>
              <a:rPr lang="en-US" sz="1800" dirty="0" err="1" smtClean="0">
                <a:latin typeface="Comic Sans MS" pitchFamily="66" charset="0"/>
              </a:rPr>
              <a:t>hexacyanoferrate</a:t>
            </a:r>
            <a:r>
              <a:rPr lang="en-US" sz="1800" dirty="0" smtClean="0">
                <a:latin typeface="Comic Sans MS" pitchFamily="66" charset="0"/>
              </a:rPr>
              <a:t>(III), Fe</a:t>
            </a:r>
            <a:r>
              <a:rPr lang="en-US" sz="1800" baseline="-25000" dirty="0" smtClean="0">
                <a:latin typeface="Comic Sans MS" pitchFamily="66" charset="0"/>
              </a:rPr>
              <a:t>3</a:t>
            </a:r>
            <a:r>
              <a:rPr lang="en-US" sz="1800" dirty="0" smtClean="0">
                <a:latin typeface="Comic Sans MS" pitchFamily="66" charset="0"/>
              </a:rPr>
              <a:t>[Fe(CN)</a:t>
            </a:r>
            <a:r>
              <a:rPr lang="en-US" sz="1800" baseline="-25000" dirty="0" smtClean="0">
                <a:latin typeface="Comic Sans MS" pitchFamily="66" charset="0"/>
              </a:rPr>
              <a:t>6</a:t>
            </a:r>
            <a:r>
              <a:rPr lang="en-US" sz="1800" dirty="0" smtClean="0">
                <a:latin typeface="Comic Sans MS" pitchFamily="66" charset="0"/>
              </a:rPr>
              <a:t>]</a:t>
            </a:r>
            <a:r>
              <a:rPr lang="en-US" sz="1800" baseline="-25000" dirty="0" smtClean="0">
                <a:latin typeface="Comic Sans MS" pitchFamily="66" charset="0"/>
              </a:rPr>
              <a:t>2</a:t>
            </a:r>
            <a:endParaRPr lang="en-US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3Fe</a:t>
            </a:r>
            <a:r>
              <a:rPr lang="en-US" sz="2000" baseline="30000" dirty="0" smtClean="0">
                <a:solidFill>
                  <a:srgbClr val="0000FF"/>
                </a:solidFill>
                <a:latin typeface="Comic Sans MS" pitchFamily="66" charset="0"/>
              </a:rPr>
              <a:t>2+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 (</a:t>
            </a:r>
            <a:r>
              <a:rPr lang="en-US" sz="2000" dirty="0" err="1" smtClean="0">
                <a:solidFill>
                  <a:srgbClr val="0000FF"/>
                </a:solidFill>
                <a:latin typeface="Comic Sans MS" pitchFamily="66" charset="0"/>
              </a:rPr>
              <a:t>aq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) + 2[Fe(CN)</a:t>
            </a:r>
            <a:r>
              <a:rPr lang="en-US" sz="2000" baseline="-25000" dirty="0" smtClean="0">
                <a:solidFill>
                  <a:srgbClr val="0000FF"/>
                </a:solidFill>
                <a:latin typeface="Comic Sans MS" pitchFamily="66" charset="0"/>
              </a:rPr>
              <a:t>6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2000" baseline="30000" dirty="0" smtClean="0">
                <a:solidFill>
                  <a:srgbClr val="0000FF"/>
                </a:solidFill>
                <a:latin typeface="Comic Sans MS" pitchFamily="66" charset="0"/>
              </a:rPr>
              <a:t>3-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 (</a:t>
            </a:r>
            <a:r>
              <a:rPr lang="en-US" sz="2000" dirty="0" err="1" smtClean="0">
                <a:solidFill>
                  <a:srgbClr val="0000FF"/>
                </a:solidFill>
                <a:latin typeface="Comic Sans MS" pitchFamily="66" charset="0"/>
              </a:rPr>
              <a:t>aq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  <a:sym typeface="Symbol"/>
              </a:rPr>
              <a:t>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  Fe</a:t>
            </a:r>
            <a:r>
              <a:rPr lang="en-US" sz="2000" baseline="-25000" dirty="0" smtClean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[Fe(CN)</a:t>
            </a:r>
            <a:r>
              <a:rPr lang="en-US" sz="2000" baseline="-25000" dirty="0" smtClean="0">
                <a:solidFill>
                  <a:srgbClr val="0000FF"/>
                </a:solidFill>
                <a:latin typeface="Comic Sans MS" pitchFamily="66" charset="0"/>
              </a:rPr>
              <a:t>6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2000" baseline="-25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 (s) (</a:t>
            </a:r>
            <a:r>
              <a:rPr lang="en-US" sz="2000" b="1" i="1" dirty="0" smtClean="0">
                <a:solidFill>
                  <a:srgbClr val="0000FF"/>
                </a:solidFill>
                <a:latin typeface="Comic Sans MS" pitchFamily="66" charset="0"/>
              </a:rPr>
              <a:t>Turnbull’s Blue Test)</a:t>
            </a:r>
            <a:endParaRPr lang="en-US" sz="20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A specific test for the presence of the </a:t>
            </a:r>
            <a:r>
              <a:rPr lang="en-US" sz="2000" dirty="0" smtClean="0">
                <a:solidFill>
                  <a:srgbClr val="FF00FF"/>
                </a:solidFill>
                <a:latin typeface="Comic Sans MS" pitchFamily="66" charset="0"/>
              </a:rPr>
              <a:t>iron(III) </a:t>
            </a:r>
            <a:r>
              <a:rPr lang="en-US" sz="2000" dirty="0" smtClean="0">
                <a:latin typeface="Comic Sans MS" pitchFamily="66" charset="0"/>
              </a:rPr>
              <a:t>ion is </a:t>
            </a:r>
          </a:p>
          <a:p>
            <a:pPr lvl="1"/>
            <a:r>
              <a:rPr lang="en-US" sz="1800" dirty="0" smtClean="0">
                <a:latin typeface="Comic Sans MS" pitchFamily="66" charset="0"/>
              </a:rPr>
              <a:t>the addition of a solution of </a:t>
            </a:r>
            <a:r>
              <a:rPr lang="en-US" sz="1800" dirty="0" err="1" smtClean="0">
                <a:solidFill>
                  <a:srgbClr val="FF0000"/>
                </a:solidFill>
                <a:latin typeface="Comic Sans MS" pitchFamily="66" charset="0"/>
              </a:rPr>
              <a:t>hexacyanoferrate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(II) ion, [Fe(CN)</a:t>
            </a:r>
            <a:r>
              <a:rPr lang="en-US" sz="1800" baseline="-25000" dirty="0" smtClean="0">
                <a:solidFill>
                  <a:srgbClr val="FF0000"/>
                </a:solidFill>
                <a:latin typeface="Comic Sans MS" pitchFamily="66" charset="0"/>
              </a:rPr>
              <a:t>6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]</a:t>
            </a:r>
            <a:r>
              <a:rPr lang="en-US" sz="1800" baseline="30000" dirty="0" smtClean="0">
                <a:solidFill>
                  <a:srgbClr val="FF0000"/>
                </a:solidFill>
                <a:latin typeface="Comic Sans MS" pitchFamily="66" charset="0"/>
              </a:rPr>
              <a:t>4–</a:t>
            </a:r>
            <a:r>
              <a:rPr lang="en-US" sz="1800" dirty="0" smtClean="0">
                <a:latin typeface="Comic Sans MS" pitchFamily="66" charset="0"/>
              </a:rPr>
              <a:t>, to give a </a:t>
            </a:r>
            <a:r>
              <a:rPr lang="en-US" sz="1800" u="sng" dirty="0" smtClean="0">
                <a:latin typeface="Comic Sans MS" pitchFamily="66" charset="0"/>
              </a:rPr>
              <a:t>dark blue precipitate </a:t>
            </a:r>
            <a:r>
              <a:rPr lang="en-US" sz="1800" dirty="0" smtClean="0">
                <a:latin typeface="Comic Sans MS" pitchFamily="66" charset="0"/>
              </a:rPr>
              <a:t>of iron(III) </a:t>
            </a:r>
            <a:r>
              <a:rPr lang="en-US" sz="1800" dirty="0" err="1" smtClean="0">
                <a:latin typeface="Comic Sans MS" pitchFamily="66" charset="0"/>
              </a:rPr>
              <a:t>hexacyanoferrate</a:t>
            </a:r>
            <a:r>
              <a:rPr lang="en-US" sz="1800" dirty="0" smtClean="0">
                <a:latin typeface="Comic Sans MS" pitchFamily="66" charset="0"/>
              </a:rPr>
              <a:t>(II), Fe</a:t>
            </a:r>
            <a:r>
              <a:rPr lang="en-US" sz="1800" baseline="-25000" dirty="0" smtClean="0">
                <a:latin typeface="Comic Sans MS" pitchFamily="66" charset="0"/>
              </a:rPr>
              <a:t>4</a:t>
            </a:r>
            <a:r>
              <a:rPr lang="en-US" sz="1800" dirty="0" smtClean="0">
                <a:latin typeface="Comic Sans MS" pitchFamily="66" charset="0"/>
              </a:rPr>
              <a:t>[Fe(CN)</a:t>
            </a:r>
            <a:r>
              <a:rPr lang="en-US" sz="1800" baseline="-25000" dirty="0" smtClean="0">
                <a:latin typeface="Comic Sans MS" pitchFamily="66" charset="0"/>
              </a:rPr>
              <a:t>6</a:t>
            </a:r>
            <a:r>
              <a:rPr lang="en-US" sz="1800" dirty="0" smtClean="0">
                <a:latin typeface="Comic Sans MS" pitchFamily="66" charset="0"/>
              </a:rPr>
              <a:t>]</a:t>
            </a:r>
            <a:r>
              <a:rPr lang="en-US" sz="1800" baseline="-25000" dirty="0" smtClean="0">
                <a:latin typeface="Comic Sans MS" pitchFamily="66" charset="0"/>
              </a:rPr>
              <a:t>3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4Fe</a:t>
            </a:r>
            <a:r>
              <a:rPr lang="en-US" sz="2000" baseline="30000" dirty="0" smtClean="0">
                <a:solidFill>
                  <a:srgbClr val="FF0000"/>
                </a:solidFill>
                <a:latin typeface="Comic Sans MS" pitchFamily="66" charset="0"/>
              </a:rPr>
              <a:t>3+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(</a:t>
            </a:r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aq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) + 3[Fe(CN)</a:t>
            </a:r>
            <a:r>
              <a:rPr lang="en-US" sz="2000" baseline="-25000" dirty="0" smtClean="0">
                <a:solidFill>
                  <a:srgbClr val="FF0000"/>
                </a:solidFill>
                <a:latin typeface="Comic Sans MS" pitchFamily="66" charset="0"/>
              </a:rPr>
              <a:t>6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]</a:t>
            </a:r>
            <a:r>
              <a:rPr lang="en-US" sz="2000" baseline="30000" dirty="0" smtClean="0">
                <a:solidFill>
                  <a:srgbClr val="FF0000"/>
                </a:solidFill>
                <a:latin typeface="Comic Sans MS" pitchFamily="66" charset="0"/>
              </a:rPr>
              <a:t>4-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(</a:t>
            </a:r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aq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)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  <a:sym typeface="Symbol"/>
              </a:rPr>
              <a:t>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Fe</a:t>
            </a:r>
            <a:r>
              <a:rPr lang="en-US" sz="2000" baseline="-25000" dirty="0" smtClean="0">
                <a:solidFill>
                  <a:srgbClr val="FF0000"/>
                </a:solidFill>
                <a:latin typeface="Comic Sans MS" pitchFamily="66" charset="0"/>
              </a:rPr>
              <a:t>4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[Fe(CN)</a:t>
            </a:r>
            <a:r>
              <a:rPr lang="en-US" sz="2000" baseline="-25000" dirty="0" smtClean="0">
                <a:solidFill>
                  <a:srgbClr val="FF0000"/>
                </a:solidFill>
                <a:latin typeface="Comic Sans MS" pitchFamily="66" charset="0"/>
              </a:rPr>
              <a:t>6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]</a:t>
            </a:r>
            <a:r>
              <a:rPr lang="en-US" sz="2000" baseline="-25000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(s) (</a:t>
            </a:r>
            <a:r>
              <a:rPr lang="en-US" sz="2000" b="1" i="1" dirty="0" smtClean="0">
                <a:solidFill>
                  <a:srgbClr val="FF0000"/>
                </a:solidFill>
                <a:latin typeface="Comic Sans MS" pitchFamily="66" charset="0"/>
              </a:rPr>
              <a:t>Prussian blue Test)</a:t>
            </a:r>
            <a:endParaRPr lang="en-US" sz="20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514599"/>
            <a:ext cx="685800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Uses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867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Iron is the most used of all the metals, including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95% of </a:t>
            </a:r>
            <a:r>
              <a:rPr lang="en-US" sz="2000" dirty="0" smtClean="0">
                <a:latin typeface="Comic Sans MS" pitchFamily="66" charset="0"/>
              </a:rPr>
              <a:t>all the metal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tonnage</a:t>
            </a:r>
            <a:r>
              <a:rPr lang="en-US" sz="2000" dirty="0" smtClean="0">
                <a:latin typeface="Comic Sans MS" pitchFamily="66" charset="0"/>
              </a:rPr>
              <a:t> produced worldwide</a:t>
            </a:r>
          </a:p>
          <a:p>
            <a:r>
              <a:rPr lang="en-US" sz="2000" dirty="0" smtClean="0">
                <a:latin typeface="Comic Sans MS" pitchFamily="66" charset="0"/>
              </a:rPr>
              <a:t>Its applications go from 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food containers </a:t>
            </a:r>
            <a:r>
              <a:rPr lang="en-US" sz="2000" dirty="0" smtClean="0">
                <a:latin typeface="Comic Sans MS" pitchFamily="66" charset="0"/>
              </a:rPr>
              <a:t>to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family cars</a:t>
            </a:r>
            <a:r>
              <a:rPr lang="en-US" sz="2000" dirty="0" smtClean="0">
                <a:latin typeface="Comic Sans MS" pitchFamily="66" charset="0"/>
              </a:rPr>
              <a:t>, 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screwdrivers</a:t>
            </a:r>
            <a:r>
              <a:rPr lang="en-US" sz="2000" dirty="0" smtClean="0">
                <a:latin typeface="Comic Sans MS" pitchFamily="66" charset="0"/>
              </a:rPr>
              <a:t> to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washing machines</a:t>
            </a:r>
            <a:r>
              <a:rPr lang="en-US" sz="2000" dirty="0" smtClean="0">
                <a:latin typeface="Comic Sans MS" pitchFamily="66" charset="0"/>
              </a:rPr>
              <a:t>, </a:t>
            </a:r>
          </a:p>
          <a:p>
            <a:pPr lvl="1"/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cargo ships </a:t>
            </a:r>
            <a:r>
              <a:rPr lang="en-US" sz="2000" dirty="0" smtClean="0">
                <a:latin typeface="Comic Sans MS" pitchFamily="66" charset="0"/>
              </a:rPr>
              <a:t>to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paper staples</a:t>
            </a:r>
          </a:p>
          <a:p>
            <a:r>
              <a:rPr lang="en-US" sz="2000" dirty="0" smtClean="0">
                <a:latin typeface="Comic Sans MS" pitchFamily="66" charset="0"/>
              </a:rPr>
              <a:t>Steel is the best known alloy of iron, and some of the forms that iron takes include: 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pig iron, cast iron</a:t>
            </a:r>
            <a:r>
              <a:rPr lang="en-US" sz="2000" dirty="0" smtClean="0">
                <a:latin typeface="Comic Sans MS" pitchFamily="66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carbon steel, wrought iron, 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alloy steels and iron oxides</a:t>
            </a:r>
          </a:p>
          <a:p>
            <a:r>
              <a:rPr lang="en-US" sz="2000" dirty="0" smtClean="0">
                <a:latin typeface="Comic Sans MS" pitchFamily="66" charset="0"/>
              </a:rPr>
              <a:t>The compound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Prussian blue, </a:t>
            </a:r>
            <a:r>
              <a:rPr lang="en-US" sz="2000" dirty="0" smtClean="0">
                <a:latin typeface="Comic Sans MS" pitchFamily="66" charset="0"/>
              </a:rPr>
              <a:t>its crystal lattice contains alternating </a:t>
            </a:r>
            <a:r>
              <a:rPr lang="en-US" sz="2000" dirty="0" smtClean="0">
                <a:solidFill>
                  <a:srgbClr val="FF00FF"/>
                </a:solidFill>
                <a:latin typeface="Comic Sans MS" pitchFamily="66" charset="0"/>
              </a:rPr>
              <a:t>iron(III) and iron(II) </a:t>
            </a:r>
            <a:r>
              <a:rPr lang="en-US" sz="2000" dirty="0" smtClean="0">
                <a:latin typeface="Comic Sans MS" pitchFamily="66" charset="0"/>
              </a:rPr>
              <a:t>ions is used </a:t>
            </a:r>
          </a:p>
          <a:p>
            <a:pPr lvl="1"/>
            <a:r>
              <a:rPr lang="en-US" sz="2000" dirty="0" smtClean="0">
                <a:latin typeface="Comic Sans MS" pitchFamily="66" charset="0"/>
              </a:rPr>
              <a:t>in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blue inks and paints</a:t>
            </a:r>
            <a:r>
              <a:rPr lang="en-US" sz="2000" dirty="0" smtClean="0">
                <a:latin typeface="Comic Sans MS" pitchFamily="66" charset="0"/>
              </a:rPr>
              <a:t>, </a:t>
            </a:r>
          </a:p>
          <a:p>
            <a:pPr lvl="1"/>
            <a:r>
              <a:rPr lang="en-US" sz="2000" dirty="0" smtClean="0">
                <a:latin typeface="Comic Sans MS" pitchFamily="66" charset="0"/>
              </a:rPr>
              <a:t>as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blue pigment </a:t>
            </a:r>
            <a:r>
              <a:rPr lang="en-US" sz="2000" dirty="0" smtClean="0">
                <a:latin typeface="Comic Sans MS" pitchFamily="66" charset="0"/>
              </a:rPr>
              <a:t>in traditional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architectural</a:t>
            </a:r>
            <a:r>
              <a:rPr lang="en-US" sz="2000" dirty="0" smtClean="0">
                <a:latin typeface="Comic Sans MS" pitchFamily="66" charset="0"/>
              </a:rPr>
              <a:t> and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engineering blueprints</a:t>
            </a:r>
            <a:endParaRPr lang="en-US" sz="20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solidFill>
                  <a:srgbClr val="0000FF"/>
                </a:solidFill>
              </a:rPr>
              <a:t>F. Cobalt (Co)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91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Cobalt is a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bluish white, hard metal</a:t>
            </a:r>
            <a:r>
              <a:rPr lang="en-US" sz="2000" dirty="0" smtClean="0">
                <a:latin typeface="Comic Sans MS" pitchFamily="66" charset="0"/>
              </a:rPr>
              <a:t>, and like iron, cobalt is a magnetic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(ferromagnetic) material</a:t>
            </a:r>
          </a:p>
          <a:p>
            <a:r>
              <a:rPr lang="en-US" sz="2000" dirty="0" smtClean="0">
                <a:latin typeface="Comic Sans MS" pitchFamily="66" charset="0"/>
              </a:rPr>
              <a:t>The principal ores of Cobalt are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000" i="1" dirty="0" smtClean="0">
                <a:solidFill>
                  <a:srgbClr val="0000FF"/>
                </a:solidFill>
                <a:latin typeface="Comic Sans MS" pitchFamily="66" charset="0"/>
              </a:rPr>
              <a:t>cobaltite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[(</a:t>
            </a:r>
            <a:r>
              <a:rPr lang="en-US" sz="2000" dirty="0" err="1" smtClean="0">
                <a:solidFill>
                  <a:srgbClr val="0000FF"/>
                </a:solidFill>
                <a:latin typeface="Comic Sans MS" pitchFamily="66" charset="0"/>
              </a:rPr>
              <a:t>Co,Fe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000" dirty="0" err="1" smtClean="0">
                <a:solidFill>
                  <a:srgbClr val="0000FF"/>
                </a:solidFill>
                <a:latin typeface="Comic Sans MS" pitchFamily="66" charset="0"/>
              </a:rPr>
              <a:t>AsS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], </a:t>
            </a:r>
            <a:r>
              <a:rPr lang="en-US" sz="2000" i="1" dirty="0" err="1" smtClean="0">
                <a:solidFill>
                  <a:srgbClr val="0000FF"/>
                </a:solidFill>
                <a:latin typeface="Comic Sans MS" pitchFamily="66" charset="0"/>
              </a:rPr>
              <a:t>erythrite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 [Co</a:t>
            </a:r>
            <a:r>
              <a:rPr lang="en-US" sz="2000" baseline="-25000" dirty="0" smtClean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(AsO</a:t>
            </a:r>
            <a:r>
              <a:rPr lang="en-US" sz="2000" baseline="-25000" dirty="0" smtClean="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000" baseline="-25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.8(H</a:t>
            </a:r>
            <a:r>
              <a:rPr lang="en-US" sz="2000" baseline="-25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O)], </a:t>
            </a:r>
          </a:p>
          <a:p>
            <a:pPr lvl="1"/>
            <a:r>
              <a:rPr lang="en-US" sz="2000" i="1" dirty="0" err="1" smtClean="0">
                <a:solidFill>
                  <a:srgbClr val="FF0000"/>
                </a:solidFill>
                <a:latin typeface="Comic Sans MS" pitchFamily="66" charset="0"/>
              </a:rPr>
              <a:t>glaucodot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[(</a:t>
            </a:r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Co,Fe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AsS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] and </a:t>
            </a:r>
            <a:r>
              <a:rPr lang="en-US" sz="2000" i="1" dirty="0" err="1" smtClean="0">
                <a:solidFill>
                  <a:srgbClr val="FF0000"/>
                </a:solidFill>
                <a:latin typeface="Comic Sans MS" pitchFamily="66" charset="0"/>
              </a:rPr>
              <a:t>skutterudite</a:t>
            </a:r>
            <a:r>
              <a:rPr lang="en-US" sz="2000" i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[CoAs</a:t>
            </a:r>
            <a:r>
              <a:rPr lang="en-US" sz="2000" baseline="-25000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]</a:t>
            </a:r>
          </a:p>
          <a:p>
            <a:r>
              <a:rPr lang="en-US" sz="2000" dirty="0" smtClean="0">
                <a:latin typeface="Comic Sans MS" pitchFamily="66" charset="0"/>
              </a:rPr>
              <a:t>It also occurs biologically in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vitamin B12 </a:t>
            </a:r>
            <a:r>
              <a:rPr lang="en-US" sz="2000" dirty="0" smtClean="0">
                <a:latin typeface="Comic Sans MS" pitchFamily="66" charset="0"/>
              </a:rPr>
              <a:t>(a complex of cobalt(III))</a:t>
            </a:r>
          </a:p>
          <a:p>
            <a:r>
              <a:rPr lang="en-US" sz="2000" dirty="0" smtClean="0">
                <a:latin typeface="Comic Sans MS" pitchFamily="66" charset="0"/>
              </a:rPr>
              <a:t>Extraction is carried out by a process essentially similar to that used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for iron, </a:t>
            </a:r>
          </a:p>
          <a:p>
            <a:pPr lvl="1"/>
            <a:r>
              <a:rPr lang="en-US" sz="2000" dirty="0" smtClean="0">
                <a:latin typeface="Comic Sans MS" pitchFamily="66" charset="0"/>
              </a:rPr>
              <a:t>but is 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complicated</a:t>
            </a:r>
            <a:r>
              <a:rPr lang="en-US" sz="2000" dirty="0" smtClean="0">
                <a:latin typeface="Comic Sans MS" pitchFamily="66" charset="0"/>
              </a:rPr>
              <a:t> because of the need to remove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arsenic and other metals</a:t>
            </a:r>
          </a:p>
          <a:p>
            <a:r>
              <a:rPr lang="en-US" sz="2000" dirty="0" smtClean="0">
                <a:latin typeface="Comic Sans MS" pitchFamily="66" charset="0"/>
              </a:rPr>
              <a:t>The most common oxidation numbers of cobalt are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+2 and +3</a:t>
            </a:r>
          </a:p>
          <a:p>
            <a:r>
              <a:rPr lang="en-US" sz="2000" dirty="0" smtClean="0">
                <a:latin typeface="Comic Sans MS" pitchFamily="66" charset="0"/>
              </a:rPr>
              <a:t>Chemically it is somewhat similar to iron; 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when heated in air it gives the oxides Co</a:t>
            </a:r>
            <a:r>
              <a:rPr lang="en-US" sz="2000" baseline="-25000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O</a:t>
            </a:r>
            <a:r>
              <a:rPr lang="en-US" sz="2000" baseline="-25000" dirty="0" smtClean="0">
                <a:solidFill>
                  <a:srgbClr val="FF0000"/>
                </a:solidFill>
                <a:latin typeface="Comic Sans MS" pitchFamily="66" charset="0"/>
              </a:rPr>
              <a:t>4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and </a:t>
            </a:r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CoO</a:t>
            </a:r>
            <a:endParaRPr lang="en-US" sz="20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lvl="1"/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it is less readily attacked by dilute acids</a:t>
            </a:r>
          </a:p>
          <a:p>
            <a:r>
              <a:rPr lang="en-US" sz="2000" dirty="0" smtClean="0">
                <a:latin typeface="Comic Sans MS" pitchFamily="66" charset="0"/>
              </a:rPr>
              <a:t>The simple salts in Co</a:t>
            </a:r>
            <a:r>
              <a:rPr lang="en-US" sz="2000" baseline="30000" dirty="0" smtClean="0">
                <a:latin typeface="Comic Sans MS" pitchFamily="66" charset="0"/>
              </a:rPr>
              <a:t>3+</a:t>
            </a:r>
            <a:r>
              <a:rPr lang="en-US" sz="2000" dirty="0" smtClean="0">
                <a:latin typeface="Comic Sans MS" pitchFamily="66" charset="0"/>
              </a:rPr>
              <a:t> oxidation state are powerful 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oxidizing agents and oxidize water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0000FF"/>
                </a:solidFill>
                <a:latin typeface="Lucida Calligraphy" pitchFamily="66" charset="0"/>
              </a:rPr>
              <a:t>Melting and Boiling Points</a:t>
            </a:r>
            <a:endParaRPr lang="en-US" sz="2800" dirty="0">
              <a:solidFill>
                <a:srgbClr val="0000FF"/>
              </a:solidFill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>
            <a:noAutofit/>
          </a:bodyPr>
          <a:lstStyle/>
          <a:p>
            <a:r>
              <a:rPr lang="en-US" sz="1900" dirty="0">
                <a:latin typeface="Lucida Calligraphy" pitchFamily="66" charset="0"/>
                <a:cs typeface="Segoe UI Semibold" pitchFamily="34" charset="0"/>
              </a:rPr>
              <a:t>In a given transition series, the melting and boiling points </a:t>
            </a:r>
            <a:r>
              <a:rPr lang="en-US" sz="1900" dirty="0">
                <a:solidFill>
                  <a:srgbClr val="0000FF"/>
                </a:solidFill>
                <a:latin typeface="Lucida Calligraphy" pitchFamily="66" charset="0"/>
                <a:cs typeface="Segoe UI Semibold" pitchFamily="34" charset="0"/>
              </a:rPr>
              <a:t>1</a:t>
            </a:r>
            <a:r>
              <a:rPr lang="en-US" sz="1900" baseline="30000" dirty="0">
                <a:solidFill>
                  <a:srgbClr val="0000FF"/>
                </a:solidFill>
                <a:latin typeface="Lucida Calligraphy" pitchFamily="66" charset="0"/>
                <a:cs typeface="Segoe UI Semibold" pitchFamily="34" charset="0"/>
              </a:rPr>
              <a:t>st</a:t>
            </a:r>
            <a:r>
              <a:rPr lang="en-US" sz="1900" dirty="0">
                <a:solidFill>
                  <a:srgbClr val="0000FF"/>
                </a:solidFill>
                <a:latin typeface="Lucida Calligraphy" pitchFamily="66" charset="0"/>
                <a:cs typeface="Segoe UI Semibold" pitchFamily="34" charset="0"/>
              </a:rPr>
              <a:t> increases </a:t>
            </a:r>
            <a:r>
              <a:rPr lang="en-US" sz="1900" dirty="0">
                <a:latin typeface="Lucida Calligraphy" pitchFamily="66" charset="0"/>
                <a:cs typeface="Segoe UI Semibold" pitchFamily="34" charset="0"/>
              </a:rPr>
              <a:t>up to the middle and then decreases. </a:t>
            </a:r>
            <a:endParaRPr lang="en-US" sz="1900" dirty="0" smtClean="0">
              <a:latin typeface="Lucida Calligraphy" pitchFamily="66" charset="0"/>
              <a:cs typeface="Segoe UI Semibold" pitchFamily="34" charset="0"/>
            </a:endParaRPr>
          </a:p>
          <a:p>
            <a:r>
              <a:rPr lang="en-US" sz="1900" dirty="0">
                <a:latin typeface="Lucida Calligraphy" pitchFamily="66" charset="0"/>
                <a:cs typeface="Segoe UI Semibold" pitchFamily="34" charset="0"/>
              </a:rPr>
              <a:t>This can be explained in terms of </a:t>
            </a:r>
            <a:r>
              <a:rPr lang="en-US" sz="1900" dirty="0">
                <a:solidFill>
                  <a:srgbClr val="FF0000"/>
                </a:solidFill>
                <a:latin typeface="Lucida Calligraphy" pitchFamily="66" charset="0"/>
                <a:cs typeface="Segoe UI Semibold" pitchFamily="34" charset="0"/>
              </a:rPr>
              <a:t>metallic bond strength </a:t>
            </a:r>
            <a:r>
              <a:rPr lang="en-US" sz="1900" dirty="0">
                <a:latin typeface="Lucida Calligraphy" pitchFamily="66" charset="0"/>
                <a:cs typeface="Segoe UI Semibold" pitchFamily="34" charset="0"/>
              </a:rPr>
              <a:t>which depends on the </a:t>
            </a:r>
            <a:r>
              <a:rPr lang="en-US" sz="1900" u="sng" dirty="0">
                <a:solidFill>
                  <a:srgbClr val="0000FF"/>
                </a:solidFill>
                <a:latin typeface="Lucida Calligraphy" pitchFamily="66" charset="0"/>
                <a:cs typeface="Segoe UI Semibold" pitchFamily="34" charset="0"/>
              </a:rPr>
              <a:t>number of unpaired </a:t>
            </a:r>
            <a:r>
              <a:rPr lang="en-US" sz="1900" u="sng" dirty="0" smtClean="0">
                <a:solidFill>
                  <a:srgbClr val="0000FF"/>
                </a:solidFill>
                <a:latin typeface="Lucida Calligraphy" pitchFamily="66" charset="0"/>
                <a:cs typeface="Segoe UI Semibold" pitchFamily="34" charset="0"/>
              </a:rPr>
              <a:t>electrons</a:t>
            </a:r>
          </a:p>
          <a:p>
            <a:r>
              <a:rPr lang="en-US" sz="1900" dirty="0">
                <a:latin typeface="Lucida Calligraphy" pitchFamily="66" charset="0"/>
                <a:cs typeface="Segoe UI Semibold" pitchFamily="34" charset="0"/>
              </a:rPr>
              <a:t>As the number of </a:t>
            </a:r>
            <a:r>
              <a:rPr lang="en-US" sz="1900" dirty="0">
                <a:solidFill>
                  <a:srgbClr val="FF0000"/>
                </a:solidFill>
                <a:latin typeface="Lucida Calligraphy" pitchFamily="66" charset="0"/>
                <a:cs typeface="Segoe UI Semibold" pitchFamily="34" charset="0"/>
              </a:rPr>
              <a:t>unpaired electron increases</a:t>
            </a:r>
            <a:r>
              <a:rPr lang="en-US" sz="1900" dirty="0">
                <a:latin typeface="Lucida Calligraphy" pitchFamily="66" charset="0"/>
                <a:cs typeface="Segoe UI Semibold" pitchFamily="34" charset="0"/>
              </a:rPr>
              <a:t>, the metallic bond strength </a:t>
            </a:r>
            <a:r>
              <a:rPr lang="en-US" sz="1900" dirty="0" smtClean="0">
                <a:latin typeface="Lucida Calligraphy" pitchFamily="66" charset="0"/>
                <a:cs typeface="Segoe UI Semibold" pitchFamily="34" charset="0"/>
              </a:rPr>
              <a:t>increases and hence </a:t>
            </a:r>
            <a:r>
              <a:rPr lang="en-US" sz="1900" dirty="0">
                <a:latin typeface="Lucida Calligraphy" pitchFamily="66" charset="0"/>
                <a:cs typeface="Segoe UI Semibold" pitchFamily="34" charset="0"/>
              </a:rPr>
              <a:t>the melting point </a:t>
            </a:r>
            <a:r>
              <a:rPr lang="en-US" sz="1900" dirty="0" smtClean="0">
                <a:latin typeface="Lucida Calligraphy" pitchFamily="66" charset="0"/>
                <a:cs typeface="Segoe UI Semibold" pitchFamily="34" charset="0"/>
              </a:rPr>
              <a:t>also increases </a:t>
            </a:r>
          </a:p>
          <a:p>
            <a:r>
              <a:rPr lang="en-US" sz="1900" dirty="0" smtClean="0">
                <a:latin typeface="Lucida Calligraphy" pitchFamily="66" charset="0"/>
                <a:cs typeface="Segoe UI Semibold" pitchFamily="34" charset="0"/>
              </a:rPr>
              <a:t>Another </a:t>
            </a:r>
            <a:r>
              <a:rPr lang="en-US" sz="1900" dirty="0">
                <a:latin typeface="Lucida Calligraphy" pitchFamily="66" charset="0"/>
                <a:cs typeface="Segoe UI Semibold" pitchFamily="34" charset="0"/>
              </a:rPr>
              <a:t>factor which affects the </a:t>
            </a:r>
            <a:r>
              <a:rPr lang="en-US" sz="1900" dirty="0" err="1">
                <a:latin typeface="Lucida Calligraphy" pitchFamily="66" charset="0"/>
                <a:cs typeface="Segoe UI Semibold" pitchFamily="34" charset="0"/>
              </a:rPr>
              <a:t>m.p</a:t>
            </a:r>
            <a:r>
              <a:rPr lang="en-US" sz="1900" dirty="0">
                <a:latin typeface="Lucida Calligraphy" pitchFamily="66" charset="0"/>
                <a:cs typeface="Segoe UI Semibold" pitchFamily="34" charset="0"/>
              </a:rPr>
              <a:t> is </a:t>
            </a:r>
            <a:r>
              <a:rPr lang="en-US" sz="1900" u="sng" dirty="0">
                <a:solidFill>
                  <a:srgbClr val="0000FF"/>
                </a:solidFill>
                <a:latin typeface="Lucida Calligraphy" pitchFamily="66" charset="0"/>
                <a:cs typeface="Segoe UI Semibold" pitchFamily="34" charset="0"/>
              </a:rPr>
              <a:t>heat of atomization </a:t>
            </a:r>
            <a:r>
              <a:rPr lang="en-US" sz="1900" dirty="0">
                <a:latin typeface="Lucida Calligraphy" pitchFamily="66" charset="0"/>
                <a:cs typeface="Segoe UI Semibold" pitchFamily="34" charset="0"/>
              </a:rPr>
              <a:t>and </a:t>
            </a:r>
            <a:r>
              <a:rPr lang="en-US" sz="1900" u="sng" dirty="0">
                <a:solidFill>
                  <a:srgbClr val="0000FF"/>
                </a:solidFill>
                <a:latin typeface="Lucida Calligraphy" pitchFamily="66" charset="0"/>
                <a:cs typeface="Segoe UI Semibold" pitchFamily="34" charset="0"/>
              </a:rPr>
              <a:t>stable electronic configuration </a:t>
            </a:r>
            <a:r>
              <a:rPr lang="en-US" sz="1900" dirty="0">
                <a:latin typeface="Lucida Calligraphy" pitchFamily="66" charset="0"/>
                <a:cs typeface="Segoe UI Semibold" pitchFamily="34" charset="0"/>
              </a:rPr>
              <a:t>(half filled or fulfilled d-orbitals inherently</a:t>
            </a:r>
            <a:r>
              <a:rPr lang="en-US" sz="1900" dirty="0" smtClean="0">
                <a:latin typeface="Lucida Calligraphy" pitchFamily="66" charset="0"/>
                <a:cs typeface="Segoe UI Semibold" pitchFamily="34" charset="0"/>
              </a:rPr>
              <a:t>).</a:t>
            </a:r>
          </a:p>
          <a:p>
            <a:r>
              <a:rPr lang="en-US" sz="1900" dirty="0" err="1">
                <a:latin typeface="Lucida Calligraphy" pitchFamily="66" charset="0"/>
                <a:cs typeface="Segoe UI Semibold" pitchFamily="34" charset="0"/>
              </a:rPr>
              <a:t>Mn</a:t>
            </a:r>
            <a:r>
              <a:rPr lang="en-US" sz="1900" dirty="0">
                <a:latin typeface="Lucida Calligraphy" pitchFamily="66" charset="0"/>
                <a:cs typeface="Segoe UI Semibold" pitchFamily="34" charset="0"/>
              </a:rPr>
              <a:t> and </a:t>
            </a:r>
            <a:r>
              <a:rPr lang="en-US" sz="1900" dirty="0" err="1">
                <a:latin typeface="Lucida Calligraphy" pitchFamily="66" charset="0"/>
                <a:cs typeface="Segoe UI Semibold" pitchFamily="34" charset="0"/>
              </a:rPr>
              <a:t>Tc</a:t>
            </a:r>
            <a:r>
              <a:rPr lang="en-US" sz="1900" dirty="0">
                <a:latin typeface="Lucida Calligraphy" pitchFamily="66" charset="0"/>
                <a:cs typeface="Segoe UI Semibold" pitchFamily="34" charset="0"/>
              </a:rPr>
              <a:t> have low melting point even though they have d</a:t>
            </a:r>
            <a:r>
              <a:rPr lang="en-US" sz="1900" baseline="30000" dirty="0">
                <a:latin typeface="Lucida Calligraphy" pitchFamily="66" charset="0"/>
                <a:cs typeface="Segoe UI Semibold" pitchFamily="34" charset="0"/>
              </a:rPr>
              <a:t>5</a:t>
            </a:r>
            <a:r>
              <a:rPr lang="en-US" sz="1900" dirty="0">
                <a:latin typeface="Lucida Calligraphy" pitchFamily="66" charset="0"/>
                <a:cs typeface="Segoe UI Semibold" pitchFamily="34" charset="0"/>
              </a:rPr>
              <a:t> configuration. This is because of their </a:t>
            </a:r>
            <a:r>
              <a:rPr lang="en-US" sz="1900" dirty="0">
                <a:solidFill>
                  <a:srgbClr val="0000FF"/>
                </a:solidFill>
                <a:latin typeface="Lucida Calligraphy" pitchFamily="66" charset="0"/>
                <a:cs typeface="Segoe UI Semibold" pitchFamily="34" charset="0"/>
              </a:rPr>
              <a:t>low heat of atomization</a:t>
            </a:r>
            <a:r>
              <a:rPr lang="en-US" sz="1900" dirty="0">
                <a:latin typeface="Lucida Calligraphy" pitchFamily="66" charset="0"/>
                <a:cs typeface="Segoe UI Semibold" pitchFamily="34" charset="0"/>
              </a:rPr>
              <a:t>. </a:t>
            </a:r>
            <a:endParaRPr lang="en-US" sz="1900" dirty="0" smtClean="0">
              <a:latin typeface="Lucida Calligraphy" pitchFamily="66" charset="0"/>
              <a:cs typeface="Segoe UI Semibold" pitchFamily="34" charset="0"/>
            </a:endParaRPr>
          </a:p>
          <a:p>
            <a:r>
              <a:rPr lang="en-US" sz="1900" dirty="0" smtClean="0">
                <a:latin typeface="Lucida Calligraphy" pitchFamily="66" charset="0"/>
                <a:cs typeface="Segoe UI Semibold" pitchFamily="34" charset="0"/>
              </a:rPr>
              <a:t>In </a:t>
            </a:r>
            <a:r>
              <a:rPr lang="en-US" sz="1900" dirty="0">
                <a:latin typeface="Lucida Calligraphy" pitchFamily="66" charset="0"/>
                <a:cs typeface="Segoe UI Semibold" pitchFamily="34" charset="0"/>
              </a:rPr>
              <a:t>case of </a:t>
            </a:r>
            <a:r>
              <a:rPr lang="en-US" sz="1900" dirty="0" err="1">
                <a:latin typeface="Lucida Calligraphy" pitchFamily="66" charset="0"/>
                <a:cs typeface="Segoe UI Semibold" pitchFamily="34" charset="0"/>
              </a:rPr>
              <a:t>Mn</a:t>
            </a:r>
            <a:r>
              <a:rPr lang="en-US" sz="1900" dirty="0">
                <a:latin typeface="Lucida Calligraphy" pitchFamily="66" charset="0"/>
                <a:cs typeface="Segoe UI Semibold" pitchFamily="34" charset="0"/>
              </a:rPr>
              <a:t>, the 3d electrons are </a:t>
            </a:r>
            <a:r>
              <a:rPr lang="en-US" sz="1900" dirty="0">
                <a:solidFill>
                  <a:srgbClr val="FF0000"/>
                </a:solidFill>
                <a:latin typeface="Lucida Calligraphy" pitchFamily="66" charset="0"/>
                <a:cs typeface="Segoe UI Semibold" pitchFamily="34" charset="0"/>
              </a:rPr>
              <a:t>more tightly held by </a:t>
            </a:r>
            <a:r>
              <a:rPr lang="en-US" sz="1900" dirty="0" err="1">
                <a:solidFill>
                  <a:srgbClr val="FF0000"/>
                </a:solidFill>
                <a:latin typeface="Lucida Calligraphy" pitchFamily="66" charset="0"/>
                <a:cs typeface="Segoe UI Semibold" pitchFamily="34" charset="0"/>
              </a:rPr>
              <a:t>Mn</a:t>
            </a:r>
            <a:r>
              <a:rPr lang="en-US" sz="1900" dirty="0">
                <a:solidFill>
                  <a:srgbClr val="FF0000"/>
                </a:solidFill>
                <a:latin typeface="Lucida Calligraphy" pitchFamily="66" charset="0"/>
                <a:cs typeface="Segoe UI Semibold" pitchFamily="34" charset="0"/>
              </a:rPr>
              <a:t> atomic nucleus </a:t>
            </a:r>
            <a:r>
              <a:rPr lang="en-US" sz="1900" dirty="0">
                <a:latin typeface="Lucida Calligraphy" pitchFamily="66" charset="0"/>
                <a:cs typeface="Segoe UI Semibold" pitchFamily="34" charset="0"/>
              </a:rPr>
              <a:t>and this reduces </a:t>
            </a:r>
            <a:r>
              <a:rPr lang="en-US" sz="1900" u="sng" dirty="0">
                <a:solidFill>
                  <a:srgbClr val="FF0000"/>
                </a:solidFill>
                <a:latin typeface="Lucida Calligraphy" pitchFamily="66" charset="0"/>
                <a:cs typeface="Segoe UI Semibold" pitchFamily="34" charset="0"/>
              </a:rPr>
              <a:t>delocalization of electrons </a:t>
            </a:r>
            <a:r>
              <a:rPr lang="en-US" sz="1900" dirty="0">
                <a:latin typeface="Lucida Calligraphy" pitchFamily="66" charset="0"/>
                <a:cs typeface="Segoe UI Semibold" pitchFamily="34" charset="0"/>
              </a:rPr>
              <a:t>resulting in weaker metallic bonding</a:t>
            </a:r>
            <a:r>
              <a:rPr lang="en-US" sz="1900" dirty="0" smtClean="0">
                <a:latin typeface="Lucida Calligraphy" pitchFamily="66" charset="0"/>
                <a:cs typeface="Segoe UI Semibold" pitchFamily="34" charset="0"/>
              </a:rPr>
              <a:t>.</a:t>
            </a:r>
          </a:p>
          <a:p>
            <a:r>
              <a:rPr lang="en-US" sz="1900" dirty="0">
                <a:latin typeface="Lucida Calligraphy" pitchFamily="66" charset="0"/>
                <a:cs typeface="Segoe UI Semibold" pitchFamily="34" charset="0"/>
              </a:rPr>
              <a:t>The m.ps of second and third row transition series is </a:t>
            </a:r>
            <a:r>
              <a:rPr lang="en-US" sz="1900" dirty="0">
                <a:solidFill>
                  <a:srgbClr val="0000FF"/>
                </a:solidFill>
                <a:latin typeface="Lucida Calligraphy" pitchFamily="66" charset="0"/>
                <a:cs typeface="Segoe UI Semibold" pitchFamily="34" charset="0"/>
              </a:rPr>
              <a:t>higher than </a:t>
            </a:r>
            <a:r>
              <a:rPr lang="en-US" sz="1900" dirty="0">
                <a:latin typeface="Lucida Calligraphy" pitchFamily="66" charset="0"/>
                <a:cs typeface="Segoe UI Semibold" pitchFamily="34" charset="0"/>
              </a:rPr>
              <a:t>that of the first row due to their </a:t>
            </a:r>
            <a:r>
              <a:rPr lang="en-US" sz="1900" u="sng" dirty="0">
                <a:latin typeface="Lucida Calligraphy" pitchFamily="66" charset="0"/>
                <a:cs typeface="Segoe UI Semibold" pitchFamily="34" charset="0"/>
              </a:rPr>
              <a:t>higher enthalpies of </a:t>
            </a:r>
            <a:r>
              <a:rPr lang="en-US" sz="1900" u="sng" dirty="0" smtClean="0">
                <a:latin typeface="Lucida Calligraphy" pitchFamily="66" charset="0"/>
                <a:cs typeface="Segoe UI Semibold" pitchFamily="34" charset="0"/>
              </a:rPr>
              <a:t>atomization</a:t>
            </a:r>
            <a:r>
              <a:rPr lang="en-US" sz="1900" dirty="0" smtClean="0">
                <a:latin typeface="Lucida Calligraphy" pitchFamily="66" charset="0"/>
                <a:cs typeface="Segoe UI Semibold" pitchFamily="34" charset="0"/>
              </a:rPr>
              <a:t>.</a:t>
            </a:r>
            <a:endParaRPr lang="en-US" sz="1900" dirty="0" smtClean="0">
              <a:solidFill>
                <a:srgbClr val="0000FF"/>
              </a:solidFill>
              <a:latin typeface="Lucida Calligraphy" pitchFamily="66" charset="0"/>
              <a:cs typeface="Segoe UI Semibold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Cont’d…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9436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Cobalt(III) forms a wide variety of 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coordination compounds (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octahedral)</a:t>
            </a:r>
          </a:p>
          <a:p>
            <a:r>
              <a:rPr lang="en-US" sz="1800" dirty="0" smtClean="0">
                <a:latin typeface="Comic Sans MS" pitchFamily="66" charset="0"/>
              </a:rPr>
              <a:t>The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low-spin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complexes</a:t>
            </a:r>
            <a:r>
              <a:rPr lang="en-US" sz="1800" dirty="0" smtClean="0">
                <a:latin typeface="Comic Sans MS" pitchFamily="66" charset="0"/>
              </a:rPr>
              <a:t> are very 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kinetically inert </a:t>
            </a:r>
            <a:r>
              <a:rPr lang="en-US" sz="1800" dirty="0" smtClean="0">
                <a:latin typeface="Comic Sans MS" pitchFamily="66" charset="0"/>
              </a:rPr>
              <a:t>(separate different optical isomers where they are feasible)</a:t>
            </a:r>
          </a:p>
          <a:p>
            <a:r>
              <a:rPr lang="en-US" sz="1800" dirty="0" smtClean="0">
                <a:latin typeface="Comic Sans MS" pitchFamily="66" charset="0"/>
              </a:rPr>
              <a:t>Typical examples of cobalt(III) complexes are </a:t>
            </a:r>
          </a:p>
          <a:p>
            <a:pPr lvl="1"/>
            <a:r>
              <a:rPr lang="en-US" sz="1800" dirty="0" err="1" smtClean="0">
                <a:solidFill>
                  <a:srgbClr val="0000FF"/>
                </a:solidFill>
                <a:latin typeface="Comic Sans MS" pitchFamily="66" charset="0"/>
              </a:rPr>
              <a:t>hexaamminecobalt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(III) ion, [Co(NH</a:t>
            </a:r>
            <a:r>
              <a:rPr lang="en-US" sz="1800" baseline="-25000" dirty="0" smtClean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1800" baseline="-25000" dirty="0" smtClean="0">
                <a:solidFill>
                  <a:srgbClr val="0000FF"/>
                </a:solidFill>
                <a:latin typeface="Comic Sans MS" pitchFamily="66" charset="0"/>
              </a:rPr>
              <a:t>6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1800" baseline="30000" dirty="0" smtClean="0">
                <a:solidFill>
                  <a:srgbClr val="0000FF"/>
                </a:solidFill>
                <a:latin typeface="Comic Sans MS" pitchFamily="66" charset="0"/>
              </a:rPr>
              <a:t>3+</a:t>
            </a:r>
            <a:r>
              <a:rPr lang="en-US" sz="1800" dirty="0" smtClean="0">
                <a:latin typeface="Comic Sans MS" pitchFamily="66" charset="0"/>
              </a:rPr>
              <a:t>; </a:t>
            </a:r>
          </a:p>
          <a:p>
            <a:pPr lvl="1"/>
            <a:r>
              <a:rPr lang="en-US" sz="1800" dirty="0" err="1" smtClean="0">
                <a:solidFill>
                  <a:srgbClr val="FF0000"/>
                </a:solidFill>
                <a:latin typeface="Comic Sans MS" pitchFamily="66" charset="0"/>
              </a:rPr>
              <a:t>hexacyanocobaltate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(III) ion, [Co(CN)6]</a:t>
            </a:r>
            <a:r>
              <a:rPr lang="en-US" sz="1800" baseline="30000" dirty="0" smtClean="0">
                <a:solidFill>
                  <a:srgbClr val="FF0000"/>
                </a:solidFill>
                <a:latin typeface="Comic Sans MS" pitchFamily="66" charset="0"/>
              </a:rPr>
              <a:t>3-</a:t>
            </a:r>
            <a:r>
              <a:rPr lang="en-US" sz="1800" dirty="0" smtClean="0">
                <a:latin typeface="Comic Sans MS" pitchFamily="66" charset="0"/>
              </a:rPr>
              <a:t>; </a:t>
            </a:r>
          </a:p>
          <a:p>
            <a:pPr lvl="1"/>
            <a:r>
              <a:rPr lang="en-US" sz="1800" dirty="0" err="1" smtClean="0">
                <a:solidFill>
                  <a:srgbClr val="3333FF"/>
                </a:solidFill>
                <a:latin typeface="Comic Sans MS" pitchFamily="66" charset="0"/>
              </a:rPr>
              <a:t>hexanitrocobaltate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(III) ion, [Co(NO</a:t>
            </a:r>
            <a:r>
              <a:rPr lang="en-US" sz="1800" baseline="-25000" dirty="0" smtClean="0">
                <a:solidFill>
                  <a:srgbClr val="3333FF"/>
                </a:solidFill>
                <a:latin typeface="Comic Sans MS" pitchFamily="66" charset="0"/>
              </a:rPr>
              <a:t>2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)</a:t>
            </a:r>
            <a:r>
              <a:rPr lang="en-US" sz="1800" baseline="-25000" dirty="0" smtClean="0">
                <a:solidFill>
                  <a:srgbClr val="3333FF"/>
                </a:solidFill>
                <a:latin typeface="Comic Sans MS" pitchFamily="66" charset="0"/>
              </a:rPr>
              <a:t>6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]</a:t>
            </a:r>
            <a:r>
              <a:rPr lang="en-US" sz="1800" baseline="30000" dirty="0" smtClean="0">
                <a:solidFill>
                  <a:srgbClr val="3333FF"/>
                </a:solidFill>
                <a:latin typeface="Comic Sans MS" pitchFamily="66" charset="0"/>
              </a:rPr>
              <a:t>3-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and </a:t>
            </a:r>
          </a:p>
          <a:p>
            <a:pPr lvl="1"/>
            <a:r>
              <a:rPr lang="en-US" sz="1800" dirty="0" err="1" smtClean="0">
                <a:solidFill>
                  <a:srgbClr val="FF0000"/>
                </a:solidFill>
                <a:latin typeface="Comic Sans MS" pitchFamily="66" charset="0"/>
              </a:rPr>
              <a:t>tris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(1,2-diaminoethane)cobalt(III) ion, [Co(en)</a:t>
            </a:r>
            <a:r>
              <a:rPr lang="en-US" sz="1800" baseline="-25000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]</a:t>
            </a:r>
            <a:r>
              <a:rPr lang="en-US" sz="1800" baseline="30000" dirty="0" smtClean="0">
                <a:solidFill>
                  <a:srgbClr val="FF0000"/>
                </a:solidFill>
                <a:latin typeface="Comic Sans MS" pitchFamily="66" charset="0"/>
              </a:rPr>
              <a:t>3+</a:t>
            </a:r>
            <a:endParaRPr lang="en-US" sz="18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endParaRPr lang="en-US" sz="1800" dirty="0" smtClean="0">
              <a:latin typeface="Comic Sans MS" pitchFamily="66" charset="0"/>
            </a:endParaRPr>
          </a:p>
          <a:p>
            <a:r>
              <a:rPr lang="en-US" sz="1800" dirty="0" smtClean="0">
                <a:latin typeface="Comic Sans MS" pitchFamily="66" charset="0"/>
              </a:rPr>
              <a:t>Cobalt in 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+2 oxidation </a:t>
            </a:r>
            <a:r>
              <a:rPr lang="en-US" sz="1800" dirty="0" smtClean="0">
                <a:latin typeface="Comic Sans MS" pitchFamily="66" charset="0"/>
              </a:rPr>
              <a:t>state also forms different types of salts. </a:t>
            </a:r>
          </a:p>
          <a:p>
            <a:r>
              <a:rPr lang="en-US" sz="1800" dirty="0" smtClean="0">
                <a:latin typeface="Comic Sans MS" pitchFamily="66" charset="0"/>
              </a:rPr>
              <a:t>In solution, cobalt(II) salts are 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pink</a:t>
            </a:r>
          </a:p>
          <a:p>
            <a:pPr lvl="1"/>
            <a:r>
              <a:rPr lang="en-US" sz="1800" dirty="0" smtClean="0">
                <a:latin typeface="Comic Sans MS" pitchFamily="66" charset="0"/>
              </a:rPr>
              <a:t>due to the presence of the </a:t>
            </a:r>
            <a:r>
              <a:rPr lang="en-US" sz="1800" dirty="0" err="1" smtClean="0">
                <a:solidFill>
                  <a:srgbClr val="FF00FF"/>
                </a:solidFill>
                <a:latin typeface="Comic Sans MS" pitchFamily="66" charset="0"/>
              </a:rPr>
              <a:t>hexaaquacobalt</a:t>
            </a:r>
            <a:r>
              <a:rPr lang="en-US" sz="1800" dirty="0" smtClean="0">
                <a:solidFill>
                  <a:srgbClr val="FF00FF"/>
                </a:solidFill>
                <a:latin typeface="Comic Sans MS" pitchFamily="66" charset="0"/>
              </a:rPr>
              <a:t>(II) ion, [Co(OH</a:t>
            </a:r>
            <a:r>
              <a:rPr lang="en-US" sz="1800" baseline="-25000" dirty="0" smtClean="0">
                <a:solidFill>
                  <a:srgbClr val="FF00FF"/>
                </a:solidFill>
                <a:latin typeface="Comic Sans MS" pitchFamily="66" charset="0"/>
              </a:rPr>
              <a:t>2</a:t>
            </a:r>
            <a:r>
              <a:rPr lang="en-US" sz="1800" dirty="0" smtClean="0">
                <a:solidFill>
                  <a:srgbClr val="FF00FF"/>
                </a:solidFill>
                <a:latin typeface="Comic Sans MS" pitchFamily="66" charset="0"/>
              </a:rPr>
              <a:t>)</a:t>
            </a:r>
            <a:r>
              <a:rPr lang="en-US" sz="1800" baseline="-25000" dirty="0" smtClean="0">
                <a:solidFill>
                  <a:srgbClr val="FF00FF"/>
                </a:solidFill>
                <a:latin typeface="Comic Sans MS" pitchFamily="66" charset="0"/>
              </a:rPr>
              <a:t>6</a:t>
            </a:r>
            <a:r>
              <a:rPr lang="en-US" sz="1800" dirty="0" smtClean="0">
                <a:solidFill>
                  <a:srgbClr val="FF00FF"/>
                </a:solidFill>
                <a:latin typeface="Comic Sans MS" pitchFamily="66" charset="0"/>
              </a:rPr>
              <a:t>]</a:t>
            </a:r>
            <a:r>
              <a:rPr lang="en-US" sz="1800" baseline="30000" dirty="0" smtClean="0">
                <a:solidFill>
                  <a:srgbClr val="FF00FF"/>
                </a:solidFill>
                <a:latin typeface="Comic Sans MS" pitchFamily="66" charset="0"/>
              </a:rPr>
              <a:t>2+</a:t>
            </a:r>
            <a:endParaRPr lang="en-US" sz="1800" dirty="0" smtClean="0">
              <a:solidFill>
                <a:srgbClr val="FF00FF"/>
              </a:solidFill>
              <a:latin typeface="Comic Sans MS" pitchFamily="66" charset="0"/>
            </a:endParaRPr>
          </a:p>
          <a:p>
            <a:r>
              <a:rPr lang="en-US" sz="1800" dirty="0" smtClean="0">
                <a:latin typeface="Comic Sans MS" pitchFamily="66" charset="0"/>
              </a:rPr>
              <a:t>When a solution of a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cobalt(II) salt is treated with conc. </a:t>
            </a:r>
            <a:r>
              <a:rPr lang="en-US" sz="1800" dirty="0" err="1" smtClean="0">
                <a:solidFill>
                  <a:srgbClr val="FF0000"/>
                </a:solidFill>
                <a:latin typeface="Comic Sans MS" pitchFamily="66" charset="0"/>
              </a:rPr>
              <a:t>HCl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</a:p>
          <a:p>
            <a:pPr lvl="1"/>
            <a:r>
              <a:rPr lang="en-US" sz="1800" dirty="0" smtClean="0">
                <a:latin typeface="Comic Sans MS" pitchFamily="66" charset="0"/>
              </a:rPr>
              <a:t>the 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color changes to deep blue due </a:t>
            </a:r>
            <a:r>
              <a:rPr lang="en-US" sz="1800" dirty="0" smtClean="0">
                <a:latin typeface="Comic Sans MS" pitchFamily="66" charset="0"/>
              </a:rPr>
              <a:t>to formation of the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tetrahedral </a:t>
            </a:r>
            <a:r>
              <a:rPr lang="en-US" sz="1800" dirty="0" err="1" smtClean="0">
                <a:solidFill>
                  <a:srgbClr val="FF0000"/>
                </a:solidFill>
                <a:latin typeface="Comic Sans MS" pitchFamily="66" charset="0"/>
              </a:rPr>
              <a:t>tetrachlorocobaltate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(II) </a:t>
            </a:r>
            <a:r>
              <a:rPr lang="en-US" sz="1800" dirty="0" smtClean="0">
                <a:latin typeface="Comic Sans MS" pitchFamily="66" charset="0"/>
              </a:rPr>
              <a:t>ion,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[CoCl</a:t>
            </a:r>
            <a:r>
              <a:rPr lang="en-US" sz="1800" baseline="-25000" dirty="0" smtClean="0">
                <a:solidFill>
                  <a:srgbClr val="FF0000"/>
                </a:solidFill>
                <a:latin typeface="Comic Sans MS" pitchFamily="66" charset="0"/>
              </a:rPr>
              <a:t>4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]</a:t>
            </a:r>
            <a:r>
              <a:rPr lang="en-US" sz="1800" baseline="30000" dirty="0" smtClean="0">
                <a:solidFill>
                  <a:srgbClr val="FF0000"/>
                </a:solidFill>
                <a:latin typeface="Comic Sans MS" pitchFamily="66" charset="0"/>
              </a:rPr>
              <a:t>2-</a:t>
            </a:r>
            <a:endParaRPr lang="en-US" sz="18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286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5791200"/>
            <a:ext cx="5943600" cy="68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Cont’d…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6019800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>
                <a:latin typeface="Comic Sans MS" pitchFamily="66" charset="0"/>
              </a:rPr>
              <a:t>The cobalt(II) hydroxide is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slowly oxidized by the </a:t>
            </a:r>
            <a:r>
              <a:rPr lang="en-US" sz="1800" dirty="0" err="1" smtClean="0">
                <a:solidFill>
                  <a:srgbClr val="FF0000"/>
                </a:solidFill>
                <a:latin typeface="Comic Sans MS" pitchFamily="66" charset="0"/>
              </a:rPr>
              <a:t>dioxygen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in the 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air </a:t>
            </a:r>
            <a:r>
              <a:rPr lang="en-US" sz="1800" dirty="0" smtClean="0">
                <a:latin typeface="Comic Sans MS" pitchFamily="66" charset="0"/>
              </a:rPr>
              <a:t>to a 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cobalt(III) oxide hydroxide, </a:t>
            </a:r>
            <a:r>
              <a:rPr lang="en-US" sz="1800" dirty="0" err="1" smtClean="0">
                <a:solidFill>
                  <a:srgbClr val="0000FF"/>
                </a:solidFill>
                <a:latin typeface="Comic Sans MS" pitchFamily="66" charset="0"/>
              </a:rPr>
              <a:t>CoO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(OH)</a:t>
            </a:r>
          </a:p>
          <a:p>
            <a:endParaRPr lang="en-US" sz="2000" dirty="0" smtClean="0">
              <a:latin typeface="Comic Sans MS" pitchFamily="66" charset="0"/>
            </a:endParaRPr>
          </a:p>
          <a:p>
            <a:endParaRPr lang="en-US" sz="2000" dirty="0" smtClean="0">
              <a:latin typeface="Comic Sans MS" pitchFamily="66" charset="0"/>
            </a:endParaRPr>
          </a:p>
          <a:p>
            <a:endParaRPr lang="en-US" sz="2000" dirty="0" smtClean="0">
              <a:latin typeface="Comic Sans MS" pitchFamily="66" charset="0"/>
            </a:endParaRPr>
          </a:p>
          <a:p>
            <a:endParaRPr lang="en-US" sz="1800" dirty="0" smtClean="0">
              <a:latin typeface="Comic Sans MS" pitchFamily="66" charset="0"/>
            </a:endParaRPr>
          </a:p>
          <a:p>
            <a:r>
              <a:rPr lang="en-US" sz="1800" dirty="0" smtClean="0">
                <a:latin typeface="Comic Sans MS" pitchFamily="66" charset="0"/>
              </a:rPr>
              <a:t>Cobalt(II) hydroxide is </a:t>
            </a:r>
            <a:r>
              <a:rPr lang="en-US" sz="1800" dirty="0" err="1" smtClean="0">
                <a:latin typeface="Comic Sans MS" pitchFamily="66" charset="0"/>
              </a:rPr>
              <a:t>amphoteric</a:t>
            </a:r>
            <a:endParaRPr lang="en-US" sz="1800" dirty="0" smtClean="0">
              <a:latin typeface="Comic Sans MS" pitchFamily="66" charset="0"/>
            </a:endParaRPr>
          </a:p>
          <a:p>
            <a:pPr>
              <a:buNone/>
            </a:pPr>
            <a:endParaRPr lang="en-US" sz="28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buNone/>
            </a:pPr>
            <a:endParaRPr lang="en-US" sz="28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Uses</a:t>
            </a:r>
          </a:p>
          <a:p>
            <a:r>
              <a:rPr lang="en-US" sz="1800" dirty="0" smtClean="0">
                <a:latin typeface="Comic Sans MS" pitchFamily="66" charset="0"/>
              </a:rPr>
              <a:t>Cobalt's most important application is in the production of 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super alloys</a:t>
            </a:r>
          </a:p>
          <a:p>
            <a:r>
              <a:rPr lang="en-US" sz="1800" dirty="0" smtClean="0">
                <a:latin typeface="Comic Sans MS" pitchFamily="66" charset="0"/>
              </a:rPr>
              <a:t>It is also used in airplane parts such as 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jet engine components</a:t>
            </a:r>
            <a:r>
              <a:rPr lang="en-US" sz="1800" dirty="0" smtClean="0">
                <a:latin typeface="Comic Sans MS" pitchFamily="66" charset="0"/>
              </a:rPr>
              <a:t>, </a:t>
            </a:r>
            <a:r>
              <a:rPr lang="en-US" sz="1800" dirty="0" smtClean="0">
                <a:solidFill>
                  <a:srgbClr val="FF00FF"/>
                </a:solidFill>
                <a:latin typeface="Comic Sans MS" pitchFamily="66" charset="0"/>
              </a:rPr>
              <a:t>gas turbines </a:t>
            </a:r>
            <a:r>
              <a:rPr lang="en-US" sz="1800" dirty="0" smtClean="0">
                <a:latin typeface="Comic Sans MS" pitchFamily="66" charset="0"/>
              </a:rPr>
              <a:t>and </a:t>
            </a:r>
          </a:p>
          <a:p>
            <a:pPr lvl="1"/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magnetic alloys</a:t>
            </a:r>
          </a:p>
          <a:p>
            <a:r>
              <a:rPr lang="en-US" sz="1800" dirty="0" smtClean="0">
                <a:latin typeface="Comic Sans MS" pitchFamily="66" charset="0"/>
              </a:rPr>
              <a:t>Cobalt compounds such as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cobalt oxide</a:t>
            </a:r>
            <a:r>
              <a:rPr lang="en-US" sz="1800" dirty="0" smtClean="0">
                <a:latin typeface="Comic Sans MS" pitchFamily="66" charset="0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cobalt potassium nitrite</a:t>
            </a:r>
            <a:r>
              <a:rPr lang="en-US" sz="1800" dirty="0" smtClean="0">
                <a:latin typeface="Comic Sans MS" pitchFamily="66" charset="0"/>
              </a:rPr>
              <a:t>,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cobalt </a:t>
            </a:r>
            <a:r>
              <a:rPr lang="en-US" sz="1800" dirty="0" err="1" smtClean="0">
                <a:solidFill>
                  <a:srgbClr val="FF0000"/>
                </a:solidFill>
                <a:latin typeface="Comic Sans MS" pitchFamily="66" charset="0"/>
              </a:rPr>
              <a:t>aluminate</a:t>
            </a:r>
            <a:r>
              <a:rPr lang="en-US" sz="1800" dirty="0" smtClean="0">
                <a:latin typeface="Comic Sans MS" pitchFamily="66" charset="0"/>
              </a:rPr>
              <a:t>, and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cobalt ammonium phosphate </a:t>
            </a:r>
            <a:r>
              <a:rPr lang="en-US" sz="1800" dirty="0" smtClean="0">
                <a:latin typeface="Comic Sans MS" pitchFamily="66" charset="0"/>
              </a:rPr>
              <a:t>are used to make </a:t>
            </a:r>
          </a:p>
          <a:p>
            <a:pPr lvl="1"/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colored glass, glazes, paints, rubber, inks, cosmetics and pottery</a:t>
            </a:r>
            <a:endParaRPr lang="en-US" sz="1800" dirty="0">
              <a:solidFill>
                <a:srgbClr val="3333FF"/>
              </a:solidFill>
              <a:latin typeface="Comic Sans MS" pitchFamily="66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603504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048000"/>
            <a:ext cx="466344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G. Copper (Cu)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791200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Copper is a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reddish metal </a:t>
            </a:r>
            <a:r>
              <a:rPr lang="en-US" sz="1800" dirty="0" smtClean="0">
                <a:latin typeface="Comic Sans MS" pitchFamily="66" charset="0"/>
              </a:rPr>
              <a:t>with a face-centered cubic crystalline structure. </a:t>
            </a:r>
          </a:p>
          <a:p>
            <a:r>
              <a:rPr lang="en-US" sz="1800" dirty="0" smtClean="0">
                <a:latin typeface="Comic Sans MS" pitchFamily="66" charset="0"/>
              </a:rPr>
              <a:t>It reflects 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red and orange </a:t>
            </a:r>
            <a:r>
              <a:rPr lang="en-US" sz="1800" dirty="0" smtClean="0">
                <a:latin typeface="Comic Sans MS" pitchFamily="66" charset="0"/>
              </a:rPr>
              <a:t>light and absorbs other frequencies in the </a:t>
            </a:r>
            <a:r>
              <a:rPr lang="en-US" sz="1800" dirty="0" smtClean="0">
                <a:solidFill>
                  <a:srgbClr val="FF00FF"/>
                </a:solidFill>
                <a:latin typeface="Comic Sans MS" pitchFamily="66" charset="0"/>
              </a:rPr>
              <a:t>visible spectrum due to its band structure</a:t>
            </a:r>
          </a:p>
          <a:p>
            <a:r>
              <a:rPr lang="en-US" sz="1800" dirty="0" smtClean="0">
                <a:latin typeface="Comic Sans MS" pitchFamily="66" charset="0"/>
              </a:rPr>
              <a:t>It is 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malleable, ductile, and an extremely good conductor </a:t>
            </a:r>
            <a:r>
              <a:rPr lang="en-US" sz="1800" dirty="0" smtClean="0">
                <a:latin typeface="Comic Sans MS" pitchFamily="66" charset="0"/>
              </a:rPr>
              <a:t>of both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heat and electricity</a:t>
            </a:r>
          </a:p>
          <a:p>
            <a:endParaRPr lang="en-US" sz="18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en-US" sz="1800" dirty="0" smtClean="0">
                <a:latin typeface="Comic Sans MS" pitchFamily="66" charset="0"/>
              </a:rPr>
              <a:t>It is 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softer than zinc </a:t>
            </a:r>
            <a:r>
              <a:rPr lang="en-US" sz="1800" dirty="0" smtClean="0">
                <a:latin typeface="Comic Sans MS" pitchFamily="66" charset="0"/>
              </a:rPr>
              <a:t>and can be polished to a bright finish</a:t>
            </a:r>
          </a:p>
          <a:p>
            <a:r>
              <a:rPr lang="en-US" sz="1800" dirty="0" smtClean="0">
                <a:latin typeface="Comic Sans MS" pitchFamily="66" charset="0"/>
              </a:rPr>
              <a:t>The most important ore is 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chalcopyrite or </a:t>
            </a:r>
            <a:r>
              <a:rPr lang="en-US" sz="1800" dirty="0" err="1" smtClean="0">
                <a:solidFill>
                  <a:srgbClr val="FF0000"/>
                </a:solidFill>
                <a:latin typeface="Comic Sans MS" pitchFamily="66" charset="0"/>
              </a:rPr>
              <a:t>copperpyrites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, CuFeS</a:t>
            </a:r>
            <a:r>
              <a:rPr lang="en-US" sz="1800" baseline="-25000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</a:p>
          <a:p>
            <a:r>
              <a:rPr lang="en-US" sz="1800" dirty="0" smtClean="0">
                <a:latin typeface="Comic Sans MS" pitchFamily="66" charset="0"/>
              </a:rPr>
              <a:t>Other natural forms include </a:t>
            </a:r>
          </a:p>
          <a:p>
            <a:pPr lvl="1"/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basic Carbonates; CuCO</a:t>
            </a:r>
            <a:r>
              <a:rPr lang="en-US" sz="1800" baseline="-25000" dirty="0" smtClean="0">
                <a:solidFill>
                  <a:srgbClr val="3333FF"/>
                </a:solidFill>
                <a:latin typeface="Comic Sans MS" pitchFamily="66" charset="0"/>
              </a:rPr>
              <a:t>3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.Cu(OH)</a:t>
            </a:r>
            <a:r>
              <a:rPr lang="en-US" sz="1800" baseline="-25000" dirty="0" smtClean="0">
                <a:solidFill>
                  <a:srgbClr val="3333FF"/>
                </a:solidFill>
                <a:latin typeface="Comic Sans MS" pitchFamily="66" charset="0"/>
              </a:rPr>
              <a:t>2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 (malachite)</a:t>
            </a:r>
            <a:r>
              <a:rPr lang="en-US" sz="1800" dirty="0" smtClean="0">
                <a:latin typeface="Comic Sans MS" pitchFamily="66" charset="0"/>
              </a:rPr>
              <a:t> and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2CuCO</a:t>
            </a:r>
            <a:r>
              <a:rPr lang="en-US" sz="1800" baseline="-25000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.Cu(OH)</a:t>
            </a:r>
            <a:r>
              <a:rPr lang="en-US" sz="1800" baseline="-25000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US" sz="1800" dirty="0" smtClean="0">
                <a:latin typeface="Comic Sans MS" pitchFamily="66" charset="0"/>
              </a:rPr>
              <a:t> (azurite)</a:t>
            </a:r>
          </a:p>
          <a:p>
            <a:pPr lvl="1"/>
            <a:endParaRPr lang="en-US" sz="1800" dirty="0" smtClean="0">
              <a:latin typeface="Comic Sans MS" pitchFamily="66" charset="0"/>
            </a:endParaRPr>
          </a:p>
          <a:p>
            <a:r>
              <a:rPr lang="en-US" sz="1800" dirty="0" smtClean="0">
                <a:latin typeface="Comic Sans MS" pitchFamily="66" charset="0"/>
              </a:rPr>
              <a:t>The process of 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extraction consists </a:t>
            </a:r>
            <a:r>
              <a:rPr lang="en-US" sz="1800" dirty="0" smtClean="0">
                <a:latin typeface="Comic Sans MS" pitchFamily="66" charset="0"/>
              </a:rPr>
              <a:t>essentially of 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(a) separation of the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ore from rock</a:t>
            </a:r>
            <a:r>
              <a:rPr lang="en-US" sz="1800" dirty="0" smtClean="0">
                <a:latin typeface="Comic Sans MS" pitchFamily="66" charset="0"/>
              </a:rPr>
              <a:t>, by </a:t>
            </a:r>
            <a:r>
              <a:rPr lang="en-US" sz="1800" dirty="0" smtClean="0">
                <a:solidFill>
                  <a:srgbClr val="CC00CC"/>
                </a:solidFill>
                <a:latin typeface="Comic Sans MS" pitchFamily="66" charset="0"/>
              </a:rPr>
              <a:t>flotation (selective wetting)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(b) </a:t>
            </a:r>
            <a:r>
              <a:rPr lang="en-US" sz="1800" dirty="0" smtClean="0">
                <a:solidFill>
                  <a:srgbClr val="CC00CC"/>
                </a:solidFill>
                <a:latin typeface="Comic Sans MS" pitchFamily="66" charset="0"/>
              </a:rPr>
              <a:t>conversion of the </a:t>
            </a:r>
            <a:r>
              <a:rPr lang="en-US" sz="1800" dirty="0" err="1" smtClean="0">
                <a:solidFill>
                  <a:srgbClr val="CC00CC"/>
                </a:solidFill>
                <a:latin typeface="Comic Sans MS" pitchFamily="66" charset="0"/>
              </a:rPr>
              <a:t>sulphide</a:t>
            </a:r>
            <a:r>
              <a:rPr lang="en-US" sz="1800" dirty="0" smtClean="0">
                <a:solidFill>
                  <a:srgbClr val="CC00CC"/>
                </a:solidFill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ore to the 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crude metal</a:t>
            </a:r>
            <a:r>
              <a:rPr lang="en-US" sz="1800" dirty="0" smtClean="0">
                <a:latin typeface="Comic Sans MS" pitchFamily="66" charset="0"/>
              </a:rPr>
              <a:t>, by blowing air through the molten ore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Cont’d…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(c) 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purification of the crude metal </a:t>
            </a:r>
            <a:r>
              <a:rPr lang="en-US" sz="1800" dirty="0" smtClean="0">
                <a:latin typeface="Comic Sans MS" pitchFamily="66" charset="0"/>
              </a:rPr>
              <a:t>usually by electrolysis; </a:t>
            </a:r>
          </a:p>
          <a:p>
            <a:pPr lvl="1"/>
            <a:r>
              <a:rPr lang="en-US" sz="1800" dirty="0" smtClean="0">
                <a:latin typeface="Comic Sans MS" pitchFamily="66" charset="0"/>
              </a:rPr>
              <a:t>the crude copper is the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anode</a:t>
            </a:r>
            <a:r>
              <a:rPr lang="en-US" sz="1800" dirty="0" smtClean="0">
                <a:latin typeface="Comic Sans MS" pitchFamily="66" charset="0"/>
              </a:rPr>
              <a:t> in an electrolyte of acidified aqueous 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copper(II) </a:t>
            </a:r>
            <a:r>
              <a:rPr lang="en-US" sz="1800" dirty="0" err="1" smtClean="0">
                <a:solidFill>
                  <a:srgbClr val="0000FF"/>
                </a:solidFill>
                <a:latin typeface="Comic Sans MS" pitchFamily="66" charset="0"/>
              </a:rPr>
              <a:t>sulphate</a:t>
            </a:r>
            <a:r>
              <a:rPr lang="en-US" sz="1800" dirty="0" smtClean="0">
                <a:latin typeface="Comic Sans MS" pitchFamily="66" charset="0"/>
              </a:rPr>
              <a:t>, and </a:t>
            </a:r>
          </a:p>
          <a:p>
            <a:pPr lvl="1"/>
            <a:r>
              <a:rPr lang="en-US" sz="1800" dirty="0" smtClean="0">
                <a:latin typeface="Comic Sans MS" pitchFamily="66" charset="0"/>
              </a:rPr>
              <a:t>the pure metal deposits on 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starting sheets of copper </a:t>
            </a:r>
            <a:r>
              <a:rPr lang="en-US" sz="1800" dirty="0" smtClean="0">
                <a:latin typeface="Comic Sans MS" pitchFamily="66" charset="0"/>
              </a:rPr>
              <a:t>as </a:t>
            </a:r>
            <a:r>
              <a:rPr lang="en-US" sz="1800" dirty="0" smtClean="0">
                <a:solidFill>
                  <a:srgbClr val="CC00CC"/>
                </a:solidFill>
                <a:latin typeface="Comic Sans MS" pitchFamily="66" charset="0"/>
              </a:rPr>
              <a:t>cathode</a:t>
            </a:r>
          </a:p>
          <a:p>
            <a:endParaRPr lang="en-US" sz="1800" dirty="0" smtClean="0">
              <a:latin typeface="Comic Sans MS" pitchFamily="66" charset="0"/>
            </a:endParaRPr>
          </a:p>
          <a:p>
            <a:r>
              <a:rPr lang="en-US" sz="1800" dirty="0" smtClean="0">
                <a:latin typeface="Comic Sans MS" pitchFamily="66" charset="0"/>
              </a:rPr>
              <a:t>Copper has </a:t>
            </a:r>
            <a:r>
              <a:rPr lang="en-US" sz="1800" dirty="0" smtClean="0">
                <a:solidFill>
                  <a:srgbClr val="CC00CC"/>
                </a:solidFill>
                <a:latin typeface="Comic Sans MS" pitchFamily="66" charset="0"/>
              </a:rPr>
              <a:t>low chemical reactivity </a:t>
            </a:r>
          </a:p>
          <a:p>
            <a:r>
              <a:rPr lang="en-US" sz="1800" dirty="0" smtClean="0">
                <a:latin typeface="Comic Sans MS" pitchFamily="66" charset="0"/>
              </a:rPr>
              <a:t>Copper has two common oxidation states: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Cu</a:t>
            </a:r>
            <a:r>
              <a:rPr lang="en-US" sz="1800" baseline="30000" dirty="0" smtClean="0">
                <a:solidFill>
                  <a:srgbClr val="FF0000"/>
                </a:solidFill>
                <a:latin typeface="Comic Sans MS" pitchFamily="66" charset="0"/>
              </a:rPr>
              <a:t>+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 and Cu</a:t>
            </a:r>
            <a:r>
              <a:rPr lang="en-US" sz="1800" baseline="30000" dirty="0" smtClean="0">
                <a:solidFill>
                  <a:srgbClr val="FF0000"/>
                </a:solidFill>
                <a:latin typeface="Comic Sans MS" pitchFamily="66" charset="0"/>
              </a:rPr>
              <a:t>2+</a:t>
            </a:r>
            <a:endParaRPr lang="en-US" sz="1800" dirty="0" smtClean="0">
              <a:solidFill>
                <a:srgbClr val="CC00CC"/>
              </a:solidFill>
              <a:latin typeface="Comic Sans MS" pitchFamily="66" charset="0"/>
            </a:endParaRPr>
          </a:p>
          <a:p>
            <a:endParaRPr lang="en-US" sz="1800" dirty="0" smtClean="0">
              <a:latin typeface="Comic Sans MS" pitchFamily="66" charset="0"/>
            </a:endParaRPr>
          </a:p>
          <a:p>
            <a:r>
              <a:rPr lang="en-US" sz="1800" dirty="0" smtClean="0">
                <a:latin typeface="Comic Sans MS" pitchFamily="66" charset="0"/>
              </a:rPr>
              <a:t>In moist air it slowly forms a </a:t>
            </a:r>
            <a:r>
              <a:rPr lang="en-US" sz="1800" dirty="0" smtClean="0">
                <a:solidFill>
                  <a:srgbClr val="3333FF"/>
                </a:solidFill>
                <a:latin typeface="Comic Sans MS" pitchFamily="66" charset="0"/>
              </a:rPr>
              <a:t>greenish surface film called patina</a:t>
            </a:r>
            <a:r>
              <a:rPr lang="en-US" sz="1800" dirty="0" smtClean="0">
                <a:latin typeface="Comic Sans MS" pitchFamily="66" charset="0"/>
              </a:rPr>
              <a:t>; this 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coating protects </a:t>
            </a:r>
            <a:r>
              <a:rPr lang="en-US" sz="1800" dirty="0" smtClean="0">
                <a:latin typeface="Comic Sans MS" pitchFamily="66" charset="0"/>
              </a:rPr>
              <a:t>the metal from further attack</a:t>
            </a:r>
          </a:p>
          <a:p>
            <a:r>
              <a:rPr lang="en-US" sz="1800" dirty="0" smtClean="0">
                <a:latin typeface="Comic Sans MS" pitchFamily="66" charset="0"/>
              </a:rPr>
              <a:t>Copper is </a:t>
            </a:r>
            <a:r>
              <a:rPr lang="en-US" sz="1800" dirty="0" smtClean="0">
                <a:solidFill>
                  <a:srgbClr val="0000FF"/>
                </a:solidFill>
                <a:latin typeface="Comic Sans MS" pitchFamily="66" charset="0"/>
              </a:rPr>
              <a:t>not attacked </a:t>
            </a:r>
            <a:r>
              <a:rPr lang="en-US" sz="1800" dirty="0" smtClean="0">
                <a:latin typeface="Comic Sans MS" pitchFamily="66" charset="0"/>
              </a:rPr>
              <a:t>by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water or by dilute non-oxidizing acids </a:t>
            </a:r>
            <a:r>
              <a:rPr lang="en-US" sz="1800" dirty="0" smtClean="0">
                <a:latin typeface="Comic Sans MS" pitchFamily="66" charset="0"/>
              </a:rPr>
              <a:t>to give hydrogen</a:t>
            </a:r>
          </a:p>
          <a:p>
            <a:endParaRPr lang="en-US" sz="1800" dirty="0" smtClean="0">
              <a:latin typeface="Comic Sans MS" pitchFamily="66" charset="0"/>
            </a:endParaRPr>
          </a:p>
          <a:p>
            <a:r>
              <a:rPr lang="en-US" sz="1800" dirty="0" smtClean="0">
                <a:latin typeface="Comic Sans MS" pitchFamily="66" charset="0"/>
              </a:rPr>
              <a:t>It is attacked by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nitric acid </a:t>
            </a:r>
            <a:r>
              <a:rPr lang="en-US" sz="1800" dirty="0" smtClean="0">
                <a:latin typeface="Comic Sans MS" pitchFamily="66" charset="0"/>
              </a:rPr>
              <a:t>to give a solution of copper(II)nitrate Cu(NO</a:t>
            </a:r>
            <a:r>
              <a:rPr lang="en-US" sz="1800" baseline="-25000" dirty="0" smtClean="0">
                <a:latin typeface="Comic Sans MS" pitchFamily="66" charset="0"/>
              </a:rPr>
              <a:t>3</a:t>
            </a:r>
            <a:r>
              <a:rPr lang="en-US" sz="1800" dirty="0" smtClean="0">
                <a:latin typeface="Comic Sans MS" pitchFamily="66" charset="0"/>
              </a:rPr>
              <a:t>)</a:t>
            </a:r>
            <a:r>
              <a:rPr lang="en-US" sz="1800" baseline="-25000" dirty="0" smtClean="0">
                <a:latin typeface="Comic Sans MS" pitchFamily="66" charset="0"/>
              </a:rPr>
              <a:t>2</a:t>
            </a:r>
            <a:endParaRPr lang="en-US" sz="1800" dirty="0" smtClean="0">
              <a:latin typeface="Comic Sans MS" pitchFamily="66" charset="0"/>
            </a:endParaRPr>
          </a:p>
          <a:p>
            <a:r>
              <a:rPr lang="en-US" sz="1800" dirty="0" smtClean="0">
                <a:latin typeface="Comic Sans MS" pitchFamily="66" charset="0"/>
              </a:rPr>
              <a:t>In concentrated </a:t>
            </a:r>
            <a:r>
              <a:rPr lang="en-US" sz="1800" dirty="0" err="1" smtClean="0">
                <a:solidFill>
                  <a:srgbClr val="FF0000"/>
                </a:solidFill>
                <a:latin typeface="Comic Sans MS" pitchFamily="66" charset="0"/>
              </a:rPr>
              <a:t>sulphuricacid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, some copper(II) </a:t>
            </a:r>
            <a:r>
              <a:rPr lang="en-US" sz="1800" dirty="0" err="1" smtClean="0">
                <a:solidFill>
                  <a:srgbClr val="FF0000"/>
                </a:solidFill>
                <a:latin typeface="Comic Sans MS" pitchFamily="66" charset="0"/>
              </a:rPr>
              <a:t>sulphate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is formed in solution</a:t>
            </a:r>
            <a:endParaRPr lang="en-US" sz="18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Cont’d…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5943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The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+2 state </a:t>
            </a:r>
            <a:r>
              <a:rPr lang="en-US" sz="2000" dirty="0" smtClean="0">
                <a:latin typeface="Comic Sans MS" pitchFamily="66" charset="0"/>
              </a:rPr>
              <a:t>dominates the aqueous chemistry of copper</a:t>
            </a:r>
          </a:p>
          <a:p>
            <a:r>
              <a:rPr lang="en-US" sz="2000" dirty="0" smtClean="0">
                <a:latin typeface="Comic Sans MS" pitchFamily="66" charset="0"/>
              </a:rPr>
              <a:t>In aqueous solution, almost all copper(II) salts are 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blue </a:t>
            </a:r>
            <a:r>
              <a:rPr lang="en-US" sz="2000" dirty="0" smtClean="0">
                <a:latin typeface="Comic Sans MS" pitchFamily="66" charset="0"/>
              </a:rPr>
              <a:t>except copper(II) chloride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(green) [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planar </a:t>
            </a:r>
            <a:r>
              <a:rPr lang="en-US" sz="2000" dirty="0" err="1" smtClean="0">
                <a:solidFill>
                  <a:srgbClr val="0000FF"/>
                </a:solidFill>
                <a:latin typeface="Comic Sans MS" pitchFamily="66" charset="0"/>
              </a:rPr>
              <a:t>tetrachlorocuprate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(II) ion</a:t>
            </a:r>
            <a:r>
              <a:rPr lang="en-US" sz="2000" dirty="0" smtClean="0">
                <a:latin typeface="Comic Sans MS" pitchFamily="66" charset="0"/>
              </a:rPr>
              <a:t>]</a:t>
            </a:r>
          </a:p>
          <a:p>
            <a:endParaRPr lang="en-US" sz="20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The color is due to the presence of the </a:t>
            </a:r>
            <a:r>
              <a:rPr lang="en-US" sz="2000" dirty="0" err="1" smtClean="0">
                <a:solidFill>
                  <a:srgbClr val="3333FF"/>
                </a:solidFill>
                <a:latin typeface="Comic Sans MS" pitchFamily="66" charset="0"/>
              </a:rPr>
              <a:t>hexaaquacopper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(II) </a:t>
            </a:r>
            <a:r>
              <a:rPr lang="en-US" sz="2000" dirty="0" smtClean="0">
                <a:latin typeface="Comic Sans MS" pitchFamily="66" charset="0"/>
              </a:rPr>
              <a:t>ion,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[Cu(OH</a:t>
            </a:r>
            <a:r>
              <a:rPr lang="en-US" sz="2000" baseline="-25000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2000" baseline="-25000" dirty="0" smtClean="0">
                <a:solidFill>
                  <a:srgbClr val="FF0000"/>
                </a:solidFill>
                <a:latin typeface="Comic Sans MS" pitchFamily="66" charset="0"/>
              </a:rPr>
              <a:t>6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]</a:t>
            </a:r>
            <a:r>
              <a:rPr lang="en-US" sz="2000" baseline="30000" dirty="0" smtClean="0">
                <a:solidFill>
                  <a:srgbClr val="FF0000"/>
                </a:solidFill>
                <a:latin typeface="Comic Sans MS" pitchFamily="66" charset="0"/>
              </a:rPr>
              <a:t>2+</a:t>
            </a:r>
          </a:p>
          <a:p>
            <a:endParaRPr lang="en-US" sz="2000" baseline="300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When [CuCl</a:t>
            </a:r>
            <a:r>
              <a:rPr lang="en-US" sz="2000" baseline="-25000" dirty="0" smtClean="0">
                <a:latin typeface="Comic Sans MS" pitchFamily="66" charset="0"/>
              </a:rPr>
              <a:t>4</a:t>
            </a:r>
            <a:r>
              <a:rPr lang="en-US" sz="2000" dirty="0" smtClean="0">
                <a:latin typeface="Comic Sans MS" pitchFamily="66" charset="0"/>
              </a:rPr>
              <a:t>]</a:t>
            </a:r>
            <a:r>
              <a:rPr lang="en-US" sz="2000" baseline="30000" dirty="0" smtClean="0">
                <a:latin typeface="Comic Sans MS" pitchFamily="66" charset="0"/>
              </a:rPr>
              <a:t>2- </a:t>
            </a:r>
            <a:r>
              <a:rPr lang="en-US" sz="2000" dirty="0" smtClean="0">
                <a:latin typeface="Comic Sans MS" pitchFamily="66" charset="0"/>
              </a:rPr>
              <a:t> is diluted, the color of the solution </a:t>
            </a:r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changes to blue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The color transformations </a:t>
            </a:r>
            <a:r>
              <a:rPr lang="en-US" sz="2000" dirty="0" smtClean="0">
                <a:latin typeface="Comic Sans MS" pitchFamily="66" charset="0"/>
              </a:rPr>
              <a:t>are due to the </a:t>
            </a:r>
            <a:r>
              <a:rPr lang="en-US" sz="2000" dirty="0" smtClean="0">
                <a:solidFill>
                  <a:srgbClr val="CC00CC"/>
                </a:solidFill>
                <a:latin typeface="Comic Sans MS" pitchFamily="66" charset="0"/>
              </a:rPr>
              <a:t>successive replacement of chloride ions</a:t>
            </a:r>
            <a:r>
              <a:rPr lang="en-US" sz="2000" dirty="0" smtClean="0">
                <a:latin typeface="Comic Sans MS" pitchFamily="66" charset="0"/>
              </a:rPr>
              <a:t> by 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water molecules</a:t>
            </a:r>
          </a:p>
          <a:p>
            <a:endParaRPr lang="en-US" sz="2000" dirty="0" smtClean="0">
              <a:solidFill>
                <a:srgbClr val="3333FF"/>
              </a:solidFill>
              <a:latin typeface="Comic Sans MS" pitchFamily="66" charset="0"/>
            </a:endParaRPr>
          </a:p>
          <a:p>
            <a:endParaRPr lang="en-US" sz="2000" dirty="0" smtClean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If a solution of ammonia is added to a copper(II) ion solution</a:t>
            </a:r>
          </a:p>
          <a:p>
            <a:endParaRPr lang="en-US" sz="2000" dirty="0" smtClean="0">
              <a:solidFill>
                <a:srgbClr val="3333FF"/>
              </a:solidFill>
              <a:latin typeface="Comic Sans MS" pitchFamily="66" charset="0"/>
            </a:endParaRPr>
          </a:p>
          <a:p>
            <a:endParaRPr lang="en-US" sz="2000" dirty="0" smtClean="0">
              <a:solidFill>
                <a:srgbClr val="3333FF"/>
              </a:solidFill>
              <a:latin typeface="Comic Sans MS" pitchFamily="66" charset="0"/>
            </a:endParaRPr>
          </a:p>
          <a:p>
            <a:pPr>
              <a:buNone/>
            </a:pPr>
            <a:endParaRPr lang="en-US" sz="2000" dirty="0" smtClean="0">
              <a:latin typeface="Comic Sans MS" pitchFamily="66" charset="0"/>
            </a:endParaRPr>
          </a:p>
          <a:p>
            <a:endParaRPr lang="en-US" sz="2000" dirty="0">
              <a:solidFill>
                <a:srgbClr val="3333FF"/>
              </a:solidFill>
              <a:latin typeface="Comic Sans MS" pitchFamily="66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114800"/>
            <a:ext cx="649224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410200"/>
            <a:ext cx="7326283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Cont’d…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943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Addition of hydroxide ion to a copper(II) ion solution causes the precipitation of the 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Cu(OH)</a:t>
            </a:r>
            <a:r>
              <a:rPr lang="en-US" sz="2000" baseline="-25000" dirty="0" smtClean="0">
                <a:solidFill>
                  <a:srgbClr val="3333FF"/>
                </a:solidFill>
                <a:latin typeface="Comic Sans MS" pitchFamily="66" charset="0"/>
              </a:rPr>
              <a:t>2</a:t>
            </a:r>
            <a:r>
              <a:rPr lang="en-US" sz="2000" dirty="0" smtClean="0">
                <a:latin typeface="Comic Sans MS" pitchFamily="66" charset="0"/>
              </a:rPr>
              <a:t>,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blue-green gelatinous solid</a:t>
            </a:r>
          </a:p>
          <a:p>
            <a:r>
              <a:rPr lang="en-US" sz="2000" dirty="0" smtClean="0">
                <a:latin typeface="Comic Sans MS" pitchFamily="66" charset="0"/>
              </a:rPr>
              <a:t>However, </a:t>
            </a:r>
            <a:r>
              <a:rPr lang="en-US" sz="2000" dirty="0" smtClean="0">
                <a:solidFill>
                  <a:srgbClr val="CC00CC"/>
                </a:solidFill>
                <a:latin typeface="Comic Sans MS" pitchFamily="66" charset="0"/>
              </a:rPr>
              <a:t>warming the suspension</a:t>
            </a:r>
            <a:r>
              <a:rPr lang="en-US" sz="2000" dirty="0" smtClean="0">
                <a:latin typeface="Comic Sans MS" pitchFamily="66" charset="0"/>
              </a:rPr>
              <a:t> causes the hydroxide to decompose to the 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black copper(II) oxide and water</a:t>
            </a:r>
          </a:p>
          <a:p>
            <a:endParaRPr lang="en-US" sz="2000" dirty="0" smtClean="0">
              <a:solidFill>
                <a:srgbClr val="3333FF"/>
              </a:solidFill>
              <a:latin typeface="Comic Sans MS" pitchFamily="66" charset="0"/>
            </a:endParaRPr>
          </a:p>
          <a:p>
            <a:endParaRPr lang="en-US" sz="2000" dirty="0" smtClean="0">
              <a:solidFill>
                <a:srgbClr val="3333FF"/>
              </a:solidFill>
              <a:latin typeface="Comic Sans MS" pitchFamily="66" charset="0"/>
            </a:endParaRPr>
          </a:p>
          <a:p>
            <a:endParaRPr lang="en-US" sz="2000" dirty="0" smtClean="0">
              <a:solidFill>
                <a:srgbClr val="3333FF"/>
              </a:solidFill>
              <a:latin typeface="Comic Sans MS" pitchFamily="66" charset="0"/>
            </a:endParaRPr>
          </a:p>
          <a:p>
            <a:endParaRPr lang="en-US" sz="2000" dirty="0" smtClean="0">
              <a:solidFill>
                <a:srgbClr val="3333FF"/>
              </a:solidFill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For most ligands,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Cu</a:t>
            </a:r>
            <a:r>
              <a:rPr lang="en-US" sz="2000" baseline="30000" dirty="0" smtClean="0">
                <a:solidFill>
                  <a:srgbClr val="FF0000"/>
                </a:solidFill>
                <a:latin typeface="Comic Sans MS" pitchFamily="66" charset="0"/>
              </a:rPr>
              <a:t>2+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is more thermodynamically stable, but reducing ligands, like iodide, will reduce </a:t>
            </a:r>
            <a:r>
              <a:rPr lang="en-US" sz="2000" dirty="0" smtClean="0">
                <a:solidFill>
                  <a:srgbClr val="3333FF"/>
                </a:solidFill>
                <a:latin typeface="Comic Sans MS" pitchFamily="66" charset="0"/>
              </a:rPr>
              <a:t>copper(II) ions to the copper(I) state</a:t>
            </a:r>
          </a:p>
          <a:p>
            <a:endParaRPr lang="en-US" sz="2000" dirty="0" smtClean="0">
              <a:latin typeface="Comic Sans MS" pitchFamily="66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1464"/>
          <a:stretch>
            <a:fillRect/>
          </a:stretch>
        </p:blipFill>
        <p:spPr bwMode="auto">
          <a:xfrm>
            <a:off x="990600" y="2438400"/>
            <a:ext cx="502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572000"/>
            <a:ext cx="61264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Comic Sans MS" pitchFamily="66" charset="0"/>
              </a:rPr>
              <a:t>Uses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791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Most copper is used for electrical equipment (60%); </a:t>
            </a:r>
          </a:p>
          <a:p>
            <a:pPr lvl="1"/>
            <a:r>
              <a:rPr lang="en-US" sz="2400" dirty="0" smtClean="0">
                <a:solidFill>
                  <a:srgbClr val="3333FF"/>
                </a:solidFill>
                <a:latin typeface="Comic Sans MS" pitchFamily="66" charset="0"/>
              </a:rPr>
              <a:t>construction</a:t>
            </a:r>
            <a:r>
              <a:rPr lang="en-US" sz="2400" dirty="0" smtClean="0">
                <a:latin typeface="Comic Sans MS" pitchFamily="66" charset="0"/>
              </a:rPr>
              <a:t>, such as 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roofing and plumbing </a:t>
            </a:r>
            <a:r>
              <a:rPr lang="en-US" sz="2400" dirty="0" smtClean="0">
                <a:latin typeface="Comic Sans MS" pitchFamily="66" charset="0"/>
              </a:rPr>
              <a:t>(20%); </a:t>
            </a:r>
          </a:p>
          <a:p>
            <a:pPr lvl="1"/>
            <a:r>
              <a:rPr lang="en-US" sz="2400" dirty="0" smtClean="0">
                <a:solidFill>
                  <a:srgbClr val="3333FF"/>
                </a:solidFill>
                <a:latin typeface="Comic Sans MS" pitchFamily="66" charset="0"/>
              </a:rPr>
              <a:t>industrial machinery</a:t>
            </a:r>
            <a:r>
              <a:rPr lang="en-US" sz="2400" dirty="0" smtClean="0">
                <a:latin typeface="Comic Sans MS" pitchFamily="66" charset="0"/>
              </a:rPr>
              <a:t>, such as </a:t>
            </a:r>
            <a:r>
              <a:rPr lang="en-US" sz="2400" dirty="0" smtClean="0">
                <a:solidFill>
                  <a:srgbClr val="CC00CC"/>
                </a:solidFill>
                <a:latin typeface="Comic Sans MS" pitchFamily="66" charset="0"/>
              </a:rPr>
              <a:t>heat exchangers </a:t>
            </a:r>
            <a:r>
              <a:rPr lang="en-US" sz="2400" dirty="0" smtClean="0">
                <a:latin typeface="Comic Sans MS" pitchFamily="66" charset="0"/>
              </a:rPr>
              <a:t>(15%) and</a:t>
            </a:r>
          </a:p>
          <a:p>
            <a:r>
              <a:rPr lang="en-US" sz="2400" dirty="0" smtClean="0">
                <a:latin typeface="Comic Sans MS" pitchFamily="66" charset="0"/>
              </a:rPr>
              <a:t>Alloys (5%) such as </a:t>
            </a:r>
          </a:p>
          <a:p>
            <a:pPr lvl="1"/>
            <a:r>
              <a:rPr lang="en-US" sz="2400" dirty="0" smtClean="0">
                <a:solidFill>
                  <a:srgbClr val="CC00CC"/>
                </a:solidFill>
                <a:latin typeface="Comic Sans MS" pitchFamily="66" charset="0"/>
              </a:rPr>
              <a:t>bronze (copper-tin),</a:t>
            </a:r>
            <a:r>
              <a:rPr lang="en-US" sz="2400" dirty="0" smtClean="0">
                <a:latin typeface="Comic Sans MS" pitchFamily="66" charset="0"/>
              </a:rPr>
              <a:t> 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brass (a copper-zinc alloy), 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latin typeface="Comic Sans MS" pitchFamily="66" charset="0"/>
              </a:rPr>
              <a:t>copper </a:t>
            </a:r>
            <a:r>
              <a:rPr lang="en-US" sz="2400" dirty="0" smtClean="0">
                <a:latin typeface="Comic Sans MS" pitchFamily="66" charset="0"/>
              </a:rPr>
              <a:t>&amp; </a:t>
            </a:r>
            <a:r>
              <a:rPr lang="en-US" sz="2400" dirty="0" smtClean="0">
                <a:solidFill>
                  <a:srgbClr val="0000FF"/>
                </a:solidFill>
                <a:latin typeface="Comic Sans MS" pitchFamily="66" charset="0"/>
              </a:rPr>
              <a:t>nickel(cupronickel</a:t>
            </a:r>
            <a:r>
              <a:rPr lang="en-US" sz="2400" dirty="0" smtClean="0">
                <a:latin typeface="Comic Sans MS" pitchFamily="66" charset="0"/>
              </a:rPr>
              <a:t>) [</a:t>
            </a:r>
            <a:r>
              <a:rPr lang="en-US" sz="2400" dirty="0" smtClean="0">
                <a:solidFill>
                  <a:srgbClr val="CC00CC"/>
                </a:solidFill>
                <a:latin typeface="Comic Sans MS" pitchFamily="66" charset="0"/>
              </a:rPr>
              <a:t>low-denomination coins</a:t>
            </a:r>
            <a:r>
              <a:rPr lang="en-US" sz="2400" dirty="0" smtClean="0">
                <a:latin typeface="Comic Sans MS" pitchFamily="66" charset="0"/>
              </a:rPr>
              <a:t>] 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copper-tin-zinc</a:t>
            </a:r>
            <a:r>
              <a:rPr lang="en-US" sz="2400" dirty="0" smtClean="0">
                <a:latin typeface="Comic Sans MS" pitchFamily="66" charset="0"/>
              </a:rPr>
              <a:t> to make 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guns and cannons </a:t>
            </a:r>
            <a:r>
              <a:rPr lang="en-US" sz="2400" dirty="0" smtClean="0">
                <a:latin typeface="Comic Sans MS" pitchFamily="66" charset="0"/>
              </a:rPr>
              <a:t>(</a:t>
            </a:r>
            <a:r>
              <a:rPr lang="en-US" sz="2400" dirty="0" smtClean="0">
                <a:solidFill>
                  <a:srgbClr val="3333FF"/>
                </a:solidFill>
                <a:latin typeface="Comic Sans MS" pitchFamily="66" charset="0"/>
              </a:rPr>
              <a:t>gun metal</a:t>
            </a:r>
            <a:r>
              <a:rPr lang="en-US" sz="2400" dirty="0" smtClean="0">
                <a:latin typeface="Comic Sans MS" pitchFamily="66" charset="0"/>
              </a:rPr>
              <a:t>)</a:t>
            </a:r>
          </a:p>
          <a:p>
            <a:r>
              <a:rPr lang="en-US" sz="2400" dirty="0" smtClean="0">
                <a:latin typeface="Comic Sans MS" pitchFamily="66" charset="0"/>
              </a:rPr>
              <a:t>Copper is ideal for 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electrical wiring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676400"/>
            <a:ext cx="20574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sz="5300" dirty="0">
              <a:solidFill>
                <a:srgbClr val="1303E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0"/>
            <a:ext cx="8229600" cy="60960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7"/>
          <p:cNvPicPr>
            <a:picLocks noChangeAspect="1" noChangeArrowheads="1"/>
          </p:cNvPicPr>
          <p:nvPr/>
        </p:nvPicPr>
        <p:blipFill>
          <a:blip r:embed="rId2" cstate="print"/>
          <a:srcRect l="26651" t="7008" r="29716" b="15207"/>
          <a:stretch>
            <a:fillRect/>
          </a:stretch>
        </p:blipFill>
        <p:spPr>
          <a:xfrm>
            <a:off x="609600" y="2590800"/>
            <a:ext cx="2819400" cy="2819400"/>
          </a:xfrm>
          <a:prstGeom prst="rect">
            <a:avLst/>
          </a:prstGeom>
          <a:noFill/>
        </p:spPr>
      </p:pic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3581400" y="3429000"/>
            <a:ext cx="1563687" cy="989013"/>
            <a:chOff x="2784" y="2112"/>
            <a:chExt cx="909" cy="623"/>
          </a:xfrm>
        </p:grpSpPr>
        <p:sp>
          <p:nvSpPr>
            <p:cNvPr id="7" name="Oval 76"/>
            <p:cNvSpPr>
              <a:spLocks noChangeArrowheads="1"/>
            </p:cNvSpPr>
            <p:nvPr/>
          </p:nvSpPr>
          <p:spPr bwMode="auto">
            <a:xfrm>
              <a:off x="2784" y="2112"/>
              <a:ext cx="222" cy="222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7"/>
            <p:cNvSpPr>
              <a:spLocks noChangeArrowheads="1"/>
            </p:cNvSpPr>
            <p:nvPr/>
          </p:nvSpPr>
          <p:spPr bwMode="auto">
            <a:xfrm>
              <a:off x="3013" y="2112"/>
              <a:ext cx="222" cy="222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78"/>
            <p:cNvSpPr>
              <a:spLocks noChangeArrowheads="1"/>
            </p:cNvSpPr>
            <p:nvPr/>
          </p:nvSpPr>
          <p:spPr bwMode="auto">
            <a:xfrm>
              <a:off x="3242" y="2112"/>
              <a:ext cx="223" cy="222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79"/>
            <p:cNvSpPr>
              <a:spLocks noChangeArrowheads="1"/>
            </p:cNvSpPr>
            <p:nvPr/>
          </p:nvSpPr>
          <p:spPr bwMode="auto">
            <a:xfrm>
              <a:off x="2898" y="2312"/>
              <a:ext cx="222" cy="223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80"/>
            <p:cNvSpPr>
              <a:spLocks noChangeArrowheads="1"/>
            </p:cNvSpPr>
            <p:nvPr/>
          </p:nvSpPr>
          <p:spPr bwMode="auto">
            <a:xfrm>
              <a:off x="3127" y="2312"/>
              <a:ext cx="223" cy="223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81"/>
            <p:cNvSpPr>
              <a:spLocks noChangeArrowheads="1"/>
            </p:cNvSpPr>
            <p:nvPr/>
          </p:nvSpPr>
          <p:spPr bwMode="auto">
            <a:xfrm>
              <a:off x="3357" y="2312"/>
              <a:ext cx="222" cy="223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82"/>
            <p:cNvSpPr>
              <a:spLocks noChangeArrowheads="1"/>
            </p:cNvSpPr>
            <p:nvPr/>
          </p:nvSpPr>
          <p:spPr bwMode="auto">
            <a:xfrm>
              <a:off x="3012" y="2513"/>
              <a:ext cx="223" cy="222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83"/>
            <p:cNvSpPr>
              <a:spLocks noChangeArrowheads="1"/>
            </p:cNvSpPr>
            <p:nvPr/>
          </p:nvSpPr>
          <p:spPr bwMode="auto">
            <a:xfrm>
              <a:off x="3242" y="2513"/>
              <a:ext cx="222" cy="222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84"/>
            <p:cNvSpPr>
              <a:spLocks noChangeArrowheads="1"/>
            </p:cNvSpPr>
            <p:nvPr/>
          </p:nvSpPr>
          <p:spPr bwMode="auto">
            <a:xfrm>
              <a:off x="3471" y="2513"/>
              <a:ext cx="222" cy="222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75"/>
          <p:cNvGrpSpPr>
            <a:grpSpLocks/>
          </p:cNvGrpSpPr>
          <p:nvPr/>
        </p:nvGrpSpPr>
        <p:grpSpPr bwMode="auto">
          <a:xfrm>
            <a:off x="3276600" y="2514600"/>
            <a:ext cx="1563687" cy="989013"/>
            <a:chOff x="2784" y="2112"/>
            <a:chExt cx="909" cy="623"/>
          </a:xfrm>
        </p:grpSpPr>
        <p:sp>
          <p:nvSpPr>
            <p:cNvPr id="17" name="Oval 76"/>
            <p:cNvSpPr>
              <a:spLocks noChangeArrowheads="1"/>
            </p:cNvSpPr>
            <p:nvPr/>
          </p:nvSpPr>
          <p:spPr bwMode="auto">
            <a:xfrm>
              <a:off x="2784" y="2112"/>
              <a:ext cx="222" cy="222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77"/>
            <p:cNvSpPr>
              <a:spLocks noChangeArrowheads="1"/>
            </p:cNvSpPr>
            <p:nvPr/>
          </p:nvSpPr>
          <p:spPr bwMode="auto">
            <a:xfrm>
              <a:off x="3013" y="2112"/>
              <a:ext cx="222" cy="222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78"/>
            <p:cNvSpPr>
              <a:spLocks noChangeArrowheads="1"/>
            </p:cNvSpPr>
            <p:nvPr/>
          </p:nvSpPr>
          <p:spPr bwMode="auto">
            <a:xfrm>
              <a:off x="3242" y="2112"/>
              <a:ext cx="223" cy="222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79"/>
            <p:cNvSpPr>
              <a:spLocks noChangeArrowheads="1"/>
            </p:cNvSpPr>
            <p:nvPr/>
          </p:nvSpPr>
          <p:spPr bwMode="auto">
            <a:xfrm>
              <a:off x="2898" y="2312"/>
              <a:ext cx="222" cy="223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80"/>
            <p:cNvSpPr>
              <a:spLocks noChangeArrowheads="1"/>
            </p:cNvSpPr>
            <p:nvPr/>
          </p:nvSpPr>
          <p:spPr bwMode="auto">
            <a:xfrm>
              <a:off x="3127" y="2312"/>
              <a:ext cx="223" cy="223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81"/>
            <p:cNvSpPr>
              <a:spLocks noChangeArrowheads="1"/>
            </p:cNvSpPr>
            <p:nvPr/>
          </p:nvSpPr>
          <p:spPr bwMode="auto">
            <a:xfrm>
              <a:off x="3357" y="2312"/>
              <a:ext cx="222" cy="223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82"/>
            <p:cNvSpPr>
              <a:spLocks noChangeArrowheads="1"/>
            </p:cNvSpPr>
            <p:nvPr/>
          </p:nvSpPr>
          <p:spPr bwMode="auto">
            <a:xfrm>
              <a:off x="3012" y="2513"/>
              <a:ext cx="223" cy="222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83"/>
            <p:cNvSpPr>
              <a:spLocks noChangeArrowheads="1"/>
            </p:cNvSpPr>
            <p:nvPr/>
          </p:nvSpPr>
          <p:spPr bwMode="auto">
            <a:xfrm>
              <a:off x="3242" y="2513"/>
              <a:ext cx="222" cy="222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84"/>
            <p:cNvSpPr>
              <a:spLocks noChangeArrowheads="1"/>
            </p:cNvSpPr>
            <p:nvPr/>
          </p:nvSpPr>
          <p:spPr bwMode="auto">
            <a:xfrm>
              <a:off x="3471" y="2513"/>
              <a:ext cx="222" cy="222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75"/>
          <p:cNvGrpSpPr>
            <a:grpSpLocks/>
          </p:cNvGrpSpPr>
          <p:nvPr/>
        </p:nvGrpSpPr>
        <p:grpSpPr bwMode="auto">
          <a:xfrm>
            <a:off x="4786313" y="3352800"/>
            <a:ext cx="1563687" cy="989013"/>
            <a:chOff x="2784" y="2112"/>
            <a:chExt cx="909" cy="623"/>
          </a:xfrm>
        </p:grpSpPr>
        <p:sp>
          <p:nvSpPr>
            <p:cNvPr id="27" name="Oval 76"/>
            <p:cNvSpPr>
              <a:spLocks noChangeArrowheads="1"/>
            </p:cNvSpPr>
            <p:nvPr/>
          </p:nvSpPr>
          <p:spPr bwMode="auto">
            <a:xfrm>
              <a:off x="2784" y="2112"/>
              <a:ext cx="222" cy="222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77"/>
            <p:cNvSpPr>
              <a:spLocks noChangeArrowheads="1"/>
            </p:cNvSpPr>
            <p:nvPr/>
          </p:nvSpPr>
          <p:spPr bwMode="auto">
            <a:xfrm>
              <a:off x="3013" y="2112"/>
              <a:ext cx="222" cy="222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78"/>
            <p:cNvSpPr>
              <a:spLocks noChangeArrowheads="1"/>
            </p:cNvSpPr>
            <p:nvPr/>
          </p:nvSpPr>
          <p:spPr bwMode="auto">
            <a:xfrm>
              <a:off x="3242" y="2112"/>
              <a:ext cx="223" cy="222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79"/>
            <p:cNvSpPr>
              <a:spLocks noChangeArrowheads="1"/>
            </p:cNvSpPr>
            <p:nvPr/>
          </p:nvSpPr>
          <p:spPr bwMode="auto">
            <a:xfrm>
              <a:off x="2898" y="2312"/>
              <a:ext cx="222" cy="223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80"/>
            <p:cNvSpPr>
              <a:spLocks noChangeArrowheads="1"/>
            </p:cNvSpPr>
            <p:nvPr/>
          </p:nvSpPr>
          <p:spPr bwMode="auto">
            <a:xfrm>
              <a:off x="3127" y="2312"/>
              <a:ext cx="223" cy="223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81"/>
            <p:cNvSpPr>
              <a:spLocks noChangeArrowheads="1"/>
            </p:cNvSpPr>
            <p:nvPr/>
          </p:nvSpPr>
          <p:spPr bwMode="auto">
            <a:xfrm>
              <a:off x="3357" y="2312"/>
              <a:ext cx="222" cy="223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82"/>
            <p:cNvSpPr>
              <a:spLocks noChangeArrowheads="1"/>
            </p:cNvSpPr>
            <p:nvPr/>
          </p:nvSpPr>
          <p:spPr bwMode="auto">
            <a:xfrm>
              <a:off x="3012" y="2513"/>
              <a:ext cx="223" cy="222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83"/>
            <p:cNvSpPr>
              <a:spLocks noChangeArrowheads="1"/>
            </p:cNvSpPr>
            <p:nvPr/>
          </p:nvSpPr>
          <p:spPr bwMode="auto">
            <a:xfrm>
              <a:off x="3242" y="2513"/>
              <a:ext cx="222" cy="222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84"/>
            <p:cNvSpPr>
              <a:spLocks noChangeArrowheads="1"/>
            </p:cNvSpPr>
            <p:nvPr/>
          </p:nvSpPr>
          <p:spPr bwMode="auto">
            <a:xfrm>
              <a:off x="3471" y="2513"/>
              <a:ext cx="222" cy="222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75"/>
          <p:cNvGrpSpPr>
            <a:grpSpLocks/>
          </p:cNvGrpSpPr>
          <p:nvPr/>
        </p:nvGrpSpPr>
        <p:grpSpPr bwMode="auto">
          <a:xfrm>
            <a:off x="4343400" y="2438400"/>
            <a:ext cx="1563687" cy="989013"/>
            <a:chOff x="2784" y="2112"/>
            <a:chExt cx="909" cy="623"/>
          </a:xfrm>
        </p:grpSpPr>
        <p:sp>
          <p:nvSpPr>
            <p:cNvPr id="37" name="Oval 76"/>
            <p:cNvSpPr>
              <a:spLocks noChangeArrowheads="1"/>
            </p:cNvSpPr>
            <p:nvPr/>
          </p:nvSpPr>
          <p:spPr bwMode="auto">
            <a:xfrm>
              <a:off x="2784" y="2112"/>
              <a:ext cx="222" cy="222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77"/>
            <p:cNvSpPr>
              <a:spLocks noChangeArrowheads="1"/>
            </p:cNvSpPr>
            <p:nvPr/>
          </p:nvSpPr>
          <p:spPr bwMode="auto">
            <a:xfrm>
              <a:off x="3013" y="2112"/>
              <a:ext cx="222" cy="222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78"/>
            <p:cNvSpPr>
              <a:spLocks noChangeArrowheads="1"/>
            </p:cNvSpPr>
            <p:nvPr/>
          </p:nvSpPr>
          <p:spPr bwMode="auto">
            <a:xfrm>
              <a:off x="3242" y="2112"/>
              <a:ext cx="223" cy="222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79"/>
            <p:cNvSpPr>
              <a:spLocks noChangeArrowheads="1"/>
            </p:cNvSpPr>
            <p:nvPr/>
          </p:nvSpPr>
          <p:spPr bwMode="auto">
            <a:xfrm>
              <a:off x="2898" y="2312"/>
              <a:ext cx="222" cy="223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80"/>
            <p:cNvSpPr>
              <a:spLocks noChangeArrowheads="1"/>
            </p:cNvSpPr>
            <p:nvPr/>
          </p:nvSpPr>
          <p:spPr bwMode="auto">
            <a:xfrm>
              <a:off x="3127" y="2312"/>
              <a:ext cx="223" cy="223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81"/>
            <p:cNvSpPr>
              <a:spLocks noChangeArrowheads="1"/>
            </p:cNvSpPr>
            <p:nvPr/>
          </p:nvSpPr>
          <p:spPr bwMode="auto">
            <a:xfrm>
              <a:off x="3357" y="2312"/>
              <a:ext cx="222" cy="223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82"/>
            <p:cNvSpPr>
              <a:spLocks noChangeArrowheads="1"/>
            </p:cNvSpPr>
            <p:nvPr/>
          </p:nvSpPr>
          <p:spPr bwMode="auto">
            <a:xfrm>
              <a:off x="3012" y="2513"/>
              <a:ext cx="223" cy="222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83"/>
            <p:cNvSpPr>
              <a:spLocks noChangeArrowheads="1"/>
            </p:cNvSpPr>
            <p:nvPr/>
          </p:nvSpPr>
          <p:spPr bwMode="auto">
            <a:xfrm>
              <a:off x="3242" y="2513"/>
              <a:ext cx="222" cy="222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84"/>
            <p:cNvSpPr>
              <a:spLocks noChangeArrowheads="1"/>
            </p:cNvSpPr>
            <p:nvPr/>
          </p:nvSpPr>
          <p:spPr bwMode="auto">
            <a:xfrm>
              <a:off x="3471" y="2513"/>
              <a:ext cx="222" cy="222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75"/>
          <p:cNvGrpSpPr>
            <a:grpSpLocks/>
          </p:cNvGrpSpPr>
          <p:nvPr/>
        </p:nvGrpSpPr>
        <p:grpSpPr bwMode="auto">
          <a:xfrm>
            <a:off x="3505200" y="4724400"/>
            <a:ext cx="1563687" cy="989013"/>
            <a:chOff x="2784" y="2112"/>
            <a:chExt cx="909" cy="623"/>
          </a:xfrm>
        </p:grpSpPr>
        <p:sp>
          <p:nvSpPr>
            <p:cNvPr id="47" name="Oval 76"/>
            <p:cNvSpPr>
              <a:spLocks noChangeArrowheads="1"/>
            </p:cNvSpPr>
            <p:nvPr/>
          </p:nvSpPr>
          <p:spPr bwMode="auto">
            <a:xfrm>
              <a:off x="2784" y="2112"/>
              <a:ext cx="222" cy="222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77"/>
            <p:cNvSpPr>
              <a:spLocks noChangeArrowheads="1"/>
            </p:cNvSpPr>
            <p:nvPr/>
          </p:nvSpPr>
          <p:spPr bwMode="auto">
            <a:xfrm>
              <a:off x="3013" y="2112"/>
              <a:ext cx="222" cy="222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78"/>
            <p:cNvSpPr>
              <a:spLocks noChangeArrowheads="1"/>
            </p:cNvSpPr>
            <p:nvPr/>
          </p:nvSpPr>
          <p:spPr bwMode="auto">
            <a:xfrm>
              <a:off x="3242" y="2112"/>
              <a:ext cx="223" cy="222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79"/>
            <p:cNvSpPr>
              <a:spLocks noChangeArrowheads="1"/>
            </p:cNvSpPr>
            <p:nvPr/>
          </p:nvSpPr>
          <p:spPr bwMode="auto">
            <a:xfrm>
              <a:off x="2898" y="2312"/>
              <a:ext cx="222" cy="223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80"/>
            <p:cNvSpPr>
              <a:spLocks noChangeArrowheads="1"/>
            </p:cNvSpPr>
            <p:nvPr/>
          </p:nvSpPr>
          <p:spPr bwMode="auto">
            <a:xfrm>
              <a:off x="3127" y="2312"/>
              <a:ext cx="223" cy="223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81"/>
            <p:cNvSpPr>
              <a:spLocks noChangeArrowheads="1"/>
            </p:cNvSpPr>
            <p:nvPr/>
          </p:nvSpPr>
          <p:spPr bwMode="auto">
            <a:xfrm>
              <a:off x="3357" y="2312"/>
              <a:ext cx="222" cy="223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82"/>
            <p:cNvSpPr>
              <a:spLocks noChangeArrowheads="1"/>
            </p:cNvSpPr>
            <p:nvPr/>
          </p:nvSpPr>
          <p:spPr bwMode="auto">
            <a:xfrm>
              <a:off x="3012" y="2513"/>
              <a:ext cx="223" cy="222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83"/>
            <p:cNvSpPr>
              <a:spLocks noChangeArrowheads="1"/>
            </p:cNvSpPr>
            <p:nvPr/>
          </p:nvSpPr>
          <p:spPr bwMode="auto">
            <a:xfrm>
              <a:off x="3242" y="2513"/>
              <a:ext cx="222" cy="222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84"/>
            <p:cNvSpPr>
              <a:spLocks noChangeArrowheads="1"/>
            </p:cNvSpPr>
            <p:nvPr/>
          </p:nvSpPr>
          <p:spPr bwMode="auto">
            <a:xfrm>
              <a:off x="3471" y="2513"/>
              <a:ext cx="222" cy="222"/>
            </a:xfrm>
            <a:prstGeom prst="ellipse">
              <a:avLst/>
            </a:prstGeom>
            <a:gradFill rotWithShape="0">
              <a:gsLst>
                <a:gs pos="0">
                  <a:srgbClr val="4B181E"/>
                </a:gs>
                <a:gs pos="100000">
                  <a:srgbClr val="FB5165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4"/>
          <p:cNvGrpSpPr>
            <a:grpSpLocks/>
          </p:cNvGrpSpPr>
          <p:nvPr/>
        </p:nvGrpSpPr>
        <p:grpSpPr bwMode="auto">
          <a:xfrm>
            <a:off x="5257800" y="3886200"/>
            <a:ext cx="2057400" cy="2057400"/>
            <a:chOff x="432" y="2592"/>
            <a:chExt cx="768" cy="768"/>
          </a:xfrm>
        </p:grpSpPr>
        <p:sp>
          <p:nvSpPr>
            <p:cNvPr id="57" name="Oval 5"/>
            <p:cNvSpPr>
              <a:spLocks noChangeArrowheads="1"/>
            </p:cNvSpPr>
            <p:nvPr/>
          </p:nvSpPr>
          <p:spPr bwMode="auto">
            <a:xfrm>
              <a:off x="816" y="2784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6"/>
            <p:cNvSpPr>
              <a:spLocks noChangeArrowheads="1"/>
            </p:cNvSpPr>
            <p:nvPr/>
          </p:nvSpPr>
          <p:spPr bwMode="auto">
            <a:xfrm>
              <a:off x="432" y="2784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7"/>
            <p:cNvSpPr>
              <a:spLocks noChangeArrowheads="1"/>
            </p:cNvSpPr>
            <p:nvPr/>
          </p:nvSpPr>
          <p:spPr bwMode="auto">
            <a:xfrm>
              <a:off x="624" y="259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8"/>
            <p:cNvSpPr>
              <a:spLocks noChangeArrowheads="1"/>
            </p:cNvSpPr>
            <p:nvPr/>
          </p:nvSpPr>
          <p:spPr bwMode="auto">
            <a:xfrm>
              <a:off x="624" y="2976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4"/>
          <p:cNvGrpSpPr>
            <a:grpSpLocks/>
          </p:cNvGrpSpPr>
          <p:nvPr/>
        </p:nvGrpSpPr>
        <p:grpSpPr bwMode="auto">
          <a:xfrm>
            <a:off x="5867400" y="1524000"/>
            <a:ext cx="2057400" cy="2057400"/>
            <a:chOff x="432" y="2592"/>
            <a:chExt cx="768" cy="768"/>
          </a:xfrm>
        </p:grpSpPr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816" y="2784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432" y="2784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624" y="259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8"/>
            <p:cNvSpPr>
              <a:spLocks noChangeArrowheads="1"/>
            </p:cNvSpPr>
            <p:nvPr/>
          </p:nvSpPr>
          <p:spPr bwMode="auto">
            <a:xfrm>
              <a:off x="624" y="2976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Group 4"/>
          <p:cNvGrpSpPr>
            <a:grpSpLocks/>
          </p:cNvGrpSpPr>
          <p:nvPr/>
        </p:nvGrpSpPr>
        <p:grpSpPr bwMode="auto">
          <a:xfrm>
            <a:off x="6172200" y="2514600"/>
            <a:ext cx="2057400" cy="2057400"/>
            <a:chOff x="432" y="2592"/>
            <a:chExt cx="768" cy="768"/>
          </a:xfrm>
        </p:grpSpPr>
        <p:sp>
          <p:nvSpPr>
            <p:cNvPr id="67" name="Oval 5"/>
            <p:cNvSpPr>
              <a:spLocks noChangeArrowheads="1"/>
            </p:cNvSpPr>
            <p:nvPr/>
          </p:nvSpPr>
          <p:spPr bwMode="auto">
            <a:xfrm>
              <a:off x="816" y="2784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Oval 6"/>
            <p:cNvSpPr>
              <a:spLocks noChangeArrowheads="1"/>
            </p:cNvSpPr>
            <p:nvPr/>
          </p:nvSpPr>
          <p:spPr bwMode="auto">
            <a:xfrm>
              <a:off x="432" y="2784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624" y="259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8"/>
            <p:cNvSpPr>
              <a:spLocks noChangeArrowheads="1"/>
            </p:cNvSpPr>
            <p:nvPr/>
          </p:nvSpPr>
          <p:spPr bwMode="auto">
            <a:xfrm>
              <a:off x="624" y="2976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2057400" y="1600200"/>
            <a:ext cx="16850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1303E7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END</a:t>
            </a:r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1303E7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71" name="Picture 4" descr="C:\Users\HF\Desktop\From desktop\Download pic\FB Cor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72" name="Picture 4" descr="C:\Users\HF\Desktop\From desktop\Download pic\FB Cor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3" name="Rectangle 72"/>
          <p:cNvSpPr/>
          <p:nvPr/>
        </p:nvSpPr>
        <p:spPr>
          <a:xfrm rot="19945966">
            <a:off x="458930" y="1881338"/>
            <a:ext cx="848524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FFFF"/>
                </a:solidFill>
              </a:rPr>
              <a:t>Our life depends in our attitude: it will be bright like sun rise if we think positively and </a:t>
            </a:r>
          </a:p>
          <a:p>
            <a:r>
              <a:rPr lang="en-US" sz="3600" b="1" dirty="0" smtClean="0">
                <a:solidFill>
                  <a:srgbClr val="00FFFF"/>
                </a:solidFill>
              </a:rPr>
              <a:t>it will be darkened like sunset if we think negatively</a:t>
            </a:r>
            <a:r>
              <a:rPr lang="en-US" sz="4000" dirty="0" smtClean="0">
                <a:solidFill>
                  <a:srgbClr val="00FFFF"/>
                </a:solidFill>
              </a:rPr>
              <a:t>.</a:t>
            </a:r>
            <a:endParaRPr lang="en-US" sz="4000" dirty="0">
              <a:solidFill>
                <a:srgbClr val="00FFFF"/>
              </a:solidFill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FF0000"/>
                </a:solidFill>
                <a:latin typeface="Lucida Calligraphy" pitchFamily="66" charset="0"/>
              </a:rPr>
              <a:t>Hardness</a:t>
            </a:r>
            <a:endParaRPr lang="en-US" sz="2800" dirty="0">
              <a:solidFill>
                <a:srgbClr val="FF0000"/>
              </a:solidFill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/>
          </a:bodyPr>
          <a:lstStyle/>
          <a:p>
            <a:r>
              <a:rPr lang="en-US" sz="1900" dirty="0">
                <a:latin typeface="Segoe UI Semibold" pitchFamily="34" charset="0"/>
                <a:cs typeface="Segoe UI Semibold" pitchFamily="34" charset="0"/>
              </a:rPr>
              <a:t>The transition metals (with the exception of Zn, Cd and Hg) are very </a:t>
            </a:r>
            <a:r>
              <a:rPr lang="en-US" sz="1900" dirty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much hard and have low volatility</a:t>
            </a:r>
            <a:r>
              <a:rPr lang="en-US" sz="1900" dirty="0">
                <a:latin typeface="Segoe UI Semibold" pitchFamily="34" charset="0"/>
                <a:cs typeface="Segoe UI Semibold" pitchFamily="34" charset="0"/>
              </a:rPr>
              <a:t>. </a:t>
            </a:r>
            <a:endParaRPr lang="en-US" sz="1900" dirty="0" smtClean="0">
              <a:latin typeface="Segoe UI Semibold" pitchFamily="34" charset="0"/>
              <a:cs typeface="Segoe UI Semibold" pitchFamily="34" charset="0"/>
            </a:endParaRPr>
          </a:p>
          <a:p>
            <a:r>
              <a:rPr lang="en-US" sz="1900" dirty="0" smtClean="0">
                <a:latin typeface="Segoe UI Semibold" pitchFamily="34" charset="0"/>
                <a:cs typeface="Segoe UI Semibold" pitchFamily="34" charset="0"/>
              </a:rPr>
              <a:t>This </a:t>
            </a:r>
            <a:r>
              <a:rPr lang="en-US" sz="1900" dirty="0">
                <a:latin typeface="Segoe UI Semibold" pitchFamily="34" charset="0"/>
                <a:cs typeface="Segoe UI Semibold" pitchFamily="34" charset="0"/>
              </a:rPr>
              <a:t>property is attributed to the greater number of </a:t>
            </a:r>
            <a:r>
              <a:rPr lang="en-US" sz="1900" dirty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valency electrons per atom available for bonding </a:t>
            </a:r>
            <a:r>
              <a:rPr lang="en-US" sz="1900" dirty="0">
                <a:latin typeface="Segoe UI Semibold" pitchFamily="34" charset="0"/>
                <a:cs typeface="Segoe UI Semibold" pitchFamily="34" charset="0"/>
              </a:rPr>
              <a:t>in the metal, and this number clearly depends on the number of d-electrons</a:t>
            </a:r>
            <a:r>
              <a:rPr lang="en-US" sz="1900" dirty="0" smtClean="0">
                <a:latin typeface="Segoe UI Semibold" pitchFamily="34" charset="0"/>
                <a:cs typeface="Segoe UI Semibold" pitchFamily="34" charset="0"/>
              </a:rPr>
              <a:t>.</a:t>
            </a:r>
          </a:p>
          <a:p>
            <a:endParaRPr lang="en-US" sz="1900" dirty="0">
              <a:latin typeface="Segoe UI Semibold" pitchFamily="34" charset="0"/>
              <a:cs typeface="Segoe UI Semibold" pitchFamily="34" charset="0"/>
            </a:endParaRPr>
          </a:p>
          <a:p>
            <a:pPr>
              <a:buNone/>
            </a:pPr>
            <a:r>
              <a:rPr lang="en-US" sz="2800" b="1" dirty="0">
                <a:solidFill>
                  <a:srgbClr val="0000FF"/>
                </a:solidFill>
                <a:latin typeface="Lucida Calligraphy" pitchFamily="66" charset="0"/>
              </a:rPr>
              <a:t>Conductivity</a:t>
            </a:r>
            <a:endParaRPr lang="en-US" sz="2800" dirty="0">
              <a:solidFill>
                <a:srgbClr val="0000FF"/>
              </a:solidFill>
              <a:latin typeface="Lucida Calligraphy" pitchFamily="66" charset="0"/>
            </a:endParaRPr>
          </a:p>
          <a:p>
            <a:endParaRPr lang="en-US" sz="1900" dirty="0" smtClean="0">
              <a:latin typeface="Segoe UI Semibold" pitchFamily="34" charset="0"/>
              <a:cs typeface="Segoe UI Semibold" pitchFamily="34" charset="0"/>
            </a:endParaRPr>
          </a:p>
          <a:p>
            <a:r>
              <a:rPr lang="en-US" sz="1900" dirty="0" smtClean="0">
                <a:latin typeface="Segoe UI Semibold" pitchFamily="34" charset="0"/>
                <a:cs typeface="Segoe UI Semibold" pitchFamily="34" charset="0"/>
              </a:rPr>
              <a:t>Transition </a:t>
            </a:r>
            <a:r>
              <a:rPr lang="en-US" sz="1900" dirty="0">
                <a:latin typeface="Segoe UI Semibold" pitchFamily="34" charset="0"/>
                <a:cs typeface="Segoe UI Semibold" pitchFamily="34" charset="0"/>
              </a:rPr>
              <a:t>metals have high </a:t>
            </a:r>
            <a:r>
              <a:rPr lang="en-US" sz="1900" dirty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electrical and thermal conductivity</a:t>
            </a:r>
            <a:r>
              <a:rPr lang="en-US" sz="1900" dirty="0">
                <a:latin typeface="Segoe UI Semibold" pitchFamily="34" charset="0"/>
                <a:cs typeface="Segoe UI Semibold" pitchFamily="34" charset="0"/>
              </a:rPr>
              <a:t>. </a:t>
            </a:r>
            <a:endParaRPr lang="en-US" sz="1900" dirty="0" smtClean="0">
              <a:latin typeface="Segoe UI Semibold" pitchFamily="34" charset="0"/>
              <a:cs typeface="Segoe UI Semibold" pitchFamily="34" charset="0"/>
            </a:endParaRPr>
          </a:p>
          <a:p>
            <a:r>
              <a:rPr lang="en-US" sz="1900" dirty="0" smtClean="0">
                <a:latin typeface="Segoe UI Semibold" pitchFamily="34" charset="0"/>
                <a:cs typeface="Segoe UI Semibold" pitchFamily="34" charset="0"/>
              </a:rPr>
              <a:t>The </a:t>
            </a:r>
            <a:r>
              <a:rPr lang="en-US" sz="1900" dirty="0">
                <a:latin typeface="Segoe UI Semibold" pitchFamily="34" charset="0"/>
                <a:cs typeface="Segoe UI Semibold" pitchFamily="34" charset="0"/>
              </a:rPr>
              <a:t>high electrical conductivity of these metals is due to the </a:t>
            </a:r>
            <a:r>
              <a:rPr lang="en-US" sz="1900" dirty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presence of mobile valence electrons.</a:t>
            </a:r>
            <a:r>
              <a:rPr lang="en-US" sz="1900" dirty="0">
                <a:latin typeface="Segoe UI Semibold" pitchFamily="34" charset="0"/>
                <a:cs typeface="Segoe UI Semibold" pitchFamily="34" charset="0"/>
              </a:rPr>
              <a:t> They move readily in an electric field and thus conduct electricity throughout the metal from one end to the other. </a:t>
            </a:r>
            <a:endParaRPr lang="en-US" sz="1900" dirty="0" smtClean="0">
              <a:latin typeface="Segoe UI Semibold" pitchFamily="34" charset="0"/>
              <a:cs typeface="Segoe UI Semibold" pitchFamily="34" charset="0"/>
            </a:endParaRPr>
          </a:p>
          <a:p>
            <a:r>
              <a:rPr lang="en-US" sz="1900" dirty="0" smtClean="0">
                <a:latin typeface="Segoe UI Semibold" pitchFamily="34" charset="0"/>
                <a:cs typeface="Segoe UI Semibold" pitchFamily="34" charset="0"/>
              </a:rPr>
              <a:t>The </a:t>
            </a:r>
            <a:r>
              <a:rPr lang="en-US" sz="1900" dirty="0">
                <a:latin typeface="Segoe UI Semibold" pitchFamily="34" charset="0"/>
                <a:cs typeface="Segoe UI Semibold" pitchFamily="34" charset="0"/>
              </a:rPr>
              <a:t>high thermal conductivity of these metals is again </a:t>
            </a:r>
            <a:r>
              <a:rPr lang="en-US" sz="1900" dirty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due to presence of these mobile electrons</a:t>
            </a:r>
            <a:r>
              <a:rPr lang="en-US" sz="1900" dirty="0">
                <a:latin typeface="Segoe UI Semibold" pitchFamily="34" charset="0"/>
                <a:cs typeface="Segoe UI Semibold" pitchFamily="34" charset="0"/>
              </a:rPr>
              <a:t>. </a:t>
            </a:r>
            <a:endParaRPr lang="en-US" sz="1900" dirty="0" smtClean="0">
              <a:latin typeface="Segoe UI Semibold" pitchFamily="34" charset="0"/>
              <a:cs typeface="Segoe UI Semibold" pitchFamily="34" charset="0"/>
            </a:endParaRPr>
          </a:p>
          <a:p>
            <a:r>
              <a:rPr lang="en-US" sz="1900" dirty="0" smtClean="0">
                <a:latin typeface="Segoe UI Semibold" pitchFamily="34" charset="0"/>
                <a:cs typeface="Segoe UI Semibold" pitchFamily="34" charset="0"/>
              </a:rPr>
              <a:t>If </a:t>
            </a:r>
            <a:r>
              <a:rPr lang="en-US" sz="1900" dirty="0">
                <a:latin typeface="Segoe UI Semibold" pitchFamily="34" charset="0"/>
                <a:cs typeface="Segoe UI Semibold" pitchFamily="34" charset="0"/>
              </a:rPr>
              <a:t>one part of the metal is heated, the electrons in that part acquire a large </a:t>
            </a:r>
            <a:r>
              <a:rPr lang="en-US" sz="1900" dirty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amount of kinetic energy </a:t>
            </a:r>
            <a:r>
              <a:rPr lang="en-US" sz="1900" dirty="0">
                <a:latin typeface="Segoe UI Semibold" pitchFamily="34" charset="0"/>
                <a:cs typeface="Segoe UI Semibold" pitchFamily="34" charset="0"/>
              </a:rPr>
              <a:t>which makes them to move rapidly through the crystal and pass on heat to other parts of the metal.  </a:t>
            </a:r>
            <a:endParaRPr lang="en-US" sz="2000" dirty="0" smtClean="0">
              <a:latin typeface="Lucida Calligraphy" pitchFamily="66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0000FF"/>
                </a:solidFill>
                <a:latin typeface="Lucida Calligraphy" pitchFamily="66" charset="0"/>
              </a:rPr>
              <a:t>Ductility and Malleability</a:t>
            </a:r>
            <a:endParaRPr lang="en-US" sz="2800" dirty="0">
              <a:solidFill>
                <a:srgbClr val="0000FF"/>
              </a:solidFill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>
            <a:normAutofit/>
          </a:bodyPr>
          <a:lstStyle/>
          <a:p>
            <a:r>
              <a:rPr lang="tr-TR" sz="2000" dirty="0">
                <a:latin typeface="Segoe UI Semibold" pitchFamily="34" charset="0"/>
                <a:cs typeface="Segoe UI Semibold" pitchFamily="34" charset="0"/>
              </a:rPr>
              <a:t>Transition elements are maleable (form sheets) and ductile (from wires</a:t>
            </a:r>
            <a:r>
              <a:rPr lang="tr-TR" sz="2000" dirty="0" smtClean="0">
                <a:latin typeface="Segoe UI Semibold" pitchFamily="34" charset="0"/>
                <a:cs typeface="Segoe UI Semibold" pitchFamily="34" charset="0"/>
              </a:rPr>
              <a:t>).</a:t>
            </a:r>
            <a:endParaRPr lang="en-US" sz="2000" dirty="0" smtClean="0">
              <a:latin typeface="Segoe UI Semibold" pitchFamily="34" charset="0"/>
              <a:cs typeface="Segoe UI Semibold" pitchFamily="34" charset="0"/>
            </a:endParaRPr>
          </a:p>
          <a:p>
            <a:r>
              <a:rPr lang="tr-TR" sz="2000" dirty="0" smtClean="0">
                <a:latin typeface="Segoe UI Semibold" pitchFamily="34" charset="0"/>
                <a:cs typeface="Segoe UI Semibold" pitchFamily="34" charset="0"/>
              </a:rPr>
              <a:t> </a:t>
            </a:r>
            <a:r>
              <a:rPr lang="tr-TR" sz="2000" dirty="0">
                <a:latin typeface="Segoe UI Semibold" pitchFamily="34" charset="0"/>
                <a:cs typeface="Segoe UI Semibold" pitchFamily="34" charset="0"/>
              </a:rPr>
              <a:t>In metallic bond, the bond holding the positive ions (M</a:t>
            </a:r>
            <a:r>
              <a:rPr lang="tr-TR" sz="2000" baseline="30000" dirty="0">
                <a:latin typeface="Segoe UI Semibold" pitchFamily="34" charset="0"/>
                <a:cs typeface="Segoe UI Semibold" pitchFamily="34" charset="0"/>
              </a:rPr>
              <a:t>n+</a:t>
            </a:r>
            <a:r>
              <a:rPr lang="tr-TR" sz="2000" dirty="0">
                <a:latin typeface="Segoe UI Semibold" pitchFamily="34" charset="0"/>
                <a:cs typeface="Segoe UI Semibold" pitchFamily="34" charset="0"/>
              </a:rPr>
              <a:t>) and the valence electrons is </a:t>
            </a:r>
            <a:r>
              <a:rPr lang="tr-TR" sz="2000" i="1" dirty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non directional</a:t>
            </a:r>
            <a:r>
              <a:rPr lang="tr-TR" sz="2000" dirty="0" smtClean="0">
                <a:latin typeface="Segoe UI Semibold" pitchFamily="34" charset="0"/>
                <a:cs typeface="Segoe UI Semibold" pitchFamily="34" charset="0"/>
              </a:rPr>
              <a:t>.</a:t>
            </a:r>
            <a:endParaRPr lang="en-US" sz="2000" dirty="0" smtClean="0">
              <a:latin typeface="Segoe UI Semibold" pitchFamily="34" charset="0"/>
              <a:cs typeface="Segoe UI Semibold" pitchFamily="34" charset="0"/>
            </a:endParaRPr>
          </a:p>
          <a:p>
            <a:r>
              <a:rPr lang="tr-TR" sz="2000" dirty="0">
                <a:latin typeface="Segoe UI Semibold" pitchFamily="34" charset="0"/>
                <a:cs typeface="Segoe UI Semibold" pitchFamily="34" charset="0"/>
              </a:rPr>
              <a:t>In other words, the force of attraction between the M</a:t>
            </a:r>
            <a:r>
              <a:rPr lang="tr-TR" sz="2000" baseline="30000" dirty="0">
                <a:latin typeface="Segoe UI Semibold" pitchFamily="34" charset="0"/>
                <a:cs typeface="Segoe UI Semibold" pitchFamily="34" charset="0"/>
              </a:rPr>
              <a:t>n+</a:t>
            </a:r>
            <a:r>
              <a:rPr lang="tr-TR" sz="2000" dirty="0">
                <a:latin typeface="Segoe UI Semibold" pitchFamily="34" charset="0"/>
                <a:cs typeface="Segoe UI Semibold" pitchFamily="34" charset="0"/>
              </a:rPr>
              <a:t> ions and valence electrons is </a:t>
            </a:r>
            <a:r>
              <a:rPr lang="tr-TR" sz="2000" i="1" dirty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uniform in all directions</a:t>
            </a:r>
            <a:r>
              <a:rPr lang="tr-TR" sz="2000" dirty="0">
                <a:latin typeface="Segoe UI Semibold" pitchFamily="34" charset="0"/>
                <a:cs typeface="Segoe UI Semibold" pitchFamily="34" charset="0"/>
              </a:rPr>
              <a:t>. And also the bonds holding the crystall latice in metals is </a:t>
            </a:r>
            <a:r>
              <a:rPr lang="tr-TR" sz="2000" i="1" dirty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not rigid</a:t>
            </a:r>
            <a:r>
              <a:rPr lang="tr-TR" sz="2000" dirty="0">
                <a:latin typeface="Segoe UI Semibold" pitchFamily="34" charset="0"/>
                <a:cs typeface="Segoe UI Semibold" pitchFamily="34" charset="0"/>
              </a:rPr>
              <a:t>. </a:t>
            </a:r>
            <a:endParaRPr lang="en-US" sz="2000" dirty="0" smtClean="0">
              <a:latin typeface="Segoe UI Semibold" pitchFamily="34" charset="0"/>
              <a:cs typeface="Segoe UI Semibold" pitchFamily="34" charset="0"/>
            </a:endParaRPr>
          </a:p>
          <a:p>
            <a:r>
              <a:rPr lang="tr-TR" sz="2000" dirty="0" smtClean="0">
                <a:latin typeface="Segoe UI Semibold" pitchFamily="34" charset="0"/>
                <a:cs typeface="Segoe UI Semibold" pitchFamily="34" charset="0"/>
              </a:rPr>
              <a:t>The </a:t>
            </a:r>
            <a:r>
              <a:rPr lang="tr-TR" sz="2000" dirty="0">
                <a:latin typeface="Segoe UI Semibold" pitchFamily="34" charset="0"/>
                <a:cs typeface="Segoe UI Semibold" pitchFamily="34" charset="0"/>
              </a:rPr>
              <a:t>result is that </a:t>
            </a:r>
            <a:r>
              <a:rPr lang="tr-TR" sz="2000" dirty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M</a:t>
            </a:r>
            <a:r>
              <a:rPr lang="tr-TR" sz="2000" baseline="30000" dirty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n+</a:t>
            </a:r>
            <a:r>
              <a:rPr lang="tr-TR" sz="2000" dirty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 ions can be easily moved</a:t>
            </a:r>
            <a:r>
              <a:rPr lang="tr-TR" sz="2000" dirty="0">
                <a:latin typeface="Segoe UI Semibold" pitchFamily="34" charset="0"/>
                <a:cs typeface="Segoe UI Semibold" pitchFamily="34" charset="0"/>
              </a:rPr>
              <a:t> from one lattice site to another. The nearest neighbouhrs can thus be changed easily and </a:t>
            </a:r>
            <a:r>
              <a:rPr lang="tr-TR" sz="2000" dirty="0" smtClean="0">
                <a:solidFill>
                  <a:srgbClr val="3333FF"/>
                </a:solidFill>
                <a:latin typeface="Segoe UI Semibold" pitchFamily="34" charset="0"/>
                <a:cs typeface="Segoe UI Semibold" pitchFamily="34" charset="0"/>
              </a:rPr>
              <a:t>new metal</a:t>
            </a:r>
            <a:r>
              <a:rPr lang="en-US" sz="2000" dirty="0" smtClean="0">
                <a:solidFill>
                  <a:srgbClr val="3333FF"/>
                </a:solidFill>
                <a:latin typeface="Segoe UI Semibold" pitchFamily="34" charset="0"/>
                <a:cs typeface="Segoe UI Semibold" pitchFamily="34" charset="0"/>
              </a:rPr>
              <a:t> </a:t>
            </a:r>
            <a:r>
              <a:rPr lang="tr-TR" sz="2000" dirty="0" smtClean="0">
                <a:latin typeface="Segoe UI Semibold" pitchFamily="34" charset="0"/>
                <a:cs typeface="Segoe UI Semibold" pitchFamily="34" charset="0"/>
              </a:rPr>
              <a:t>bonds </a:t>
            </a:r>
            <a:r>
              <a:rPr lang="tr-TR" sz="2000" dirty="0">
                <a:latin typeface="Segoe UI Semibold" pitchFamily="34" charset="0"/>
                <a:cs typeface="Segoe UI Semibold" pitchFamily="34" charset="0"/>
              </a:rPr>
              <a:t>can be formed readily. </a:t>
            </a:r>
            <a:endParaRPr lang="en-US" sz="2000" dirty="0" smtClean="0">
              <a:latin typeface="Segoe UI Semibold" pitchFamily="34" charset="0"/>
              <a:cs typeface="Segoe UI Semibold" pitchFamily="34" charset="0"/>
            </a:endParaRPr>
          </a:p>
          <a:p>
            <a:r>
              <a:rPr lang="tr-TR" sz="2000" dirty="0" smtClean="0">
                <a:latin typeface="Segoe UI Semibold" pitchFamily="34" charset="0"/>
                <a:cs typeface="Segoe UI Semibold" pitchFamily="34" charset="0"/>
              </a:rPr>
              <a:t>This </a:t>
            </a:r>
            <a:r>
              <a:rPr lang="tr-TR" sz="2000" dirty="0">
                <a:latin typeface="Segoe UI Semibold" pitchFamily="34" charset="0"/>
                <a:cs typeface="Segoe UI Semibold" pitchFamily="34" charset="0"/>
              </a:rPr>
              <a:t>explains why metals are </a:t>
            </a:r>
            <a:r>
              <a:rPr lang="tr-TR" sz="2000" i="1" dirty="0">
                <a:solidFill>
                  <a:srgbClr val="CC00CC"/>
                </a:solidFill>
                <a:latin typeface="Segoe UI Semibold" pitchFamily="34" charset="0"/>
                <a:cs typeface="Segoe UI Semibold" pitchFamily="34" charset="0"/>
              </a:rPr>
              <a:t>malleable</a:t>
            </a:r>
            <a:r>
              <a:rPr lang="tr-TR" sz="2000" dirty="0">
                <a:solidFill>
                  <a:srgbClr val="CC00CC"/>
                </a:solidFill>
                <a:latin typeface="Segoe UI Semibold" pitchFamily="34" charset="0"/>
                <a:cs typeface="Segoe UI Semibold" pitchFamily="34" charset="0"/>
              </a:rPr>
              <a:t> </a:t>
            </a:r>
            <a:r>
              <a:rPr lang="tr-TR" sz="2000" dirty="0">
                <a:latin typeface="Segoe UI Semibold" pitchFamily="34" charset="0"/>
                <a:cs typeface="Segoe UI Semibold" pitchFamily="34" charset="0"/>
              </a:rPr>
              <a:t>i.e. they can be flattened out into thin sheets when </a:t>
            </a:r>
            <a:r>
              <a:rPr lang="tr-TR" sz="2000" dirty="0" smtClean="0">
                <a:latin typeface="Segoe UI Semibold" pitchFamily="34" charset="0"/>
                <a:cs typeface="Segoe UI Semibold" pitchFamily="34" charset="0"/>
              </a:rPr>
              <a:t>hammered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.</a:t>
            </a:r>
          </a:p>
          <a:p>
            <a:r>
              <a:rPr lang="tr-TR" sz="2000" dirty="0">
                <a:latin typeface="Segoe UI Semibold" pitchFamily="34" charset="0"/>
                <a:cs typeface="Segoe UI Semibold" pitchFamily="34" charset="0"/>
              </a:rPr>
              <a:t>The ease with which the </a:t>
            </a:r>
            <a:r>
              <a:rPr lang="tr-TR" sz="2000" dirty="0">
                <a:solidFill>
                  <a:srgbClr val="0000FF"/>
                </a:solidFill>
                <a:latin typeface="Segoe UI Semibold" pitchFamily="34" charset="0"/>
                <a:cs typeface="Segoe UI Semibold" pitchFamily="34" charset="0"/>
              </a:rPr>
              <a:t>metal ions can be moved from one lattice </a:t>
            </a:r>
            <a:r>
              <a:rPr lang="tr-TR" sz="2000" dirty="0">
                <a:latin typeface="Segoe UI Semibold" pitchFamily="34" charset="0"/>
                <a:cs typeface="Segoe UI Semibold" pitchFamily="34" charset="0"/>
              </a:rPr>
              <a:t>to another is also resposible for the </a:t>
            </a:r>
            <a:r>
              <a:rPr lang="tr-TR" sz="2000" dirty="0" smtClean="0">
                <a:latin typeface="Segoe UI Semibold" pitchFamily="34" charset="0"/>
                <a:cs typeface="Segoe UI Semibold" pitchFamily="34" charset="0"/>
              </a:rPr>
              <a:t>fa</a:t>
            </a:r>
            <a:r>
              <a:rPr lang="en-US" sz="2000" dirty="0" smtClean="0">
                <a:latin typeface="Segoe UI Semibold" pitchFamily="34" charset="0"/>
                <a:cs typeface="Segoe UI Semibold" pitchFamily="34" charset="0"/>
              </a:rPr>
              <a:t>c</a:t>
            </a:r>
            <a:r>
              <a:rPr lang="tr-TR" sz="2000" dirty="0" smtClean="0">
                <a:latin typeface="Segoe UI Semibold" pitchFamily="34" charset="0"/>
                <a:cs typeface="Segoe UI Semibold" pitchFamily="34" charset="0"/>
              </a:rPr>
              <a:t>t </a:t>
            </a:r>
            <a:r>
              <a:rPr lang="tr-TR" sz="2000" dirty="0">
                <a:latin typeface="Segoe UI Semibold" pitchFamily="34" charset="0"/>
                <a:cs typeface="Segoe UI Semibold" pitchFamily="34" charset="0"/>
              </a:rPr>
              <a:t>that the metals are </a:t>
            </a:r>
            <a:r>
              <a:rPr lang="tr-TR" sz="2000" i="1" dirty="0">
                <a:latin typeface="Segoe UI Semibold" pitchFamily="34" charset="0"/>
                <a:cs typeface="Segoe UI Semibold" pitchFamily="34" charset="0"/>
              </a:rPr>
              <a:t>ductile </a:t>
            </a:r>
            <a:r>
              <a:rPr lang="tr-TR" sz="2000" dirty="0">
                <a:latin typeface="Segoe UI Semibold" pitchFamily="34" charset="0"/>
                <a:cs typeface="Segoe UI Semibold" pitchFamily="34" charset="0"/>
              </a:rPr>
              <a:t>i.e they can be drawn into wire by very little expenditure of energy.</a:t>
            </a:r>
            <a:endParaRPr lang="en-US" sz="2000" dirty="0">
              <a:latin typeface="Segoe UI Semibold" pitchFamily="34" charset="0"/>
              <a:cs typeface="Segoe UI Semibold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4">
      <a:majorFont>
        <a:latin typeface="Lucida Calligraphy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7536</TotalTime>
  <Words>8902</Words>
  <Application>Microsoft Office PowerPoint</Application>
  <PresentationFormat>On-screen Show (4:3)</PresentationFormat>
  <Paragraphs>764</Paragraphs>
  <Slides>77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9" baseType="lpstr">
      <vt:lpstr>Office Theme</vt:lpstr>
      <vt:lpstr>Slide</vt:lpstr>
      <vt:lpstr>Slide 1</vt:lpstr>
      <vt:lpstr>Periodic Table</vt:lpstr>
      <vt:lpstr>The d-Block Elements</vt:lpstr>
      <vt:lpstr>The d-Block Elements</vt:lpstr>
      <vt:lpstr>General  physical  Properties of d-block Elements</vt:lpstr>
      <vt:lpstr>Density</vt:lpstr>
      <vt:lpstr>Melting and Boiling Points</vt:lpstr>
      <vt:lpstr>Hardness</vt:lpstr>
      <vt:lpstr>Ductility and Malleability</vt:lpstr>
      <vt:lpstr>Luster</vt:lpstr>
      <vt:lpstr>Periodic Trends in the d-block Elements</vt:lpstr>
      <vt:lpstr>Slide 12</vt:lpstr>
      <vt:lpstr>Slide 13</vt:lpstr>
      <vt:lpstr>Electronic Configurations</vt:lpstr>
      <vt:lpstr>Electronic Configurations of Transition Metal Ions</vt:lpstr>
      <vt:lpstr>Electronic Configurations of Transition Metal Ions</vt:lpstr>
      <vt:lpstr>Electronic Configurations of Transition Metal Ions</vt:lpstr>
      <vt:lpstr>Electronic Configurations of Transition Metal Ions</vt:lpstr>
      <vt:lpstr>Atomic Radii and Ionic Radii</vt:lpstr>
      <vt:lpstr>Slide 20</vt:lpstr>
      <vt:lpstr>Ionization Enthalpy</vt:lpstr>
      <vt:lpstr>Ionization Enthalpy</vt:lpstr>
      <vt:lpstr>Electronegativity (EN)</vt:lpstr>
      <vt:lpstr>Electrode Potential</vt:lpstr>
      <vt:lpstr>Electrode Potential</vt:lpstr>
      <vt:lpstr>Cont………</vt:lpstr>
      <vt:lpstr>Metallic Character</vt:lpstr>
      <vt:lpstr>General chemical properties of d-blocks</vt:lpstr>
      <vt:lpstr>Variable Oxidation States</vt:lpstr>
      <vt:lpstr>Slide 30</vt:lpstr>
      <vt:lpstr>Chemical Reactivity</vt:lpstr>
      <vt:lpstr>Non-Stoichiomtric (Interstitial) Compounds </vt:lpstr>
      <vt:lpstr>Formation of Colored Ions</vt:lpstr>
      <vt:lpstr>Formation of Colored Ions</vt:lpstr>
      <vt:lpstr>Complex Formation</vt:lpstr>
      <vt:lpstr>Alloy Formation</vt:lpstr>
      <vt:lpstr>Magnetic Properties</vt:lpstr>
      <vt:lpstr>Magnetic Properties</vt:lpstr>
      <vt:lpstr>Catalytic Properties</vt:lpstr>
      <vt:lpstr>Catalytic Properties</vt:lpstr>
      <vt:lpstr>Slide 41</vt:lpstr>
      <vt:lpstr>Slide 42</vt:lpstr>
      <vt:lpstr>Catalysis in synthesis of Organic Compounds</vt:lpstr>
      <vt:lpstr>2. Olefin Oxidation</vt:lpstr>
      <vt:lpstr>3. Polymerization of Ethylene and Propylene</vt:lpstr>
      <vt:lpstr>4. Hydrogenation by Wilkinson's Catalyst</vt:lpstr>
      <vt:lpstr>5. Hydrocarbons and Alcohols from synthesis gas</vt:lpstr>
      <vt:lpstr>Catalysis in synthesis of Inorganic Compounds</vt:lpstr>
      <vt:lpstr>3. Decomposition of Compounds</vt:lpstr>
      <vt:lpstr>5. Steam Reforming</vt:lpstr>
      <vt:lpstr>Descriptive chemistry of selected First Series Transition Metals: Occurrence and Importance of Compounds of the Metals</vt:lpstr>
      <vt:lpstr>cont’d….</vt:lpstr>
      <vt:lpstr>Uses</vt:lpstr>
      <vt:lpstr>B.Vanadium (V)</vt:lpstr>
      <vt:lpstr>cont’d….</vt:lpstr>
      <vt:lpstr>C. Chromium (Cr)</vt:lpstr>
      <vt:lpstr>Cont’d…</vt:lpstr>
      <vt:lpstr>Cont’d…</vt:lpstr>
      <vt:lpstr>Cont’d…</vt:lpstr>
      <vt:lpstr>Uses</vt:lpstr>
      <vt:lpstr>D. Manganese (Mn)</vt:lpstr>
      <vt:lpstr>Cont’d…</vt:lpstr>
      <vt:lpstr>Cont’d…</vt:lpstr>
      <vt:lpstr>Cont’d…</vt:lpstr>
      <vt:lpstr>E. Iron (Fe)</vt:lpstr>
      <vt:lpstr>Cont’d…</vt:lpstr>
      <vt:lpstr>Cont’d…</vt:lpstr>
      <vt:lpstr>Uses</vt:lpstr>
      <vt:lpstr>F. Cobalt (Co)</vt:lpstr>
      <vt:lpstr>Cont’d…</vt:lpstr>
      <vt:lpstr>Cont’d…</vt:lpstr>
      <vt:lpstr>G. Copper (Cu)</vt:lpstr>
      <vt:lpstr>Cont’d…</vt:lpstr>
      <vt:lpstr>Cont’d…</vt:lpstr>
      <vt:lpstr>Cont’d…</vt:lpstr>
      <vt:lpstr>Uses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HF</cp:lastModifiedBy>
  <cp:revision>1464</cp:revision>
  <dcterms:created xsi:type="dcterms:W3CDTF">2014-03-03T06:06:46Z</dcterms:created>
  <dcterms:modified xsi:type="dcterms:W3CDTF">2019-12-19T09:11:49Z</dcterms:modified>
</cp:coreProperties>
</file>