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A4D275-4F25-4AFE-BD75-68CDAB9E5F68}" type="datetimeFigureOut">
              <a:rPr lang="en-US" smtClean="0"/>
              <a:t>08-Feb-21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214290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4D275-4F25-4AFE-BD75-68CDAB9E5F68}" type="datetimeFigureOut">
              <a:rPr lang="en-US" smtClean="0"/>
              <a:t>08-Feb-21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117113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4D275-4F25-4AFE-BD75-68CDAB9E5F68}" type="datetimeFigureOut">
              <a:rPr lang="en-US" smtClean="0"/>
              <a:t>08-Feb-21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134791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4D275-4F25-4AFE-BD75-68CDAB9E5F68}" type="datetimeFigureOut">
              <a:rPr lang="en-US" smtClean="0"/>
              <a:t>08-Feb-21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134141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4D275-4F25-4AFE-BD75-68CDAB9E5F68}" type="datetimeFigureOut">
              <a:rPr lang="en-US" smtClean="0"/>
              <a:t>08-Feb-21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324132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A4D275-4F25-4AFE-BD75-68CDAB9E5F68}" type="datetimeFigureOut">
              <a:rPr lang="en-US" smtClean="0"/>
              <a:t>08-Feb-21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166657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A4D275-4F25-4AFE-BD75-68CDAB9E5F68}" type="datetimeFigureOut">
              <a:rPr lang="en-US" smtClean="0"/>
              <a:t>08-Feb-21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155813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A4D275-4F25-4AFE-BD75-68CDAB9E5F68}" type="datetimeFigureOut">
              <a:rPr lang="en-US" smtClean="0"/>
              <a:t>08-Feb-21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156090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4D275-4F25-4AFE-BD75-68CDAB9E5F68}" type="datetimeFigureOut">
              <a:rPr lang="en-US" smtClean="0"/>
              <a:t>08-Feb-21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3604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4D275-4F25-4AFE-BD75-68CDAB9E5F68}" type="datetimeFigureOut">
              <a:rPr lang="en-US" smtClean="0"/>
              <a:t>08-Feb-21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252217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4D275-4F25-4AFE-BD75-68CDAB9E5F68}" type="datetimeFigureOut">
              <a:rPr lang="en-US" smtClean="0"/>
              <a:t>08-Feb-21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D90E8-C360-4A8F-961F-47A18A2E546C}" type="slidenum">
              <a:rPr lang="en-US" smtClean="0"/>
              <a:t>‹#›</a:t>
            </a:fld>
            <a:endParaRPr lang="en-US"/>
          </a:p>
        </p:txBody>
      </p:sp>
    </p:spTree>
    <p:extLst>
      <p:ext uri="{BB962C8B-B14F-4D97-AF65-F5344CB8AC3E}">
        <p14:creationId xmlns:p14="http://schemas.microsoft.com/office/powerpoint/2010/main" val="259629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4D275-4F25-4AFE-BD75-68CDAB9E5F68}" type="datetimeFigureOut">
              <a:rPr lang="en-US" smtClean="0"/>
              <a:t>08-Feb-21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D90E8-C360-4A8F-961F-47A18A2E546C}" type="slidenum">
              <a:rPr lang="en-US" smtClean="0"/>
              <a:t>‹#›</a:t>
            </a:fld>
            <a:endParaRPr lang="en-US"/>
          </a:p>
        </p:txBody>
      </p:sp>
    </p:spTree>
    <p:extLst>
      <p:ext uri="{BB962C8B-B14F-4D97-AF65-F5344CB8AC3E}">
        <p14:creationId xmlns:p14="http://schemas.microsoft.com/office/powerpoint/2010/main" val="41613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Five</a:t>
            </a:r>
            <a:endParaRPr lang="en-US" dirty="0"/>
          </a:p>
        </p:txBody>
      </p:sp>
      <p:sp>
        <p:nvSpPr>
          <p:cNvPr id="3" name="Subtitle 2"/>
          <p:cNvSpPr>
            <a:spLocks noGrp="1"/>
          </p:cNvSpPr>
          <p:nvPr>
            <p:ph type="subTitle" idx="1"/>
          </p:nvPr>
        </p:nvSpPr>
        <p:spPr/>
        <p:txBody>
          <a:bodyPr/>
          <a:lstStyle/>
          <a:p>
            <a:r>
              <a:rPr lang="en-US" dirty="0" smtClean="0"/>
              <a:t>REARRANGEMENT REACTION</a:t>
            </a:r>
            <a:endParaRPr lang="en-US" dirty="0"/>
          </a:p>
        </p:txBody>
      </p:sp>
    </p:spTree>
    <p:extLst>
      <p:ext uri="{BB962C8B-B14F-4D97-AF65-F5344CB8AC3E}">
        <p14:creationId xmlns:p14="http://schemas.microsoft.com/office/powerpoint/2010/main" val="23995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533400"/>
          </a:xfrm>
        </p:spPr>
        <p:txBody>
          <a:bodyPr>
            <a:normAutofit/>
          </a:bodyPr>
          <a:lstStyle/>
          <a:p>
            <a:r>
              <a:rPr lang="en-US" sz="2800" dirty="0" smtClean="0">
                <a:latin typeface="Times New Roman" pitchFamily="18" charset="0"/>
                <a:cs typeface="Times New Roman" pitchFamily="18" charset="0"/>
              </a:rPr>
              <a:t>Cont’d</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6200" y="762000"/>
            <a:ext cx="8915400" cy="6019800"/>
          </a:xfrm>
        </p:spPr>
        <p:txBody>
          <a:bodyPr>
            <a:normAutofit/>
          </a:bodyPr>
          <a:lstStyle/>
          <a:p>
            <a:r>
              <a:rPr lang="en-US" sz="2400" u="sng" dirty="0" smtClean="0">
                <a:latin typeface="Times New Roman" pitchFamily="18" charset="0"/>
                <a:cs typeface="Times New Roman" pitchFamily="18" charset="0"/>
              </a:rPr>
              <a:t>5.2.2 </a:t>
            </a:r>
            <a:r>
              <a:rPr lang="en-US" sz="2400" b="1" u="sng" dirty="0" err="1"/>
              <a:t>Curtius</a:t>
            </a:r>
            <a:r>
              <a:rPr lang="en-US" sz="2400" b="1" u="sng" dirty="0"/>
              <a:t> Rearrangement </a:t>
            </a:r>
            <a:endParaRPr lang="en-US" sz="2400" b="1" u="sng" dirty="0" smtClean="0"/>
          </a:p>
          <a:p>
            <a:r>
              <a:rPr lang="en-US" sz="2400" dirty="0"/>
              <a:t>This rearrangement describes the transformation of </a:t>
            </a:r>
            <a:r>
              <a:rPr lang="en-US" sz="2400" b="1" dirty="0">
                <a:latin typeface="Times New Roman" pitchFamily="18" charset="0"/>
                <a:cs typeface="Times New Roman" pitchFamily="18" charset="0"/>
              </a:rPr>
              <a:t>acyl </a:t>
            </a:r>
            <a:r>
              <a:rPr lang="en-US" sz="2400" b="1" dirty="0" err="1">
                <a:latin typeface="Times New Roman" pitchFamily="18" charset="0"/>
                <a:cs typeface="Times New Roman" pitchFamily="18" charset="0"/>
              </a:rPr>
              <a:t>azide</a:t>
            </a:r>
            <a:r>
              <a:rPr lang="en-US" sz="2400" b="1" dirty="0">
                <a:latin typeface="Times New Roman" pitchFamily="18" charset="0"/>
                <a:cs typeface="Times New Roman" pitchFamily="18" charset="0"/>
              </a:rPr>
              <a:t> </a:t>
            </a:r>
            <a:r>
              <a:rPr lang="en-US" sz="2400" dirty="0"/>
              <a:t>into </a:t>
            </a:r>
            <a:r>
              <a:rPr lang="en-US" sz="2400" b="1" dirty="0" err="1">
                <a:latin typeface="Times New Roman" pitchFamily="18" charset="0"/>
                <a:cs typeface="Times New Roman" pitchFamily="18" charset="0"/>
              </a:rPr>
              <a:t>isocyanate</a:t>
            </a:r>
            <a:r>
              <a:rPr lang="en-US" sz="2400" dirty="0"/>
              <a:t> by decomposition on heating and its application for the synthesis of primary amines, urethanes and </a:t>
            </a:r>
            <a:r>
              <a:rPr lang="en-US" sz="2400" dirty="0" err="1"/>
              <a:t>ureas</a:t>
            </a:r>
            <a:r>
              <a:rPr lang="en-US" sz="2400" dirty="0"/>
              <a:t> as presented in Hofmann rearrangement. </a:t>
            </a:r>
            <a:r>
              <a:rPr lang="en-US" sz="2400" dirty="0" smtClean="0"/>
              <a:t> </a:t>
            </a:r>
            <a:endParaRPr lang="en-US" sz="2400" u="sng"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97629"/>
            <a:ext cx="777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818742"/>
            <a:ext cx="8001000" cy="181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4167662"/>
            <a:ext cx="3124200" cy="461665"/>
          </a:xfrm>
          <a:prstGeom prst="rect">
            <a:avLst/>
          </a:prstGeom>
        </p:spPr>
        <p:txBody>
          <a:bodyPr wrap="square">
            <a:spAutoFit/>
          </a:bodyPr>
          <a:lstStyle/>
          <a:p>
            <a:r>
              <a:rPr lang="en-US" sz="2400" dirty="0">
                <a:latin typeface="Times New Roman" pitchFamily="18" charset="0"/>
                <a:cs typeface="Times New Roman" pitchFamily="18" charset="0"/>
              </a:rPr>
              <a:t>Mechanism</a:t>
            </a:r>
          </a:p>
        </p:txBody>
      </p:sp>
    </p:spTree>
    <p:extLst>
      <p:ext uri="{BB962C8B-B14F-4D97-AF65-F5344CB8AC3E}">
        <p14:creationId xmlns:p14="http://schemas.microsoft.com/office/powerpoint/2010/main" val="297250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09600"/>
          </a:xfrm>
        </p:spPr>
        <p:txBody>
          <a:bodyPr>
            <a:normAutofit/>
          </a:bodyPr>
          <a:lstStyle/>
          <a:p>
            <a:r>
              <a:rPr lang="en-US" sz="2800" dirty="0">
                <a:latin typeface="Times New Roman" pitchFamily="18" charset="0"/>
                <a:cs typeface="Times New Roman" pitchFamily="18" charset="0"/>
              </a:rPr>
              <a:t>Cont’d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6200" y="914400"/>
            <a:ext cx="8915400" cy="5791200"/>
          </a:xfrm>
        </p:spPr>
        <p:txBody>
          <a:bodyPr>
            <a:normAutofit/>
          </a:bodyPr>
          <a:lstStyle/>
          <a:p>
            <a:r>
              <a:rPr lang="en-US" sz="2400" b="1" u="sng" dirty="0" smtClean="0">
                <a:latin typeface="Times New Roman" pitchFamily="18" charset="0"/>
                <a:cs typeface="Times New Roman" pitchFamily="18" charset="0"/>
              </a:rPr>
              <a:t>5.2.3</a:t>
            </a:r>
            <a:r>
              <a:rPr lang="en-US" sz="2400" b="1" u="sng" dirty="0" smtClean="0"/>
              <a:t> </a:t>
            </a:r>
            <a:r>
              <a:rPr lang="en-US" sz="2400" b="1" u="sng" dirty="0"/>
              <a:t>Schmidt Rearrangement </a:t>
            </a:r>
            <a:endParaRPr lang="en-US" sz="2400" b="1" u="sng" dirty="0" smtClean="0"/>
          </a:p>
          <a:p>
            <a:r>
              <a:rPr lang="en-US" sz="2400" dirty="0"/>
              <a:t>Carboxylic acid reacts with </a:t>
            </a:r>
            <a:r>
              <a:rPr lang="en-US" sz="2400" dirty="0" err="1"/>
              <a:t>hydrazoic</a:t>
            </a:r>
            <a:r>
              <a:rPr lang="en-US" sz="2400" dirty="0"/>
              <a:t> acid in the presence of conc. H2SO4 to give acid </a:t>
            </a:r>
            <a:r>
              <a:rPr lang="en-US" sz="2400" dirty="0" err="1"/>
              <a:t>azide</a:t>
            </a:r>
            <a:r>
              <a:rPr lang="en-US" sz="2400" dirty="0"/>
              <a:t> which is present in the form of conjugate acid eliminates nitrogen to afford </a:t>
            </a:r>
            <a:r>
              <a:rPr lang="en-US" sz="2400" dirty="0" err="1"/>
              <a:t>isocyanate</a:t>
            </a:r>
            <a:r>
              <a:rPr lang="en-US" sz="2400" dirty="0"/>
              <a:t> that could be converted into amine as reported in Hofmann rearrangement. </a:t>
            </a:r>
            <a:endParaRPr lang="en-US" sz="2400" dirty="0" smtClean="0"/>
          </a:p>
          <a:p>
            <a:endParaRPr lang="en-US" sz="2400" u="sng" dirty="0" smtClean="0">
              <a:latin typeface="Times New Roman" pitchFamily="18" charset="0"/>
              <a:cs typeface="Times New Roman" pitchFamily="18" charset="0"/>
            </a:endParaRPr>
          </a:p>
          <a:p>
            <a:pPr marL="0" indent="0">
              <a:buNone/>
            </a:pPr>
            <a:endParaRPr lang="en-US" sz="2400" u="sng" dirty="0" smtClean="0">
              <a:latin typeface="Times New Roman" pitchFamily="18" charset="0"/>
              <a:cs typeface="Times New Roman" pitchFamily="18" charset="0"/>
            </a:endParaRPr>
          </a:p>
          <a:p>
            <a:pPr marL="0" indent="0">
              <a:buNone/>
            </a:pPr>
            <a:endParaRPr lang="en-US" sz="2400" u="sng" dirty="0" smtClean="0">
              <a:latin typeface="Times New Roman" pitchFamily="18" charset="0"/>
              <a:cs typeface="Times New Roman" pitchFamily="18" charset="0"/>
            </a:endParaRPr>
          </a:p>
          <a:p>
            <a:r>
              <a:rPr lang="en-US" sz="2400" dirty="0"/>
              <a:t>The reaction is also effective with aldehydes, ketones, tertiary alcohols and substituted alkenes. </a:t>
            </a:r>
            <a:endParaRPr lang="en-US" sz="2400" u="sng"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33713"/>
            <a:ext cx="4876799"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029200"/>
            <a:ext cx="8382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52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533400"/>
          </a:xfrm>
        </p:spPr>
        <p:txBody>
          <a:bodyPr>
            <a:normAutofit/>
          </a:bodyPr>
          <a:lstStyle/>
          <a:p>
            <a:r>
              <a:rPr lang="en-US" sz="2800" dirty="0" smtClean="0">
                <a:latin typeface="Times New Roman" pitchFamily="18" charset="0"/>
                <a:cs typeface="Times New Roman" pitchFamily="18" charset="0"/>
              </a:rPr>
              <a:t>Cont’d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6200" y="762000"/>
            <a:ext cx="8915400" cy="5943600"/>
          </a:xfrm>
        </p:spPr>
        <p:txBody>
          <a:bodyPr>
            <a:normAutofit/>
          </a:bodyPr>
          <a:lstStyle/>
          <a:p>
            <a:r>
              <a:rPr lang="en-US" sz="2400" b="1" dirty="0"/>
              <a:t>Mechanism </a:t>
            </a:r>
            <a:endParaRPr lang="en-US" sz="24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199"/>
            <a:ext cx="8763000" cy="2209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86200"/>
            <a:ext cx="883919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55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457200"/>
          </a:xfrm>
        </p:spPr>
        <p:txBody>
          <a:bodyPr>
            <a:noAutofit/>
          </a:bodyPr>
          <a:lstStyle/>
          <a:p>
            <a:r>
              <a:rPr lang="en-US" sz="2800" dirty="0" smtClean="0">
                <a:latin typeface="Times New Roman" pitchFamily="18" charset="0"/>
                <a:cs typeface="Times New Roman" pitchFamily="18" charset="0"/>
              </a:rPr>
              <a:t>Cont’d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6200" y="533400"/>
            <a:ext cx="8991600" cy="6172200"/>
          </a:xfrm>
        </p:spPr>
        <p:txBody>
          <a:bodyPr>
            <a:normAutofit/>
          </a:bodyPr>
          <a:lstStyle/>
          <a:p>
            <a:r>
              <a:rPr lang="en-US" sz="2400" dirty="0" smtClean="0">
                <a:latin typeface="Times New Roman" pitchFamily="18" charset="0"/>
                <a:cs typeface="Times New Roman" pitchFamily="18" charset="0"/>
              </a:rPr>
              <a:t>5.2.4 </a:t>
            </a:r>
            <a:r>
              <a:rPr lang="en-US" sz="2400" b="1" dirty="0" err="1"/>
              <a:t>Lossen</a:t>
            </a:r>
            <a:r>
              <a:rPr lang="en-US" sz="2400" b="1" dirty="0"/>
              <a:t> </a:t>
            </a:r>
            <a:r>
              <a:rPr lang="en-US" sz="2400" b="1" dirty="0" smtClean="0"/>
              <a:t>Rearrangement </a:t>
            </a:r>
          </a:p>
          <a:p>
            <a:r>
              <a:rPr lang="en-US" sz="2400" dirty="0"/>
              <a:t>Ester of </a:t>
            </a:r>
            <a:r>
              <a:rPr lang="en-US" sz="2400" dirty="0" err="1"/>
              <a:t>hydroxamic</a:t>
            </a:r>
            <a:r>
              <a:rPr lang="en-US" sz="2400" dirty="0"/>
              <a:t> acid reacts with base to give </a:t>
            </a:r>
            <a:r>
              <a:rPr lang="en-US" sz="2400" dirty="0" err="1"/>
              <a:t>isocyanate</a:t>
            </a:r>
            <a:r>
              <a:rPr lang="en-US" sz="2400" dirty="0"/>
              <a:t> that could be converted into amine as shown in Hofmann rearrangement. </a:t>
            </a:r>
            <a:endParaRPr lang="en-US" sz="2400" dirty="0" smtClean="0"/>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b="1" dirty="0"/>
              <a:t>Mechanism </a:t>
            </a:r>
            <a:endParaRPr lang="en-US" sz="2400" b="1" dirty="0" smtClean="0"/>
          </a:p>
          <a:p>
            <a:endParaRPr lang="en-US" sz="24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382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953000"/>
            <a:ext cx="8382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670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457200"/>
          </a:xfrm>
        </p:spPr>
        <p:txBody>
          <a:bodyPr>
            <a:noAutofit/>
          </a:bodyPr>
          <a:lstStyle/>
          <a:p>
            <a:r>
              <a:rPr lang="en-US" sz="2800" dirty="0" smtClean="0">
                <a:latin typeface="Times New Roman" pitchFamily="18" charset="0"/>
                <a:cs typeface="Times New Roman" pitchFamily="18" charset="0"/>
              </a:rPr>
              <a:t>Cont’d</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6200" y="609600"/>
            <a:ext cx="8915400" cy="6172200"/>
          </a:xfrm>
        </p:spPr>
        <p:txBody>
          <a:bodyPr>
            <a:normAutofit/>
          </a:bodyPr>
          <a:lstStyle/>
          <a:p>
            <a:r>
              <a:rPr lang="en-US" sz="2400" dirty="0" smtClean="0">
                <a:latin typeface="Times New Roman" pitchFamily="18" charset="0"/>
                <a:cs typeface="Times New Roman" pitchFamily="18" charset="0"/>
              </a:rPr>
              <a:t>5.2.5 </a:t>
            </a:r>
            <a:r>
              <a:rPr lang="en-US" sz="2400" b="1" dirty="0"/>
              <a:t>Beckmann Rearrangement </a:t>
            </a:r>
            <a:endParaRPr lang="en-US" sz="2400" dirty="0" smtClean="0">
              <a:latin typeface="Times New Roman" pitchFamily="18" charset="0"/>
              <a:cs typeface="Times New Roman" pitchFamily="18" charset="0"/>
            </a:endParaRPr>
          </a:p>
          <a:p>
            <a:r>
              <a:rPr lang="en-US" sz="2400" dirty="0" err="1" smtClean="0"/>
              <a:t>Oximes</a:t>
            </a:r>
            <a:r>
              <a:rPr lang="en-US" sz="2400" dirty="0" smtClean="0"/>
              <a:t> </a:t>
            </a:r>
            <a:r>
              <a:rPr lang="en-US" sz="2400" dirty="0"/>
              <a:t>rearranges in acidic conditions to give amides. The reaction is </a:t>
            </a:r>
            <a:r>
              <a:rPr lang="en-US" sz="2400" dirty="0" err="1"/>
              <a:t>intramolecular</a:t>
            </a:r>
            <a:r>
              <a:rPr lang="en-US" sz="2400" dirty="0"/>
              <a:t> and stereospecific: the substituent </a:t>
            </a:r>
            <a:r>
              <a:rPr lang="en-US" sz="2400" i="1" dirty="0"/>
              <a:t>trans </a:t>
            </a:r>
            <a:r>
              <a:rPr lang="en-US" sz="2400" dirty="0"/>
              <a:t>to the leaving groups </a:t>
            </a:r>
            <a:r>
              <a:rPr lang="en-US" sz="2400" dirty="0" smtClean="0"/>
              <a:t>migrates</a:t>
            </a:r>
            <a:r>
              <a:rPr lang="en-US" sz="2400" dirty="0"/>
              <a:t>. </a:t>
            </a:r>
            <a:endParaRPr lang="en-US" sz="2400" dirty="0" smtClean="0"/>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t>An interesting application of this method is the synthesis </a:t>
            </a:r>
            <a:r>
              <a:rPr lang="en-US" sz="2400" dirty="0" err="1"/>
              <a:t>caprolactam</a:t>
            </a:r>
            <a:r>
              <a:rPr lang="en-US" sz="2400" dirty="0"/>
              <a:t> from </a:t>
            </a:r>
            <a:r>
              <a:rPr lang="en-US" sz="2400" dirty="0" err="1"/>
              <a:t>cyclohexanone</a:t>
            </a:r>
            <a:r>
              <a:rPr lang="en-US" sz="2400" dirty="0"/>
              <a:t> </a:t>
            </a:r>
            <a:r>
              <a:rPr lang="en-US" sz="2400" dirty="0" err="1"/>
              <a:t>oxime</a:t>
            </a:r>
            <a:r>
              <a:rPr lang="en-US" sz="2400" dirty="0"/>
              <a:t>. </a:t>
            </a:r>
            <a:r>
              <a:rPr lang="en-US" sz="2400" dirty="0" err="1"/>
              <a:t>Caprolactam</a:t>
            </a:r>
            <a:r>
              <a:rPr lang="en-US" sz="2400" dirty="0"/>
              <a:t> is the substrate precursor for nylon preparation. </a:t>
            </a:r>
            <a:endParaRPr lang="en-US" sz="2400" dirty="0" smtClean="0"/>
          </a:p>
          <a:p>
            <a:endParaRPr lang="en-US" sz="24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800600"/>
            <a:ext cx="73914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63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381000"/>
          </a:xfrm>
        </p:spPr>
        <p:txBody>
          <a:bodyPr>
            <a:noAutofit/>
          </a:bodyPr>
          <a:lstStyle/>
          <a:p>
            <a:r>
              <a:rPr lang="en-US" sz="2800" dirty="0" smtClean="0">
                <a:latin typeface="Times New Roman" pitchFamily="18" charset="0"/>
                <a:cs typeface="Times New Roman" pitchFamily="18" charset="0"/>
              </a:rPr>
              <a:t>Cont’d</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0" y="609600"/>
            <a:ext cx="8991600" cy="6096000"/>
          </a:xfrm>
        </p:spPr>
        <p:txBody>
          <a:bodyPr>
            <a:normAutofit/>
          </a:bodyPr>
          <a:lstStyle/>
          <a:p>
            <a:r>
              <a:rPr lang="en-US" sz="2400" b="1" dirty="0"/>
              <a:t>Mechanism </a:t>
            </a:r>
            <a:endParaRPr lang="en-US" sz="2400" b="1" dirty="0" smtClean="0"/>
          </a:p>
          <a:p>
            <a:endParaRPr lang="en-US" sz="24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382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9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2800" b="1" i="1" dirty="0"/>
              <a:t>Rearrangement to Electron Deficient Oxygen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6200" y="609600"/>
            <a:ext cx="8915400" cy="6248400"/>
          </a:xfrm>
        </p:spPr>
        <p:txBody>
          <a:bodyPr>
            <a:normAutofit/>
          </a:bodyPr>
          <a:lstStyle/>
          <a:p>
            <a:r>
              <a:rPr lang="en-US" sz="2400" u="sng" dirty="0" smtClean="0">
                <a:latin typeface="Times New Roman" pitchFamily="18" charset="0"/>
                <a:cs typeface="Times New Roman" pitchFamily="18" charset="0"/>
              </a:rPr>
              <a:t>5.3 </a:t>
            </a:r>
            <a:r>
              <a:rPr lang="en-US" sz="2400" b="1" i="1" u="sng" dirty="0" smtClean="0">
                <a:latin typeface="Times New Roman" pitchFamily="18" charset="0"/>
                <a:cs typeface="Times New Roman" pitchFamily="18" charset="0"/>
              </a:rPr>
              <a:t>Rearrangement to </a:t>
            </a:r>
            <a:r>
              <a:rPr lang="en-US" sz="2400" b="1" i="1" u="sng" dirty="0">
                <a:latin typeface="Times New Roman" pitchFamily="18" charset="0"/>
                <a:cs typeface="Times New Roman" pitchFamily="18" charset="0"/>
              </a:rPr>
              <a:t>Electron Deficient Oxygen </a:t>
            </a:r>
            <a:endParaRPr lang="en-US" sz="2400" b="1" i="1" u="sng" dirty="0" smtClean="0">
              <a:latin typeface="Times New Roman" pitchFamily="18" charset="0"/>
              <a:cs typeface="Times New Roman" pitchFamily="18" charset="0"/>
            </a:endParaRPr>
          </a:p>
          <a:p>
            <a:endParaRPr lang="en-US" sz="2400" b="1" i="1" u="sng" dirty="0">
              <a:latin typeface="Times New Roman" pitchFamily="18" charset="0"/>
              <a:cs typeface="Times New Roman" pitchFamily="18" charset="0"/>
            </a:endParaRPr>
          </a:p>
          <a:p>
            <a:endParaRPr lang="en-US" sz="2400" b="1" i="1" u="sng" dirty="0" smtClean="0">
              <a:latin typeface="Times New Roman" pitchFamily="18" charset="0"/>
              <a:cs typeface="Times New Roman" pitchFamily="18" charset="0"/>
            </a:endParaRPr>
          </a:p>
          <a:p>
            <a:r>
              <a:rPr lang="en-US" sz="2400" b="1" i="1" u="sng" smtClean="0">
                <a:latin typeface="Times New Roman" pitchFamily="18" charset="0"/>
                <a:cs typeface="Times New Roman" pitchFamily="18" charset="0"/>
              </a:rPr>
              <a:t>Reading Assignment</a:t>
            </a:r>
            <a:endParaRPr lang="en-US" sz="2400" b="1" i="1" u="sng" dirty="0" smtClean="0">
              <a:latin typeface="Times New Roman" pitchFamily="18" charset="0"/>
              <a:cs typeface="Times New Roman" pitchFamily="18" charset="0"/>
            </a:endParaRPr>
          </a:p>
          <a:p>
            <a:endParaRPr lang="en-US" sz="2400" u="sng" dirty="0">
              <a:latin typeface="Times New Roman" pitchFamily="18" charset="0"/>
              <a:cs typeface="Times New Roman" pitchFamily="18" charset="0"/>
            </a:endParaRPr>
          </a:p>
        </p:txBody>
      </p:sp>
    </p:spTree>
    <p:extLst>
      <p:ext uri="{BB962C8B-B14F-4D97-AF65-F5344CB8AC3E}">
        <p14:creationId xmlns:p14="http://schemas.microsoft.com/office/powerpoint/2010/main" val="287963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85800"/>
          </a:xfrm>
        </p:spPr>
        <p:txBody>
          <a:bodyPr>
            <a:normAutofit fontScale="90000"/>
          </a:bodyPr>
          <a:lstStyle/>
          <a:p>
            <a:r>
              <a:rPr lang="en-US" sz="2800" dirty="0"/>
              <a:t/>
            </a:r>
            <a:br>
              <a:rPr lang="en-US" sz="2800" dirty="0"/>
            </a:br>
            <a:r>
              <a:rPr lang="en-US" sz="2800" dirty="0"/>
              <a:t> </a:t>
            </a:r>
            <a:r>
              <a:rPr lang="en-US" sz="2800" b="1" i="1" dirty="0"/>
              <a:t>Types of Rearrangements </a:t>
            </a:r>
            <a:endParaRPr lang="en-US" sz="28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5486400"/>
            <a:ext cx="63341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2136339"/>
            <a:ext cx="8686800" cy="1200329"/>
          </a:xfrm>
          <a:prstGeom prst="rect">
            <a:avLst/>
          </a:prstGeom>
        </p:spPr>
        <p:txBody>
          <a:bodyPr wrap="square">
            <a:spAutoFit/>
          </a:bodyPr>
          <a:lstStyle/>
          <a:p>
            <a:r>
              <a:rPr lang="en-US" dirty="0" smtClean="0"/>
              <a:t> </a:t>
            </a:r>
            <a:r>
              <a:rPr lang="en-US" dirty="0"/>
              <a:t>Rearrangements are divided into </a:t>
            </a:r>
            <a:r>
              <a:rPr lang="en-US" dirty="0" err="1"/>
              <a:t>intramolecular</a:t>
            </a:r>
            <a:r>
              <a:rPr lang="en-US" dirty="0"/>
              <a:t> and intermolecular processes. In </a:t>
            </a:r>
            <a:r>
              <a:rPr lang="en-US" dirty="0" err="1"/>
              <a:t>intramolecular</a:t>
            </a:r>
            <a:r>
              <a:rPr lang="en-US" dirty="0"/>
              <a:t> process, the group that migrates is not completely detached from the system in which rearrangement is taking place. In contrast, in intermolecular process, the migrating group is first detached and later re-attached at another site. </a:t>
            </a:r>
          </a:p>
        </p:txBody>
      </p:sp>
    </p:spTree>
    <p:extLst>
      <p:ext uri="{BB962C8B-B14F-4D97-AF65-F5344CB8AC3E}">
        <p14:creationId xmlns:p14="http://schemas.microsoft.com/office/powerpoint/2010/main" val="377592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2000"/>
          </a:xfrm>
        </p:spPr>
        <p:txBody>
          <a:bodyPr>
            <a:normAutofit/>
          </a:bodyPr>
          <a:lstStyle/>
          <a:p>
            <a:r>
              <a:rPr lang="en-US" sz="2800" b="1" i="1" dirty="0" smtClean="0"/>
              <a:t>5.0 Types of Rearrangements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943600"/>
          </a:xfrm>
        </p:spPr>
        <p:txBody>
          <a:bodyPr>
            <a:normAutofit/>
          </a:bodyPr>
          <a:lstStyle/>
          <a:p>
            <a:r>
              <a:rPr lang="en-US" sz="2400" dirty="0" smtClean="0"/>
              <a:t>Rearrangements are divided into </a:t>
            </a:r>
            <a:r>
              <a:rPr lang="en-US" sz="2400" b="1" dirty="0" err="1" smtClean="0"/>
              <a:t>intramolecular</a:t>
            </a:r>
            <a:r>
              <a:rPr lang="en-US" sz="2400" dirty="0" smtClean="0"/>
              <a:t> and </a:t>
            </a:r>
            <a:r>
              <a:rPr lang="en-US" sz="2400" b="1" dirty="0" smtClean="0"/>
              <a:t>intermolecular</a:t>
            </a:r>
            <a:r>
              <a:rPr lang="en-US" sz="2400" dirty="0" smtClean="0"/>
              <a:t> processes. In </a:t>
            </a:r>
            <a:r>
              <a:rPr lang="en-US" sz="2400" dirty="0" err="1" smtClean="0">
                <a:solidFill>
                  <a:srgbClr val="00B050"/>
                </a:solidFill>
              </a:rPr>
              <a:t>intramolecular</a:t>
            </a:r>
            <a:r>
              <a:rPr lang="en-US" sz="2400" dirty="0" smtClean="0">
                <a:solidFill>
                  <a:srgbClr val="00B050"/>
                </a:solidFill>
              </a:rPr>
              <a:t> process, the group that migrates is not completely detached from the system </a:t>
            </a:r>
            <a:r>
              <a:rPr lang="en-US" sz="2400" dirty="0" smtClean="0"/>
              <a:t>in which rearrangement is taking place. </a:t>
            </a:r>
            <a:r>
              <a:rPr lang="en-US" sz="2400" b="1" dirty="0" smtClean="0"/>
              <a:t>In contrast</a:t>
            </a:r>
            <a:r>
              <a:rPr lang="en-US" sz="2400" dirty="0" smtClean="0"/>
              <a:t>, in </a:t>
            </a:r>
            <a:r>
              <a:rPr lang="en-US" sz="2400" dirty="0" smtClean="0">
                <a:solidFill>
                  <a:srgbClr val="FF0000"/>
                </a:solidFill>
              </a:rPr>
              <a:t>intermolecular process</a:t>
            </a:r>
            <a:r>
              <a:rPr lang="en-US" sz="2400" dirty="0" smtClean="0"/>
              <a:t>, the </a:t>
            </a:r>
            <a:r>
              <a:rPr lang="en-US" sz="2400" dirty="0" smtClean="0">
                <a:solidFill>
                  <a:srgbClr val="00B0F0"/>
                </a:solidFill>
              </a:rPr>
              <a:t>migrating group is first detached and later re-attached at another site. </a:t>
            </a:r>
          </a:p>
          <a:p>
            <a:r>
              <a:rPr lang="en-US" sz="2400" u="sng" dirty="0" smtClean="0">
                <a:solidFill>
                  <a:srgbClr val="FF0000"/>
                </a:solidFill>
                <a:latin typeface="Times New Roman" pitchFamily="18" charset="0"/>
                <a:cs typeface="Times New Roman" pitchFamily="18" charset="0"/>
              </a:rPr>
              <a:t>5.1 </a:t>
            </a:r>
            <a:r>
              <a:rPr lang="en-US" sz="2400" b="1" i="1" u="sng" dirty="0" smtClean="0">
                <a:solidFill>
                  <a:srgbClr val="FF0000"/>
                </a:solidFill>
              </a:rPr>
              <a:t>Rearrangement </a:t>
            </a:r>
            <a:r>
              <a:rPr lang="en-US" sz="2400" b="1" i="1" u="sng" dirty="0">
                <a:solidFill>
                  <a:srgbClr val="FF0000"/>
                </a:solidFill>
              </a:rPr>
              <a:t>to Electron </a:t>
            </a:r>
            <a:r>
              <a:rPr lang="en-US" sz="2400" b="1" i="1" u="sng" dirty="0" smtClean="0">
                <a:solidFill>
                  <a:srgbClr val="FF0000"/>
                </a:solidFill>
              </a:rPr>
              <a:t>Deficient </a:t>
            </a:r>
            <a:r>
              <a:rPr lang="en-US" sz="2400" b="1" i="1" u="sng" dirty="0">
                <a:solidFill>
                  <a:srgbClr val="FF0000"/>
                </a:solidFill>
              </a:rPr>
              <a:t>Carbon </a:t>
            </a:r>
            <a:endParaRPr lang="en-US" sz="2400" dirty="0">
              <a:solidFill>
                <a:srgbClr val="FF0000"/>
              </a:solidFill>
            </a:endParaRPr>
          </a:p>
          <a:p>
            <a:r>
              <a:rPr lang="en-US" sz="2400" dirty="0"/>
              <a:t> These reactions are classified according to the nature of group </a:t>
            </a:r>
            <a:r>
              <a:rPr lang="en-US" sz="2400" dirty="0" smtClean="0"/>
              <a:t>that </a:t>
            </a:r>
            <a:r>
              <a:rPr lang="en-US" sz="2400" dirty="0"/>
              <a:t>migrates. </a:t>
            </a:r>
            <a:endParaRPr lang="en-US" sz="2400" dirty="0" smtClean="0"/>
          </a:p>
          <a:p>
            <a:r>
              <a:rPr lang="en-US" sz="2400" u="sng" dirty="0" smtClean="0">
                <a:latin typeface="Times New Roman" pitchFamily="18" charset="0"/>
                <a:cs typeface="Times New Roman" pitchFamily="18" charset="0"/>
              </a:rPr>
              <a:t>5.1.2 </a:t>
            </a:r>
            <a:r>
              <a:rPr lang="en-US" sz="2400" b="1" u="sng" dirty="0" smtClean="0"/>
              <a:t>Carbon </a:t>
            </a:r>
            <a:r>
              <a:rPr lang="en-US" sz="2400" b="1" u="sng" dirty="0"/>
              <a:t>Migration </a:t>
            </a:r>
            <a:endParaRPr lang="en-US" sz="2400" dirty="0"/>
          </a:p>
          <a:p>
            <a:r>
              <a:rPr lang="en-US" sz="2400" dirty="0"/>
              <a:t> </a:t>
            </a:r>
            <a:r>
              <a:rPr lang="en-US" sz="2400" b="1" u="sng" dirty="0" smtClean="0"/>
              <a:t>5.2.1.1 Wagner-</a:t>
            </a:r>
            <a:r>
              <a:rPr lang="en-US" sz="2400" b="1" u="sng" dirty="0" err="1" smtClean="0"/>
              <a:t>Meerwein</a:t>
            </a:r>
            <a:r>
              <a:rPr lang="en-US" sz="2400" b="1" u="sng" dirty="0" smtClean="0"/>
              <a:t> </a:t>
            </a:r>
            <a:r>
              <a:rPr lang="en-US" sz="2400" b="1" u="sng" dirty="0"/>
              <a:t>Rearrangement </a:t>
            </a:r>
            <a:endParaRPr lang="en-US" sz="2400" b="1" u="sng" dirty="0" smtClean="0"/>
          </a:p>
          <a:p>
            <a:pPr marL="0" indent="0">
              <a:buNone/>
            </a:pPr>
            <a:r>
              <a:rPr lang="en-US" sz="2400" b="1" u="sng" dirty="0"/>
              <a:t> </a:t>
            </a:r>
            <a:r>
              <a:rPr lang="en-US" sz="2400" dirty="0" smtClean="0"/>
              <a:t>It </a:t>
            </a:r>
            <a:r>
              <a:rPr lang="en-US" sz="2400" dirty="0"/>
              <a:t>is one of the simplest systems where an alkyl group migrates, with its bonding pair, to an electron-deficient carbon atom. </a:t>
            </a:r>
            <a:endParaRPr lang="en-US" sz="24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84390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457200"/>
          </a:xfrm>
        </p:spPr>
        <p:txBody>
          <a:bodyPr>
            <a:normAutofit/>
          </a:bodyPr>
          <a:lstStyle/>
          <a:p>
            <a:r>
              <a:rPr lang="en-US" sz="2400" b="1" u="sng" dirty="0"/>
              <a:t>Wagner-</a:t>
            </a:r>
            <a:r>
              <a:rPr lang="en-US" sz="2400" b="1" u="sng" dirty="0" err="1"/>
              <a:t>Meerwein</a:t>
            </a:r>
            <a:r>
              <a:rPr lang="en-US" sz="2400" b="1" u="sng" dirty="0"/>
              <a:t> Rearrangement</a:t>
            </a:r>
            <a:endParaRPr lang="en-US" sz="24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6705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72264"/>
            <a:ext cx="8305799" cy="185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71600" y="2133600"/>
            <a:ext cx="5715000" cy="738664"/>
          </a:xfrm>
          <a:prstGeom prst="rect">
            <a:avLst/>
          </a:prstGeom>
        </p:spPr>
        <p:txBody>
          <a:bodyPr wrap="square">
            <a:spAutoFit/>
          </a:bodyPr>
          <a:lstStyle/>
          <a:p>
            <a:endParaRPr lang="en-US" dirty="0"/>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Mechanism </a:t>
            </a:r>
            <a:endParaRPr lang="en-US" sz="2400" dirty="0">
              <a:latin typeface="Times New Roman" pitchFamily="18" charset="0"/>
              <a:cs typeface="Times New Roman" pitchFamily="18" charset="0"/>
            </a:endParaRPr>
          </a:p>
        </p:txBody>
      </p:sp>
      <p:sp>
        <p:nvSpPr>
          <p:cNvPr id="5" name="Rectangle 4"/>
          <p:cNvSpPr/>
          <p:nvPr/>
        </p:nvSpPr>
        <p:spPr>
          <a:xfrm>
            <a:off x="685800" y="4724400"/>
            <a:ext cx="8077200" cy="923330"/>
          </a:xfrm>
          <a:prstGeom prst="rect">
            <a:avLst/>
          </a:prstGeom>
        </p:spPr>
        <p:txBody>
          <a:bodyPr wrap="square">
            <a:spAutoFit/>
          </a:bodyPr>
          <a:lstStyle/>
          <a:p>
            <a:endParaRPr lang="en-US" dirty="0"/>
          </a:p>
          <a:p>
            <a:r>
              <a:rPr lang="en-US" dirty="0"/>
              <a:t> The driving force for the rearrangement resides in the greater stability of a </a:t>
            </a:r>
            <a:r>
              <a:rPr lang="en-US" dirty="0" smtClean="0"/>
              <a:t>tertiary</a:t>
            </a:r>
            <a:endParaRPr lang="en-US" dirty="0"/>
          </a:p>
          <a:p>
            <a:r>
              <a:rPr lang="en-US" dirty="0" smtClean="0"/>
              <a:t> </a:t>
            </a:r>
            <a:r>
              <a:rPr lang="en-US" dirty="0"/>
              <a:t>carbocation compared to that of primary carbocation. </a:t>
            </a:r>
          </a:p>
        </p:txBody>
      </p:sp>
    </p:spTree>
    <p:extLst>
      <p:ext uri="{BB962C8B-B14F-4D97-AF65-F5344CB8AC3E}">
        <p14:creationId xmlns:p14="http://schemas.microsoft.com/office/powerpoint/2010/main" val="322475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685800"/>
          </a:xfrm>
        </p:spPr>
        <p:txBody>
          <a:bodyPr>
            <a:normAutofit/>
          </a:bodyPr>
          <a:lstStyle/>
          <a:p>
            <a:r>
              <a:rPr lang="en-US" sz="2800" dirty="0" smtClean="0">
                <a:latin typeface="Times New Roman" pitchFamily="18" charset="0"/>
                <a:cs typeface="Times New Roman" pitchFamily="18" charset="0"/>
              </a:rPr>
              <a:t>Cont’d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6200" y="838200"/>
            <a:ext cx="8915400" cy="5943600"/>
          </a:xfrm>
        </p:spPr>
        <p:txBody>
          <a:bodyPr>
            <a:normAutofit/>
          </a:bodyPr>
          <a:lstStyle/>
          <a:p>
            <a:r>
              <a:rPr lang="en-US" sz="2400" b="1" u="sng" dirty="0" smtClean="0">
                <a:latin typeface="Times New Roman" pitchFamily="18" charset="0"/>
                <a:cs typeface="Times New Roman" pitchFamily="18" charset="0"/>
              </a:rPr>
              <a:t>5.1.2.1 </a:t>
            </a:r>
            <a:r>
              <a:rPr lang="en-US" sz="2400" b="1" u="sng" dirty="0" err="1" smtClean="0">
                <a:latin typeface="Times New Roman" pitchFamily="18" charset="0"/>
                <a:cs typeface="Times New Roman" pitchFamily="18" charset="0"/>
              </a:rPr>
              <a:t>Pinacol</a:t>
            </a:r>
            <a:r>
              <a:rPr lang="en-US" sz="2400" b="1" u="sng" dirty="0" smtClean="0">
                <a:latin typeface="Times New Roman" pitchFamily="18" charset="0"/>
                <a:cs typeface="Times New Roman" pitchFamily="18" charset="0"/>
              </a:rPr>
              <a:t> Rearrangement</a:t>
            </a:r>
          </a:p>
          <a:p>
            <a:r>
              <a:rPr lang="en-US" sz="2400" dirty="0"/>
              <a:t>Treatment of 1,2-diols (</a:t>
            </a:r>
            <a:r>
              <a:rPr lang="en-US" sz="2400" dirty="0" err="1"/>
              <a:t>pinacol</a:t>
            </a:r>
            <a:r>
              <a:rPr lang="en-US" sz="2400" dirty="0"/>
              <a:t>) with acid lead to rearrangement to give ketone. Although this rearrangement fundamentally is similar to the above described Wagner-</a:t>
            </a:r>
            <a:r>
              <a:rPr lang="en-US" sz="2400" dirty="0" err="1"/>
              <a:t>Meerwein</a:t>
            </a:r>
            <a:r>
              <a:rPr lang="en-US" sz="2400" dirty="0"/>
              <a:t> rearrangement, but differs in that the rearranged ion, the conjugate acid of ketone, is relatively more stable than the rearranged carbocation formed in Wagner-</a:t>
            </a:r>
            <a:r>
              <a:rPr lang="en-US" sz="2400" dirty="0" err="1"/>
              <a:t>Meerwein</a:t>
            </a:r>
            <a:r>
              <a:rPr lang="en-US" sz="2400" dirty="0"/>
              <a:t> rearrangement. Thus, the driving force for </a:t>
            </a:r>
            <a:r>
              <a:rPr lang="en-US" sz="2400" dirty="0" err="1"/>
              <a:t>pinacol</a:t>
            </a:r>
            <a:r>
              <a:rPr lang="en-US" sz="2400" dirty="0"/>
              <a:t> is greater compared to Wagner- </a:t>
            </a:r>
            <a:r>
              <a:rPr lang="en-US" sz="2400" dirty="0" err="1"/>
              <a:t>Meerwein</a:t>
            </a:r>
            <a:r>
              <a:rPr lang="en-US" sz="2400" dirty="0"/>
              <a:t> rearrangement. However, the characteristics of the Wagner-</a:t>
            </a:r>
            <a:r>
              <a:rPr lang="en-US" sz="2400" dirty="0" err="1"/>
              <a:t>Meerwein</a:t>
            </a:r>
            <a:r>
              <a:rPr lang="en-US" sz="2400" dirty="0"/>
              <a:t> apply to the </a:t>
            </a:r>
            <a:r>
              <a:rPr lang="en-US" sz="2400" dirty="0" err="1"/>
              <a:t>pinacol</a:t>
            </a:r>
            <a:r>
              <a:rPr lang="en-US" sz="2400" dirty="0"/>
              <a:t> rearrangement</a:t>
            </a:r>
            <a:r>
              <a:rPr lang="en-US" sz="2400" dirty="0" smtClean="0"/>
              <a:t>.</a:t>
            </a:r>
          </a:p>
          <a:p>
            <a:endParaRPr lang="en-US" sz="2400" u="sng"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953000"/>
            <a:ext cx="6934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27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15400" cy="533400"/>
          </a:xfrm>
        </p:spPr>
        <p:txBody>
          <a:bodyPr>
            <a:normAutofit/>
          </a:bodyPr>
          <a:lstStyle/>
          <a:p>
            <a:r>
              <a:rPr lang="en-US" sz="2800" dirty="0" smtClean="0">
                <a:latin typeface="Times New Roman" pitchFamily="18" charset="0"/>
                <a:cs typeface="Times New Roman" pitchFamily="18" charset="0"/>
              </a:rPr>
              <a:t>Mechanism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6200" y="762000"/>
            <a:ext cx="8915400" cy="5867400"/>
          </a:xfrm>
        </p:spPr>
        <p:txBody>
          <a:bodyPr>
            <a:normAutofit/>
          </a:bodyPr>
          <a:lstStyle/>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b="1" u="sng" dirty="0" smtClean="0">
                <a:latin typeface="Times New Roman" pitchFamily="18" charset="0"/>
                <a:cs typeface="Times New Roman" pitchFamily="18" charset="0"/>
              </a:rPr>
              <a:t>5.1.2.3 </a:t>
            </a:r>
            <a:r>
              <a:rPr lang="en-US" sz="2400" b="1" u="sng" dirty="0" err="1" smtClean="0">
                <a:latin typeface="Times New Roman" pitchFamily="18" charset="0"/>
                <a:cs typeface="Times New Roman" pitchFamily="18" charset="0"/>
              </a:rPr>
              <a:t>Benzilic</a:t>
            </a:r>
            <a:r>
              <a:rPr lang="en-US" sz="2400" b="1" u="sng" dirty="0" smtClean="0">
                <a:latin typeface="Times New Roman" pitchFamily="18" charset="0"/>
                <a:cs typeface="Times New Roman" pitchFamily="18" charset="0"/>
              </a:rPr>
              <a:t> </a:t>
            </a:r>
            <a:r>
              <a:rPr lang="en-US" sz="2400" b="1" u="sng" dirty="0">
                <a:latin typeface="Times New Roman" pitchFamily="18" charset="0"/>
                <a:cs typeface="Times New Roman" pitchFamily="18" charset="0"/>
              </a:rPr>
              <a:t>Acid </a:t>
            </a:r>
            <a:r>
              <a:rPr lang="en-US" sz="2400" b="1" u="sng" dirty="0" smtClean="0">
                <a:latin typeface="Times New Roman" pitchFamily="18" charset="0"/>
                <a:cs typeface="Times New Roman" pitchFamily="18" charset="0"/>
              </a:rPr>
              <a:t>Rearrangement</a:t>
            </a:r>
          </a:p>
          <a:p>
            <a:r>
              <a:rPr lang="en-US" sz="2400" dirty="0">
                <a:solidFill>
                  <a:srgbClr val="FF0000"/>
                </a:solidFill>
              </a:rPr>
              <a:t>1,2-Diketones</a:t>
            </a:r>
            <a:r>
              <a:rPr lang="en-US" sz="2400" dirty="0"/>
              <a:t> that have no  </a:t>
            </a:r>
            <a:r>
              <a:rPr lang="en-US" sz="2400" dirty="0" smtClean="0"/>
              <a:t>-</a:t>
            </a:r>
            <a:r>
              <a:rPr lang="en-US" sz="2400" dirty="0"/>
              <a:t>hydrogen </a:t>
            </a:r>
            <a:r>
              <a:rPr lang="en-US" sz="2400" dirty="0" smtClean="0"/>
              <a:t>react </a:t>
            </a:r>
            <a:r>
              <a:rPr lang="en-US" sz="2400" dirty="0"/>
              <a:t>with hydroxide ion to give -</a:t>
            </a:r>
            <a:r>
              <a:rPr lang="en-US" sz="2400" dirty="0" err="1">
                <a:solidFill>
                  <a:srgbClr val="FF0000"/>
                </a:solidFill>
              </a:rPr>
              <a:t>hydroxyacid</a:t>
            </a:r>
            <a:r>
              <a:rPr lang="en-US" sz="2400" dirty="0">
                <a:solidFill>
                  <a:srgbClr val="FF0000"/>
                </a:solidFill>
              </a:rPr>
              <a:t>. </a:t>
            </a:r>
            <a:r>
              <a:rPr lang="en-US" sz="2400" dirty="0"/>
              <a:t>The best known example is the rearrangement of </a:t>
            </a:r>
            <a:r>
              <a:rPr lang="en-US" sz="2400" dirty="0" err="1"/>
              <a:t>benzil</a:t>
            </a:r>
            <a:r>
              <a:rPr lang="en-US" sz="2400" dirty="0"/>
              <a:t> to </a:t>
            </a:r>
            <a:r>
              <a:rPr lang="en-US" sz="2400" dirty="0" err="1"/>
              <a:t>benzilic</a:t>
            </a:r>
            <a:r>
              <a:rPr lang="en-US" sz="2400" dirty="0"/>
              <a:t> acid. The driving force for the reaction lies in the </a:t>
            </a:r>
            <a:r>
              <a:rPr lang="en-US" sz="2400" dirty="0" err="1"/>
              <a:t>removel</a:t>
            </a:r>
            <a:r>
              <a:rPr lang="en-US" sz="2400" dirty="0"/>
              <a:t> of </a:t>
            </a:r>
            <a:r>
              <a:rPr lang="en-US" sz="2400" dirty="0" smtClean="0"/>
              <a:t>the </a:t>
            </a:r>
            <a:r>
              <a:rPr lang="en-US" sz="2400" dirty="0"/>
              <a:t>product by ionization of carbonyl group</a:t>
            </a:r>
            <a:r>
              <a:rPr lang="en-US" sz="2400" dirty="0" smtClean="0"/>
              <a:t>.</a:t>
            </a:r>
          </a:p>
          <a:p>
            <a:endParaRPr lang="en-US" sz="2400" u="sng" dirty="0" smtClean="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001000" cy="16002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62000" y="4876800"/>
            <a:ext cx="6553200" cy="1219200"/>
          </a:xfrm>
          <a:prstGeom prst="rect">
            <a:avLst/>
          </a:prstGeom>
          <a:noFill/>
          <a:ln>
            <a:noFill/>
          </a:ln>
        </p:spPr>
      </p:pic>
    </p:spTree>
    <p:extLst>
      <p:ext uri="{BB962C8B-B14F-4D97-AF65-F5344CB8AC3E}">
        <p14:creationId xmlns:p14="http://schemas.microsoft.com/office/powerpoint/2010/main" val="356225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p:spPr>
        <p:txBody>
          <a:bodyPr>
            <a:normAutofit/>
          </a:bodyPr>
          <a:lstStyle/>
          <a:p>
            <a:r>
              <a:rPr lang="en-US" sz="2800" dirty="0" smtClean="0">
                <a:latin typeface="Times New Roman" pitchFamily="18" charset="0"/>
                <a:cs typeface="Times New Roman" pitchFamily="18" charset="0"/>
              </a:rPr>
              <a:t>Cont’d</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6200" y="685800"/>
            <a:ext cx="8915400" cy="6019800"/>
          </a:xfrm>
        </p:spPr>
        <p:txBody>
          <a:bodyPr>
            <a:normAutofit/>
          </a:bodyPr>
          <a:lstStyle/>
          <a:p>
            <a:r>
              <a:rPr lang="en-US" sz="2400" dirty="0" smtClean="0">
                <a:latin typeface="Times New Roman" pitchFamily="18" charset="0"/>
                <a:cs typeface="Times New Roman" pitchFamily="18" charset="0"/>
              </a:rPr>
              <a:t>Mechanism</a:t>
            </a:r>
          </a:p>
          <a:p>
            <a:endParaRPr lang="en-US" sz="24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458200" cy="1219200"/>
          </a:xfrm>
          <a:prstGeom prst="rect">
            <a:avLst/>
          </a:prstGeom>
          <a:noFill/>
          <a:ln>
            <a:noFill/>
          </a:ln>
        </p:spPr>
      </p:pic>
    </p:spTree>
    <p:extLst>
      <p:ext uri="{BB962C8B-B14F-4D97-AF65-F5344CB8AC3E}">
        <p14:creationId xmlns:p14="http://schemas.microsoft.com/office/powerpoint/2010/main" val="92269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85800"/>
          </a:xfrm>
        </p:spPr>
        <p:txBody>
          <a:bodyPr>
            <a:normAutofit/>
          </a:bodyPr>
          <a:lstStyle/>
          <a:p>
            <a:r>
              <a:rPr lang="en-US" sz="2800" dirty="0" smtClean="0">
                <a:latin typeface="Times New Roman" pitchFamily="18" charset="0"/>
                <a:cs typeface="Times New Roman" pitchFamily="18" charset="0"/>
              </a:rPr>
              <a:t>Cont’d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943600"/>
          </a:xfrm>
        </p:spPr>
        <p:txBody>
          <a:bodyPr>
            <a:normAutofit/>
          </a:bodyPr>
          <a:lstStyle/>
          <a:p>
            <a:r>
              <a:rPr lang="en-US" sz="2400" b="1" u="sng" dirty="0" smtClean="0">
                <a:latin typeface="Times New Roman" pitchFamily="18" charset="0"/>
                <a:cs typeface="Times New Roman" pitchFamily="18" charset="0"/>
              </a:rPr>
              <a:t>5.2 Rearrangement </a:t>
            </a:r>
            <a:r>
              <a:rPr lang="en-US" sz="2400" b="1" u="sng" dirty="0">
                <a:latin typeface="Times New Roman" pitchFamily="18" charset="0"/>
                <a:cs typeface="Times New Roman" pitchFamily="18" charset="0"/>
              </a:rPr>
              <a:t>to Electron Deficient Nitrogen </a:t>
            </a:r>
            <a:endParaRPr lang="en-US" sz="2400" b="1" u="sng" dirty="0" smtClean="0">
              <a:latin typeface="Times New Roman" pitchFamily="18" charset="0"/>
              <a:cs typeface="Times New Roman" pitchFamily="18" charset="0"/>
            </a:endParaRPr>
          </a:p>
          <a:p>
            <a:r>
              <a:rPr lang="en-US" sz="2400" b="1" u="sng" dirty="0" smtClean="0">
                <a:latin typeface="Times New Roman" pitchFamily="18" charset="0"/>
                <a:cs typeface="Times New Roman" pitchFamily="18" charset="0"/>
              </a:rPr>
              <a:t>5.2.1 </a:t>
            </a:r>
            <a:r>
              <a:rPr lang="en-US" sz="2400" b="1" dirty="0"/>
              <a:t>Hofmann Rearrangement </a:t>
            </a:r>
            <a:endParaRPr lang="en-US" sz="2400" b="1" dirty="0" smtClean="0"/>
          </a:p>
          <a:p>
            <a:r>
              <a:rPr lang="en-US" sz="2400" dirty="0"/>
              <a:t>This rearrangement provides an effective method for the synthesis of primary aliphatic and aromatic amines from primary amides (Scheme 1). </a:t>
            </a:r>
            <a:endParaRPr lang="en-US" sz="2400" dirty="0" smtClean="0"/>
          </a:p>
          <a:p>
            <a:endParaRPr lang="en-US" sz="2400" b="1" u="sng" dirty="0">
              <a:latin typeface="Times New Roman" pitchFamily="18" charset="0"/>
              <a:cs typeface="Times New Roman" pitchFamily="18" charset="0"/>
            </a:endParaRPr>
          </a:p>
          <a:p>
            <a:endParaRPr lang="en-US" sz="2400" b="1" u="sng" dirty="0" smtClean="0">
              <a:latin typeface="Times New Roman" pitchFamily="18" charset="0"/>
              <a:cs typeface="Times New Roman" pitchFamily="18" charset="0"/>
            </a:endParaRPr>
          </a:p>
          <a:p>
            <a:endParaRPr lang="en-US" sz="2400" b="1" u="sng" dirty="0" smtClean="0">
              <a:latin typeface="Times New Roman" pitchFamily="18" charset="0"/>
              <a:cs typeface="Times New Roman" pitchFamily="18" charset="0"/>
            </a:endParaRPr>
          </a:p>
          <a:p>
            <a:endParaRPr lang="en-US" sz="2400" b="1" u="sng" dirty="0">
              <a:latin typeface="Times New Roman" pitchFamily="18" charset="0"/>
              <a:cs typeface="Times New Roman" pitchFamily="18" charset="0"/>
            </a:endParaRPr>
          </a:p>
          <a:p>
            <a:r>
              <a:rPr lang="en-US" sz="2400" b="1" dirty="0"/>
              <a:t>Mechanism </a:t>
            </a:r>
            <a:r>
              <a:rPr lang="en-US" sz="2400" dirty="0"/>
              <a:t>Treatment of amide with sodium </a:t>
            </a:r>
            <a:r>
              <a:rPr lang="en-US" sz="2400" dirty="0" err="1"/>
              <a:t>hypobromite</a:t>
            </a:r>
            <a:r>
              <a:rPr lang="en-US" sz="2400" dirty="0"/>
              <a:t> gives </a:t>
            </a:r>
            <a:r>
              <a:rPr lang="en-US" sz="2400" i="1" dirty="0"/>
              <a:t>N</a:t>
            </a:r>
            <a:r>
              <a:rPr lang="en-US" sz="2400" dirty="0"/>
              <a:t>-</a:t>
            </a:r>
            <a:r>
              <a:rPr lang="en-US" sz="2400" dirty="0" err="1"/>
              <a:t>bromo</a:t>
            </a:r>
            <a:r>
              <a:rPr lang="en-US" sz="2400" dirty="0"/>
              <a:t>-amide which reacts with base to afford a conjugate base within which rearrangement takes place to give </a:t>
            </a:r>
            <a:r>
              <a:rPr lang="en-US" sz="2400" dirty="0" err="1"/>
              <a:t>isocyanate</a:t>
            </a:r>
            <a:r>
              <a:rPr lang="en-US" sz="2400" dirty="0"/>
              <a:t>. The formed </a:t>
            </a:r>
            <a:r>
              <a:rPr lang="en-US" sz="2400" dirty="0" err="1"/>
              <a:t>isocyanate</a:t>
            </a:r>
            <a:r>
              <a:rPr lang="en-US" sz="2400" dirty="0"/>
              <a:t> may be isolated in anhydrous conditions or it can be converted into amine by aqueous workup (Scheme 2). </a:t>
            </a:r>
            <a:endParaRPr lang="en-US" sz="2400" b="1" u="sng"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8077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25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533400"/>
          </a:xfrm>
        </p:spPr>
        <p:txBody>
          <a:bodyPr>
            <a:normAutofit/>
          </a:bodyPr>
          <a:lstStyle/>
          <a:p>
            <a:r>
              <a:rPr lang="en-US" sz="2800" dirty="0" smtClean="0">
                <a:latin typeface="Times New Roman" pitchFamily="18" charset="0"/>
                <a:cs typeface="Times New Roman" pitchFamily="18" charset="0"/>
              </a:rPr>
              <a:t>Cont’d </a:t>
            </a:r>
            <a:endParaRPr lang="en-US" sz="28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382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8305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2967335"/>
            <a:ext cx="8610600" cy="646331"/>
          </a:xfrm>
          <a:prstGeom prst="rect">
            <a:avLst/>
          </a:prstGeom>
        </p:spPr>
        <p:txBody>
          <a:bodyPr wrap="square">
            <a:spAutoFit/>
          </a:bodyPr>
          <a:lstStyle/>
          <a:p>
            <a:r>
              <a:rPr lang="en-US" dirty="0"/>
              <a:t>The workup can also be with alcohol or amine to give urethane or urea, respectively (Scheme 3). </a:t>
            </a:r>
          </a:p>
        </p:txBody>
      </p:sp>
    </p:spTree>
    <p:extLst>
      <p:ext uri="{BB962C8B-B14F-4D97-AF65-F5344CB8AC3E}">
        <p14:creationId xmlns:p14="http://schemas.microsoft.com/office/powerpoint/2010/main" val="2009545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10340</TotalTime>
  <Words>634</Words>
  <Application>Microsoft Office PowerPoint</Application>
  <PresentationFormat>On-screen Show (4:3)</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Chapter Five</vt:lpstr>
      <vt:lpstr>  Types of Rearrangements </vt:lpstr>
      <vt:lpstr>5.0 Types of Rearrangements</vt:lpstr>
      <vt:lpstr>Wagner-Meerwein Rearrangement</vt:lpstr>
      <vt:lpstr>Cont’d </vt:lpstr>
      <vt:lpstr>Mechanism </vt:lpstr>
      <vt:lpstr>Cont’d</vt:lpstr>
      <vt:lpstr>Cont’d </vt:lpstr>
      <vt:lpstr>Cont’d </vt:lpstr>
      <vt:lpstr>Cont’d</vt:lpstr>
      <vt:lpstr>Cont’d </vt:lpstr>
      <vt:lpstr>Cont’d </vt:lpstr>
      <vt:lpstr>Cont’d </vt:lpstr>
      <vt:lpstr>Cont’d</vt:lpstr>
      <vt:lpstr>Cont’d</vt:lpstr>
      <vt:lpstr>Rearrangement to Electron Deficient Oxygen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27</cp:revision>
  <dcterms:created xsi:type="dcterms:W3CDTF">2019-05-05T09:26:26Z</dcterms:created>
  <dcterms:modified xsi:type="dcterms:W3CDTF">2021-02-08T12:01:02Z</dcterms:modified>
</cp:coreProperties>
</file>