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1" r:id="rId17"/>
    <p:sldId id="260" r:id="rId18"/>
    <p:sldId id="277" r:id="rId19"/>
    <p:sldId id="279" r:id="rId20"/>
    <p:sldId id="278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4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6F9E5-29D7-4716-AE5B-F134B7FB779B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E7D62-42C9-44D2-800F-2B1F8AA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 Reaction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3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r>
              <a:rPr lang="en-US" sz="2000" dirty="0"/>
              <a:t>Periodic acid is commercially available as the </a:t>
            </a:r>
            <a:r>
              <a:rPr lang="en-US" sz="2000" dirty="0" err="1"/>
              <a:t>dihydrate</a:t>
            </a:r>
            <a:r>
              <a:rPr lang="en-US" sz="2000" dirty="0"/>
              <a:t>, </a:t>
            </a:r>
            <a:r>
              <a:rPr lang="en-US" sz="2000" dirty="0" smtClean="0"/>
              <a:t>HIO4.2H2O</a:t>
            </a:r>
            <a:r>
              <a:rPr lang="en-US" sz="2000" dirty="0"/>
              <a:t>, often </a:t>
            </a:r>
            <a:r>
              <a:rPr lang="en-US" sz="2000" dirty="0" smtClean="0"/>
              <a:t>abbreviated in the</a:t>
            </a:r>
            <a:br>
              <a:rPr lang="en-US" sz="2000" dirty="0" smtClean="0"/>
            </a:br>
            <a:r>
              <a:rPr lang="en-US" sz="2000" dirty="0" smtClean="0"/>
              <a:t> above example          (</a:t>
            </a:r>
            <a:r>
              <a:rPr lang="en-US" sz="2000" dirty="0"/>
              <a:t>sometimes called </a:t>
            </a:r>
            <a:r>
              <a:rPr lang="en-US" sz="2000" dirty="0" err="1"/>
              <a:t>para</a:t>
            </a:r>
            <a:r>
              <a:rPr lang="en-US" sz="2000" dirty="0"/>
              <a:t>-periodic acid). Its sodium salt, NaIO4 (sodium </a:t>
            </a:r>
            <a:r>
              <a:rPr lang="en-US" sz="2000" dirty="0" err="1"/>
              <a:t>metaperiodate</a:t>
            </a:r>
            <a:r>
              <a:rPr lang="en-US" sz="2000" dirty="0"/>
              <a:t>), is sometimes also used. Periodic acid is a fairly strong acid (</a:t>
            </a:r>
            <a:r>
              <a:rPr lang="en-US" sz="2000" dirty="0" err="1"/>
              <a:t>pKa</a:t>
            </a:r>
            <a:r>
              <a:rPr lang="en-US" sz="2000" dirty="0"/>
              <a:t> = -1.6). The </a:t>
            </a:r>
            <a:r>
              <a:rPr lang="en-US" sz="2000" dirty="0" err="1" smtClean="0"/>
              <a:t>periodate</a:t>
            </a:r>
            <a:r>
              <a:rPr lang="en-US" sz="2000" dirty="0" smtClean="0"/>
              <a:t> cleavage </a:t>
            </a:r>
            <a:r>
              <a:rPr lang="en-US" sz="2000" dirty="0"/>
              <a:t>reaction has been used as a test for glycols as well as for synthesis. The formulas HIO4 </a:t>
            </a:r>
            <a:r>
              <a:rPr lang="en-US" sz="2000" dirty="0" smtClean="0"/>
              <a:t>or H5IO6 </a:t>
            </a:r>
            <a:r>
              <a:rPr lang="en-US" sz="2000" dirty="0"/>
              <a:t>are used interchangeably for periodic acid.</a:t>
            </a:r>
            <a:br>
              <a:rPr lang="en-US" sz="2000" dirty="0"/>
            </a:br>
            <a:r>
              <a:rPr lang="en-US" sz="2000" dirty="0"/>
              <a:t>The cleavage of glycols with periodic acid takes place through a cyclic </a:t>
            </a:r>
            <a:r>
              <a:rPr lang="en-US" sz="2000" dirty="0" err="1"/>
              <a:t>periodate</a:t>
            </a:r>
            <a:r>
              <a:rPr lang="en-US" sz="2000" dirty="0"/>
              <a:t> ester intermediate (Sec. 10.3C) that forms when the glycol displaces two LOH groups from H5IO6.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9913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40428"/>
            <a:ext cx="495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69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r>
              <a:rPr lang="en-US" sz="2000" dirty="0"/>
              <a:t>The cyclic ester spontaneously breaks down by a cyclic flow of electrons in which the </a:t>
            </a:r>
            <a:r>
              <a:rPr lang="en-US" sz="2000" dirty="0" smtClean="0"/>
              <a:t>iodine accepts </a:t>
            </a:r>
            <a:r>
              <a:rPr lang="en-US" sz="2000" dirty="0"/>
              <a:t>an electron pair. (The direction of electron flow is arbitrary</a:t>
            </a:r>
            <a:r>
              <a:rPr lang="en-US" sz="2000" dirty="0" smtClean="0"/>
              <a:t>.)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A glycol that cannot form a cyclic ester intermediate is not cleaved by periodic acid. </a:t>
            </a:r>
            <a:r>
              <a:rPr lang="en-US" sz="2000" dirty="0" smtClean="0"/>
              <a:t>For example</a:t>
            </a:r>
            <a:r>
              <a:rPr lang="en-US" sz="2000" dirty="0"/>
              <a:t>, the following compound is not cleaved because it is impossible for both </a:t>
            </a:r>
            <a:r>
              <a:rPr lang="en-US" sz="2000" dirty="0" err="1"/>
              <a:t>oxygens</a:t>
            </a:r>
            <a:r>
              <a:rPr lang="en-US" sz="2000" dirty="0"/>
              <a:t> </a:t>
            </a:r>
            <a:r>
              <a:rPr lang="en-US" sz="2000" dirty="0" smtClean="0"/>
              <a:t>to be </a:t>
            </a:r>
            <a:r>
              <a:rPr lang="en-US" sz="2000" dirty="0"/>
              <a:t>part of the same cyclic </a:t>
            </a:r>
            <a:r>
              <a:rPr lang="en-US" sz="2000" dirty="0" err="1"/>
              <a:t>periodate</a:t>
            </a:r>
            <a:r>
              <a:rPr lang="en-US" sz="2000" dirty="0"/>
              <a:t> ester.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2484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82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See the example below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Do not confuse osmium tetroxide, permanganate, and </a:t>
            </a:r>
            <a:r>
              <a:rPr lang="en-US" sz="2000" dirty="0" err="1"/>
              <a:t>periodate</a:t>
            </a:r>
            <a:r>
              <a:rPr lang="en-US" sz="2000" dirty="0"/>
              <a:t> oxidations, all of </a:t>
            </a:r>
            <a:r>
              <a:rPr lang="en-US" sz="2000" dirty="0" smtClean="0"/>
              <a:t>which occur </a:t>
            </a:r>
            <a:r>
              <a:rPr lang="en-US" sz="2000" dirty="0"/>
              <a:t>through cyclic ester </a:t>
            </a:r>
            <a:r>
              <a:rPr lang="en-US" sz="2000" dirty="0" smtClean="0"/>
              <a:t>intermediates. </a:t>
            </a:r>
            <a:r>
              <a:rPr lang="en-US" sz="2000" dirty="0" err="1"/>
              <a:t>Periodate</a:t>
            </a:r>
            <a:r>
              <a:rPr lang="en-US" sz="2000" dirty="0"/>
              <a:t> oxidizes glycols, but the </a:t>
            </a:r>
            <a:r>
              <a:rPr lang="en-US" sz="2000" dirty="0" smtClean="0"/>
              <a:t>other two </a:t>
            </a:r>
            <a:r>
              <a:rPr lang="en-US" sz="2000" dirty="0"/>
              <a:t>reagents oxidize alkenes to give glycols.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all of these reactions, oxidation occurs because an atom in a highly positive oxidation state can accept an additional pair of electrons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 In the </a:t>
            </a:r>
            <a:r>
              <a:rPr lang="en-US" sz="2000" dirty="0" err="1"/>
              <a:t>periodate</a:t>
            </a:r>
            <a:r>
              <a:rPr lang="en-US" sz="2000" dirty="0"/>
              <a:t> oxidation, the reduction of the iodine occurs during the breakdown of a </a:t>
            </a:r>
            <a:r>
              <a:rPr lang="en-US" sz="2000" dirty="0" smtClean="0"/>
              <a:t>cyclic ester</a:t>
            </a:r>
            <a:r>
              <a:rPr lang="en-US" sz="2000" dirty="0"/>
              <a:t>; in the permanganate and osmium tetroxide oxidations, the metals are reduced during </a:t>
            </a:r>
            <a:r>
              <a:rPr lang="en-US" sz="2000" dirty="0" smtClean="0"/>
              <a:t>the formation </a:t>
            </a:r>
            <a:r>
              <a:rPr lang="en-US" sz="2000" dirty="0"/>
              <a:t>of a cyclic ester.</a:t>
            </a:r>
            <a:br>
              <a:rPr lang="en-US" sz="2000" dirty="0"/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24860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8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/>
              <a:t>Give the product(s) expected when each of the following compounds is treated with </a:t>
            </a:r>
            <a:r>
              <a:rPr lang="en-US" sz="2000" dirty="0" smtClean="0"/>
              <a:t>periodic acid.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2. </a:t>
            </a:r>
            <a:r>
              <a:rPr lang="en-US" sz="2000" dirty="0"/>
              <a:t>What glycol undergoes oxidation to give each of the following sets of products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4" y="1752600"/>
            <a:ext cx="5791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3657600"/>
            <a:ext cx="426720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67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Markovnikov’s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Rule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3152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96810"/>
            <a:ext cx="6172200" cy="27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97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Anti-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arkovnikov’s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Rule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8077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7391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48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76201"/>
            <a:ext cx="3019425" cy="58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686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49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"/>
            <a:ext cx="3905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8650"/>
            <a:ext cx="861060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61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4312"/>
            <a:ext cx="504825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763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1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57" y="48490"/>
            <a:ext cx="2960543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533400"/>
            <a:ext cx="8763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66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PREPARATION </a:t>
            </a:r>
            <a:r>
              <a:rPr lang="en-US" sz="2800" b="1" dirty="0"/>
              <a:t>AND OXIDATIVE CLEAVAGE OF GLYCOLS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Glycols </a:t>
            </a:r>
            <a:r>
              <a:rPr lang="en-US" sz="2000" dirty="0"/>
              <a:t>are compounds that contain </a:t>
            </a:r>
            <a:r>
              <a:rPr lang="en-US" sz="2000" dirty="0" err="1"/>
              <a:t>hydroxy</a:t>
            </a:r>
            <a:r>
              <a:rPr lang="en-US" sz="2000" dirty="0"/>
              <a:t> groups on adjacent carbon atoms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>
                <a:solidFill>
                  <a:srgbClr val="FF0000"/>
                </a:solidFill>
              </a:rPr>
              <a:t>A. </a:t>
            </a:r>
            <a:r>
              <a:rPr lang="en-US" sz="2000" b="1" dirty="0" smtClean="0">
                <a:solidFill>
                  <a:srgbClr val="FF0000"/>
                </a:solidFill>
              </a:rPr>
              <a:t>Preparation </a:t>
            </a:r>
            <a:r>
              <a:rPr lang="en-US" sz="2000" b="1" dirty="0">
                <a:solidFill>
                  <a:srgbClr val="FF0000"/>
                </a:solidFill>
              </a:rPr>
              <a:t>of </a:t>
            </a:r>
            <a:r>
              <a:rPr lang="en-US" sz="2000" b="1" dirty="0" smtClean="0">
                <a:solidFill>
                  <a:srgbClr val="FF0000"/>
                </a:solidFill>
              </a:rPr>
              <a:t>Glycols</a:t>
            </a:r>
          </a:p>
          <a:p>
            <a:r>
              <a:rPr lang="en-US" sz="2000" dirty="0"/>
              <a:t>You have already learned that some glycols can be prepared by the acid-catalyzed reaction </a:t>
            </a:r>
            <a:r>
              <a:rPr lang="en-US" sz="2000" dirty="0" smtClean="0"/>
              <a:t>of water </a:t>
            </a:r>
            <a:r>
              <a:rPr lang="en-US" sz="2000" dirty="0"/>
              <a:t>with epoxides </a:t>
            </a:r>
            <a:endParaRPr lang="en-US" sz="2000" dirty="0" smtClean="0"/>
          </a:p>
          <a:p>
            <a:r>
              <a:rPr lang="en-US" sz="2000" dirty="0"/>
              <a:t>The other important method for the preparation of glycols is the </a:t>
            </a:r>
            <a:r>
              <a:rPr lang="en-US" sz="2000" dirty="0">
                <a:solidFill>
                  <a:srgbClr val="FF0000"/>
                </a:solidFill>
              </a:rPr>
              <a:t>oxidation of alkenes </a:t>
            </a:r>
            <a:r>
              <a:rPr lang="en-US" sz="2000" dirty="0" smtClean="0">
                <a:solidFill>
                  <a:srgbClr val="FF0000"/>
                </a:solidFill>
              </a:rPr>
              <a:t>with </a:t>
            </a:r>
            <a:r>
              <a:rPr lang="en-US" sz="2000" dirty="0" smtClean="0">
                <a:solidFill>
                  <a:srgbClr val="FF0000"/>
                </a:solidFill>
              </a:rPr>
              <a:t>OsO4.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28194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0295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78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9074"/>
            <a:ext cx="4724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799"/>
            <a:ext cx="8763000" cy="601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979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"/>
            <a:ext cx="3905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8650"/>
            <a:ext cx="861060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28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osmium in </a:t>
            </a:r>
            <a:r>
              <a:rPr lang="en-US" sz="2400" dirty="0" smtClean="0"/>
              <a:t>OsO4 </a:t>
            </a:r>
            <a:r>
              <a:rPr lang="en-US" sz="2400" dirty="0"/>
              <a:t>is in a +8 oxidation state. Metals in high oxidation states (such </a:t>
            </a:r>
            <a:r>
              <a:rPr lang="en-US" sz="2400" dirty="0" smtClean="0"/>
              <a:t>as </a:t>
            </a:r>
            <a:r>
              <a:rPr lang="en-US" sz="2400" dirty="0" err="1" smtClean="0"/>
              <a:t>Mn</a:t>
            </a:r>
            <a:r>
              <a:rPr lang="en-US" sz="2400" dirty="0" smtClean="0"/>
              <a:t>(VII</a:t>
            </a:r>
            <a:r>
              <a:rPr lang="en-US" sz="2400" dirty="0"/>
              <a:t>) and Cr(VI), as you’ve learned) </a:t>
            </a:r>
            <a:r>
              <a:rPr lang="en-US" sz="2400" b="1" dirty="0"/>
              <a:t>are oxidizing agents because they attract electrons.</a:t>
            </a:r>
            <a:r>
              <a:rPr lang="en-US" sz="2400" dirty="0"/>
              <a:t> </a:t>
            </a:r>
            <a:r>
              <a:rPr lang="en-US" sz="2400" dirty="0" smtClean="0"/>
              <a:t>This electron-attracting </a:t>
            </a:r>
            <a:r>
              <a:rPr lang="en-US" sz="2400" dirty="0"/>
              <a:t>ability of </a:t>
            </a:r>
            <a:r>
              <a:rPr lang="en-US" sz="2400" dirty="0" err="1"/>
              <a:t>Os</a:t>
            </a:r>
            <a:r>
              <a:rPr lang="en-US" sz="2400" dirty="0"/>
              <a:t>(VIII) results in a concerted (that is, one-step) </a:t>
            </a:r>
            <a:r>
              <a:rPr lang="en-US" sz="2400" dirty="0" err="1"/>
              <a:t>cycloaddition</a:t>
            </a:r>
            <a:r>
              <a:rPr lang="en-US" sz="2400" dirty="0"/>
              <a:t> reaction between </a:t>
            </a:r>
            <a:r>
              <a:rPr lang="en-US" sz="2400" dirty="0" smtClean="0"/>
              <a:t>OsO4 </a:t>
            </a:r>
            <a:r>
              <a:rPr lang="en-US" sz="2400" dirty="0"/>
              <a:t>and an alkene to give an intermediate called an </a:t>
            </a:r>
            <a:r>
              <a:rPr lang="en-US" sz="2400" dirty="0" err="1">
                <a:solidFill>
                  <a:srgbClr val="FF0000"/>
                </a:solidFill>
              </a:rPr>
              <a:t>osmate</a:t>
            </a:r>
            <a:r>
              <a:rPr lang="en-US" sz="2400" dirty="0">
                <a:solidFill>
                  <a:srgbClr val="FF0000"/>
                </a:solidFill>
              </a:rPr>
              <a:t> ester</a:t>
            </a:r>
            <a:r>
              <a:rPr lang="en-US" sz="24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glycol is formed when the cyclic </a:t>
            </a:r>
            <a:r>
              <a:rPr lang="en-US" sz="2400" dirty="0" err="1"/>
              <a:t>osmate</a:t>
            </a:r>
            <a:r>
              <a:rPr lang="en-US" sz="2400" dirty="0"/>
              <a:t> ester is treated with water. Two water molecules, acting as nucleophiles, displace the glycol </a:t>
            </a:r>
            <a:r>
              <a:rPr lang="en-US" sz="2400" dirty="0" err="1"/>
              <a:t>oxygens</a:t>
            </a:r>
            <a:r>
              <a:rPr lang="en-US" sz="2400" dirty="0"/>
              <a:t> from the osmium. A mild </a:t>
            </a:r>
            <a:r>
              <a:rPr lang="en-US" sz="2400" dirty="0" smtClean="0"/>
              <a:t>reducing agent </a:t>
            </a:r>
            <a:r>
              <a:rPr lang="en-US" sz="2400" dirty="0"/>
              <a:t>such as sodium bisulfite, NaHSO3, is often added to convert the osmium-containing byproducts into reduced forms of osmium that are easy to remove by filtration. (The NaHSO3 </a:t>
            </a:r>
            <a:r>
              <a:rPr lang="en-US" sz="2400" dirty="0" smtClean="0"/>
              <a:t>is converted </a:t>
            </a:r>
            <a:r>
              <a:rPr lang="en-US" sz="2400" dirty="0"/>
              <a:t>into sodium sulfate, Na2SO4.)</a:t>
            </a:r>
            <a:br>
              <a:rPr lang="en-US" sz="2400" dirty="0"/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124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0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Sdd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Two practical </a:t>
            </a:r>
            <a:r>
              <a:rPr lang="en-US" sz="2000" dirty="0">
                <a:solidFill>
                  <a:srgbClr val="FF0000"/>
                </a:solidFill>
              </a:rPr>
              <a:t>drawbacks</a:t>
            </a:r>
            <a:r>
              <a:rPr lang="en-US" sz="2000" dirty="0"/>
              <a:t> to the use of the OsO4 oxidation are that osmium and its compounds are </a:t>
            </a:r>
            <a:r>
              <a:rPr lang="en-US" sz="2000" dirty="0">
                <a:solidFill>
                  <a:srgbClr val="FF0000"/>
                </a:solidFill>
              </a:rPr>
              <a:t>very toxic, and they are quite expensive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solve this problems chemists devise the way to use </a:t>
            </a:r>
            <a:r>
              <a:rPr lang="en-US" sz="2000" dirty="0" smtClean="0">
                <a:solidFill>
                  <a:srgbClr val="7030A0"/>
                </a:solidFill>
              </a:rPr>
              <a:t>small amount of </a:t>
            </a:r>
            <a:r>
              <a:rPr lang="en-US" sz="2000" dirty="0" smtClean="0">
                <a:solidFill>
                  <a:srgbClr val="7030A0"/>
                </a:solidFill>
              </a:rPr>
              <a:t>OsO4 with some </a:t>
            </a:r>
            <a:r>
              <a:rPr lang="en-US" sz="2000" dirty="0" smtClean="0">
                <a:solidFill>
                  <a:srgbClr val="7030A0"/>
                </a:solidFill>
              </a:rPr>
              <a:t>oxidant </a:t>
            </a:r>
            <a:r>
              <a:rPr lang="en-US" sz="2000" dirty="0">
                <a:solidFill>
                  <a:srgbClr val="7030A0"/>
                </a:solidFill>
              </a:rPr>
              <a:t>that “recycles” </a:t>
            </a:r>
            <a:r>
              <a:rPr lang="en-US" sz="2000" dirty="0" smtClean="0">
                <a:solidFill>
                  <a:srgbClr val="7030A0"/>
                </a:solidFill>
              </a:rPr>
              <a:t>the </a:t>
            </a:r>
            <a:r>
              <a:rPr lang="en-US" sz="2000" dirty="0" err="1" smtClean="0">
                <a:solidFill>
                  <a:srgbClr val="7030A0"/>
                </a:solidFill>
              </a:rPr>
              <a:t>Os</a:t>
            </a:r>
            <a:r>
              <a:rPr lang="en-US" sz="2000" dirty="0" smtClean="0">
                <a:solidFill>
                  <a:srgbClr val="7030A0"/>
                </a:solidFill>
              </a:rPr>
              <a:t>(VI</a:t>
            </a:r>
            <a:r>
              <a:rPr lang="en-US" sz="2000" dirty="0">
                <a:solidFill>
                  <a:srgbClr val="7030A0"/>
                </a:solidFill>
              </a:rPr>
              <a:t>) by-product back into OsO4</a:t>
            </a:r>
            <a:r>
              <a:rPr lang="en-US" sz="2000" dirty="0"/>
              <a:t>. </a:t>
            </a:r>
            <a:r>
              <a:rPr lang="en-US" sz="2000" b="1" dirty="0">
                <a:solidFill>
                  <a:srgbClr val="00B0F0"/>
                </a:solidFill>
              </a:rPr>
              <a:t>Among the common oxidants</a:t>
            </a:r>
            <a:r>
              <a:rPr lang="en-US" sz="2000" dirty="0"/>
              <a:t> used for this purpose </a:t>
            </a:r>
            <a:r>
              <a:rPr lang="en-US" sz="2000" dirty="0" smtClean="0"/>
              <a:t>are amine </a:t>
            </a:r>
            <a:r>
              <a:rPr lang="en-US" sz="2000" dirty="0"/>
              <a:t>oxides, which are compounds of the form </a:t>
            </a:r>
            <a:r>
              <a:rPr lang="en-US" sz="2000" dirty="0" smtClean="0"/>
              <a:t>R3N+O-. </a:t>
            </a:r>
            <a:r>
              <a:rPr lang="en-US" sz="2000" dirty="0"/>
              <a:t>Two amine oxides used commonly are the following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78581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5334000"/>
            <a:ext cx="46577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49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r>
              <a:rPr lang="en-US" sz="2000" dirty="0"/>
              <a:t>In other words, once a small amount of OsO4 is used up, the </a:t>
            </a:r>
            <a:r>
              <a:rPr lang="en-US" sz="2000" dirty="0" err="1"/>
              <a:t>Os</a:t>
            </a:r>
            <a:r>
              <a:rPr lang="en-US" sz="2000" dirty="0"/>
              <a:t>(VI) by-product is </a:t>
            </a:r>
            <a:r>
              <a:rPr lang="en-US" sz="2000" dirty="0" smtClean="0"/>
              <a:t>oxidized within </a:t>
            </a:r>
            <a:r>
              <a:rPr lang="en-US" sz="2000" dirty="0"/>
              <a:t>the reaction mixture by the amine oxide to re-form OsO4. Thus, a catalytic amount </a:t>
            </a:r>
            <a:r>
              <a:rPr lang="en-US" sz="2000" dirty="0" smtClean="0"/>
              <a:t>of OsO4 </a:t>
            </a:r>
            <a:r>
              <a:rPr lang="en-US" sz="2000" dirty="0"/>
              <a:t>can be used and the amine oxide acts as the ultimate oxidant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The formation </a:t>
            </a:r>
            <a:r>
              <a:rPr lang="en-US" sz="2000" dirty="0" smtClean="0"/>
              <a:t>of glycols </a:t>
            </a:r>
            <a:r>
              <a:rPr lang="en-US" sz="2000" dirty="0"/>
              <a:t>from alkenes is a stereospecific </a:t>
            </a:r>
            <a:r>
              <a:rPr lang="en-US" sz="2000" dirty="0" err="1"/>
              <a:t>syn</a:t>
            </a:r>
            <a:r>
              <a:rPr lang="en-US" sz="2000" dirty="0"/>
              <a:t>-addition.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5500"/>
            <a:ext cx="8763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78486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30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Hydrolysis of </a:t>
            </a:r>
            <a:r>
              <a:rPr lang="en-US" sz="2000" dirty="0"/>
              <a:t>the </a:t>
            </a:r>
            <a:r>
              <a:rPr lang="en-US" sz="2000" dirty="0" err="1"/>
              <a:t>osmate</a:t>
            </a:r>
            <a:r>
              <a:rPr lang="en-US" sz="2000" dirty="0"/>
              <a:t> ester gives the glycol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other hand, an anti-addition by a concerted mechanism would be very difficult,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impossible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two reacting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oxygens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OsO4 cannot simultaneously reach opposite faces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pi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hydrolysis of epoxides and the OsO4 oxidation are complementary reactions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becausethey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 glycols of different stereochemistry.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Outline preparations of cis-1,2-cyclohexanediol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trans-1,2-cyclohexanediol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cyclohexene.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001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1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r>
              <a:rPr lang="en-US" sz="2000" b="1" dirty="0"/>
              <a:t>Glycol formation from alkenes can also be carried out with potassium </a:t>
            </a:r>
            <a:r>
              <a:rPr lang="en-US" sz="2000" b="1" dirty="0" smtClean="0"/>
              <a:t>permanganate (KMnO4</a:t>
            </a:r>
            <a:r>
              <a:rPr lang="en-US" sz="2000" b="1" dirty="0"/>
              <a:t>), usually under aqueous alkaline conditions. </a:t>
            </a:r>
            <a:r>
              <a:rPr lang="en-US" sz="2000" dirty="0"/>
              <a:t>This reaction is also a </a:t>
            </a:r>
            <a:r>
              <a:rPr lang="en-US" sz="2000" dirty="0" smtClean="0"/>
              <a:t>stereospecific </a:t>
            </a:r>
            <a:r>
              <a:rPr lang="en-US" sz="2000" dirty="0" err="1" smtClean="0">
                <a:solidFill>
                  <a:srgbClr val="00B0F0"/>
                </a:solidFill>
              </a:rPr>
              <a:t>syn</a:t>
            </a:r>
            <a:r>
              <a:rPr lang="en-US" sz="2000" dirty="0" smtClean="0">
                <a:solidFill>
                  <a:srgbClr val="00B0F0"/>
                </a:solidFill>
              </a:rPr>
              <a:t>-addition</a:t>
            </a:r>
            <a:r>
              <a:rPr lang="en-US" sz="2000" dirty="0"/>
              <a:t>, and its mechanism is probably similar to that of OsO4 addition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Although the use of KMnO4 avoids the expense of OsO4</a:t>
            </a:r>
            <a:r>
              <a:rPr lang="en-US" sz="2000" dirty="0">
                <a:solidFill>
                  <a:srgbClr val="FF0000"/>
                </a:solidFill>
              </a:rPr>
              <a:t>, a problem with the use of KMnO4</a:t>
            </a:r>
            <a:r>
              <a:rPr lang="en-US" sz="2000" dirty="0"/>
              <a:t> is </a:t>
            </a:r>
            <a:r>
              <a:rPr lang="en-US" sz="2000" dirty="0" smtClean="0"/>
              <a:t>that </a:t>
            </a:r>
            <a:r>
              <a:rPr lang="en-US" sz="2000" b="1" dirty="0" smtClean="0">
                <a:solidFill>
                  <a:srgbClr val="33CC33"/>
                </a:solidFill>
              </a:rPr>
              <a:t>yields </a:t>
            </a:r>
            <a:r>
              <a:rPr lang="en-US" sz="2000" b="1" dirty="0">
                <a:solidFill>
                  <a:srgbClr val="33CC33"/>
                </a:solidFill>
              </a:rPr>
              <a:t>are low </a:t>
            </a:r>
            <a:r>
              <a:rPr lang="en-US" sz="2000" dirty="0"/>
              <a:t>in many cases because </a:t>
            </a:r>
            <a:r>
              <a:rPr lang="en-US" sz="2000" b="1" dirty="0">
                <a:solidFill>
                  <a:srgbClr val="00B0F0"/>
                </a:solidFill>
              </a:rPr>
              <a:t>over-oxidation occurs; that is, the glycol product is </a:t>
            </a:r>
            <a:r>
              <a:rPr lang="en-US" sz="2000" b="1" dirty="0" smtClean="0">
                <a:solidFill>
                  <a:srgbClr val="00B0F0"/>
                </a:solidFill>
              </a:rPr>
              <a:t>oxidized further</a:t>
            </a:r>
            <a:r>
              <a:rPr lang="en-US" sz="2000" b="1" dirty="0">
                <a:solidFill>
                  <a:srgbClr val="00B0F0"/>
                </a:solidFill>
              </a:rPr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manganese in </a:t>
            </a:r>
            <a:r>
              <a:rPr lang="en-US" sz="2000" dirty="0" smtClean="0"/>
              <a:t>MnO4- </a:t>
            </a:r>
            <a:r>
              <a:rPr lang="en-US" sz="2000" dirty="0"/>
              <a:t>is in the +7 oxidation state. It is converted into </a:t>
            </a:r>
            <a:r>
              <a:rPr lang="en-US" sz="2000" dirty="0" err="1"/>
              <a:t>Mn</a:t>
            </a:r>
            <a:r>
              <a:rPr lang="en-US" sz="2000" dirty="0"/>
              <a:t>(IV) as a </a:t>
            </a:r>
            <a:r>
              <a:rPr lang="en-US" sz="2000" dirty="0" smtClean="0"/>
              <a:t>result of </a:t>
            </a:r>
            <a:r>
              <a:rPr lang="en-US" sz="2000" dirty="0"/>
              <a:t>the reaction. Visually, when oxidation occurs, the brilliant purple color of the </a:t>
            </a:r>
            <a:r>
              <a:rPr lang="en-US" sz="2000" dirty="0" err="1" smtClean="0"/>
              <a:t>permanganateion</a:t>
            </a:r>
            <a:r>
              <a:rPr lang="en-US" sz="2000" dirty="0" smtClean="0"/>
              <a:t> </a:t>
            </a:r>
            <a:r>
              <a:rPr lang="en-US" sz="2000" dirty="0"/>
              <a:t>is replaced by a murky brown precipitate of manganese dioxide (MnO2). This color </a:t>
            </a:r>
            <a:r>
              <a:rPr lang="en-US" sz="2000" dirty="0" smtClean="0"/>
              <a:t>change can </a:t>
            </a:r>
            <a:r>
              <a:rPr lang="en-US" sz="2000" dirty="0"/>
              <a:t>be used as a test for functional groups that can be oxidized by KMnO4</a:t>
            </a:r>
            <a:r>
              <a:rPr lang="en-US" sz="2000" dirty="0" smtClean="0"/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3911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84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                             </a:t>
            </a:r>
            <a:r>
              <a:rPr lang="en-US" sz="2000" b="1" dirty="0" smtClean="0">
                <a:solidFill>
                  <a:srgbClr val="FF0000"/>
                </a:solidFill>
              </a:rPr>
              <a:t>Exercise 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 smtClean="0"/>
              <a:t>1. What </a:t>
            </a:r>
            <a:r>
              <a:rPr lang="en-US" sz="2000" dirty="0"/>
              <a:t>organic product is formed (including its stereochemistry) when each of the </a:t>
            </a:r>
            <a:r>
              <a:rPr lang="en-US" sz="2000" dirty="0" smtClean="0"/>
              <a:t>following alkenes </a:t>
            </a:r>
            <a:r>
              <a:rPr lang="en-US" sz="2000" dirty="0"/>
              <a:t>is treated with NMMO in the presence of H2O and a catalytic amount of OsO4?</a:t>
            </a:r>
            <a:br>
              <a:rPr lang="en-US" sz="2000" dirty="0"/>
            </a:br>
            <a:r>
              <a:rPr lang="en-US" sz="2000" b="1" dirty="0"/>
              <a:t>(a) </a:t>
            </a:r>
            <a:r>
              <a:rPr lang="en-US" sz="2000" dirty="0" smtClean="0"/>
              <a:t>1-methylcyclopentene          </a:t>
            </a:r>
            <a:r>
              <a:rPr lang="en-US" sz="2000" dirty="0"/>
              <a:t>(b) trans-2-butene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2. </a:t>
            </a:r>
            <a:r>
              <a:rPr lang="en-US" sz="2000" dirty="0"/>
              <a:t>From what alkene could each of the following glycols be prepared by the OsO4 or </a:t>
            </a:r>
            <a:r>
              <a:rPr lang="en-US" sz="2000" dirty="0" smtClean="0"/>
              <a:t>KMnO4 method?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66272"/>
            <a:ext cx="7391400" cy="141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B. Oxidative Cleavage of Glycols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943600"/>
          </a:xfrm>
        </p:spPr>
        <p:txBody>
          <a:bodyPr>
            <a:normAutofit/>
          </a:bodyPr>
          <a:lstStyle/>
          <a:p>
            <a:r>
              <a:rPr lang="en-US" sz="2000" dirty="0"/>
              <a:t>The carbon–carbon bond between the </a:t>
            </a:r>
            <a:r>
              <a:rPr lang="en-US" sz="2000" dirty="0" smtClean="0"/>
              <a:t>-OH </a:t>
            </a:r>
            <a:r>
              <a:rPr lang="en-US" sz="2000" dirty="0"/>
              <a:t>groups of a glycol can be cleaved with </a:t>
            </a:r>
            <a:r>
              <a:rPr lang="en-US" sz="2000" dirty="0" smtClean="0"/>
              <a:t>periodic acid </a:t>
            </a:r>
            <a:r>
              <a:rPr lang="en-US" sz="2000" dirty="0"/>
              <a:t>to give two carbonyl compounds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Periodic </a:t>
            </a:r>
            <a:r>
              <a:rPr lang="en-US" sz="2000" dirty="0"/>
              <a:t>acid (pronounced PURR-eye-OH-</a:t>
            </a:r>
            <a:r>
              <a:rPr lang="en-US" sz="2000" dirty="0" err="1"/>
              <a:t>dik</a:t>
            </a:r>
            <a:r>
              <a:rPr lang="en-US" sz="2000" dirty="0"/>
              <a:t>) is the iodine analog of </a:t>
            </a:r>
            <a:r>
              <a:rPr lang="en-US" sz="2000" dirty="0" err="1"/>
              <a:t>perchloric</a:t>
            </a:r>
            <a:r>
              <a:rPr lang="en-US" sz="2000" dirty="0"/>
              <a:t> acid.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70866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65" y="2133600"/>
            <a:ext cx="175043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28194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94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824</Words>
  <Application>Microsoft Office PowerPoint</Application>
  <PresentationFormat>On-screen Show (4:3)</PresentationFormat>
  <Paragraphs>148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Addition Reaction</vt:lpstr>
      <vt:lpstr>PREPARATION AND OXIDATIVE CLEAVAGE OF GLYCOLS  </vt:lpstr>
      <vt:lpstr>Cont’d</vt:lpstr>
      <vt:lpstr>Cont’d</vt:lpstr>
      <vt:lpstr>Cont’d</vt:lpstr>
      <vt:lpstr>Cont’d</vt:lpstr>
      <vt:lpstr>Cont’d</vt:lpstr>
      <vt:lpstr>Cont’d</vt:lpstr>
      <vt:lpstr>B. Oxidative Cleavage of Glycols  </vt:lpstr>
      <vt:lpstr>Cont’d</vt:lpstr>
      <vt:lpstr>Cont’d</vt:lpstr>
      <vt:lpstr>Cont’d </vt:lpstr>
      <vt:lpstr>Cont’d </vt:lpstr>
      <vt:lpstr>Markovnikov’s Rule</vt:lpstr>
      <vt:lpstr>Anti-Markovnikov’s Rule</vt:lpstr>
      <vt:lpstr>.</vt:lpstr>
      <vt:lpstr>.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37</cp:revision>
  <dcterms:created xsi:type="dcterms:W3CDTF">2021-04-23T05:47:13Z</dcterms:created>
  <dcterms:modified xsi:type="dcterms:W3CDTF">2021-04-26T09:10:01Z</dcterms:modified>
</cp:coreProperties>
</file>