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8" r:id="rId2"/>
    <p:sldId id="360"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7" r:id="rId18"/>
    <p:sldId id="273" r:id="rId19"/>
    <p:sldId id="274" r:id="rId20"/>
    <p:sldId id="275" r:id="rId21"/>
    <p:sldId id="276" r:id="rId22"/>
    <p:sldId id="298" r:id="rId23"/>
    <p:sldId id="277" r:id="rId24"/>
    <p:sldId id="299" r:id="rId25"/>
    <p:sldId id="278" r:id="rId26"/>
    <p:sldId id="334" r:id="rId27"/>
    <p:sldId id="279" r:id="rId28"/>
    <p:sldId id="280" r:id="rId29"/>
    <p:sldId id="281" r:id="rId30"/>
    <p:sldId id="335" r:id="rId31"/>
    <p:sldId id="282" r:id="rId32"/>
    <p:sldId id="283" r:id="rId33"/>
    <p:sldId id="300" r:id="rId34"/>
    <p:sldId id="284" r:id="rId35"/>
    <p:sldId id="285" r:id="rId36"/>
    <p:sldId id="286" r:id="rId37"/>
    <p:sldId id="301" r:id="rId38"/>
    <p:sldId id="287" r:id="rId39"/>
    <p:sldId id="288" r:id="rId40"/>
    <p:sldId id="336" r:id="rId41"/>
    <p:sldId id="289" r:id="rId42"/>
    <p:sldId id="302" r:id="rId43"/>
    <p:sldId id="291" r:id="rId44"/>
    <p:sldId id="290" r:id="rId45"/>
    <p:sldId id="303" r:id="rId46"/>
    <p:sldId id="292" r:id="rId47"/>
    <p:sldId id="293" r:id="rId48"/>
    <p:sldId id="294" r:id="rId49"/>
    <p:sldId id="337" r:id="rId50"/>
    <p:sldId id="295" r:id="rId51"/>
    <p:sldId id="338" r:id="rId52"/>
    <p:sldId id="361" r:id="rId53"/>
    <p:sldId id="296"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2"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82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556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32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26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59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18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048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30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576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004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51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711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76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47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31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49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88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453221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25160-E43F-4ED2-B579-2F1C6782C55C}"/>
              </a:ext>
            </a:extLst>
          </p:cNvPr>
          <p:cNvSpPr>
            <a:spLocks noGrp="1"/>
          </p:cNvSpPr>
          <p:nvPr>
            <p:ph sz="quarter" idx="13"/>
          </p:nvPr>
        </p:nvSpPr>
        <p:spPr/>
        <p:txBody>
          <a:bodyPr/>
          <a:lstStyle/>
          <a:p>
            <a:pPr marL="0" indent="0">
              <a:buNone/>
            </a:pPr>
            <a:r>
              <a:rPr lang="en-US" sz="3200" b="1" dirty="0">
                <a:latin typeface="Ebrima" panose="02000000000000000000" pitchFamily="2" charset="0"/>
                <a:ea typeface="Ebrima" panose="02000000000000000000" pitchFamily="2" charset="0"/>
                <a:cs typeface="Ebrima" panose="02000000000000000000" pitchFamily="2" charset="0"/>
              </a:rPr>
              <a:t>			</a:t>
            </a:r>
            <a:r>
              <a:rPr lang="en-US" sz="3200" b="1">
                <a:latin typeface="Ebrima" panose="02000000000000000000" pitchFamily="2" charset="0"/>
                <a:ea typeface="Ebrima" panose="02000000000000000000" pitchFamily="2" charset="0"/>
                <a:cs typeface="Ebrima" panose="02000000000000000000" pitchFamily="2" charset="0"/>
              </a:rPr>
              <a:t>	        </a:t>
            </a:r>
            <a:r>
              <a:rPr lang="en-US" sz="3200" b="1">
                <a:solidFill>
                  <a:srgbClr val="FF0000"/>
                </a:solidFill>
                <a:latin typeface="Ebrima" panose="02000000000000000000" pitchFamily="2" charset="0"/>
                <a:ea typeface="Ebrima" panose="02000000000000000000" pitchFamily="2" charset="0"/>
                <a:cs typeface="Ebrima" panose="02000000000000000000" pitchFamily="2" charset="0"/>
              </a:rPr>
              <a:t>Chapter </a:t>
            </a:r>
            <a:r>
              <a:rPr lang="en-US" sz="3200" b="1" dirty="0">
                <a:solidFill>
                  <a:srgbClr val="FF0000"/>
                </a:solidFill>
                <a:latin typeface="Ebrima" panose="02000000000000000000" pitchFamily="2" charset="0"/>
                <a:ea typeface="Ebrima" panose="02000000000000000000" pitchFamily="2" charset="0"/>
                <a:cs typeface="Ebrima" panose="02000000000000000000" pitchFamily="2" charset="0"/>
              </a:rPr>
              <a:t>FIVE</a:t>
            </a:r>
          </a:p>
          <a:p>
            <a:pPr marL="0" indent="0">
              <a:buNone/>
            </a:pPr>
            <a:r>
              <a:rPr lang="en-US" sz="3200" b="1" dirty="0">
                <a:latin typeface="Ebrima" panose="02000000000000000000" pitchFamily="2" charset="0"/>
                <a:ea typeface="Ebrima" panose="02000000000000000000" pitchFamily="2" charset="0"/>
                <a:cs typeface="Ebrima" panose="02000000000000000000" pitchFamily="2" charset="0"/>
              </a:rPr>
              <a:t>Constitution, Democracy and Human Rights</a:t>
            </a:r>
            <a:endParaRPr lang="am-ET" sz="3200" b="1"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82779839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05C81-0B07-4817-81EA-5B37CEC66DDC}"/>
              </a:ext>
            </a:extLst>
          </p:cNvPr>
          <p:cNvSpPr>
            <a:spLocks noGrp="1"/>
          </p:cNvSpPr>
          <p:nvPr>
            <p:ph sz="quarter" idx="13"/>
          </p:nvPr>
        </p:nvSpPr>
        <p:spPr>
          <a:xfrm>
            <a:off x="734291" y="609600"/>
            <a:ext cx="10709564" cy="5652655"/>
          </a:xfrm>
        </p:spPr>
        <p:txBody>
          <a:bodyPr>
            <a:normAutofit/>
          </a:bodyPr>
          <a:lstStyle/>
          <a:p>
            <a:pPr marL="0"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Major Purposes and Functions of Constitution</a:t>
            </a:r>
          </a:p>
          <a:p>
            <a:pPr algn="just">
              <a:buFont typeface="Arial" panose="020B0604020202020204" pitchFamily="34" charset="0"/>
              <a:buChar char="•"/>
            </a:pPr>
            <a:r>
              <a:rPr lang="en-US" sz="2800" dirty="0">
                <a:latin typeface="Ebrima" panose="02000000000000000000" pitchFamily="2" charset="0"/>
                <a:ea typeface="Ebrima" panose="02000000000000000000" pitchFamily="2" charset="0"/>
                <a:cs typeface="Ebrima" panose="02000000000000000000" pitchFamily="2" charset="0"/>
              </a:rPr>
              <a:t>The following are some of the major purposes and functions of constitution. </a:t>
            </a:r>
          </a:p>
          <a:p>
            <a:pPr algn="just">
              <a:buFont typeface="Arial" panose="020B0604020202020204" pitchFamily="34" charset="0"/>
              <a:buChar char="•"/>
            </a:pPr>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It serves as a framework for Government: </a:t>
            </a:r>
          </a:p>
          <a:p>
            <a:pPr algn="just">
              <a:buFont typeface="Arial" panose="020B0604020202020204" pitchFamily="34" charset="0"/>
              <a:buChar char="•"/>
            </a:pPr>
            <a:r>
              <a:rPr lang="en-US" sz="2800" dirty="0">
                <a:latin typeface="Ebrima" panose="02000000000000000000" pitchFamily="2" charset="0"/>
                <a:ea typeface="Ebrima" panose="02000000000000000000" pitchFamily="2" charset="0"/>
                <a:cs typeface="Ebrima" panose="02000000000000000000" pitchFamily="2" charset="0"/>
              </a:rPr>
              <a:t>This means that the constitution of state is a plan for organizing the operation of government which in turn effectively guides the functions and powers of the executive, legislative and judicial bodies of government.</a:t>
            </a:r>
          </a:p>
          <a:p>
            <a:pPr algn="just">
              <a:buFont typeface="Arial" panose="020B0604020202020204" pitchFamily="34" charset="0"/>
              <a:buChar char="•"/>
            </a:pPr>
            <a:r>
              <a:rPr lang="en-US" sz="2800" dirty="0">
                <a:latin typeface="Ebrima" panose="02000000000000000000" pitchFamily="2" charset="0"/>
                <a:ea typeface="Ebrima" panose="02000000000000000000" pitchFamily="2" charset="0"/>
                <a:cs typeface="Ebrima" panose="02000000000000000000" pitchFamily="2" charset="0"/>
              </a:rPr>
              <a:t> In other words, it is a brief and a general outline of duties and rights of governments and also that of citizens.</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309446696"/>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C1828-1F8F-4D7F-AC1C-77E652A3816E}"/>
              </a:ext>
            </a:extLst>
          </p:cNvPr>
          <p:cNvSpPr>
            <a:spLocks noGrp="1"/>
          </p:cNvSpPr>
          <p:nvPr>
            <p:ph sz="quarter" idx="13"/>
          </p:nvPr>
        </p:nvSpPr>
        <p:spPr>
          <a:xfrm>
            <a:off x="748145" y="623455"/>
            <a:ext cx="10681855" cy="5652653"/>
          </a:xfrm>
        </p:spPr>
        <p:txBody>
          <a:bodyPr>
            <a:normAutofit/>
          </a:bodyPr>
          <a:lstStyle/>
          <a:p>
            <a:r>
              <a:rPr lang="en-US" sz="2800" dirty="0"/>
              <a:t>The International Covenant on Civil and Political Rights (ICCPR), </a:t>
            </a:r>
          </a:p>
          <a:p>
            <a:r>
              <a:rPr lang="en-US" sz="2800" dirty="0"/>
              <a:t>The Slavery Convention (1926, but amended by Protocol in 1953), </a:t>
            </a:r>
          </a:p>
          <a:p>
            <a:r>
              <a:rPr lang="en-US" sz="2800" dirty="0"/>
              <a:t>The International Covenant on Civil and Political Rights (1966),</a:t>
            </a:r>
          </a:p>
          <a:p>
            <a:r>
              <a:rPr lang="en-US" sz="2800" dirty="0"/>
              <a:t>The International Covenant on Economic, Social and Cultural Rights (1966), </a:t>
            </a:r>
          </a:p>
          <a:p>
            <a:r>
              <a:rPr lang="en-US" sz="2800" dirty="0"/>
              <a:t>The Convention against Torture and Other Cruel, Inhuman or Degrading Treatment or Punishment (CAT),</a:t>
            </a:r>
          </a:p>
          <a:p>
            <a:r>
              <a:rPr lang="en-US" sz="2800" dirty="0"/>
              <a:t> The International Convention on the Elimination of All Forms of Racial Discrimination (ICERD),</a:t>
            </a:r>
            <a:endParaRPr lang="am-ET" sz="2800" dirty="0"/>
          </a:p>
        </p:txBody>
      </p:sp>
    </p:spTree>
    <p:extLst>
      <p:ext uri="{BB962C8B-B14F-4D97-AF65-F5344CB8AC3E}">
        <p14:creationId xmlns:p14="http://schemas.microsoft.com/office/powerpoint/2010/main" val="31274265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D36A6-4F5E-45DB-9EAC-950417223021}"/>
              </a:ext>
            </a:extLst>
          </p:cNvPr>
          <p:cNvSpPr>
            <a:spLocks noGrp="1"/>
          </p:cNvSpPr>
          <p:nvPr>
            <p:ph sz="quarter" idx="13"/>
          </p:nvPr>
        </p:nvSpPr>
        <p:spPr>
          <a:xfrm>
            <a:off x="720435" y="609600"/>
            <a:ext cx="10695709" cy="5666509"/>
          </a:xfrm>
        </p:spPr>
        <p:txBody>
          <a:bodyPr/>
          <a:lstStyle/>
          <a:p>
            <a:pPr algn="just"/>
            <a:r>
              <a:rPr lang="en-US" dirty="0"/>
              <a:t> </a:t>
            </a:r>
            <a:r>
              <a:rPr lang="en-US" sz="2800" dirty="0"/>
              <a:t>The Convention on the Elimination of All Forms of Discrimination against Women (CEDAW), </a:t>
            </a:r>
          </a:p>
          <a:p>
            <a:pPr algn="just"/>
            <a:r>
              <a:rPr lang="en-US" sz="2800" dirty="0"/>
              <a:t>The Convention on the Rights of the Child (CRC), and </a:t>
            </a:r>
          </a:p>
          <a:p>
            <a:pPr algn="just"/>
            <a:r>
              <a:rPr lang="en-US" sz="2800" dirty="0"/>
              <a:t>The International Convention on the Protection of the Rights of All Migrant Workers and Members of their Families. </a:t>
            </a:r>
          </a:p>
          <a:p>
            <a:pPr marL="0" indent="0">
              <a:buNone/>
            </a:pPr>
            <a:r>
              <a:rPr lang="en-US" dirty="0"/>
              <a:t>		</a:t>
            </a:r>
            <a:r>
              <a:rPr lang="en-US" sz="3200" b="1" dirty="0">
                <a:solidFill>
                  <a:srgbClr val="FF0000"/>
                </a:solidFill>
              </a:rPr>
              <a:t>Regional Mechanisms </a:t>
            </a:r>
          </a:p>
          <a:p>
            <a:pPr marL="0" indent="0" algn="just">
              <a:buNone/>
            </a:pPr>
            <a:r>
              <a:rPr lang="en-US" sz="3200" dirty="0"/>
              <a:t>In addition to the international human rights regime functioned under the UN umbrella, there are regional human rights systems which cover three parts of the world; </a:t>
            </a:r>
            <a:r>
              <a:rPr lang="en-US" sz="3200" dirty="0">
                <a:solidFill>
                  <a:srgbClr val="FF0000"/>
                </a:solidFill>
              </a:rPr>
              <a:t>Africa, the Americas and Europe. </a:t>
            </a:r>
            <a:endParaRPr lang="am-ET" sz="3200" dirty="0">
              <a:solidFill>
                <a:srgbClr val="FF0000"/>
              </a:solidFill>
            </a:endParaRPr>
          </a:p>
        </p:txBody>
      </p:sp>
    </p:spTree>
    <p:extLst>
      <p:ext uri="{BB962C8B-B14F-4D97-AF65-F5344CB8AC3E}">
        <p14:creationId xmlns:p14="http://schemas.microsoft.com/office/powerpoint/2010/main" val="12456600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C47E3-F89D-41C3-AE1D-64ADC0A88F21}"/>
              </a:ext>
            </a:extLst>
          </p:cNvPr>
          <p:cNvSpPr>
            <a:spLocks noGrp="1"/>
          </p:cNvSpPr>
          <p:nvPr>
            <p:ph sz="quarter" idx="13"/>
          </p:nvPr>
        </p:nvSpPr>
        <p:spPr>
          <a:xfrm>
            <a:off x="761999" y="651164"/>
            <a:ext cx="10681855" cy="5569527"/>
          </a:xfrm>
        </p:spPr>
        <p:txBody>
          <a:bodyPr>
            <a:normAutofit/>
          </a:bodyPr>
          <a:lstStyle/>
          <a:p>
            <a:pPr algn="just"/>
            <a:r>
              <a:rPr lang="en-US" sz="3200" dirty="0"/>
              <a:t> The three regions have human rights institutions.</a:t>
            </a:r>
          </a:p>
          <a:p>
            <a:pPr algn="just"/>
            <a:r>
              <a:rPr lang="en-US" sz="3200" dirty="0"/>
              <a:t> In African, this system is established under the African Union (AU) structure; </a:t>
            </a:r>
          </a:p>
          <a:p>
            <a:pPr algn="just"/>
            <a:r>
              <a:rPr lang="en-US" sz="3200" dirty="0"/>
              <a:t>in the Americas it is part of the  Organization of American States (OAS); and</a:t>
            </a:r>
          </a:p>
          <a:p>
            <a:pPr algn="just"/>
            <a:r>
              <a:rPr lang="en-US" sz="3200" dirty="0"/>
              <a:t> in Europe it is embedded in the European Union‘s (EU) organizational structure.</a:t>
            </a:r>
            <a:endParaRPr lang="am-ET" sz="3200" dirty="0"/>
          </a:p>
        </p:txBody>
      </p:sp>
    </p:spTree>
    <p:extLst>
      <p:ext uri="{BB962C8B-B14F-4D97-AF65-F5344CB8AC3E}">
        <p14:creationId xmlns:p14="http://schemas.microsoft.com/office/powerpoint/2010/main" val="31662169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2029E-1114-44E6-9489-75C5DB37895F}"/>
              </a:ext>
            </a:extLst>
          </p:cNvPr>
          <p:cNvSpPr>
            <a:spLocks noGrp="1"/>
          </p:cNvSpPr>
          <p:nvPr>
            <p:ph sz="quarter" idx="13"/>
          </p:nvPr>
        </p:nvSpPr>
        <p:spPr>
          <a:xfrm>
            <a:off x="789709" y="637309"/>
            <a:ext cx="10640291" cy="5597235"/>
          </a:xfrm>
        </p:spPr>
        <p:txBody>
          <a:bodyPr>
            <a:noAutofit/>
          </a:bodyPr>
          <a:lstStyle/>
          <a:p>
            <a:pPr marL="0" indent="0" algn="just">
              <a:buNone/>
            </a:pPr>
            <a:r>
              <a:rPr lang="en-US" sz="3200" dirty="0"/>
              <a:t>				</a:t>
            </a:r>
            <a:r>
              <a:rPr lang="en-US" sz="3200" b="1" dirty="0">
                <a:solidFill>
                  <a:srgbClr val="FF0000"/>
                </a:solidFill>
              </a:rPr>
              <a:t>The Ethiopian Human Rights System</a:t>
            </a:r>
          </a:p>
          <a:p>
            <a:pPr marL="0" indent="0" algn="just">
              <a:buNone/>
            </a:pPr>
            <a:r>
              <a:rPr lang="en-US" sz="3200" dirty="0"/>
              <a:t>The FDRE Constitution has established a national human rights regimes by recognizing most of the human rights entitlements acknowledged by the core international and regional human rights instruments. These rights cover:</a:t>
            </a:r>
          </a:p>
          <a:p>
            <a:pPr algn="just">
              <a:buFont typeface="Wingdings" panose="05000000000000000000" pitchFamily="2" charset="2"/>
              <a:buChar char="§"/>
            </a:pPr>
            <a:r>
              <a:rPr lang="en-US" sz="3200" dirty="0"/>
              <a:t> civil and political rights (arts. 14 to 38), </a:t>
            </a:r>
          </a:p>
          <a:p>
            <a:pPr algn="just">
              <a:buFont typeface="Wingdings" panose="05000000000000000000" pitchFamily="2" charset="2"/>
              <a:buChar char="§"/>
            </a:pPr>
            <a:r>
              <a:rPr lang="en-US" sz="3200" dirty="0"/>
              <a:t>socio-economic rights (arts. 41 to 42) and </a:t>
            </a:r>
          </a:p>
          <a:p>
            <a:pPr algn="just">
              <a:buFont typeface="Wingdings" panose="05000000000000000000" pitchFamily="2" charset="2"/>
              <a:buChar char="§"/>
            </a:pPr>
            <a:r>
              <a:rPr lang="en-US" sz="3200" dirty="0"/>
              <a:t>group rights (arts. 39, 43 and 44). </a:t>
            </a:r>
          </a:p>
          <a:p>
            <a:pPr marL="0" indent="0" algn="just">
              <a:buNone/>
            </a:pPr>
            <a:r>
              <a:rPr lang="en-US" sz="3200" dirty="0"/>
              <a:t>About one-third of the Constitution is devoted to enshrining fundamental rights and freedoms</a:t>
            </a:r>
            <a:endParaRPr lang="am-ET" sz="3200" dirty="0"/>
          </a:p>
        </p:txBody>
      </p:sp>
    </p:spTree>
    <p:extLst>
      <p:ext uri="{BB962C8B-B14F-4D97-AF65-F5344CB8AC3E}">
        <p14:creationId xmlns:p14="http://schemas.microsoft.com/office/powerpoint/2010/main" val="20495904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2018B-DC81-461E-BD71-484372133603}"/>
              </a:ext>
            </a:extLst>
          </p:cNvPr>
          <p:cNvSpPr>
            <a:spLocks noGrp="1"/>
          </p:cNvSpPr>
          <p:nvPr>
            <p:ph sz="quarter" idx="13"/>
          </p:nvPr>
        </p:nvSpPr>
        <p:spPr>
          <a:xfrm>
            <a:off x="720437" y="665018"/>
            <a:ext cx="10695708" cy="5597237"/>
          </a:xfrm>
        </p:spPr>
        <p:txBody>
          <a:bodyPr>
            <a:normAutofit/>
          </a:bodyPr>
          <a:lstStyle/>
          <a:p>
            <a:pPr algn="just"/>
            <a:r>
              <a:rPr lang="en-US" sz="3200" dirty="0"/>
              <a:t>In addition there have been established institutions with the specific and prominent mandate of respect and promotions of human rights and the main organizations in this respect are: </a:t>
            </a:r>
          </a:p>
          <a:p>
            <a:pPr algn="just"/>
            <a:r>
              <a:rPr lang="en-US" sz="3200" dirty="0"/>
              <a:t>the Ethiopian Human Rights Commission (EHRC) and </a:t>
            </a:r>
          </a:p>
          <a:p>
            <a:pPr algn="just"/>
            <a:r>
              <a:rPr lang="en-US" sz="3200" dirty="0"/>
              <a:t>the Ethiopian Institution of the Ombudsman (EIO).</a:t>
            </a:r>
            <a:endParaRPr lang="am-ET" sz="3200" dirty="0"/>
          </a:p>
        </p:txBody>
      </p:sp>
    </p:spTree>
    <p:extLst>
      <p:ext uri="{BB962C8B-B14F-4D97-AF65-F5344CB8AC3E}">
        <p14:creationId xmlns:p14="http://schemas.microsoft.com/office/powerpoint/2010/main" val="28792683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4A36A9-3090-4EFD-8079-8F4B98E30791}"/>
              </a:ext>
            </a:extLst>
          </p:cNvPr>
          <p:cNvPicPr>
            <a:picLocks noGrp="1" noChangeAspect="1"/>
          </p:cNvPicPr>
          <p:nvPr>
            <p:ph sz="quarter" idx="13"/>
          </p:nvPr>
        </p:nvPicPr>
        <p:blipFill>
          <a:blip r:embed="rId2"/>
          <a:stretch>
            <a:fillRect/>
          </a:stretch>
        </p:blipFill>
        <p:spPr>
          <a:xfrm>
            <a:off x="803275" y="641480"/>
            <a:ext cx="10599738" cy="5602028"/>
          </a:xfrm>
          <a:prstGeom prst="rect">
            <a:avLst/>
          </a:prstGeom>
        </p:spPr>
      </p:pic>
    </p:spTree>
    <p:extLst>
      <p:ext uri="{BB962C8B-B14F-4D97-AF65-F5344CB8AC3E}">
        <p14:creationId xmlns:p14="http://schemas.microsoft.com/office/powerpoint/2010/main" val="59302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19BE4-9021-4D95-AAA9-BE4AB40F121B}"/>
              </a:ext>
            </a:extLst>
          </p:cNvPr>
          <p:cNvSpPr>
            <a:spLocks noGrp="1"/>
          </p:cNvSpPr>
          <p:nvPr>
            <p:ph sz="quarter" idx="13"/>
          </p:nvPr>
        </p:nvSpPr>
        <p:spPr>
          <a:xfrm>
            <a:off x="762000" y="665018"/>
            <a:ext cx="10668000" cy="5569527"/>
          </a:xfrm>
        </p:spPr>
        <p:txBody>
          <a:bodyPr>
            <a:noAutofit/>
          </a:bodyPr>
          <a:lstStyle/>
          <a:p>
            <a:pPr algn="just"/>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It Limits the Powers of Government: </a:t>
            </a:r>
          </a:p>
          <a:p>
            <a:pPr algn="just"/>
            <a:r>
              <a:rPr lang="en-US" sz="2800" dirty="0">
                <a:latin typeface="Ebrima" panose="02000000000000000000" pitchFamily="2" charset="0"/>
                <a:ea typeface="Ebrima" panose="02000000000000000000" pitchFamily="2" charset="0"/>
                <a:cs typeface="Ebrima" panose="02000000000000000000" pitchFamily="2" charset="0"/>
              </a:rPr>
              <a:t>In a constitutionally limited government, officials are always abided by the constitution. </a:t>
            </a:r>
          </a:p>
          <a:p>
            <a:pPr algn="just"/>
            <a:r>
              <a:rPr lang="en-US" sz="2800" dirty="0">
                <a:latin typeface="Ebrima" panose="02000000000000000000" pitchFamily="2" charset="0"/>
                <a:ea typeface="Ebrima" panose="02000000000000000000" pitchFamily="2" charset="0"/>
                <a:cs typeface="Ebrima" panose="02000000000000000000" pitchFamily="2" charset="0"/>
              </a:rPr>
              <a:t>Every decision, act, or behavior is entertained according to rules and laws that originate from the constitution. </a:t>
            </a:r>
          </a:p>
          <a:p>
            <a:pPr algn="just"/>
            <a:r>
              <a:rPr lang="en-US" sz="2800" dirty="0">
                <a:latin typeface="Ebrima" panose="02000000000000000000" pitchFamily="2" charset="0"/>
                <a:ea typeface="Ebrima" panose="02000000000000000000" pitchFamily="2" charset="0"/>
                <a:cs typeface="Ebrima" panose="02000000000000000000" pitchFamily="2" charset="0"/>
              </a:rPr>
              <a:t>This subjection to the laws and rules from the part of the government and the governed (the people) is coined as the rule of law.</a:t>
            </a:r>
          </a:p>
          <a:p>
            <a:pPr algn="just"/>
            <a:r>
              <a:rPr lang="en-US" sz="2800" dirty="0">
                <a:latin typeface="Ebrima" panose="02000000000000000000" pitchFamily="2" charset="0"/>
                <a:ea typeface="Ebrima" panose="02000000000000000000" pitchFamily="2" charset="0"/>
                <a:cs typeface="Ebrima" panose="02000000000000000000" pitchFamily="2" charset="0"/>
              </a:rPr>
              <a:t>  A constitutional Government is neither too powerful(excessively powerful or unlimited) nor too weak(can’t protect citizens) right </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5059892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D6BBD-B8F6-43A3-9C63-1F88F5D87986}"/>
              </a:ext>
            </a:extLst>
          </p:cNvPr>
          <p:cNvSpPr>
            <a:spLocks noGrp="1"/>
          </p:cNvSpPr>
          <p:nvPr>
            <p:ph sz="quarter" idx="13"/>
          </p:nvPr>
        </p:nvSpPr>
        <p:spPr>
          <a:xfrm>
            <a:off x="762000" y="595745"/>
            <a:ext cx="10709564" cy="5638800"/>
          </a:xfrm>
        </p:spPr>
        <p:txBody>
          <a:bodyPr>
            <a:normAutofit fontScale="92500" lnSpcReduction="20000"/>
          </a:bodyPr>
          <a:lstStyle/>
          <a:p>
            <a:pPr algn="just"/>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It protects individual and collective rights of citizens: </a:t>
            </a:r>
          </a:p>
          <a:p>
            <a:pPr algn="just"/>
            <a:r>
              <a:rPr lang="en-US" sz="2800" dirty="0">
                <a:latin typeface="Ebrima" panose="02000000000000000000" pitchFamily="2" charset="0"/>
                <a:ea typeface="Ebrima" panose="02000000000000000000" pitchFamily="2" charset="0"/>
                <a:cs typeface="Ebrima" panose="02000000000000000000" pitchFamily="2" charset="0"/>
              </a:rPr>
              <a:t>The constitution of a state lay down the relationship between the state and the individual by making out the respective spheres of government on the one hand, and the individual and collective rights and freedoms on the other. </a:t>
            </a:r>
          </a:p>
          <a:p>
            <a:pPr algn="just"/>
            <a:r>
              <a:rPr lang="en-US" sz="3300" b="1" dirty="0">
                <a:solidFill>
                  <a:srgbClr val="00B0F0"/>
                </a:solidFill>
                <a:latin typeface="Ebrima" panose="02000000000000000000" pitchFamily="2" charset="0"/>
                <a:ea typeface="Ebrima" panose="02000000000000000000" pitchFamily="2" charset="0"/>
                <a:cs typeface="Ebrima" panose="02000000000000000000" pitchFamily="2" charset="0"/>
              </a:rPr>
              <a:t>It serves as the Supreme (Highest) Law of a Country:</a:t>
            </a:r>
            <a:r>
              <a:rPr lang="en-US" sz="2800" dirty="0">
                <a:latin typeface="Ebrima" panose="02000000000000000000" pitchFamily="2" charset="0"/>
                <a:ea typeface="Ebrima" panose="02000000000000000000" pitchFamily="2" charset="0"/>
                <a:cs typeface="Ebrima" panose="02000000000000000000" pitchFamily="2" charset="0"/>
              </a:rPr>
              <a:t> </a:t>
            </a:r>
          </a:p>
          <a:p>
            <a:pPr algn="just"/>
            <a:r>
              <a:rPr lang="en-US" sz="2800" dirty="0">
                <a:latin typeface="Ebrima" panose="02000000000000000000" pitchFamily="2" charset="0"/>
                <a:ea typeface="Ebrima" panose="02000000000000000000" pitchFamily="2" charset="0"/>
                <a:cs typeface="Ebrima" panose="02000000000000000000" pitchFamily="2" charset="0"/>
              </a:rPr>
              <a:t>This implies that Constitution is the source of and supreme over all laws in a country. i.e.</a:t>
            </a:r>
          </a:p>
          <a:p>
            <a:pPr algn="just"/>
            <a:r>
              <a:rPr lang="en-US" sz="2800" dirty="0">
                <a:latin typeface="Ebrima" panose="02000000000000000000" pitchFamily="2" charset="0"/>
                <a:ea typeface="Ebrima" panose="02000000000000000000" pitchFamily="2" charset="0"/>
                <a:cs typeface="Ebrima" panose="02000000000000000000" pitchFamily="2" charset="0"/>
              </a:rPr>
              <a:t> No specific law will be valid if it contradicts the constitution. </a:t>
            </a:r>
          </a:p>
          <a:p>
            <a:pPr algn="just"/>
            <a:r>
              <a:rPr lang="en-US" sz="2800" dirty="0">
                <a:latin typeface="Ebrima" panose="02000000000000000000" pitchFamily="2" charset="0"/>
                <a:ea typeface="Ebrima" panose="02000000000000000000" pitchFamily="2" charset="0"/>
                <a:cs typeface="Ebrima" panose="02000000000000000000" pitchFamily="2" charset="0"/>
              </a:rPr>
              <a:t>All laws in a country are made to fulfil the objectives and goals clearly specified in a constitution of a given country. </a:t>
            </a:r>
          </a:p>
          <a:p>
            <a:pPr algn="just"/>
            <a:r>
              <a:rPr lang="en-US" sz="2800" dirty="0">
                <a:latin typeface="Ebrima" panose="02000000000000000000" pitchFamily="2" charset="0"/>
                <a:ea typeface="Ebrima" panose="02000000000000000000" pitchFamily="2" charset="0"/>
                <a:cs typeface="Ebrima" panose="02000000000000000000" pitchFamily="2" charset="0"/>
              </a:rPr>
              <a:t>Because of this, the constitution of state is referred to as “the law behind other laws” or “the Mother of all laws” of a country. </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27861762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BD40A-F4A4-4607-91C3-3195E1F9B875}"/>
              </a:ext>
            </a:extLst>
          </p:cNvPr>
          <p:cNvSpPr>
            <a:spLocks noGrp="1"/>
          </p:cNvSpPr>
          <p:nvPr>
            <p:ph sz="quarter" idx="13"/>
          </p:nvPr>
        </p:nvSpPr>
        <p:spPr>
          <a:xfrm>
            <a:off x="720437" y="623456"/>
            <a:ext cx="10737272" cy="5583380"/>
          </a:xfrm>
        </p:spPr>
        <p:txBody>
          <a:bodyPr>
            <a:normAutofit/>
          </a:bodyPr>
          <a:lstStyle/>
          <a:p>
            <a:pPr algn="just"/>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It provides Government legitimacy/stability: </a:t>
            </a:r>
          </a:p>
          <a:p>
            <a:pPr algn="just"/>
            <a:r>
              <a:rPr lang="en-US" sz="2800" dirty="0">
                <a:latin typeface="Ebrima" panose="02000000000000000000" pitchFamily="2" charset="0"/>
                <a:ea typeface="Ebrima" panose="02000000000000000000" pitchFamily="2" charset="0"/>
                <a:cs typeface="Ebrima" panose="02000000000000000000" pitchFamily="2" charset="0"/>
              </a:rPr>
              <a:t>it formalize and regulate relationships between political bodies and citizens and </a:t>
            </a:r>
          </a:p>
          <a:p>
            <a:pPr algn="just"/>
            <a:r>
              <a:rPr lang="en-US" sz="2800" dirty="0">
                <a:latin typeface="Ebrima" panose="02000000000000000000" pitchFamily="2" charset="0"/>
                <a:ea typeface="Ebrima" panose="02000000000000000000" pitchFamily="2" charset="0"/>
                <a:cs typeface="Ebrima" panose="02000000000000000000" pitchFamily="2" charset="0"/>
              </a:rPr>
              <a:t>also provide mechanisms through which any potential conflicts can be adjudicated and resolved, </a:t>
            </a:r>
          </a:p>
          <a:p>
            <a:pPr algn="just"/>
            <a:r>
              <a:rPr lang="en-US" sz="2800" dirty="0">
                <a:latin typeface="Ebrima" panose="02000000000000000000" pitchFamily="2" charset="0"/>
                <a:ea typeface="Ebrima" panose="02000000000000000000" pitchFamily="2" charset="0"/>
                <a:cs typeface="Ebrima" panose="02000000000000000000" pitchFamily="2" charset="0"/>
              </a:rPr>
              <a:t>constitution usually provide the vital function of introducing a measure of stability, order, and predictability of government. </a:t>
            </a:r>
          </a:p>
          <a:p>
            <a:pPr algn="just"/>
            <a:r>
              <a:rPr lang="en-US" sz="2800" dirty="0">
                <a:latin typeface="Ebrima" panose="02000000000000000000" pitchFamily="2" charset="0"/>
                <a:ea typeface="Ebrima" panose="02000000000000000000" pitchFamily="2" charset="0"/>
                <a:cs typeface="Ebrima" panose="02000000000000000000" pitchFamily="2" charset="0"/>
              </a:rPr>
              <a:t>This in turn gives governments a legitimate/legal right to rule or govern and by doing so it serves as the </a:t>
            </a:r>
            <a:r>
              <a:rPr lang="en-US" sz="2800" dirty="0">
                <a:solidFill>
                  <a:srgbClr val="FF0000"/>
                </a:solidFill>
                <a:latin typeface="Ebrima" panose="02000000000000000000" pitchFamily="2" charset="0"/>
                <a:ea typeface="Ebrima" panose="02000000000000000000" pitchFamily="2" charset="0"/>
                <a:cs typeface="Ebrima" panose="02000000000000000000" pitchFamily="2" charset="0"/>
              </a:rPr>
              <a:t>weapon for legitimizing regimes.</a:t>
            </a:r>
            <a:endParaRPr lang="am-ET" sz="2800"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6089430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7CEAD-084A-4949-86A9-FF5B2819A177}"/>
              </a:ext>
            </a:extLst>
          </p:cNvPr>
          <p:cNvSpPr>
            <a:spLocks noGrp="1"/>
          </p:cNvSpPr>
          <p:nvPr>
            <p:ph sz="quarter" idx="13"/>
          </p:nvPr>
        </p:nvSpPr>
        <p:spPr>
          <a:xfrm>
            <a:off x="789709" y="609600"/>
            <a:ext cx="10626435" cy="5652655"/>
          </a:xfrm>
        </p:spPr>
        <p:txBody>
          <a:bodyPr>
            <a:normAutofit/>
          </a:bodyPr>
          <a:lstStyle/>
          <a:p>
            <a:pPr algn="just"/>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Constitution Blue Prints for establishing Values and Goals: </a:t>
            </a:r>
          </a:p>
          <a:p>
            <a:pPr algn="just"/>
            <a:r>
              <a:rPr lang="en-US" sz="2800" dirty="0">
                <a:latin typeface="Ebrima" panose="02000000000000000000" pitchFamily="2" charset="0"/>
                <a:ea typeface="Ebrima" panose="02000000000000000000" pitchFamily="2" charset="0"/>
                <a:cs typeface="Ebrima" panose="02000000000000000000" pitchFamily="2" charset="0"/>
              </a:rPr>
              <a:t>In a constitution there is also an ideological aspect of constitution making where the people truly aspired for it. </a:t>
            </a:r>
          </a:p>
          <a:p>
            <a:pPr algn="just"/>
            <a:r>
              <a:rPr lang="en-US" sz="2800" dirty="0">
                <a:latin typeface="Ebrima" panose="02000000000000000000" pitchFamily="2" charset="0"/>
                <a:ea typeface="Ebrima" panose="02000000000000000000" pitchFamily="2" charset="0"/>
                <a:cs typeface="Ebrima" panose="02000000000000000000" pitchFamily="2" charset="0"/>
              </a:rPr>
              <a:t>In such a situation, it would be a common belief of the constituent, or at least, their leaders, what the envisioned state should be geared towards providing the people either as citizens or as members of any organization.</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15775485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817D7-7AE0-4660-878A-22EC574A926A}"/>
              </a:ext>
            </a:extLst>
          </p:cNvPr>
          <p:cNvSpPr>
            <a:spLocks noGrp="1"/>
          </p:cNvSpPr>
          <p:nvPr>
            <p:ph sz="quarter" idx="13"/>
          </p:nvPr>
        </p:nvSpPr>
        <p:spPr>
          <a:xfrm>
            <a:off x="762001" y="637309"/>
            <a:ext cx="10695708" cy="5597235"/>
          </a:xfrm>
        </p:spPr>
        <p:txBody>
          <a:bodyPr>
            <a:normAutofit fontScale="92500" lnSpcReduction="10000"/>
          </a:bodyPr>
          <a:lstStyle/>
          <a:p>
            <a:pPr marL="0" indent="0" algn="just">
              <a:buNone/>
            </a:pPr>
            <a:r>
              <a:rPr lang="en-US" dirty="0"/>
              <a:t>						</a:t>
            </a:r>
            <a:r>
              <a:rPr lang="en-US" sz="2800" b="1" dirty="0">
                <a:solidFill>
                  <a:srgbClr val="C00000"/>
                </a:solidFill>
                <a:latin typeface="Ebrima" panose="02000000000000000000" pitchFamily="2" charset="0"/>
                <a:ea typeface="Ebrima" panose="02000000000000000000" pitchFamily="2" charset="0"/>
                <a:cs typeface="Ebrima" panose="02000000000000000000" pitchFamily="2" charset="0"/>
              </a:rPr>
              <a:t>Classification of Constitutions </a:t>
            </a:r>
          </a:p>
          <a:p>
            <a:pPr algn="just">
              <a:buFont typeface="Wingdings" panose="05000000000000000000" pitchFamily="2" charset="2"/>
              <a:buChar char="§"/>
            </a:pPr>
            <a:r>
              <a:rPr lang="en-US" sz="2800" dirty="0">
                <a:solidFill>
                  <a:schemeClr val="tx1"/>
                </a:solidFill>
                <a:latin typeface="Ebrima" panose="02000000000000000000" pitchFamily="2" charset="0"/>
                <a:ea typeface="Ebrima" panose="02000000000000000000" pitchFamily="2" charset="0"/>
                <a:cs typeface="Ebrima" panose="02000000000000000000" pitchFamily="2" charset="0"/>
              </a:rPr>
              <a:t>Constitutions are classified into different categories using different criteria. </a:t>
            </a:r>
          </a:p>
          <a:p>
            <a:pPr algn="just">
              <a:buFont typeface="Wingdings" panose="05000000000000000000" pitchFamily="2" charset="2"/>
              <a:buChar char="§"/>
            </a:pPr>
            <a:r>
              <a:rPr lang="en-US" sz="2800" dirty="0">
                <a:solidFill>
                  <a:schemeClr val="tx1"/>
                </a:solidFill>
                <a:latin typeface="Ebrima" panose="02000000000000000000" pitchFamily="2" charset="0"/>
                <a:ea typeface="Ebrima" panose="02000000000000000000" pitchFamily="2" charset="0"/>
                <a:cs typeface="Ebrima" panose="02000000000000000000" pitchFamily="2" charset="0"/>
              </a:rPr>
              <a:t>For instance, taking the criteria: </a:t>
            </a:r>
          </a:p>
          <a:p>
            <a:pPr lvl="1" algn="just">
              <a:buFont typeface="Wingdings" panose="05000000000000000000" pitchFamily="2" charset="2"/>
              <a:buChar char="§"/>
            </a:pPr>
            <a:r>
              <a:rPr lang="en-US" sz="2400" b="1" dirty="0">
                <a:solidFill>
                  <a:schemeClr val="tx1"/>
                </a:solidFill>
                <a:latin typeface="Ebrima" panose="02000000000000000000" pitchFamily="2" charset="0"/>
                <a:ea typeface="Ebrima" panose="02000000000000000000" pitchFamily="2" charset="0"/>
                <a:cs typeface="Ebrima" panose="02000000000000000000" pitchFamily="2" charset="0"/>
              </a:rPr>
              <a:t>Form, </a:t>
            </a:r>
          </a:p>
          <a:p>
            <a:pPr lvl="2" algn="just">
              <a:buFont typeface="Wingdings" panose="05000000000000000000" pitchFamily="2" charset="2"/>
              <a:buChar char="§"/>
            </a:pPr>
            <a:r>
              <a:rPr lang="en-US" sz="2200" b="1" dirty="0">
                <a:solidFill>
                  <a:srgbClr val="FF0000"/>
                </a:solidFill>
                <a:latin typeface="Ebrima" panose="02000000000000000000" pitchFamily="2" charset="0"/>
                <a:ea typeface="Ebrima" panose="02000000000000000000" pitchFamily="2" charset="0"/>
                <a:cs typeface="Ebrima" panose="02000000000000000000" pitchFamily="2" charset="0"/>
              </a:rPr>
              <a:t>Written and unwritten</a:t>
            </a:r>
          </a:p>
          <a:p>
            <a:pPr lvl="1" algn="just">
              <a:buFont typeface="Wingdings" panose="05000000000000000000" pitchFamily="2" charset="2"/>
              <a:buChar char="§"/>
            </a:pPr>
            <a:r>
              <a:rPr lang="en-US" sz="2400" b="1" dirty="0">
                <a:solidFill>
                  <a:schemeClr val="tx1"/>
                </a:solidFill>
                <a:latin typeface="Ebrima" panose="02000000000000000000" pitchFamily="2" charset="0"/>
                <a:ea typeface="Ebrima" panose="02000000000000000000" pitchFamily="2" charset="0"/>
                <a:cs typeface="Ebrima" panose="02000000000000000000" pitchFamily="2" charset="0"/>
              </a:rPr>
              <a:t>Amendment procedure and</a:t>
            </a:r>
          </a:p>
          <a:p>
            <a:pPr lvl="2" algn="just">
              <a:buFont typeface="Wingdings" panose="05000000000000000000" pitchFamily="2" charset="2"/>
              <a:buChar char="§"/>
            </a:pPr>
            <a:r>
              <a:rPr lang="en-US" sz="2200" b="1" dirty="0">
                <a:solidFill>
                  <a:srgbClr val="FF0000"/>
                </a:solidFill>
                <a:latin typeface="Ebrima" panose="02000000000000000000" pitchFamily="2" charset="0"/>
                <a:ea typeface="Ebrima" panose="02000000000000000000" pitchFamily="2" charset="0"/>
                <a:cs typeface="Ebrima" panose="02000000000000000000" pitchFamily="2" charset="0"/>
              </a:rPr>
              <a:t>Rigid and flexible </a:t>
            </a:r>
          </a:p>
          <a:p>
            <a:pPr lvl="1" algn="just">
              <a:buFont typeface="Wingdings" panose="05000000000000000000" pitchFamily="2" charset="2"/>
              <a:buChar char="§"/>
            </a:pPr>
            <a:r>
              <a:rPr lang="en-US" sz="2400" b="1" dirty="0">
                <a:solidFill>
                  <a:schemeClr val="tx1"/>
                </a:solidFill>
                <a:latin typeface="Ebrima" panose="02000000000000000000" pitchFamily="2" charset="0"/>
                <a:ea typeface="Ebrima" panose="02000000000000000000" pitchFamily="2" charset="0"/>
                <a:cs typeface="Ebrima" panose="02000000000000000000" pitchFamily="2" charset="0"/>
              </a:rPr>
              <a:t>Degree of implementation/practice</a:t>
            </a:r>
            <a:r>
              <a:rPr lang="en-US" sz="2400" dirty="0">
                <a:solidFill>
                  <a:schemeClr val="tx1"/>
                </a:solidFill>
                <a:latin typeface="Ebrima" panose="02000000000000000000" pitchFamily="2" charset="0"/>
                <a:ea typeface="Ebrima" panose="02000000000000000000" pitchFamily="2" charset="0"/>
                <a:cs typeface="Ebrima" panose="02000000000000000000" pitchFamily="2" charset="0"/>
              </a:rPr>
              <a:t>, </a:t>
            </a:r>
          </a:p>
          <a:p>
            <a:pPr lvl="2" algn="just">
              <a:buFont typeface="Wingdings" panose="05000000000000000000" pitchFamily="2" charset="2"/>
              <a:buChar char="§"/>
            </a:pPr>
            <a:r>
              <a:rPr lang="en-US" sz="2200" b="1" dirty="0">
                <a:solidFill>
                  <a:srgbClr val="FF0000"/>
                </a:solidFill>
                <a:latin typeface="Ebrima" panose="02000000000000000000" pitchFamily="2" charset="0"/>
                <a:ea typeface="Ebrima" panose="02000000000000000000" pitchFamily="2" charset="0"/>
                <a:cs typeface="Ebrima" panose="02000000000000000000" pitchFamily="2" charset="0"/>
              </a:rPr>
              <a:t>Effective and Nominal</a:t>
            </a:r>
          </a:p>
          <a:p>
            <a:pPr lvl="1" algn="just">
              <a:buFont typeface="Wingdings" panose="05000000000000000000" pitchFamily="2" charset="2"/>
              <a:buChar char="§"/>
            </a:pPr>
            <a:r>
              <a:rPr lang="en-US" sz="2400" b="1" dirty="0">
                <a:solidFill>
                  <a:schemeClr val="tx1"/>
                </a:solidFill>
                <a:latin typeface="Ebrima" panose="02000000000000000000" pitchFamily="2" charset="0"/>
                <a:ea typeface="Ebrima" panose="02000000000000000000" pitchFamily="2" charset="0"/>
                <a:cs typeface="Ebrima" panose="02000000000000000000" pitchFamily="2" charset="0"/>
              </a:rPr>
              <a:t>State structure</a:t>
            </a:r>
          </a:p>
          <a:p>
            <a:pPr lvl="2" algn="just">
              <a:buFont typeface="Wingdings" panose="05000000000000000000" pitchFamily="2" charset="2"/>
              <a:buChar char="§"/>
            </a:pPr>
            <a:r>
              <a:rPr lang="en-US" sz="2200" b="1" dirty="0">
                <a:solidFill>
                  <a:srgbClr val="FF0000"/>
                </a:solidFill>
                <a:latin typeface="Ebrima" panose="02000000000000000000" pitchFamily="2" charset="0"/>
                <a:ea typeface="Ebrima" panose="02000000000000000000" pitchFamily="2" charset="0"/>
                <a:cs typeface="Ebrima" panose="02000000000000000000" pitchFamily="2" charset="0"/>
              </a:rPr>
              <a:t>Federal  and unitary</a:t>
            </a:r>
            <a:endParaRPr lang="am-ET" sz="2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30742134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095AC-1977-4A25-A6B2-19FF50C3DB3C}"/>
              </a:ext>
            </a:extLst>
          </p:cNvPr>
          <p:cNvSpPr>
            <a:spLocks noGrp="1"/>
          </p:cNvSpPr>
          <p:nvPr>
            <p:ph sz="quarter" idx="13"/>
          </p:nvPr>
        </p:nvSpPr>
        <p:spPr>
          <a:xfrm>
            <a:off x="775855" y="665018"/>
            <a:ext cx="10640289" cy="5597237"/>
          </a:xfrm>
        </p:spPr>
        <p:txBody>
          <a:bodyPr>
            <a:normAutofit/>
          </a:bodyPr>
          <a:lstStyle/>
          <a:p>
            <a:pPr marL="0"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p>
          <a:p>
            <a:pPr marL="0" indent="0" algn="just">
              <a:buNone/>
            </a:pPr>
            <a:r>
              <a:rPr lang="en-US" sz="2800" dirty="0">
                <a:solidFill>
                  <a:srgbClr val="FF0000"/>
                </a:solidFill>
                <a:latin typeface="Ebrima" panose="02000000000000000000" pitchFamily="2" charset="0"/>
                <a:ea typeface="Ebrima" panose="02000000000000000000" pitchFamily="2" charset="0"/>
                <a:cs typeface="Ebrima" panose="02000000000000000000" pitchFamily="2" charset="0"/>
              </a:rPr>
              <a:t>				Constitution based on form</a:t>
            </a:r>
          </a:p>
          <a:p>
            <a:pPr algn="just">
              <a:buFont typeface="Wingdings" panose="05000000000000000000" pitchFamily="2" charset="2"/>
              <a:buChar char="§"/>
            </a:pPr>
            <a:r>
              <a:rPr lang="en-US" sz="2800" dirty="0">
                <a:latin typeface="Ebrima" panose="02000000000000000000" pitchFamily="2" charset="0"/>
                <a:ea typeface="Ebrima" panose="02000000000000000000" pitchFamily="2" charset="0"/>
                <a:cs typeface="Ebrima" panose="02000000000000000000" pitchFamily="2" charset="0"/>
              </a:rPr>
              <a:t>Constitutions, in view of the breadth of written provisions, have been described as written and unwritten constitutions.</a:t>
            </a:r>
          </a:p>
          <a:p>
            <a:pPr marL="0"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Written Constitution</a:t>
            </a:r>
          </a:p>
          <a:p>
            <a:pPr algn="just">
              <a:buFont typeface="Wingdings" panose="05000000000000000000" pitchFamily="2" charset="2"/>
              <a:buChar char="§"/>
            </a:pPr>
            <a:r>
              <a:rPr lang="en-US" sz="2800" dirty="0">
                <a:latin typeface="Ebrima" panose="02000000000000000000" pitchFamily="2" charset="0"/>
                <a:ea typeface="Ebrima" panose="02000000000000000000" pitchFamily="2" charset="0"/>
                <a:cs typeface="Ebrima" panose="02000000000000000000" pitchFamily="2" charset="0"/>
              </a:rPr>
              <a:t>In simple terms, a written constitution is one whose provisions are written in detail. </a:t>
            </a:r>
          </a:p>
          <a:p>
            <a:pPr algn="just">
              <a:buFont typeface="Wingdings" panose="05000000000000000000" pitchFamily="2" charset="2"/>
              <a:buChar char="§"/>
            </a:pPr>
            <a:r>
              <a:rPr lang="en-US" sz="2800" dirty="0">
                <a:latin typeface="Ebrima" panose="02000000000000000000" pitchFamily="2" charset="0"/>
                <a:ea typeface="Ebrima" panose="02000000000000000000" pitchFamily="2" charset="0"/>
                <a:cs typeface="Ebrima" panose="02000000000000000000" pitchFamily="2" charset="0"/>
              </a:rPr>
              <a:t>A written constitution is one in which most of the provisions are embodied in a single formal written instrument or instruments. </a:t>
            </a:r>
          </a:p>
          <a:p>
            <a:pPr algn="just">
              <a:buFont typeface="Wingdings" panose="05000000000000000000" pitchFamily="2" charset="2"/>
              <a:buChar char="§"/>
            </a:pP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70684898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8D668-BBCF-4FB3-A005-283F429208B0}"/>
              </a:ext>
            </a:extLst>
          </p:cNvPr>
          <p:cNvSpPr>
            <a:spLocks noGrp="1"/>
          </p:cNvSpPr>
          <p:nvPr>
            <p:ph sz="quarter" idx="13"/>
          </p:nvPr>
        </p:nvSpPr>
        <p:spPr>
          <a:xfrm>
            <a:off x="750013" y="647272"/>
            <a:ext cx="10685124" cy="5558319"/>
          </a:xfrm>
        </p:spPr>
        <p:txBody>
          <a:bodyPr>
            <a:noAutofit/>
          </a:bodyPr>
          <a:lstStyle/>
          <a:p>
            <a:pPr algn="just"/>
            <a:r>
              <a:rPr lang="en-US" sz="3200" dirty="0"/>
              <a:t>It exists in a single document containing the fundamental laws and principles</a:t>
            </a:r>
          </a:p>
          <a:p>
            <a:pPr algn="just"/>
            <a:r>
              <a:rPr lang="en-US" sz="3200" dirty="0"/>
              <a:t>specifying the rights of citizens,</a:t>
            </a:r>
          </a:p>
          <a:p>
            <a:pPr algn="just"/>
            <a:r>
              <a:rPr lang="en-US" sz="3200" dirty="0"/>
              <a:t> defines the political structure of a state and</a:t>
            </a:r>
          </a:p>
          <a:p>
            <a:pPr algn="just"/>
            <a:r>
              <a:rPr lang="en-US" sz="3200" dirty="0"/>
              <a:t> determines the distribution of government powers; </a:t>
            </a:r>
          </a:p>
          <a:p>
            <a:pPr algn="just"/>
            <a:r>
              <a:rPr lang="en-US" sz="3200" dirty="0"/>
              <a:t> it serves as a supreme law of the state. </a:t>
            </a:r>
          </a:p>
          <a:p>
            <a:pPr algn="just"/>
            <a:r>
              <a:rPr lang="en-US" sz="3200" dirty="0"/>
              <a:t>For example, India, Kenya, Ethiopia, USA, Germany, Brazil, Indonesia, Jordan, Venezuela and Nigeria have written form of constitution. Written constitution has certain merits and demerits. </a:t>
            </a:r>
          </a:p>
          <a:p>
            <a:pPr algn="just"/>
            <a:endParaRPr lang="am-ET" sz="3200" dirty="0"/>
          </a:p>
        </p:txBody>
      </p:sp>
    </p:spTree>
    <p:extLst>
      <p:ext uri="{BB962C8B-B14F-4D97-AF65-F5344CB8AC3E}">
        <p14:creationId xmlns:p14="http://schemas.microsoft.com/office/powerpoint/2010/main" val="345607768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30339-3C06-426F-B29D-9370FF7486D1}"/>
              </a:ext>
            </a:extLst>
          </p:cNvPr>
          <p:cNvSpPr>
            <a:spLocks noGrp="1"/>
          </p:cNvSpPr>
          <p:nvPr>
            <p:ph sz="quarter" idx="13"/>
          </p:nvPr>
        </p:nvSpPr>
        <p:spPr>
          <a:xfrm>
            <a:off x="749300" y="635000"/>
            <a:ext cx="10731500" cy="5613400"/>
          </a:xfrm>
        </p:spPr>
        <p:txBody>
          <a:bodyPr>
            <a:noAutofit/>
          </a:bodyPr>
          <a:lstStyle/>
          <a:p>
            <a:pPr marL="0"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solidFill>
                  <a:srgbClr val="C00000"/>
                </a:solidFill>
                <a:latin typeface="Ebrima" panose="02000000000000000000" pitchFamily="2" charset="0"/>
                <a:ea typeface="Ebrima" panose="02000000000000000000" pitchFamily="2" charset="0"/>
                <a:cs typeface="Ebrima" panose="02000000000000000000" pitchFamily="2" charset="0"/>
              </a:rPr>
              <a:t>Merits of Written Constitution</a:t>
            </a:r>
          </a:p>
          <a:p>
            <a:pPr algn="just"/>
            <a:r>
              <a:rPr lang="en-US" sz="2800" dirty="0">
                <a:latin typeface="Ebrima" panose="02000000000000000000" pitchFamily="2" charset="0"/>
                <a:ea typeface="Ebrima" panose="02000000000000000000" pitchFamily="2" charset="0"/>
                <a:cs typeface="Ebrima" panose="02000000000000000000" pitchFamily="2" charset="0"/>
              </a:rPr>
              <a:t> It is easily accessible to citizens that enable them to monitor the behavior of their government thus preventing the emergency of dictatorship</a:t>
            </a:r>
          </a:p>
          <a:p>
            <a:pPr algn="just"/>
            <a:r>
              <a:rPr lang="en-US" sz="2800" dirty="0">
                <a:latin typeface="Ebrima" panose="02000000000000000000" pitchFamily="2" charset="0"/>
                <a:ea typeface="Ebrima" panose="02000000000000000000" pitchFamily="2" charset="0"/>
                <a:cs typeface="Ebrima" panose="02000000000000000000" pitchFamily="2" charset="0"/>
              </a:rPr>
              <a:t> Citizens can easily learn about their rights and duties and the basic laws governing the patterns of political processes of their nation</a:t>
            </a:r>
          </a:p>
          <a:p>
            <a:pPr algn="just"/>
            <a:r>
              <a:rPr lang="en-US" sz="2800" dirty="0">
                <a:latin typeface="Ebrima" panose="02000000000000000000" pitchFamily="2" charset="0"/>
                <a:ea typeface="Ebrima" panose="02000000000000000000" pitchFamily="2" charset="0"/>
                <a:cs typeface="Ebrima" panose="02000000000000000000" pitchFamily="2" charset="0"/>
              </a:rPr>
              <a:t> It is full of clarity and definiteness because the provisions are written in detail. </a:t>
            </a:r>
          </a:p>
          <a:p>
            <a:pPr algn="just"/>
            <a:r>
              <a:rPr lang="en-US" sz="2800" dirty="0">
                <a:latin typeface="Ebrima" panose="02000000000000000000" pitchFamily="2" charset="0"/>
                <a:ea typeface="Ebrima" panose="02000000000000000000" pitchFamily="2" charset="0"/>
                <a:cs typeface="Ebrima" panose="02000000000000000000" pitchFamily="2" charset="0"/>
              </a:rPr>
              <a:t> It has the quality of stability, since people know the nature of constitutional provisions , they feel a sense of satisfaction</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02805242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213CF-224B-45A4-8A16-68499AD1DB64}"/>
              </a:ext>
            </a:extLst>
          </p:cNvPr>
          <p:cNvSpPr>
            <a:spLocks noGrp="1"/>
          </p:cNvSpPr>
          <p:nvPr>
            <p:ph sz="quarter" idx="13"/>
          </p:nvPr>
        </p:nvSpPr>
        <p:spPr>
          <a:xfrm>
            <a:off x="749300" y="609600"/>
            <a:ext cx="10680700" cy="5651500"/>
          </a:xfrm>
        </p:spPr>
        <p:txBody>
          <a:bodyPr>
            <a:noAutofit/>
          </a:bodyPr>
          <a:lstStyle/>
          <a:p>
            <a:pPr marL="0"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solidFill>
                  <a:srgbClr val="C00000"/>
                </a:solidFill>
                <a:latin typeface="Ebrima" panose="02000000000000000000" pitchFamily="2" charset="0"/>
                <a:ea typeface="Ebrima" panose="02000000000000000000" pitchFamily="2" charset="0"/>
                <a:cs typeface="Ebrima" panose="02000000000000000000" pitchFamily="2" charset="0"/>
              </a:rPr>
              <a:t>Demerits of written constitution </a:t>
            </a:r>
          </a:p>
          <a:p>
            <a:pPr algn="just"/>
            <a:r>
              <a:rPr lang="en-US" sz="2800" dirty="0">
                <a:latin typeface="Ebrima" panose="02000000000000000000" pitchFamily="2" charset="0"/>
                <a:ea typeface="Ebrima" panose="02000000000000000000" pitchFamily="2" charset="0"/>
                <a:cs typeface="Ebrima" panose="02000000000000000000" pitchFamily="2" charset="0"/>
              </a:rPr>
              <a:t> It creates a situation of rigidity. </a:t>
            </a:r>
          </a:p>
          <a:p>
            <a:pPr algn="just"/>
            <a:r>
              <a:rPr lang="en-US" sz="2800" dirty="0">
                <a:latin typeface="Ebrima" panose="02000000000000000000" pitchFamily="2" charset="0"/>
                <a:ea typeface="Ebrima" panose="02000000000000000000" pitchFamily="2" charset="0"/>
                <a:cs typeface="Ebrima" panose="02000000000000000000" pitchFamily="2" charset="0"/>
              </a:rPr>
              <a:t>It leads to the development of a conservative attitude.</a:t>
            </a:r>
          </a:p>
          <a:p>
            <a:pPr algn="just"/>
            <a:r>
              <a:rPr lang="en-US" sz="2800" dirty="0">
                <a:latin typeface="Ebrima" panose="02000000000000000000" pitchFamily="2" charset="0"/>
                <a:ea typeface="Ebrima" panose="02000000000000000000" pitchFamily="2" charset="0"/>
                <a:cs typeface="Ebrima" panose="02000000000000000000" pitchFamily="2" charset="0"/>
              </a:rPr>
              <a:t> It becomes difficult to change it easily quickly as per the requirements of time. </a:t>
            </a:r>
          </a:p>
          <a:p>
            <a:pPr algn="just"/>
            <a:r>
              <a:rPr lang="en-US" sz="2800" dirty="0">
                <a:latin typeface="Ebrima" panose="02000000000000000000" pitchFamily="2" charset="0"/>
                <a:ea typeface="Ebrima" panose="02000000000000000000" pitchFamily="2" charset="0"/>
                <a:cs typeface="Ebrima" panose="02000000000000000000" pitchFamily="2" charset="0"/>
              </a:rPr>
              <a:t> A written constitution becomes a play thing in the hands of the lawyers and the courts. Different interpretations come up from time to time that unsettle the judicial thought of the country.</a:t>
            </a:r>
          </a:p>
          <a:p>
            <a:pPr algn="just"/>
            <a:r>
              <a:rPr lang="en-US" sz="2800" dirty="0">
                <a:latin typeface="Ebrima" panose="02000000000000000000" pitchFamily="2" charset="0"/>
                <a:ea typeface="Ebrima" panose="02000000000000000000" pitchFamily="2" charset="0"/>
                <a:cs typeface="Ebrima" panose="02000000000000000000" pitchFamily="2" charset="0"/>
              </a:rPr>
              <a:t> Written constitution is not easily adapted to a new situation or changing circumstances. </a:t>
            </a:r>
          </a:p>
        </p:txBody>
      </p:sp>
    </p:spTree>
    <p:extLst>
      <p:ext uri="{BB962C8B-B14F-4D97-AF65-F5344CB8AC3E}">
        <p14:creationId xmlns:p14="http://schemas.microsoft.com/office/powerpoint/2010/main" val="36407073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E5CFC-AEAD-44C0-98A6-56BCD4AA81DE}"/>
              </a:ext>
            </a:extLst>
          </p:cNvPr>
          <p:cNvPicPr>
            <a:picLocks noGrp="1" noChangeAspect="1"/>
          </p:cNvPicPr>
          <p:nvPr>
            <p:ph sz="quarter" idx="13"/>
          </p:nvPr>
        </p:nvPicPr>
        <p:blipFill>
          <a:blip r:embed="rId2"/>
          <a:stretch>
            <a:fillRect/>
          </a:stretch>
        </p:blipFill>
        <p:spPr>
          <a:xfrm>
            <a:off x="803565" y="678873"/>
            <a:ext cx="10612580" cy="5583382"/>
          </a:xfrm>
        </p:spPr>
      </p:pic>
    </p:spTree>
    <p:extLst>
      <p:ext uri="{BB962C8B-B14F-4D97-AF65-F5344CB8AC3E}">
        <p14:creationId xmlns:p14="http://schemas.microsoft.com/office/powerpoint/2010/main" val="61868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1E568-230F-43FE-A10C-1DC35697762C}"/>
              </a:ext>
            </a:extLst>
          </p:cNvPr>
          <p:cNvSpPr>
            <a:spLocks noGrp="1"/>
          </p:cNvSpPr>
          <p:nvPr>
            <p:ph sz="quarter" idx="13"/>
          </p:nvPr>
        </p:nvSpPr>
        <p:spPr>
          <a:xfrm>
            <a:off x="762000" y="660400"/>
            <a:ext cx="10668000" cy="5562600"/>
          </a:xfrm>
        </p:spPr>
        <p:txBody>
          <a:bodyPr>
            <a:normAutofit lnSpcReduction="10000"/>
          </a:bodyPr>
          <a:lstStyle/>
          <a:p>
            <a:pPr marL="0" indent="0" algn="just">
              <a:buNone/>
            </a:pPr>
            <a:r>
              <a:rPr lang="en-US" dirty="0">
                <a:latin typeface="Ebrima" panose="02000000000000000000" pitchFamily="2" charset="0"/>
                <a:ea typeface="Ebrima" panose="02000000000000000000" pitchFamily="2" charset="0"/>
                <a:cs typeface="Ebrima" panose="02000000000000000000" pitchFamily="2" charset="0"/>
              </a:rPr>
              <a:t>		</a:t>
            </a:r>
            <a:r>
              <a:rPr lang="en-US" sz="2800" dirty="0">
                <a:solidFill>
                  <a:srgbClr val="00B0F0"/>
                </a:solidFill>
                <a:latin typeface="Ebrima" panose="02000000000000000000" pitchFamily="2" charset="0"/>
                <a:ea typeface="Ebrima" panose="02000000000000000000" pitchFamily="2" charset="0"/>
                <a:cs typeface="Ebrima" panose="02000000000000000000" pitchFamily="2" charset="0"/>
              </a:rPr>
              <a:t>	</a:t>
            </a:r>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Unwritten Constitution</a:t>
            </a:r>
          </a:p>
          <a:p>
            <a:pPr algn="just"/>
            <a:r>
              <a:rPr lang="en-US" sz="2800" dirty="0">
                <a:latin typeface="Ebrima" panose="02000000000000000000" pitchFamily="2" charset="0"/>
                <a:ea typeface="Ebrima" panose="02000000000000000000" pitchFamily="2" charset="0"/>
                <a:cs typeface="Ebrima" panose="02000000000000000000" pitchFamily="2" charset="0"/>
              </a:rPr>
              <a:t>Unwritten constitution is basically means that the fundamental principles and powers of the government are not written down in any single document. </a:t>
            </a:r>
          </a:p>
          <a:p>
            <a:pPr algn="just"/>
            <a:r>
              <a:rPr lang="en-US" sz="2800" dirty="0">
                <a:latin typeface="Ebrima" panose="02000000000000000000" pitchFamily="2" charset="0"/>
                <a:ea typeface="Ebrima" panose="02000000000000000000" pitchFamily="2" charset="0"/>
                <a:cs typeface="Ebrima" panose="02000000000000000000" pitchFamily="2" charset="0"/>
              </a:rPr>
              <a:t>It consists of customs, conventions, traditions, and some written laws bearing different dates. </a:t>
            </a:r>
          </a:p>
          <a:p>
            <a:pPr algn="just"/>
            <a:r>
              <a:rPr lang="en-US" sz="2800" dirty="0">
                <a:latin typeface="Ebrima" panose="02000000000000000000" pitchFamily="2" charset="0"/>
                <a:ea typeface="Ebrima" panose="02000000000000000000" pitchFamily="2" charset="0"/>
                <a:cs typeface="Ebrima" panose="02000000000000000000" pitchFamily="2" charset="0"/>
              </a:rPr>
              <a:t>The British constitution is the best example of unwritten constitution. </a:t>
            </a:r>
          </a:p>
          <a:p>
            <a:pPr algn="just"/>
            <a:r>
              <a:rPr lang="en-US" sz="2800" dirty="0">
                <a:latin typeface="Ebrima" panose="02000000000000000000" pitchFamily="2" charset="0"/>
                <a:ea typeface="Ebrima" panose="02000000000000000000" pitchFamily="2" charset="0"/>
                <a:cs typeface="Ebrima" panose="02000000000000000000" pitchFamily="2" charset="0"/>
              </a:rPr>
              <a:t>The most of the prescriptions of an unwritten constitution have never been reduced to writing and formally embodied in a document. </a:t>
            </a:r>
          </a:p>
          <a:p>
            <a:pPr algn="just"/>
            <a:r>
              <a:rPr lang="en-US" sz="2800" dirty="0">
                <a:latin typeface="Ebrima" panose="02000000000000000000" pitchFamily="2" charset="0"/>
                <a:ea typeface="Ebrima" panose="02000000000000000000" pitchFamily="2" charset="0"/>
                <a:cs typeface="Ebrima" panose="02000000000000000000" pitchFamily="2" charset="0"/>
              </a:rPr>
              <a:t>It is made up, largely of customs and judicial decisions. </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277458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F4985-D98D-4E80-94BA-EF4FD341EA08}"/>
              </a:ext>
            </a:extLst>
          </p:cNvPr>
          <p:cNvSpPr>
            <a:spLocks noGrp="1"/>
          </p:cNvSpPr>
          <p:nvPr>
            <p:ph sz="quarter" idx="13"/>
          </p:nvPr>
        </p:nvSpPr>
        <p:spPr>
          <a:xfrm>
            <a:off x="768350" y="635000"/>
            <a:ext cx="10655300" cy="5588000"/>
          </a:xfrm>
        </p:spPr>
        <p:txBody>
          <a:bodyPr>
            <a:noAutofit/>
          </a:bodyPr>
          <a:lstStyle/>
          <a:p>
            <a:pPr marL="0" indent="0" algn="just">
              <a:buNone/>
            </a:pPr>
            <a:r>
              <a:rPr lang="en-US" sz="3200" b="1" dirty="0">
                <a:latin typeface="+mj-lt"/>
                <a:ea typeface="Ebrima" panose="02000000000000000000" pitchFamily="2" charset="0"/>
                <a:cs typeface="Ebrima" panose="02000000000000000000" pitchFamily="2" charset="0"/>
              </a:rPr>
              <a:t>				</a:t>
            </a:r>
            <a:r>
              <a:rPr lang="en-US" sz="3200" b="1" dirty="0">
                <a:solidFill>
                  <a:srgbClr val="C00000"/>
                </a:solidFill>
                <a:latin typeface="+mj-lt"/>
                <a:ea typeface="Ebrima" panose="02000000000000000000" pitchFamily="2" charset="0"/>
                <a:cs typeface="Ebrima" panose="02000000000000000000" pitchFamily="2" charset="0"/>
              </a:rPr>
              <a:t>Merits of Unwritten Constitution</a:t>
            </a:r>
          </a:p>
          <a:p>
            <a:pPr algn="just"/>
            <a:r>
              <a:rPr lang="en-US" sz="3200" dirty="0">
                <a:latin typeface="+mj-lt"/>
                <a:ea typeface="Ebrima" panose="02000000000000000000" pitchFamily="2" charset="0"/>
                <a:cs typeface="Ebrima" panose="02000000000000000000" pitchFamily="2" charset="0"/>
              </a:rPr>
              <a:t> It has the quality of elasticity and adaptability. </a:t>
            </a:r>
          </a:p>
          <a:p>
            <a:pPr algn="just"/>
            <a:r>
              <a:rPr lang="en-US" sz="3200" dirty="0">
                <a:latin typeface="+mj-lt"/>
                <a:ea typeface="Ebrima" panose="02000000000000000000" pitchFamily="2" charset="0"/>
                <a:cs typeface="Ebrima" panose="02000000000000000000" pitchFamily="2" charset="0"/>
              </a:rPr>
              <a:t> It is so dynamic that it prevents the chances of popular uprisings. </a:t>
            </a:r>
          </a:p>
          <a:p>
            <a:pPr algn="just"/>
            <a:r>
              <a:rPr lang="en-US" sz="3200" dirty="0">
                <a:latin typeface="+mj-lt"/>
                <a:ea typeface="Ebrima" panose="02000000000000000000" pitchFamily="2" charset="0"/>
                <a:cs typeface="Ebrima" panose="02000000000000000000" pitchFamily="2" charset="0"/>
              </a:rPr>
              <a:t> Unwritten constitution can absorb and also recover from shocks that may destroy a written constitution.</a:t>
            </a:r>
          </a:p>
          <a:p>
            <a:pPr algn="just"/>
            <a:r>
              <a:rPr lang="en-US" sz="3200" dirty="0">
                <a:latin typeface="+mj-lt"/>
                <a:ea typeface="Ebrima" panose="02000000000000000000" pitchFamily="2" charset="0"/>
                <a:cs typeface="Ebrima" panose="02000000000000000000" pitchFamily="2" charset="0"/>
              </a:rPr>
              <a:t> It looks like a natural outgrowth of a national life.</a:t>
            </a:r>
          </a:p>
          <a:p>
            <a:pPr marL="0" indent="0" algn="just">
              <a:buNone/>
            </a:pPr>
            <a:r>
              <a:rPr lang="en-US" sz="3200" dirty="0">
                <a:latin typeface="+mj-lt"/>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235419097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8C808-81F4-40A1-AF14-100817308C98}"/>
              </a:ext>
            </a:extLst>
          </p:cNvPr>
          <p:cNvSpPr>
            <a:spLocks noGrp="1"/>
          </p:cNvSpPr>
          <p:nvPr>
            <p:ph sz="quarter" idx="13"/>
          </p:nvPr>
        </p:nvSpPr>
        <p:spPr>
          <a:xfrm>
            <a:off x="913774" y="606175"/>
            <a:ext cx="10363826" cy="5619963"/>
          </a:xfrm>
        </p:spPr>
        <p:txBody>
          <a:bodyPr>
            <a:noAutofit/>
          </a:bodyPr>
          <a:lstStyle/>
          <a:p>
            <a:pPr marL="0" indent="0" algn="just">
              <a:buNone/>
            </a:pPr>
            <a:r>
              <a:rPr lang="en-US" sz="3200" dirty="0"/>
              <a:t>	</a:t>
            </a:r>
            <a:r>
              <a:rPr lang="en-US" sz="3200" dirty="0">
                <a:solidFill>
                  <a:srgbClr val="FF0000"/>
                </a:solidFill>
              </a:rPr>
              <a:t>	</a:t>
            </a:r>
            <a:r>
              <a:rPr lang="en-US" sz="3200" b="1" dirty="0">
                <a:solidFill>
                  <a:srgbClr val="FF0000"/>
                </a:solidFill>
              </a:rPr>
              <a:t>Demerits of Unwritten Constitution</a:t>
            </a:r>
          </a:p>
          <a:p>
            <a:pPr algn="just"/>
            <a:r>
              <a:rPr lang="en-US" sz="3200" dirty="0"/>
              <a:t> It is not easily accessible to the public  </a:t>
            </a:r>
          </a:p>
          <a:p>
            <a:pPr algn="just"/>
            <a:r>
              <a:rPr lang="en-US" sz="3200" dirty="0"/>
              <a:t> It is difficult to create awareness through education on the fundamental constitutional rights and duties of citizens because it is not easily accessible to citizens</a:t>
            </a:r>
          </a:p>
          <a:p>
            <a:pPr algn="just"/>
            <a:r>
              <a:rPr lang="en-US" sz="3200" dirty="0"/>
              <a:t> It leads to situations of instability. </a:t>
            </a:r>
          </a:p>
          <a:p>
            <a:pPr algn="just"/>
            <a:r>
              <a:rPr lang="en-US" sz="3200" dirty="0"/>
              <a:t> It leads to the state of confusion. </a:t>
            </a:r>
          </a:p>
          <a:p>
            <a:pPr algn="just"/>
            <a:r>
              <a:rPr lang="en-US" sz="3200" dirty="0"/>
              <a:t> Unwritten constitution may be suitable to a monarchical or aristocratic system.</a:t>
            </a:r>
          </a:p>
          <a:p>
            <a:pPr algn="just"/>
            <a:endParaRPr lang="am-ET" sz="3200" dirty="0"/>
          </a:p>
        </p:txBody>
      </p:sp>
    </p:spTree>
    <p:extLst>
      <p:ext uri="{BB962C8B-B14F-4D97-AF65-F5344CB8AC3E}">
        <p14:creationId xmlns:p14="http://schemas.microsoft.com/office/powerpoint/2010/main" val="250512909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61420-C6A7-4E9A-9DAA-195109C4C955}"/>
              </a:ext>
            </a:extLst>
          </p:cNvPr>
          <p:cNvSpPr>
            <a:spLocks noGrp="1"/>
          </p:cNvSpPr>
          <p:nvPr>
            <p:ph sz="quarter" idx="13"/>
          </p:nvPr>
        </p:nvSpPr>
        <p:spPr>
          <a:xfrm>
            <a:off x="734291" y="595746"/>
            <a:ext cx="10695709" cy="5694218"/>
          </a:xfrm>
        </p:spPr>
        <p:txBody>
          <a:bodyPr>
            <a:normAutofit/>
          </a:bodyPr>
          <a:lstStyle/>
          <a:p>
            <a:pPr marL="0" indent="0" algn="just">
              <a:buNone/>
            </a:pPr>
            <a:r>
              <a:rPr lang="en-US" sz="2800" dirty="0"/>
              <a:t>		</a:t>
            </a:r>
            <a:r>
              <a:rPr lang="en-US" sz="2800" b="1" dirty="0">
                <a:solidFill>
                  <a:srgbClr val="FF0000"/>
                </a:solidFill>
              </a:rPr>
              <a:t>Constitution based on complexity of amending process</a:t>
            </a:r>
          </a:p>
          <a:p>
            <a:pPr algn="just"/>
            <a:r>
              <a:rPr lang="en-US" sz="2800" dirty="0"/>
              <a:t>On the basis of the distinction in the process of amendment, constitutions may be classified </a:t>
            </a:r>
            <a:r>
              <a:rPr lang="en-US" sz="2800" b="1" dirty="0">
                <a:solidFill>
                  <a:srgbClr val="FF0000"/>
                </a:solidFill>
              </a:rPr>
              <a:t>as rigid and flexible.</a:t>
            </a:r>
          </a:p>
          <a:p>
            <a:pPr marL="0" indent="0" algn="just">
              <a:buNone/>
            </a:pPr>
            <a:r>
              <a:rPr lang="en-US" sz="2800" dirty="0"/>
              <a:t>		</a:t>
            </a:r>
            <a:r>
              <a:rPr lang="en-US" sz="2800" b="1" dirty="0"/>
              <a:t>Rigid Constitution </a:t>
            </a:r>
          </a:p>
          <a:p>
            <a:pPr algn="just"/>
            <a:r>
              <a:rPr lang="en-US" sz="2800" dirty="0"/>
              <a:t>Here the process of amendment is difficult. A special procedure is followed to make a change in any rule of the constitution.</a:t>
            </a:r>
          </a:p>
          <a:p>
            <a:pPr algn="just"/>
            <a:r>
              <a:rPr lang="en-US" sz="2800" dirty="0"/>
              <a:t> A constitutional amendment bill must be passed by the parliament by 	special majority. </a:t>
            </a:r>
          </a:p>
          <a:p>
            <a:pPr algn="just"/>
            <a:r>
              <a:rPr lang="en-US" sz="2800" dirty="0"/>
              <a:t>Thus, rigid constitution is one that does not adapt itself to changing circumstances immediately and quickly or simply one whose amendment procedures are relatively complex or difficult. </a:t>
            </a:r>
          </a:p>
        </p:txBody>
      </p:sp>
    </p:spTree>
    <p:extLst>
      <p:ext uri="{BB962C8B-B14F-4D97-AF65-F5344CB8AC3E}">
        <p14:creationId xmlns:p14="http://schemas.microsoft.com/office/powerpoint/2010/main" val="239351990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CA986-7A8B-41F8-8E2D-ED771DA36D91}"/>
              </a:ext>
            </a:extLst>
          </p:cNvPr>
          <p:cNvSpPr>
            <a:spLocks noGrp="1"/>
          </p:cNvSpPr>
          <p:nvPr>
            <p:ph sz="quarter" idx="13"/>
          </p:nvPr>
        </p:nvSpPr>
        <p:spPr>
          <a:xfrm>
            <a:off x="750013" y="595902"/>
            <a:ext cx="10695398" cy="5597080"/>
          </a:xfrm>
        </p:spPr>
        <p:txBody>
          <a:bodyPr>
            <a:normAutofit/>
          </a:bodyPr>
          <a:lstStyle/>
          <a:p>
            <a:pPr algn="just"/>
            <a:endParaRPr lang="en-US" sz="3200" dirty="0"/>
          </a:p>
          <a:p>
            <a:pPr algn="just"/>
            <a:r>
              <a:rPr lang="en-US" sz="3200" dirty="0"/>
              <a:t>A more difficult procedure of constitutional amendment is the one which requires a national referendum. </a:t>
            </a:r>
          </a:p>
          <a:p>
            <a:pPr algn="just"/>
            <a:r>
              <a:rPr lang="en-US" sz="3200" b="1" dirty="0">
                <a:solidFill>
                  <a:srgbClr val="FF0000"/>
                </a:solidFill>
              </a:rPr>
              <a:t>A referendum </a:t>
            </a:r>
            <a:r>
              <a:rPr lang="en-US" sz="3200" dirty="0"/>
              <a:t>is the process of direct voting by citizens to support or rejects at constitutional amendment or other major national issues.</a:t>
            </a:r>
          </a:p>
          <a:p>
            <a:pPr algn="just"/>
            <a:r>
              <a:rPr lang="en-US" sz="3200" dirty="0"/>
              <a:t>Those countries like USA, Australia, Denmark and Switzerland are known to have rigid constitutions.</a:t>
            </a:r>
          </a:p>
          <a:p>
            <a:pPr algn="just"/>
            <a:endParaRPr lang="am-ET" sz="3200" dirty="0"/>
          </a:p>
        </p:txBody>
      </p:sp>
    </p:spTree>
    <p:extLst>
      <p:ext uri="{BB962C8B-B14F-4D97-AF65-F5344CB8AC3E}">
        <p14:creationId xmlns:p14="http://schemas.microsoft.com/office/powerpoint/2010/main" val="419526137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B8D95-F2C4-46E1-8069-23C59755E798}"/>
              </a:ext>
            </a:extLst>
          </p:cNvPr>
          <p:cNvSpPr>
            <a:spLocks noGrp="1"/>
          </p:cNvSpPr>
          <p:nvPr>
            <p:ph sz="quarter" idx="13"/>
          </p:nvPr>
        </p:nvSpPr>
        <p:spPr>
          <a:xfrm>
            <a:off x="775855" y="637309"/>
            <a:ext cx="10654145" cy="5597235"/>
          </a:xfrm>
        </p:spPr>
        <p:txBody>
          <a:bodyPr>
            <a:normAutofit/>
          </a:bodyPr>
          <a:lstStyle/>
          <a:p>
            <a:pPr marL="0" indent="0" algn="just">
              <a:buNone/>
            </a:pPr>
            <a:r>
              <a:rPr lang="en-US" sz="3200" dirty="0"/>
              <a:t>		     </a:t>
            </a:r>
            <a:r>
              <a:rPr lang="en-US" sz="3200" b="1" dirty="0">
                <a:solidFill>
                  <a:srgbClr val="FF0000"/>
                </a:solidFill>
              </a:rPr>
              <a:t>Flexible Constitution</a:t>
            </a:r>
          </a:p>
          <a:p>
            <a:pPr algn="just"/>
            <a:r>
              <a:rPr lang="en-US" sz="3200" dirty="0"/>
              <a:t>Flexible constitution is the constitution which set up </a:t>
            </a:r>
            <a:r>
              <a:rPr lang="en-US" sz="3200" b="1" dirty="0"/>
              <a:t>simple amendment </a:t>
            </a:r>
            <a:r>
              <a:rPr lang="en-US" sz="3200" dirty="0"/>
              <a:t>procedure and there is as such no special required procedure for amending a constitution. </a:t>
            </a:r>
          </a:p>
          <a:p>
            <a:pPr algn="just"/>
            <a:r>
              <a:rPr lang="en-US" sz="3200" dirty="0"/>
              <a:t>The simplest and commonest amendment procedure is the one which requires an </a:t>
            </a:r>
            <a:r>
              <a:rPr lang="en-US" sz="3200" b="1" dirty="0">
                <a:solidFill>
                  <a:srgbClr val="00B0F0"/>
                </a:solidFill>
              </a:rPr>
              <a:t>absolute majority </a:t>
            </a:r>
            <a:r>
              <a:rPr lang="en-US" sz="3200" dirty="0"/>
              <a:t>(two thirds support) in the parliament. </a:t>
            </a:r>
          </a:p>
          <a:p>
            <a:pPr algn="just"/>
            <a:r>
              <a:rPr lang="en-US" sz="3200" dirty="0"/>
              <a:t>If it is very simple and convenient, the constitution is flexible. </a:t>
            </a:r>
          </a:p>
        </p:txBody>
      </p:sp>
    </p:spTree>
    <p:extLst>
      <p:ext uri="{BB962C8B-B14F-4D97-AF65-F5344CB8AC3E}">
        <p14:creationId xmlns:p14="http://schemas.microsoft.com/office/powerpoint/2010/main" val="147247020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F4-DE9B-4618-BD3B-F6ADD9C51FCC}"/>
              </a:ext>
            </a:extLst>
          </p:cNvPr>
          <p:cNvSpPr>
            <a:spLocks noGrp="1"/>
          </p:cNvSpPr>
          <p:nvPr>
            <p:ph sz="quarter" idx="13"/>
          </p:nvPr>
        </p:nvSpPr>
        <p:spPr>
          <a:xfrm>
            <a:off x="775855" y="637309"/>
            <a:ext cx="10640290" cy="5583381"/>
          </a:xfrm>
        </p:spPr>
        <p:txBody>
          <a:bodyPr>
            <a:normAutofit/>
          </a:bodyPr>
          <a:lstStyle/>
          <a:p>
            <a:pPr algn="just"/>
            <a:r>
              <a:rPr lang="en-US" sz="3200" dirty="0"/>
              <a:t>Any new law made by the parliament gives a new rule to the constitution.</a:t>
            </a:r>
          </a:p>
          <a:p>
            <a:pPr algn="just"/>
            <a:r>
              <a:rPr lang="en-US" sz="3200" dirty="0"/>
              <a:t> Flexible constitution is one that adapts easily and immediately to changing circumstances or simply one whose amendment procedures are relatively simple.</a:t>
            </a:r>
          </a:p>
          <a:p>
            <a:pPr algn="just"/>
            <a:r>
              <a:rPr lang="en-US" sz="3200" dirty="0"/>
              <a:t> For instance, constitutions, such as those of the United Kingdom and New Zealand, may be altered by a simple majority vote in the legislature.</a:t>
            </a:r>
          </a:p>
          <a:p>
            <a:pPr algn="just"/>
            <a:endParaRPr lang="am-ET" sz="3200" dirty="0"/>
          </a:p>
        </p:txBody>
      </p:sp>
    </p:spTree>
    <p:extLst>
      <p:ext uri="{BB962C8B-B14F-4D97-AF65-F5344CB8AC3E}">
        <p14:creationId xmlns:p14="http://schemas.microsoft.com/office/powerpoint/2010/main" val="146220916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1A95-242F-4195-8F79-59FBFD3EAE2F}"/>
              </a:ext>
            </a:extLst>
          </p:cNvPr>
          <p:cNvSpPr>
            <a:spLocks noGrp="1"/>
          </p:cNvSpPr>
          <p:nvPr>
            <p:ph sz="quarter" idx="13"/>
          </p:nvPr>
        </p:nvSpPr>
        <p:spPr>
          <a:xfrm>
            <a:off x="762001" y="595745"/>
            <a:ext cx="10681854" cy="5624945"/>
          </a:xfrm>
        </p:spPr>
        <p:txBody>
          <a:bodyPr>
            <a:noAutofit/>
          </a:bodyPr>
          <a:lstStyle/>
          <a:p>
            <a:pPr marL="0" indent="0" algn="just">
              <a:buNone/>
            </a:pPr>
            <a:r>
              <a:rPr lang="en-US" sz="2800" b="1" dirty="0">
                <a:solidFill>
                  <a:srgbClr val="FF0000"/>
                </a:solidFill>
              </a:rPr>
              <a:t>              Constitution based on degree of practice</a:t>
            </a:r>
          </a:p>
          <a:p>
            <a:pPr algn="just">
              <a:buFont typeface="Wingdings" panose="05000000000000000000" pitchFamily="2" charset="2"/>
              <a:buChar char="§"/>
            </a:pPr>
            <a:r>
              <a:rPr lang="en-US" sz="2800" dirty="0"/>
              <a:t>On the basis of the degree to which constitution of state observed in practice, we can have </a:t>
            </a:r>
            <a:r>
              <a:rPr lang="en-US" sz="2800" b="1" dirty="0">
                <a:solidFill>
                  <a:srgbClr val="FF0000"/>
                </a:solidFill>
              </a:rPr>
              <a:t>Effective and Nominal Constitution of State</a:t>
            </a:r>
            <a:r>
              <a:rPr lang="en-US" sz="2800" dirty="0"/>
              <a:t>.</a:t>
            </a:r>
          </a:p>
          <a:p>
            <a:pPr algn="just">
              <a:buFont typeface="Wingdings" panose="05000000000000000000" pitchFamily="2" charset="2"/>
              <a:buChar char="§"/>
            </a:pPr>
            <a:r>
              <a:rPr lang="en-US" sz="2800" b="1" dirty="0">
                <a:solidFill>
                  <a:srgbClr val="0070C0"/>
                </a:solidFill>
              </a:rPr>
              <a:t>Effective Constitution: </a:t>
            </a:r>
            <a:r>
              <a:rPr lang="en-US" sz="2800" dirty="0"/>
              <a:t>Effective constitution denotes to a situation in which government/citizens practices correspond to the provisions of the constitution. </a:t>
            </a:r>
          </a:p>
          <a:p>
            <a:pPr algn="just">
              <a:buFont typeface="Wingdings" panose="05000000000000000000" pitchFamily="2" charset="2"/>
              <a:buChar char="§"/>
            </a:pPr>
            <a:r>
              <a:rPr lang="en-US" sz="2800" dirty="0"/>
              <a:t>Thus, an effective constitution of state requires </a:t>
            </a:r>
            <a:r>
              <a:rPr lang="en-US" sz="2800" b="1" dirty="0"/>
              <a:t>not merely the existence of constitutional rules and laws but also the capacity of those rules and laws to </a:t>
            </a:r>
            <a:r>
              <a:rPr lang="en-US" sz="2800" dirty="0"/>
              <a:t>constrain or limit government behavior and activities, and establish Constitutionalism.</a:t>
            </a:r>
          </a:p>
          <a:p>
            <a:pPr marL="0" indent="0" algn="just">
              <a:buNone/>
            </a:pPr>
            <a:endParaRPr lang="am-ET" sz="2800" dirty="0"/>
          </a:p>
        </p:txBody>
      </p:sp>
    </p:spTree>
    <p:extLst>
      <p:ext uri="{BB962C8B-B14F-4D97-AF65-F5344CB8AC3E}">
        <p14:creationId xmlns:p14="http://schemas.microsoft.com/office/powerpoint/2010/main" val="5399581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D8AFC-3DB7-455C-A3F0-F1EA0C9D304F}"/>
              </a:ext>
            </a:extLst>
          </p:cNvPr>
          <p:cNvSpPr>
            <a:spLocks noGrp="1"/>
          </p:cNvSpPr>
          <p:nvPr>
            <p:ph sz="quarter" idx="13"/>
          </p:nvPr>
        </p:nvSpPr>
        <p:spPr>
          <a:xfrm>
            <a:off x="789709" y="595745"/>
            <a:ext cx="10640291" cy="5638799"/>
          </a:xfrm>
        </p:spPr>
        <p:txBody>
          <a:bodyPr>
            <a:normAutofit/>
          </a:bodyPr>
          <a:lstStyle/>
          <a:p>
            <a:pPr algn="just"/>
            <a:r>
              <a:rPr lang="en-US" sz="3200" b="1" dirty="0">
                <a:solidFill>
                  <a:srgbClr val="0070C0"/>
                </a:solidFill>
              </a:rPr>
              <a:t>Nominal constitution: </a:t>
            </a:r>
            <a:r>
              <a:rPr lang="en-US" sz="3200" dirty="0"/>
              <a:t>the constitution accurately describes government‘/citizens‘ limits yet in practice either or both fail to behave accordingly. </a:t>
            </a:r>
          </a:p>
          <a:p>
            <a:pPr algn="just"/>
            <a:r>
              <a:rPr lang="en-US" sz="3200" dirty="0"/>
              <a:t>In short when the constitution only remains to </a:t>
            </a:r>
            <a:r>
              <a:rPr lang="en-US" sz="3200" dirty="0">
                <a:solidFill>
                  <a:srgbClr val="FF0000"/>
                </a:solidFill>
              </a:rPr>
              <a:t>have paper value or when there is absence of constitutionalism. </a:t>
            </a:r>
          </a:p>
          <a:p>
            <a:pPr algn="just"/>
            <a:r>
              <a:rPr lang="en-US" sz="3200" dirty="0"/>
              <a:t>This is a constitution of state that shows the texts, principles, rules and laws that may accurately describe the government behavior but fail to limit government behavior and activities in practice. </a:t>
            </a:r>
            <a:endParaRPr lang="am-ET" sz="3200" dirty="0"/>
          </a:p>
        </p:txBody>
      </p:sp>
    </p:spTree>
    <p:extLst>
      <p:ext uri="{BB962C8B-B14F-4D97-AF65-F5344CB8AC3E}">
        <p14:creationId xmlns:p14="http://schemas.microsoft.com/office/powerpoint/2010/main" val="155363085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D2405-55F8-477F-A705-45A399B1F92D}"/>
              </a:ext>
            </a:extLst>
          </p:cNvPr>
          <p:cNvSpPr>
            <a:spLocks noGrp="1"/>
          </p:cNvSpPr>
          <p:nvPr>
            <p:ph sz="quarter" idx="13"/>
          </p:nvPr>
        </p:nvSpPr>
        <p:spPr>
          <a:xfrm>
            <a:off x="761999" y="623455"/>
            <a:ext cx="10654145" cy="5597235"/>
          </a:xfrm>
        </p:spPr>
        <p:txBody>
          <a:bodyPr>
            <a:normAutofit/>
          </a:bodyPr>
          <a:lstStyle/>
          <a:p>
            <a:pPr marL="0" indent="0" algn="just">
              <a:buNone/>
            </a:pPr>
            <a:r>
              <a:rPr lang="en-US" sz="2800" dirty="0"/>
              <a:t>                   </a:t>
            </a:r>
            <a:r>
              <a:rPr lang="en-US" sz="2800" b="1" dirty="0"/>
              <a:t>Based on the kind of state structure</a:t>
            </a:r>
          </a:p>
          <a:p>
            <a:pPr algn="just">
              <a:buFont typeface="Wingdings" panose="05000000000000000000" pitchFamily="2" charset="2"/>
              <a:buChar char="§"/>
            </a:pPr>
            <a:r>
              <a:rPr lang="en-US" sz="2800" dirty="0"/>
              <a:t>Constitutions either concentrate powers at the center or distribute it among the different branches and levels of government. Based on the kind of state structure made by the constitution there is federal or unitary constitution.</a:t>
            </a:r>
          </a:p>
          <a:p>
            <a:pPr algn="just">
              <a:buFont typeface="Wingdings" panose="05000000000000000000" pitchFamily="2" charset="2"/>
              <a:buChar char="§"/>
            </a:pPr>
            <a:r>
              <a:rPr lang="en-US" sz="2800" b="1" dirty="0">
                <a:solidFill>
                  <a:srgbClr val="FF0000"/>
                </a:solidFill>
              </a:rPr>
              <a:t>Federal Constitution: </a:t>
            </a:r>
            <a:r>
              <a:rPr lang="en-US" sz="2800" dirty="0"/>
              <a:t>Federal constitution is one that distributes power among the different units of a state administration.</a:t>
            </a:r>
          </a:p>
          <a:p>
            <a:pPr algn="just">
              <a:buFont typeface="Wingdings" panose="05000000000000000000" pitchFamily="2" charset="2"/>
              <a:buChar char="§"/>
            </a:pPr>
            <a:r>
              <a:rPr lang="en-US" sz="2800" dirty="0"/>
              <a:t>Some constitutions purely classify and decentralize power between the central government and regional/local units and such constitutions are referred as </a:t>
            </a:r>
            <a:r>
              <a:rPr lang="en-US" sz="2800" b="1" dirty="0"/>
              <a:t>federal constitutions. </a:t>
            </a:r>
          </a:p>
        </p:txBody>
      </p:sp>
    </p:spTree>
    <p:extLst>
      <p:ext uri="{BB962C8B-B14F-4D97-AF65-F5344CB8AC3E}">
        <p14:creationId xmlns:p14="http://schemas.microsoft.com/office/powerpoint/2010/main" val="55084315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802B9-424A-4CFF-B323-3246B7488C7A}"/>
              </a:ext>
            </a:extLst>
          </p:cNvPr>
          <p:cNvSpPr>
            <a:spLocks noGrp="1"/>
          </p:cNvSpPr>
          <p:nvPr>
            <p:ph sz="quarter" idx="13"/>
          </p:nvPr>
        </p:nvSpPr>
        <p:spPr>
          <a:xfrm>
            <a:off x="651163" y="720436"/>
            <a:ext cx="11346873" cy="6137564"/>
          </a:xfrm>
        </p:spPr>
        <p:txBody>
          <a:bodyPr>
            <a:normAutofit/>
          </a:bodyPr>
          <a:lstStyle/>
          <a:p>
            <a:pPr marL="0" indent="0" algn="just">
              <a:buNone/>
            </a:pPr>
            <a:r>
              <a:rPr lang="en-US" sz="2800" cap="none" dirty="0"/>
              <a:t>			</a:t>
            </a:r>
            <a:r>
              <a:rPr lang="en-US" sz="2800" b="1" cap="none" dirty="0">
                <a:latin typeface="Ebrima" panose="02000000000000000000" pitchFamily="2" charset="0"/>
                <a:ea typeface="Ebrima" panose="02000000000000000000" pitchFamily="2" charset="0"/>
                <a:cs typeface="Ebrima" panose="02000000000000000000" pitchFamily="2" charset="0"/>
              </a:rPr>
              <a:t>Constitution and constitutionalism</a:t>
            </a:r>
          </a:p>
          <a:p>
            <a:pPr marL="0" indent="0" algn="just">
              <a:buNone/>
            </a:pPr>
            <a:r>
              <a:rPr lang="en-US" sz="2800" cap="none" dirty="0"/>
              <a:t>				</a:t>
            </a:r>
            <a:r>
              <a:rPr lang="en-US" sz="2800" b="1" cap="none" dirty="0">
                <a:solidFill>
                  <a:srgbClr val="FF0000"/>
                </a:solidFill>
              </a:rPr>
              <a:t>Conceptualizing constitution</a:t>
            </a:r>
          </a:p>
          <a:p>
            <a:pPr algn="just">
              <a:buFont typeface="Wingdings" panose="05000000000000000000" pitchFamily="2" charset="2"/>
              <a:buChar char="§"/>
            </a:pPr>
            <a:r>
              <a:rPr lang="en-US" sz="3200" cap="none" dirty="0">
                <a:latin typeface="Ebrima" panose="02000000000000000000" pitchFamily="2" charset="0"/>
                <a:ea typeface="Ebrima" panose="02000000000000000000" pitchFamily="2" charset="0"/>
                <a:cs typeface="Ebrima" panose="02000000000000000000" pitchFamily="2" charset="0"/>
              </a:rPr>
              <a:t>The word constitution‘ is used mainly in many senses;</a:t>
            </a:r>
          </a:p>
          <a:p>
            <a:pPr lvl="1" algn="just">
              <a:buFont typeface="Wingdings" panose="05000000000000000000" pitchFamily="2" charset="2"/>
              <a:buChar char="§"/>
            </a:pPr>
            <a:r>
              <a:rPr lang="en-US" sz="3200" cap="none" dirty="0">
                <a:latin typeface="Ebrima" panose="02000000000000000000" pitchFamily="2" charset="0"/>
                <a:ea typeface="Ebrima" panose="02000000000000000000" pitchFamily="2" charset="0"/>
                <a:cs typeface="Ebrima" panose="02000000000000000000" pitchFamily="2" charset="0"/>
              </a:rPr>
              <a:t>constitution of a body, </a:t>
            </a:r>
          </a:p>
          <a:p>
            <a:pPr lvl="1" algn="just">
              <a:buFont typeface="Wingdings" panose="05000000000000000000" pitchFamily="2" charset="2"/>
              <a:buChar char="§"/>
            </a:pPr>
            <a:r>
              <a:rPr lang="en-US" sz="3200" cap="none" dirty="0">
                <a:latin typeface="Ebrima" panose="02000000000000000000" pitchFamily="2" charset="0"/>
                <a:ea typeface="Ebrima" panose="02000000000000000000" pitchFamily="2" charset="0"/>
                <a:cs typeface="Ebrima" panose="02000000000000000000" pitchFamily="2" charset="0"/>
              </a:rPr>
              <a:t>constitution of trade union, </a:t>
            </a:r>
          </a:p>
          <a:p>
            <a:pPr lvl="1" algn="just">
              <a:buFont typeface="Wingdings" panose="05000000000000000000" pitchFamily="2" charset="2"/>
              <a:buChar char="§"/>
            </a:pPr>
            <a:r>
              <a:rPr lang="en-US" sz="3200" cap="none" dirty="0">
                <a:latin typeface="Ebrima" panose="02000000000000000000" pitchFamily="2" charset="0"/>
                <a:ea typeface="Ebrima" panose="02000000000000000000" pitchFamily="2" charset="0"/>
                <a:cs typeface="Ebrima" panose="02000000000000000000" pitchFamily="2" charset="0"/>
              </a:rPr>
              <a:t>constitution of political party etc. </a:t>
            </a:r>
          </a:p>
          <a:p>
            <a:pPr marL="457200" lvl="1" indent="0" algn="just">
              <a:buNone/>
            </a:pPr>
            <a:r>
              <a:rPr lang="en-US" sz="3200" cap="none" dirty="0">
                <a:latin typeface="Ebrima" panose="02000000000000000000" pitchFamily="2" charset="0"/>
                <a:ea typeface="Ebrima" panose="02000000000000000000" pitchFamily="2" charset="0"/>
                <a:cs typeface="Ebrima" panose="02000000000000000000" pitchFamily="2" charset="0"/>
              </a:rPr>
              <a:t>In a political sense, it signifies the constitution of the state</a:t>
            </a:r>
            <a:r>
              <a:rPr lang="en-US" sz="2600" cap="none" dirty="0"/>
              <a:t>.</a:t>
            </a:r>
          </a:p>
        </p:txBody>
      </p:sp>
    </p:spTree>
    <p:extLst>
      <p:ext uri="{BB962C8B-B14F-4D97-AF65-F5344CB8AC3E}">
        <p14:creationId xmlns:p14="http://schemas.microsoft.com/office/powerpoint/2010/main" val="85990454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F64EC-619F-40C9-82A6-97C399C83C31}"/>
              </a:ext>
            </a:extLst>
          </p:cNvPr>
          <p:cNvSpPr>
            <a:spLocks noGrp="1"/>
          </p:cNvSpPr>
          <p:nvPr>
            <p:ph sz="quarter" idx="13"/>
          </p:nvPr>
        </p:nvSpPr>
        <p:spPr>
          <a:xfrm>
            <a:off x="775855" y="651164"/>
            <a:ext cx="10681854" cy="5569527"/>
          </a:xfrm>
        </p:spPr>
        <p:txBody>
          <a:bodyPr>
            <a:normAutofit/>
          </a:bodyPr>
          <a:lstStyle/>
          <a:p>
            <a:pPr algn="just"/>
            <a:r>
              <a:rPr lang="en-US" sz="3200" dirty="0"/>
              <a:t>In many states, for example, the United States of America, Canada, Australia and Malaysia, there exists a division of powers between central government and the individual states or provinces which make up the federation. </a:t>
            </a:r>
          </a:p>
          <a:p>
            <a:pPr algn="just"/>
            <a:r>
              <a:rPr lang="en-US" sz="3200" dirty="0"/>
              <a:t>The powers divided between the federal government and states or provinces will be clearly set down in the constituent document. </a:t>
            </a:r>
          </a:p>
          <a:p>
            <a:pPr algn="just"/>
            <a:r>
              <a:rPr lang="en-US" sz="3200" b="1" dirty="0">
                <a:solidFill>
                  <a:srgbClr val="FF0000"/>
                </a:solidFill>
              </a:rPr>
              <a:t>Unitary Constitution: </a:t>
            </a:r>
            <a:r>
              <a:rPr lang="en-US" sz="3200" dirty="0"/>
              <a:t>On the other hand, in unitary constitution state power is concentrated in the hands of the central government. </a:t>
            </a:r>
          </a:p>
          <a:p>
            <a:pPr marL="0" indent="0" algn="just">
              <a:buNone/>
            </a:pPr>
            <a:endParaRPr lang="en-US" sz="3200" dirty="0"/>
          </a:p>
          <a:p>
            <a:pPr algn="just"/>
            <a:endParaRPr lang="am-ET" sz="3200" dirty="0"/>
          </a:p>
        </p:txBody>
      </p:sp>
    </p:spTree>
    <p:extLst>
      <p:ext uri="{BB962C8B-B14F-4D97-AF65-F5344CB8AC3E}">
        <p14:creationId xmlns:p14="http://schemas.microsoft.com/office/powerpoint/2010/main" val="325262346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95412-F8DF-4A30-9CB3-6132E4459EBD}"/>
              </a:ext>
            </a:extLst>
          </p:cNvPr>
          <p:cNvSpPr>
            <a:spLocks noGrp="1"/>
          </p:cNvSpPr>
          <p:nvPr>
            <p:ph sz="quarter" idx="13"/>
          </p:nvPr>
        </p:nvSpPr>
        <p:spPr>
          <a:xfrm>
            <a:off x="775855" y="651164"/>
            <a:ext cx="10681854" cy="5638800"/>
          </a:xfrm>
        </p:spPr>
        <p:txBody>
          <a:bodyPr>
            <a:normAutofit/>
          </a:bodyPr>
          <a:lstStyle/>
          <a:p>
            <a:pPr algn="just"/>
            <a:endParaRPr lang="en-US" sz="2800" dirty="0"/>
          </a:p>
          <a:p>
            <a:pPr algn="just"/>
            <a:r>
              <a:rPr lang="en-US" sz="2800" dirty="0"/>
              <a:t>And the central government can establish or abolish the lower levels of government; determine their composition, and their power and functions. </a:t>
            </a:r>
          </a:p>
          <a:p>
            <a:pPr algn="just"/>
            <a:r>
              <a:rPr lang="en-US" sz="2800" dirty="0"/>
              <a:t>In this case the local government has no guarantee for their existence. </a:t>
            </a:r>
          </a:p>
          <a:p>
            <a:pPr algn="just"/>
            <a:r>
              <a:rPr lang="en-US" sz="2800" dirty="0"/>
              <a:t>Powers and responsibilities are delegated to them by the central government. </a:t>
            </a:r>
          </a:p>
          <a:p>
            <a:pPr algn="just"/>
            <a:r>
              <a:rPr lang="en-US" sz="2800" dirty="0"/>
              <a:t>The constitution of the unitary state presents a very different arrangement from constitution of federal state outlined above. </a:t>
            </a:r>
          </a:p>
          <a:p>
            <a:pPr algn="just"/>
            <a:endParaRPr lang="am-ET" sz="2800" dirty="0"/>
          </a:p>
        </p:txBody>
      </p:sp>
    </p:spTree>
    <p:extLst>
      <p:ext uri="{BB962C8B-B14F-4D97-AF65-F5344CB8AC3E}">
        <p14:creationId xmlns:p14="http://schemas.microsoft.com/office/powerpoint/2010/main" val="2963283775"/>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C3E3A-B579-4713-AA5F-7116030F02BE}"/>
              </a:ext>
            </a:extLst>
          </p:cNvPr>
          <p:cNvSpPr>
            <a:spLocks noGrp="1"/>
          </p:cNvSpPr>
          <p:nvPr>
            <p:ph sz="quarter" idx="13"/>
          </p:nvPr>
        </p:nvSpPr>
        <p:spPr>
          <a:xfrm>
            <a:off x="789083" y="616527"/>
            <a:ext cx="10668626" cy="5624945"/>
          </a:xfrm>
        </p:spPr>
        <p:txBody>
          <a:bodyPr>
            <a:normAutofit lnSpcReduction="10000"/>
          </a:bodyPr>
          <a:lstStyle/>
          <a:p>
            <a:pPr marL="0" indent="0" algn="just">
              <a:buNone/>
            </a:pPr>
            <a:r>
              <a:rPr lang="en-US" dirty="0"/>
              <a:t>                        </a:t>
            </a:r>
            <a:r>
              <a:rPr lang="en-US" sz="3200" b="1" dirty="0">
                <a:solidFill>
                  <a:srgbClr val="FF0000"/>
                </a:solidFill>
              </a:rPr>
              <a:t>Constitutionalism</a:t>
            </a:r>
          </a:p>
          <a:p>
            <a:pPr algn="just">
              <a:buFont typeface="Wingdings" panose="05000000000000000000" pitchFamily="2" charset="2"/>
              <a:buChar char="§"/>
            </a:pPr>
            <a:r>
              <a:rPr lang="en-US" sz="3200" dirty="0"/>
              <a:t>Constitutionalism refers to a doctrine that governments </a:t>
            </a:r>
            <a:r>
              <a:rPr lang="en-US" sz="3200" dirty="0">
                <a:solidFill>
                  <a:srgbClr val="FF0000"/>
                </a:solidFill>
              </a:rPr>
              <a:t>should be faithful to their constitutions </a:t>
            </a:r>
            <a:r>
              <a:rPr lang="en-US" sz="3200" dirty="0"/>
              <a:t>because the rules and laws so provided are all that can protect citizens‘ rights from arbitrary actions and decisions of the government. </a:t>
            </a:r>
          </a:p>
          <a:p>
            <a:pPr algn="just">
              <a:buFont typeface="Wingdings" panose="05000000000000000000" pitchFamily="2" charset="2"/>
              <a:buChar char="§"/>
            </a:pPr>
            <a:r>
              <a:rPr lang="en-US" sz="3200" dirty="0"/>
              <a:t>It is being subject to limitations and that </a:t>
            </a:r>
            <a:r>
              <a:rPr lang="en-US" sz="3200" dirty="0">
                <a:solidFill>
                  <a:srgbClr val="FF0000"/>
                </a:solidFill>
              </a:rPr>
              <a:t>citizens and governments  operate in accordance with the general rules and laws </a:t>
            </a:r>
            <a:r>
              <a:rPr lang="en-US" sz="3200" dirty="0"/>
              <a:t>rather than arbitrary. </a:t>
            </a:r>
          </a:p>
          <a:p>
            <a:pPr algn="just">
              <a:buFont typeface="Wingdings" panose="05000000000000000000" pitchFamily="2" charset="2"/>
              <a:buChar char="§"/>
            </a:pPr>
            <a:r>
              <a:rPr lang="en-US" sz="3200" dirty="0"/>
              <a:t>This is because the rules and laws so provided are all that can protect citizens‘ rights from arbitrary actions and decisions of the government. </a:t>
            </a:r>
          </a:p>
        </p:txBody>
      </p:sp>
    </p:spTree>
    <p:extLst>
      <p:ext uri="{BB962C8B-B14F-4D97-AF65-F5344CB8AC3E}">
        <p14:creationId xmlns:p14="http://schemas.microsoft.com/office/powerpoint/2010/main" val="406798033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39E26-4D22-438A-BBBC-4E5D582898FA}"/>
              </a:ext>
            </a:extLst>
          </p:cNvPr>
          <p:cNvSpPr>
            <a:spLocks noGrp="1"/>
          </p:cNvSpPr>
          <p:nvPr>
            <p:ph sz="quarter" idx="13"/>
          </p:nvPr>
        </p:nvSpPr>
        <p:spPr>
          <a:xfrm>
            <a:off x="760287" y="606176"/>
            <a:ext cx="10664575" cy="5640512"/>
          </a:xfrm>
        </p:spPr>
        <p:txBody>
          <a:bodyPr>
            <a:normAutofit lnSpcReduction="10000"/>
          </a:bodyPr>
          <a:lstStyle/>
          <a:p>
            <a:r>
              <a:rPr lang="en-US" sz="2800" dirty="0"/>
              <a:t>In other words, constitutionalism is the belief that constitution is the best arrangement of affairs in a society. </a:t>
            </a:r>
          </a:p>
          <a:p>
            <a:r>
              <a:rPr lang="en-US" sz="2800" dirty="0"/>
              <a:t>Hence, the essential elements for constitutionalism are constitution and its effective implementation.</a:t>
            </a:r>
          </a:p>
          <a:p>
            <a:pPr marL="0" indent="0">
              <a:buNone/>
            </a:pPr>
            <a:r>
              <a:rPr lang="en-US" dirty="0"/>
              <a:t>				</a:t>
            </a:r>
            <a:r>
              <a:rPr lang="en-US" sz="3200" dirty="0">
                <a:solidFill>
                  <a:srgbClr val="FF0000"/>
                </a:solidFill>
              </a:rPr>
              <a:t>The Constitutional Experience of Ethiopia: </a:t>
            </a:r>
          </a:p>
          <a:p>
            <a:pPr marL="0" indent="0">
              <a:buNone/>
            </a:pPr>
            <a:r>
              <a:rPr lang="en-US" dirty="0"/>
              <a:t>		                   </a:t>
            </a:r>
            <a:r>
              <a:rPr lang="en-US" b="1" dirty="0"/>
              <a:t>Pre and Post Traditional Constitution (Pre- 1931)</a:t>
            </a:r>
          </a:p>
          <a:p>
            <a:pPr>
              <a:buFont typeface="Wingdings" panose="05000000000000000000" pitchFamily="2" charset="2"/>
              <a:buChar char="§"/>
            </a:pPr>
            <a:r>
              <a:rPr lang="en-US" sz="2800" dirty="0"/>
              <a:t>Ethiopia has a very little experience with a written constitution in spite of its long history of state formation. </a:t>
            </a:r>
          </a:p>
          <a:p>
            <a:pPr>
              <a:buFont typeface="Wingdings" panose="05000000000000000000" pitchFamily="2" charset="2"/>
              <a:buChar char="§"/>
            </a:pPr>
            <a:r>
              <a:rPr lang="en-US" sz="2800" dirty="0"/>
              <a:t>Lack of written constitution does not necessarily implicate the total absence of constitutional rules and principles in the legal history of the country.</a:t>
            </a:r>
          </a:p>
          <a:p>
            <a:pPr marL="0" indent="0">
              <a:buNone/>
            </a:pPr>
            <a:endParaRPr lang="en-US" dirty="0"/>
          </a:p>
          <a:p>
            <a:endParaRPr lang="am-ET" dirty="0"/>
          </a:p>
        </p:txBody>
      </p:sp>
    </p:spTree>
    <p:extLst>
      <p:ext uri="{BB962C8B-B14F-4D97-AF65-F5344CB8AC3E}">
        <p14:creationId xmlns:p14="http://schemas.microsoft.com/office/powerpoint/2010/main" val="232292413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5B24C-CE91-4032-9936-E8AD689250EB}"/>
              </a:ext>
            </a:extLst>
          </p:cNvPr>
          <p:cNvSpPr>
            <a:spLocks noGrp="1"/>
          </p:cNvSpPr>
          <p:nvPr>
            <p:ph sz="quarter" idx="13"/>
          </p:nvPr>
        </p:nvSpPr>
        <p:spPr>
          <a:xfrm>
            <a:off x="775855" y="581892"/>
            <a:ext cx="10654145" cy="5721926"/>
          </a:xfrm>
        </p:spPr>
        <p:txBody>
          <a:bodyPr>
            <a:normAutofit/>
          </a:bodyPr>
          <a:lstStyle/>
          <a:p>
            <a:pPr algn="just">
              <a:buFont typeface="Wingdings" panose="05000000000000000000" pitchFamily="2" charset="2"/>
              <a:buChar char="§"/>
            </a:pPr>
            <a:r>
              <a:rPr lang="en-US" sz="3200" dirty="0"/>
              <a:t>For this reason, the first written form of constitution promulgated in Ethiopia in 1931.</a:t>
            </a:r>
          </a:p>
          <a:p>
            <a:pPr algn="just">
              <a:buFont typeface="Wingdings" panose="05000000000000000000" pitchFamily="2" charset="2"/>
              <a:buChar char="§"/>
            </a:pPr>
            <a:r>
              <a:rPr lang="en-US" sz="3200" dirty="0"/>
              <a:t>Beginning in the 13th Century until the early 20th Century the Ethiopian Orthodox Church was the chief legitimator of monarchical rule. </a:t>
            </a:r>
          </a:p>
          <a:p>
            <a:pPr algn="just">
              <a:buFont typeface="Wingdings" panose="05000000000000000000" pitchFamily="2" charset="2"/>
              <a:buChar char="§"/>
            </a:pPr>
            <a:r>
              <a:rPr lang="en-US" sz="3200" dirty="0"/>
              <a:t>Despite the fact of existence of constitutionally significant documents in traditional Ethiopia, no written constitution in the modern sense formed the basis for the constitutional process. </a:t>
            </a:r>
          </a:p>
          <a:p>
            <a:pPr algn="just">
              <a:buFont typeface="Wingdings" panose="05000000000000000000" pitchFamily="2" charset="2"/>
              <a:buChar char="§"/>
            </a:pPr>
            <a:endParaRPr lang="am-ET" sz="3200" dirty="0"/>
          </a:p>
        </p:txBody>
      </p:sp>
    </p:spTree>
    <p:extLst>
      <p:ext uri="{BB962C8B-B14F-4D97-AF65-F5344CB8AC3E}">
        <p14:creationId xmlns:p14="http://schemas.microsoft.com/office/powerpoint/2010/main" val="301424639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7A13F-494E-40E2-B4B7-7ED9F77C283C}"/>
              </a:ext>
            </a:extLst>
          </p:cNvPr>
          <p:cNvSpPr>
            <a:spLocks noGrp="1"/>
          </p:cNvSpPr>
          <p:nvPr>
            <p:ph sz="quarter" idx="13"/>
          </p:nvPr>
        </p:nvSpPr>
        <p:spPr>
          <a:xfrm>
            <a:off x="775855" y="623455"/>
            <a:ext cx="10681854" cy="5611089"/>
          </a:xfrm>
        </p:spPr>
        <p:txBody>
          <a:bodyPr>
            <a:normAutofit/>
          </a:bodyPr>
          <a:lstStyle/>
          <a:p>
            <a:pPr algn="just"/>
            <a:endParaRPr lang="en-US" sz="3200"/>
          </a:p>
          <a:p>
            <a:pPr algn="just"/>
            <a:r>
              <a:rPr lang="en-US" sz="3200"/>
              <a:t>Thus</a:t>
            </a:r>
            <a:r>
              <a:rPr lang="en-US" sz="3200" dirty="0"/>
              <a:t>, documents like the </a:t>
            </a:r>
          </a:p>
          <a:p>
            <a:pPr algn="just"/>
            <a:r>
              <a:rPr lang="en-US" sz="3200" b="1" dirty="0" err="1"/>
              <a:t>Kebra</a:t>
            </a:r>
            <a:r>
              <a:rPr lang="en-US" sz="3200" b="1" dirty="0"/>
              <a:t> </a:t>
            </a:r>
            <a:r>
              <a:rPr lang="en-US" sz="3200" b="1" dirty="0" err="1"/>
              <a:t>Nagast</a:t>
            </a:r>
            <a:r>
              <a:rPr lang="en-US" sz="3200" b="1" dirty="0"/>
              <a:t>, </a:t>
            </a:r>
          </a:p>
          <a:p>
            <a:pPr algn="just"/>
            <a:r>
              <a:rPr lang="en-US" sz="3200" b="1" dirty="0"/>
              <a:t>Fatha </a:t>
            </a:r>
            <a:r>
              <a:rPr lang="en-US" sz="3200" b="1" dirty="0" err="1"/>
              <a:t>Nagast</a:t>
            </a:r>
            <a:r>
              <a:rPr lang="en-US" sz="3200" b="1" dirty="0"/>
              <a:t> and </a:t>
            </a:r>
          </a:p>
          <a:p>
            <a:pPr algn="just"/>
            <a:r>
              <a:rPr lang="en-US" sz="3200" b="1" dirty="0" err="1"/>
              <a:t>Serate</a:t>
            </a:r>
            <a:r>
              <a:rPr lang="en-US" sz="3200" b="1" dirty="0"/>
              <a:t> </a:t>
            </a:r>
            <a:r>
              <a:rPr lang="en-US" sz="3200" b="1" dirty="0" err="1"/>
              <a:t>mengest</a:t>
            </a:r>
            <a:r>
              <a:rPr lang="en-US" sz="3200" b="1" dirty="0"/>
              <a:t> </a:t>
            </a:r>
            <a:r>
              <a:rPr lang="en-US" sz="3200" dirty="0"/>
              <a:t>from the 13th C. until the early 20th C. were the precursors to the formal written Ethiopian national constitutions of the modern era.</a:t>
            </a:r>
          </a:p>
          <a:p>
            <a:pPr algn="just"/>
            <a:endParaRPr lang="am-ET" sz="3200" dirty="0"/>
          </a:p>
        </p:txBody>
      </p:sp>
    </p:spTree>
    <p:extLst>
      <p:ext uri="{BB962C8B-B14F-4D97-AF65-F5344CB8AC3E}">
        <p14:creationId xmlns:p14="http://schemas.microsoft.com/office/powerpoint/2010/main" val="2698479953"/>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864EC-0E82-4229-84F6-FC6FD8A934F2}"/>
              </a:ext>
            </a:extLst>
          </p:cNvPr>
          <p:cNvSpPr>
            <a:spLocks noGrp="1"/>
          </p:cNvSpPr>
          <p:nvPr>
            <p:ph sz="quarter" idx="13"/>
          </p:nvPr>
        </p:nvSpPr>
        <p:spPr>
          <a:xfrm>
            <a:off x="762000" y="623455"/>
            <a:ext cx="10668000" cy="5652653"/>
          </a:xfrm>
        </p:spPr>
        <p:txBody>
          <a:bodyPr>
            <a:normAutofit/>
          </a:bodyPr>
          <a:lstStyle/>
          <a:p>
            <a:pPr marL="0" indent="0" algn="just">
              <a:buNone/>
            </a:pPr>
            <a:r>
              <a:rPr lang="en-US" dirty="0"/>
              <a:t>			</a:t>
            </a:r>
            <a:r>
              <a:rPr lang="en-US" b="1" dirty="0">
                <a:solidFill>
                  <a:srgbClr val="FF0000"/>
                </a:solidFill>
              </a:rPr>
              <a:t>	</a:t>
            </a:r>
            <a:r>
              <a:rPr lang="en-US" b="1" dirty="0" err="1">
                <a:solidFill>
                  <a:srgbClr val="FF0000"/>
                </a:solidFill>
              </a:rPr>
              <a:t>Fetha</a:t>
            </a:r>
            <a:r>
              <a:rPr lang="en-US" b="1" dirty="0">
                <a:solidFill>
                  <a:srgbClr val="FF0000"/>
                </a:solidFill>
              </a:rPr>
              <a:t> </a:t>
            </a:r>
            <a:r>
              <a:rPr lang="en-US" b="1" dirty="0" err="1">
                <a:solidFill>
                  <a:srgbClr val="FF0000"/>
                </a:solidFill>
              </a:rPr>
              <a:t>Negest</a:t>
            </a:r>
            <a:endParaRPr lang="en-US" b="1" dirty="0">
              <a:solidFill>
                <a:srgbClr val="FF0000"/>
              </a:solidFill>
            </a:endParaRPr>
          </a:p>
          <a:p>
            <a:pPr algn="just">
              <a:lnSpc>
                <a:spcPct val="110000"/>
              </a:lnSpc>
            </a:pPr>
            <a:r>
              <a:rPr lang="en-US" sz="2800" dirty="0"/>
              <a:t>The </a:t>
            </a:r>
            <a:r>
              <a:rPr lang="en-US" sz="2800" dirty="0" err="1"/>
              <a:t>Fetha</a:t>
            </a:r>
            <a:r>
              <a:rPr lang="en-US" sz="2800" dirty="0"/>
              <a:t> </a:t>
            </a:r>
            <a:r>
              <a:rPr lang="en-US" sz="2800" dirty="0" err="1"/>
              <a:t>Negest</a:t>
            </a:r>
            <a:r>
              <a:rPr lang="en-US" sz="2800" dirty="0"/>
              <a:t> (The Law of Kings) was a religious and secular legal provision than being a definite constitution. </a:t>
            </a:r>
          </a:p>
          <a:p>
            <a:pPr algn="just">
              <a:lnSpc>
                <a:spcPct val="110000"/>
              </a:lnSpc>
            </a:pPr>
            <a:r>
              <a:rPr lang="en-US" sz="2800" dirty="0"/>
              <a:t>It is a collection of laws which in use in Christian Ethiopia for many centuries. </a:t>
            </a:r>
          </a:p>
          <a:p>
            <a:pPr algn="just">
              <a:lnSpc>
                <a:spcPct val="110000"/>
              </a:lnSpc>
            </a:pPr>
            <a:r>
              <a:rPr lang="en-US" sz="2800" dirty="0"/>
              <a:t>It was originally written in Arabic by the Coptic Egyptian writer Abu-l </a:t>
            </a:r>
            <a:r>
              <a:rPr lang="en-US" sz="2800" dirty="0" err="1"/>
              <a:t>Fada‘il</a:t>
            </a:r>
            <a:r>
              <a:rPr lang="en-US" sz="2800" dirty="0"/>
              <a:t> Ibn al-</a:t>
            </a:r>
            <a:r>
              <a:rPr lang="en-US" sz="2800" dirty="0" err="1"/>
              <a:t>Assal</a:t>
            </a:r>
            <a:r>
              <a:rPr lang="en-US" sz="2800" dirty="0"/>
              <a:t> (commonly known as Ibn al-</a:t>
            </a:r>
            <a:r>
              <a:rPr lang="en-US" sz="2800" dirty="0" err="1"/>
              <a:t>Assal</a:t>
            </a:r>
            <a:r>
              <a:rPr lang="en-US" sz="2800" dirty="0"/>
              <a:t>) when Cyril III was the Patriarch of Alexandria (1235-1243). </a:t>
            </a:r>
          </a:p>
          <a:p>
            <a:pPr algn="just">
              <a:lnSpc>
                <a:spcPct val="110000"/>
              </a:lnSpc>
            </a:pPr>
            <a:r>
              <a:rPr lang="en-US" sz="2800" dirty="0"/>
              <a:t>It was used as the sources of constitutional, civil, and criminal laws. </a:t>
            </a:r>
          </a:p>
        </p:txBody>
      </p:sp>
    </p:spTree>
    <p:extLst>
      <p:ext uri="{BB962C8B-B14F-4D97-AF65-F5344CB8AC3E}">
        <p14:creationId xmlns:p14="http://schemas.microsoft.com/office/powerpoint/2010/main" val="2807142776"/>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E9717-D9DA-4815-8494-522F4A5B1B6A}"/>
              </a:ext>
            </a:extLst>
          </p:cNvPr>
          <p:cNvSpPr>
            <a:spLocks noGrp="1"/>
          </p:cNvSpPr>
          <p:nvPr>
            <p:ph sz="quarter" idx="13"/>
          </p:nvPr>
        </p:nvSpPr>
        <p:spPr>
          <a:xfrm>
            <a:off x="750013" y="595902"/>
            <a:ext cx="10664576" cy="5195298"/>
          </a:xfrm>
        </p:spPr>
        <p:txBody>
          <a:bodyPr>
            <a:normAutofit/>
          </a:bodyPr>
          <a:lstStyle/>
          <a:p>
            <a:r>
              <a:rPr lang="en-US" sz="3200" dirty="0"/>
              <a:t>It was compiled from the Old Testament, the New Testament, and the Roman law. </a:t>
            </a:r>
          </a:p>
          <a:p>
            <a:r>
              <a:rPr lang="en-US" sz="3200" dirty="0"/>
              <a:t>It serves as both religious laws and legal provisions of state.</a:t>
            </a:r>
          </a:p>
          <a:p>
            <a:r>
              <a:rPr lang="en-US" sz="3200" dirty="0"/>
              <a:t> It was fundamental laws upon which the government and the administration were based and the king vested with absolute power. </a:t>
            </a:r>
          </a:p>
          <a:p>
            <a:r>
              <a:rPr lang="en-US" sz="3200" dirty="0"/>
              <a:t>The throne was hereditary, the king was thought to be appointed divinely, that is derives his power directly from God. </a:t>
            </a:r>
          </a:p>
          <a:p>
            <a:endParaRPr lang="am-ET" sz="3200" dirty="0"/>
          </a:p>
        </p:txBody>
      </p:sp>
    </p:spTree>
    <p:extLst>
      <p:ext uri="{BB962C8B-B14F-4D97-AF65-F5344CB8AC3E}">
        <p14:creationId xmlns:p14="http://schemas.microsoft.com/office/powerpoint/2010/main" val="1840128825"/>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D52F-0F58-4F2D-96A5-91F43971497D}"/>
              </a:ext>
            </a:extLst>
          </p:cNvPr>
          <p:cNvSpPr>
            <a:spLocks noGrp="1"/>
          </p:cNvSpPr>
          <p:nvPr>
            <p:ph sz="quarter" idx="13"/>
          </p:nvPr>
        </p:nvSpPr>
        <p:spPr>
          <a:xfrm>
            <a:off x="741218" y="637310"/>
            <a:ext cx="10709564" cy="5583380"/>
          </a:xfrm>
        </p:spPr>
        <p:txBody>
          <a:bodyPr>
            <a:normAutofit lnSpcReduction="10000"/>
          </a:bodyPr>
          <a:lstStyle/>
          <a:p>
            <a:pPr marL="0" indent="0" algn="just">
              <a:buNone/>
            </a:pPr>
            <a:r>
              <a:rPr lang="en-US" dirty="0"/>
              <a:t>					</a:t>
            </a:r>
            <a:r>
              <a:rPr lang="en-US" b="1" dirty="0" err="1">
                <a:solidFill>
                  <a:srgbClr val="FF0000"/>
                </a:solidFill>
              </a:rPr>
              <a:t>Kibre</a:t>
            </a:r>
            <a:r>
              <a:rPr lang="en-US" b="1" dirty="0">
                <a:solidFill>
                  <a:srgbClr val="FF0000"/>
                </a:solidFill>
              </a:rPr>
              <a:t> </a:t>
            </a:r>
            <a:r>
              <a:rPr lang="en-US" b="1" dirty="0" err="1">
                <a:solidFill>
                  <a:srgbClr val="FF0000"/>
                </a:solidFill>
              </a:rPr>
              <a:t>Negest</a:t>
            </a:r>
            <a:endParaRPr lang="en-US" b="1" dirty="0">
              <a:solidFill>
                <a:srgbClr val="FF0000"/>
              </a:solidFill>
            </a:endParaRPr>
          </a:p>
          <a:p>
            <a:pPr algn="just">
              <a:buFont typeface="Wingdings" panose="05000000000000000000" pitchFamily="2" charset="2"/>
              <a:buChar char="§"/>
            </a:pPr>
            <a:r>
              <a:rPr lang="en-US" sz="2800" dirty="0"/>
              <a:t>The </a:t>
            </a:r>
            <a:r>
              <a:rPr lang="en-US" sz="2800" dirty="0" err="1"/>
              <a:t>Kebra</a:t>
            </a:r>
            <a:r>
              <a:rPr lang="en-US" sz="2800" dirty="0"/>
              <a:t> </a:t>
            </a:r>
            <a:r>
              <a:rPr lang="en-US" sz="2800" dirty="0" err="1"/>
              <a:t>Nagast</a:t>
            </a:r>
            <a:r>
              <a:rPr lang="en-US" sz="2800" dirty="0"/>
              <a:t> (The Glory of Kings) was written to document for the first time the mythical origins of the royal house. </a:t>
            </a:r>
          </a:p>
          <a:p>
            <a:pPr algn="just">
              <a:buFont typeface="Wingdings" panose="05000000000000000000" pitchFamily="2" charset="2"/>
              <a:buChar char="§"/>
            </a:pPr>
            <a:r>
              <a:rPr lang="en-US" sz="2800" dirty="0"/>
              <a:t>This document was written by six </a:t>
            </a:r>
            <a:r>
              <a:rPr lang="en-US" sz="2800" dirty="0" err="1"/>
              <a:t>Tigrean</a:t>
            </a:r>
            <a:r>
              <a:rPr lang="en-US" sz="2800" dirty="0"/>
              <a:t> clerics and completed in the early 14th Century. </a:t>
            </a:r>
          </a:p>
          <a:p>
            <a:pPr algn="just">
              <a:buFont typeface="Wingdings" panose="05000000000000000000" pitchFamily="2" charset="2"/>
              <a:buChar char="§"/>
            </a:pPr>
            <a:r>
              <a:rPr lang="en-US" sz="2800" dirty="0"/>
              <a:t>It was the principal sources of legitimacy for the kings. </a:t>
            </a:r>
          </a:p>
          <a:p>
            <a:pPr algn="just">
              <a:buFont typeface="Wingdings" panose="05000000000000000000" pitchFamily="2" charset="2"/>
              <a:buChar char="§"/>
            </a:pPr>
            <a:r>
              <a:rPr lang="en-US" sz="2800" dirty="0"/>
              <a:t>This document takes the Ethiopian history back to the Solomonic dynasty, where the queen of </a:t>
            </a:r>
            <a:r>
              <a:rPr lang="en-US" sz="2800" b="1" dirty="0">
                <a:solidFill>
                  <a:srgbClr val="0070C0"/>
                </a:solidFill>
              </a:rPr>
              <a:t>Sheba made romantic tripe to King Solomon </a:t>
            </a:r>
            <a:r>
              <a:rPr lang="en-US" sz="2800" dirty="0"/>
              <a:t>of Israel and gave birth to the first Ethiopia king Menelik I. </a:t>
            </a:r>
          </a:p>
          <a:p>
            <a:pPr algn="just">
              <a:buFont typeface="Wingdings" panose="05000000000000000000" pitchFamily="2" charset="2"/>
              <a:buChar char="§"/>
            </a:pPr>
            <a:r>
              <a:rPr lang="en-US" sz="2800" dirty="0"/>
              <a:t>Based on this the document determined that any king in Ethiopia must </a:t>
            </a:r>
            <a:r>
              <a:rPr lang="en-US" sz="2800" dirty="0">
                <a:solidFill>
                  <a:srgbClr val="FF0000"/>
                </a:solidFill>
              </a:rPr>
              <a:t>descend from the Solomonic dynasty </a:t>
            </a:r>
            <a:r>
              <a:rPr lang="en-US" sz="2800" dirty="0"/>
              <a:t>or </a:t>
            </a:r>
            <a:r>
              <a:rPr lang="en-US" sz="2800" b="1" dirty="0">
                <a:solidFill>
                  <a:srgbClr val="0070C0"/>
                </a:solidFill>
              </a:rPr>
              <a:t>must have such  blood relationship with the dynasty.  </a:t>
            </a:r>
            <a:endParaRPr lang="am-ET" sz="2800" b="1" dirty="0">
              <a:solidFill>
                <a:srgbClr val="0070C0"/>
              </a:solidFill>
            </a:endParaRPr>
          </a:p>
        </p:txBody>
      </p:sp>
    </p:spTree>
    <p:extLst>
      <p:ext uri="{BB962C8B-B14F-4D97-AF65-F5344CB8AC3E}">
        <p14:creationId xmlns:p14="http://schemas.microsoft.com/office/powerpoint/2010/main" val="2264055264"/>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1F75F-2F4D-4C60-91FC-3DB0B36937A8}"/>
              </a:ext>
            </a:extLst>
          </p:cNvPr>
          <p:cNvSpPr>
            <a:spLocks noGrp="1"/>
          </p:cNvSpPr>
          <p:nvPr>
            <p:ph sz="quarter" idx="13"/>
          </p:nvPr>
        </p:nvSpPr>
        <p:spPr>
          <a:xfrm>
            <a:off x="762000" y="637310"/>
            <a:ext cx="10668000" cy="5638799"/>
          </a:xfrm>
        </p:spPr>
        <p:txBody>
          <a:bodyPr>
            <a:normAutofit/>
          </a:bodyPr>
          <a:lstStyle/>
          <a:p>
            <a:pPr marL="0" indent="0" algn="just">
              <a:buNone/>
            </a:pPr>
            <a:r>
              <a:rPr lang="en-US" sz="3200" dirty="0"/>
              <a:t>					</a:t>
            </a:r>
            <a:r>
              <a:rPr lang="en-US" sz="3200" b="1" dirty="0" err="1">
                <a:solidFill>
                  <a:srgbClr val="FF0000"/>
                </a:solidFill>
              </a:rPr>
              <a:t>Ser’ate</a:t>
            </a:r>
            <a:r>
              <a:rPr lang="en-US" sz="3200" b="1" dirty="0">
                <a:solidFill>
                  <a:srgbClr val="FF0000"/>
                </a:solidFill>
              </a:rPr>
              <a:t> </a:t>
            </a:r>
            <a:r>
              <a:rPr lang="en-US" sz="3200" b="1" dirty="0" err="1">
                <a:solidFill>
                  <a:srgbClr val="FF0000"/>
                </a:solidFill>
              </a:rPr>
              <a:t>Mengist</a:t>
            </a:r>
            <a:endParaRPr lang="en-US" sz="3200" b="1" dirty="0">
              <a:solidFill>
                <a:srgbClr val="FF0000"/>
              </a:solidFill>
            </a:endParaRPr>
          </a:p>
          <a:p>
            <a:pPr algn="just"/>
            <a:r>
              <a:rPr lang="en-US" sz="3200" dirty="0" err="1"/>
              <a:t>Ser‘ate</a:t>
            </a:r>
            <a:r>
              <a:rPr lang="en-US" sz="3200" dirty="0"/>
              <a:t> </a:t>
            </a:r>
            <a:r>
              <a:rPr lang="en-US" sz="3200" dirty="0" err="1"/>
              <a:t>Mengist</a:t>
            </a:r>
            <a:r>
              <a:rPr lang="en-US" sz="3200" dirty="0"/>
              <a:t> was another traditional document that had been used as constitution by the traditional rulers before 1931.</a:t>
            </a:r>
          </a:p>
          <a:p>
            <a:pPr algn="just"/>
            <a:r>
              <a:rPr lang="en-US" sz="3200" dirty="0"/>
              <a:t>The </a:t>
            </a:r>
            <a:r>
              <a:rPr lang="en-US" sz="3200" dirty="0" err="1"/>
              <a:t>ser’ate</a:t>
            </a:r>
            <a:r>
              <a:rPr lang="en-US" sz="3200" dirty="0"/>
              <a:t> </a:t>
            </a:r>
            <a:r>
              <a:rPr lang="en-US" sz="3200" dirty="0" err="1"/>
              <a:t>Mengist</a:t>
            </a:r>
            <a:r>
              <a:rPr lang="en-US" sz="3200" dirty="0"/>
              <a:t> was one of the traditional documents that provided certain administrative protocol and directives in the 19th century. </a:t>
            </a:r>
          </a:p>
          <a:p>
            <a:pPr algn="just"/>
            <a:r>
              <a:rPr lang="en-US" sz="3200" dirty="0"/>
              <a:t>The </a:t>
            </a:r>
            <a:r>
              <a:rPr lang="en-US" sz="3200" dirty="0" err="1"/>
              <a:t>Ser‘ate</a:t>
            </a:r>
            <a:r>
              <a:rPr lang="en-US" sz="3200" dirty="0"/>
              <a:t> </a:t>
            </a:r>
            <a:r>
              <a:rPr lang="en-US" sz="3200" dirty="0" err="1"/>
              <a:t>Mengist</a:t>
            </a:r>
            <a:r>
              <a:rPr lang="en-US" sz="3200" dirty="0"/>
              <a:t> can hardly be considered to be a document of Constitutional Law in its widest sense. </a:t>
            </a:r>
          </a:p>
        </p:txBody>
      </p:sp>
    </p:spTree>
    <p:extLst>
      <p:ext uri="{BB962C8B-B14F-4D97-AF65-F5344CB8AC3E}">
        <p14:creationId xmlns:p14="http://schemas.microsoft.com/office/powerpoint/2010/main" val="410377304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47E1F-5288-46A2-BE5E-582477FDD608}"/>
              </a:ext>
            </a:extLst>
          </p:cNvPr>
          <p:cNvSpPr>
            <a:spLocks noGrp="1"/>
          </p:cNvSpPr>
          <p:nvPr>
            <p:ph sz="quarter" idx="13"/>
          </p:nvPr>
        </p:nvSpPr>
        <p:spPr>
          <a:xfrm>
            <a:off x="609600" y="471054"/>
            <a:ext cx="10848109" cy="5832764"/>
          </a:xfrm>
        </p:spPr>
        <p:txBody>
          <a:bodyPr>
            <a:normAutofit fontScale="85000" lnSpcReduction="10000"/>
          </a:bodyPr>
          <a:lstStyle/>
          <a:p>
            <a:pPr algn="just"/>
            <a:endParaRPr lang="en-US" sz="2800" cap="none" dirty="0">
              <a:latin typeface="Ebrima" panose="02000000000000000000" pitchFamily="2" charset="0"/>
              <a:ea typeface="Ebrima" panose="02000000000000000000" pitchFamily="2" charset="0"/>
              <a:cs typeface="Ebrima" panose="02000000000000000000" pitchFamily="2" charset="0"/>
            </a:endParaRPr>
          </a:p>
          <a:p>
            <a:pPr algn="just"/>
            <a:r>
              <a:rPr lang="en-US" sz="2800" cap="none" dirty="0">
                <a:latin typeface="Ebrima" panose="02000000000000000000" pitchFamily="2" charset="0"/>
                <a:ea typeface="Ebrima" panose="02000000000000000000" pitchFamily="2" charset="0"/>
                <a:cs typeface="Ebrima" panose="02000000000000000000" pitchFamily="2" charset="0"/>
              </a:rPr>
              <a:t>Constitution is the fundamental or basic law of a state which sets out the structure of the state and also lists the rights of citizens alongside the limits on the power exercise of a government. </a:t>
            </a:r>
          </a:p>
          <a:p>
            <a:pPr algn="just"/>
            <a:r>
              <a:rPr lang="en-US" sz="2800" cap="none" dirty="0">
                <a:latin typeface="Ebrima" panose="02000000000000000000" pitchFamily="2" charset="0"/>
                <a:ea typeface="Ebrima" panose="02000000000000000000" pitchFamily="2" charset="0"/>
                <a:cs typeface="Ebrima" panose="02000000000000000000" pitchFamily="2" charset="0"/>
              </a:rPr>
              <a:t>It is a blue print placed on top the hierarchy of laws on constitutional governments. </a:t>
            </a:r>
          </a:p>
          <a:p>
            <a:pPr algn="just"/>
            <a:r>
              <a:rPr lang="en-US" sz="2800" cap="none" dirty="0">
                <a:latin typeface="Ebrima" panose="02000000000000000000" pitchFamily="2" charset="0"/>
                <a:ea typeface="Ebrima" panose="02000000000000000000" pitchFamily="2" charset="0"/>
                <a:cs typeface="Ebrima" panose="02000000000000000000" pitchFamily="2" charset="0"/>
              </a:rPr>
              <a:t>It is collection of principles according to which the powers of the government, the rights of the governed, and the relation between the two are adjusted.</a:t>
            </a:r>
          </a:p>
          <a:p>
            <a:pPr algn="just"/>
            <a:r>
              <a:rPr lang="en-US" sz="2800" cap="none" dirty="0">
                <a:latin typeface="Ebrima" panose="02000000000000000000" pitchFamily="2" charset="0"/>
                <a:ea typeface="Ebrima" panose="02000000000000000000" pitchFamily="2" charset="0"/>
                <a:cs typeface="Ebrima" panose="02000000000000000000" pitchFamily="2" charset="0"/>
              </a:rPr>
              <a:t>constitution refers to body of rules and laws, (written or unwritten) that determine </a:t>
            </a:r>
          </a:p>
          <a:p>
            <a:pPr lvl="1" algn="just"/>
            <a:r>
              <a:rPr lang="en-US" sz="2400" cap="none" dirty="0">
                <a:latin typeface="Ebrima" panose="02000000000000000000" pitchFamily="2" charset="0"/>
                <a:ea typeface="Ebrima" panose="02000000000000000000" pitchFamily="2" charset="0"/>
                <a:cs typeface="Ebrima" panose="02000000000000000000" pitchFamily="2" charset="0"/>
              </a:rPr>
              <a:t>the organization of government,</a:t>
            </a:r>
          </a:p>
          <a:p>
            <a:pPr lvl="1" algn="just"/>
            <a:r>
              <a:rPr lang="en-US" sz="2400" cap="none" dirty="0">
                <a:latin typeface="Ebrima" panose="02000000000000000000" pitchFamily="2" charset="0"/>
                <a:ea typeface="Ebrima" panose="02000000000000000000" pitchFamily="2" charset="0"/>
                <a:cs typeface="Ebrima" panose="02000000000000000000" pitchFamily="2" charset="0"/>
              </a:rPr>
              <a:t>the distribution of powers and functions to various organs of </a:t>
            </a:r>
            <a:r>
              <a:rPr lang="en-US" sz="2600" cap="none" dirty="0">
                <a:latin typeface="Ebrima" panose="02000000000000000000" pitchFamily="2" charset="0"/>
                <a:ea typeface="Ebrima" panose="02000000000000000000" pitchFamily="2" charset="0"/>
                <a:cs typeface="Ebrima" panose="02000000000000000000" pitchFamily="2" charset="0"/>
              </a:rPr>
              <a:t>government, </a:t>
            </a:r>
          </a:p>
          <a:p>
            <a:pPr lvl="1" algn="just"/>
            <a:r>
              <a:rPr lang="en-US" sz="2600" cap="none" dirty="0">
                <a:latin typeface="Ebrima" panose="02000000000000000000" pitchFamily="2" charset="0"/>
                <a:ea typeface="Ebrima" panose="02000000000000000000" pitchFamily="2" charset="0"/>
                <a:cs typeface="Ebrima" panose="02000000000000000000" pitchFamily="2" charset="0"/>
              </a:rPr>
              <a:t>regulate the relationship among themselves and also between the state and </a:t>
            </a:r>
            <a:r>
              <a:rPr lang="en-US" sz="2600" cap="none" dirty="0" err="1">
                <a:latin typeface="Ebrima" panose="02000000000000000000" pitchFamily="2" charset="0"/>
                <a:ea typeface="Ebrima" panose="02000000000000000000" pitchFamily="2" charset="0"/>
                <a:cs typeface="Ebrima" panose="02000000000000000000" pitchFamily="2" charset="0"/>
              </a:rPr>
              <a:t>etc</a:t>
            </a:r>
            <a:endParaRPr lang="en-US" sz="2600" cap="none" dirty="0">
              <a:latin typeface="Ebrima" panose="02000000000000000000" pitchFamily="2" charset="0"/>
              <a:ea typeface="Ebrima" panose="02000000000000000000" pitchFamily="2" charset="0"/>
              <a:cs typeface="Ebrima" panose="02000000000000000000" pitchFamily="2" charset="0"/>
            </a:endParaRPr>
          </a:p>
          <a:p>
            <a:pPr lvl="1" algn="just"/>
            <a:endParaRPr lang="en-US" sz="2600" cap="none" dirty="0">
              <a:latin typeface="Ebrima" panose="02000000000000000000" pitchFamily="2" charset="0"/>
              <a:ea typeface="Ebrima" panose="02000000000000000000" pitchFamily="2" charset="0"/>
              <a:cs typeface="Ebrima" panose="02000000000000000000" pitchFamily="2" charset="0"/>
            </a:endParaRPr>
          </a:p>
          <a:p>
            <a:pPr algn="just"/>
            <a:endParaRPr lang="am-ET" sz="2800" cap="none"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017354742"/>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D5C5E-5B84-47A4-B006-F2B72FCC7162}"/>
              </a:ext>
            </a:extLst>
          </p:cNvPr>
          <p:cNvSpPr>
            <a:spLocks noGrp="1"/>
          </p:cNvSpPr>
          <p:nvPr>
            <p:ph sz="quarter" idx="13"/>
          </p:nvPr>
        </p:nvSpPr>
        <p:spPr>
          <a:xfrm>
            <a:off x="762000" y="692727"/>
            <a:ext cx="10612582" cy="5541817"/>
          </a:xfrm>
        </p:spPr>
        <p:txBody>
          <a:bodyPr>
            <a:normAutofit/>
          </a:bodyPr>
          <a:lstStyle/>
          <a:p>
            <a:pPr marL="0" indent="0" algn="just">
              <a:buNone/>
            </a:pPr>
            <a:r>
              <a:rPr lang="en-US" sz="3200" dirty="0"/>
              <a:t> </a:t>
            </a:r>
          </a:p>
          <a:p>
            <a:pPr algn="just"/>
            <a:r>
              <a:rPr lang="en-US" sz="3200" dirty="0"/>
              <a:t>It is the first document known to have been used for allocating power among the Crown, its dignitaries and the Church, by means of “a protocol of ceremonies which had to be consulted whenever occasions required it” and tried to lay out a pattern of succession to power, though the problem of primogeniture was more theoretical than practical as incessant rivalries among members of the royal house intermittently switched lines.</a:t>
            </a:r>
          </a:p>
          <a:p>
            <a:pPr algn="just"/>
            <a:endParaRPr lang="am-ET" sz="3200" dirty="0"/>
          </a:p>
        </p:txBody>
      </p:sp>
    </p:spTree>
    <p:extLst>
      <p:ext uri="{BB962C8B-B14F-4D97-AF65-F5344CB8AC3E}">
        <p14:creationId xmlns:p14="http://schemas.microsoft.com/office/powerpoint/2010/main" val="41044653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81C5B-32F0-4A8E-8F7F-76F40B16E601}"/>
              </a:ext>
            </a:extLst>
          </p:cNvPr>
          <p:cNvSpPr>
            <a:spLocks noGrp="1"/>
          </p:cNvSpPr>
          <p:nvPr>
            <p:ph sz="quarter" idx="13"/>
          </p:nvPr>
        </p:nvSpPr>
        <p:spPr>
          <a:xfrm>
            <a:off x="768927" y="595746"/>
            <a:ext cx="10654145" cy="5666508"/>
          </a:xfrm>
        </p:spPr>
        <p:txBody>
          <a:bodyPr>
            <a:normAutofit fontScale="92500" lnSpcReduction="10000"/>
          </a:bodyPr>
          <a:lstStyle/>
          <a:p>
            <a:pPr marL="0" indent="0" algn="just">
              <a:buNone/>
            </a:pPr>
            <a:r>
              <a:rPr lang="fr-FR" dirty="0"/>
              <a:t>				    </a:t>
            </a:r>
            <a:r>
              <a:rPr lang="fr-FR" sz="3500" b="1" dirty="0"/>
              <a:t>Modern Constitution (Post- 1931)</a:t>
            </a:r>
          </a:p>
          <a:p>
            <a:pPr marL="0" indent="0" algn="just">
              <a:buNone/>
            </a:pPr>
            <a:r>
              <a:rPr lang="en-US" dirty="0"/>
              <a:t>				               </a:t>
            </a:r>
            <a:r>
              <a:rPr lang="en-US" b="1" dirty="0">
                <a:solidFill>
                  <a:srgbClr val="FF0000"/>
                </a:solidFill>
              </a:rPr>
              <a:t>The 1931 First Written Constitution</a:t>
            </a:r>
          </a:p>
          <a:p>
            <a:pPr algn="just">
              <a:buFont typeface="Wingdings" panose="05000000000000000000" pitchFamily="2" charset="2"/>
              <a:buChar char="§"/>
            </a:pPr>
            <a:r>
              <a:rPr lang="en-US" sz="3200" dirty="0"/>
              <a:t>It is often said that the key sources of legitimacy in Ethiopia‘s past were force (conquest, military expansion), religion (i.e. Orthodox Christianity), and tradition (i.e. right‘ genealogy). </a:t>
            </a:r>
          </a:p>
          <a:p>
            <a:pPr algn="just">
              <a:buFont typeface="Wingdings" panose="05000000000000000000" pitchFamily="2" charset="2"/>
              <a:buChar char="§"/>
            </a:pPr>
            <a:r>
              <a:rPr lang="en-US" sz="3200" dirty="0"/>
              <a:t>This is also in line with the official titles of the supposedly Solomonic Ethiopian Emperors which, roughly, are as follows; </a:t>
            </a:r>
          </a:p>
          <a:p>
            <a:pPr lvl="1" algn="just">
              <a:buFont typeface="Wingdings" panose="05000000000000000000" pitchFamily="2" charset="2"/>
              <a:buChar char="§"/>
            </a:pPr>
            <a:r>
              <a:rPr lang="en-US" sz="3200" dirty="0">
                <a:solidFill>
                  <a:srgbClr val="FF0000"/>
                </a:solidFill>
              </a:rPr>
              <a:t>Conquering Lion </a:t>
            </a:r>
            <a:r>
              <a:rPr lang="en-US" sz="3200" dirty="0"/>
              <a:t>[marking might, or force] </a:t>
            </a:r>
            <a:r>
              <a:rPr lang="en-US" sz="3200" b="1" dirty="0">
                <a:solidFill>
                  <a:srgbClr val="FF0000"/>
                </a:solidFill>
              </a:rPr>
              <a:t>of the Tribe of Judah</a:t>
            </a:r>
            <a:r>
              <a:rPr lang="en-US" sz="3200" dirty="0"/>
              <a:t> [marking genealogy and tradition], </a:t>
            </a:r>
            <a:r>
              <a:rPr lang="en-US" sz="3200" dirty="0">
                <a:solidFill>
                  <a:srgbClr val="FF0000"/>
                </a:solidFill>
              </a:rPr>
              <a:t>Elect of God </a:t>
            </a:r>
            <a:r>
              <a:rPr lang="en-US" sz="3200" dirty="0"/>
              <a:t>[marking the vital importance of religious anointing to qualify for the throne], ... [the name], King of Kings, Emperor of Ethiopia.</a:t>
            </a:r>
          </a:p>
          <a:p>
            <a:pPr marL="0" indent="0" algn="just">
              <a:buNone/>
            </a:pPr>
            <a:endParaRPr lang="am-ET" sz="3200" dirty="0"/>
          </a:p>
        </p:txBody>
      </p:sp>
    </p:spTree>
    <p:extLst>
      <p:ext uri="{BB962C8B-B14F-4D97-AF65-F5344CB8AC3E}">
        <p14:creationId xmlns:p14="http://schemas.microsoft.com/office/powerpoint/2010/main" val="2534340882"/>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8F910-CA7A-4992-B450-32CAD8151682}"/>
              </a:ext>
            </a:extLst>
          </p:cNvPr>
          <p:cNvSpPr>
            <a:spLocks noGrp="1"/>
          </p:cNvSpPr>
          <p:nvPr>
            <p:ph sz="quarter" idx="13"/>
          </p:nvPr>
        </p:nvSpPr>
        <p:spPr>
          <a:xfrm>
            <a:off x="585627" y="606175"/>
            <a:ext cx="10828962" cy="5619963"/>
          </a:xfrm>
        </p:spPr>
        <p:txBody>
          <a:bodyPr>
            <a:noAutofit/>
          </a:bodyPr>
          <a:lstStyle/>
          <a:p>
            <a:pPr algn="just"/>
            <a:r>
              <a:rPr lang="en-US" sz="2800" dirty="0"/>
              <a:t>With promulgation of first written form of constitution on July16, 1931 by Emperor Haile Selassie, the era of unwritten form of constitution came to an end. </a:t>
            </a:r>
          </a:p>
          <a:p>
            <a:pPr algn="just"/>
            <a:r>
              <a:rPr lang="en-US" sz="2800" dirty="0"/>
              <a:t>The constitution reinforced the traditional position of the emperor as “</a:t>
            </a:r>
            <a:r>
              <a:rPr lang="en-US" sz="2800" dirty="0" err="1"/>
              <a:t>Siyume</a:t>
            </a:r>
            <a:r>
              <a:rPr lang="en-US" sz="2800" dirty="0"/>
              <a:t> </a:t>
            </a:r>
            <a:r>
              <a:rPr lang="en-US" sz="2800" dirty="0" err="1"/>
              <a:t>Egziabiher</a:t>
            </a:r>
            <a:r>
              <a:rPr lang="en-US" sz="2800" dirty="0"/>
              <a:t>, </a:t>
            </a:r>
            <a:r>
              <a:rPr lang="en-US" sz="2800" dirty="0" err="1"/>
              <a:t>Niguse</a:t>
            </a:r>
            <a:r>
              <a:rPr lang="en-US" sz="2800" dirty="0"/>
              <a:t> </a:t>
            </a:r>
            <a:r>
              <a:rPr lang="en-US" sz="2800" dirty="0" err="1"/>
              <a:t>Negast</a:t>
            </a:r>
            <a:r>
              <a:rPr lang="en-US" sz="2800" dirty="0"/>
              <a:t> Za Ethiopia‘” which literally means: Elect of God, King of Kings of Ethiopia.</a:t>
            </a:r>
          </a:p>
          <a:p>
            <a:pPr algn="just"/>
            <a:r>
              <a:rPr lang="en-US" sz="2800" dirty="0"/>
              <a:t>It has 7 chapters and 55 articles </a:t>
            </a:r>
          </a:p>
          <a:p>
            <a:pPr algn="just"/>
            <a:r>
              <a:rPr lang="en-US" sz="2800" dirty="0"/>
              <a:t>The introduction of the first written constitution in however does not mean a great departure rather simply changing unwritten dynastic claim into a written form. </a:t>
            </a:r>
          </a:p>
          <a:p>
            <a:pPr algn="just"/>
            <a:r>
              <a:rPr lang="en-US" sz="2800" dirty="0"/>
              <a:t>It is believed that both </a:t>
            </a:r>
            <a:r>
              <a:rPr lang="en-US" sz="2800" b="1" dirty="0">
                <a:solidFill>
                  <a:srgbClr val="0070C0"/>
                </a:solidFill>
              </a:rPr>
              <a:t>internal and external </a:t>
            </a:r>
            <a:r>
              <a:rPr lang="en-US" sz="2800" dirty="0"/>
              <a:t>factors forced the development of the 1931 constitution</a:t>
            </a:r>
            <a:endParaRPr lang="am-ET" sz="2800" dirty="0"/>
          </a:p>
        </p:txBody>
      </p:sp>
    </p:spTree>
    <p:extLst>
      <p:ext uri="{BB962C8B-B14F-4D97-AF65-F5344CB8AC3E}">
        <p14:creationId xmlns:p14="http://schemas.microsoft.com/office/powerpoint/2010/main" val="2218145187"/>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2EC9C-BB6F-4D5B-9893-3D0216922FF7}"/>
              </a:ext>
            </a:extLst>
          </p:cNvPr>
          <p:cNvSpPr>
            <a:spLocks noGrp="1"/>
          </p:cNvSpPr>
          <p:nvPr>
            <p:ph sz="quarter" idx="13"/>
          </p:nvPr>
        </p:nvSpPr>
        <p:spPr>
          <a:xfrm>
            <a:off x="789709" y="623456"/>
            <a:ext cx="10640291" cy="5666508"/>
          </a:xfrm>
        </p:spPr>
        <p:txBody>
          <a:bodyPr>
            <a:normAutofit/>
          </a:bodyPr>
          <a:lstStyle/>
          <a:p>
            <a:pPr marL="0" indent="0" algn="just">
              <a:buNone/>
            </a:pPr>
            <a:endParaRPr lang="en-US" sz="3200" dirty="0"/>
          </a:p>
          <a:p>
            <a:pPr algn="just"/>
            <a:r>
              <a:rPr lang="en-US" sz="3200" b="1" dirty="0"/>
              <a:t>Externally,</a:t>
            </a:r>
            <a:r>
              <a:rPr lang="en-US" sz="3200" dirty="0"/>
              <a:t> the introduction of the 1931 constitution was the result of the growing interaction between Ethiopia and the external world, particularly the western European countries(image building). </a:t>
            </a:r>
          </a:p>
          <a:p>
            <a:pPr algn="just"/>
            <a:r>
              <a:rPr lang="en-US" sz="3200" b="1" dirty="0"/>
              <a:t>Internally,</a:t>
            </a:r>
            <a:r>
              <a:rPr lang="en-US" sz="3200" dirty="0"/>
              <a:t> the 1931 constitution was intended to provide a legal framework for the suppression of the powerful traditional nobilities to the emperor.</a:t>
            </a:r>
          </a:p>
          <a:p>
            <a:pPr algn="just"/>
            <a:r>
              <a:rPr lang="en-US" sz="3200" dirty="0"/>
              <a:t>The emperor has a deep interest of centralizing the state power in the internal politics of the country. </a:t>
            </a:r>
          </a:p>
          <a:p>
            <a:pPr algn="just"/>
            <a:endParaRPr lang="en-US" sz="3200" dirty="0"/>
          </a:p>
          <a:p>
            <a:pPr algn="just"/>
            <a:endParaRPr lang="en-US" sz="3200" dirty="0"/>
          </a:p>
          <a:p>
            <a:pPr algn="just"/>
            <a:endParaRPr lang="en-US" sz="3200" dirty="0"/>
          </a:p>
          <a:p>
            <a:pPr algn="just"/>
            <a:endParaRPr lang="am-ET" sz="3200" dirty="0"/>
          </a:p>
        </p:txBody>
      </p:sp>
    </p:spTree>
    <p:extLst>
      <p:ext uri="{BB962C8B-B14F-4D97-AF65-F5344CB8AC3E}">
        <p14:creationId xmlns:p14="http://schemas.microsoft.com/office/powerpoint/2010/main" val="399914791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A4A68-4ED1-4730-B548-31CFE7E0AC28}"/>
              </a:ext>
            </a:extLst>
          </p:cNvPr>
          <p:cNvSpPr>
            <a:spLocks noGrp="1"/>
          </p:cNvSpPr>
          <p:nvPr>
            <p:ph sz="quarter" idx="13"/>
          </p:nvPr>
        </p:nvSpPr>
        <p:spPr>
          <a:xfrm>
            <a:off x="748145" y="609600"/>
            <a:ext cx="10695710" cy="5652655"/>
          </a:xfrm>
        </p:spPr>
        <p:txBody>
          <a:bodyPr>
            <a:noAutofit/>
          </a:bodyPr>
          <a:lstStyle/>
          <a:p>
            <a:pPr algn="just"/>
            <a:r>
              <a:rPr lang="en-US" sz="2800" dirty="0"/>
              <a:t>It brought </a:t>
            </a:r>
            <a:r>
              <a:rPr lang="en-US" sz="2800" b="1" dirty="0"/>
              <a:t>bicameral parliamentary </a:t>
            </a:r>
            <a:r>
              <a:rPr lang="en-US" sz="2800" dirty="0"/>
              <a:t>system in Ethiopia for the first time. </a:t>
            </a:r>
          </a:p>
          <a:p>
            <a:pPr algn="just"/>
            <a:r>
              <a:rPr lang="en-US" sz="2800" dirty="0"/>
              <a:t>The upper house </a:t>
            </a:r>
            <a:r>
              <a:rPr lang="en-US" sz="2800" b="1" dirty="0">
                <a:solidFill>
                  <a:srgbClr val="FF0000"/>
                </a:solidFill>
              </a:rPr>
              <a:t>(chamber of senate) </a:t>
            </a:r>
            <a:r>
              <a:rPr lang="en-US" sz="2800" dirty="0"/>
              <a:t>Who are strong nobility directly elected by emperor and the lower house </a:t>
            </a:r>
            <a:r>
              <a:rPr lang="en-US" sz="2800" b="1" dirty="0">
                <a:solidFill>
                  <a:srgbClr val="FF0000"/>
                </a:solidFill>
              </a:rPr>
              <a:t>(chamber of deputies) </a:t>
            </a:r>
            <a:r>
              <a:rPr lang="en-US" sz="2800" dirty="0"/>
              <a:t>which incorporates individuals who are elected by nobilities in the upper house and entitled with advisory roles.   </a:t>
            </a:r>
          </a:p>
          <a:p>
            <a:pPr algn="just"/>
            <a:r>
              <a:rPr lang="en-US" sz="2800" dirty="0"/>
              <a:t>It also introduced ministerial system and annual budgeting system. </a:t>
            </a:r>
          </a:p>
          <a:p>
            <a:pPr algn="just"/>
            <a:r>
              <a:rPr lang="en-US" sz="2800" dirty="0"/>
              <a:t>According the 1931 constitution the monarchy had absolute power to appoint legislative body (chamber of senate), appoint and dismiss high ranking civil /military officials, declare and end wars, render justice and grant land. </a:t>
            </a:r>
          </a:p>
          <a:p>
            <a:pPr algn="just"/>
            <a:endParaRPr lang="en-US" sz="2800" dirty="0"/>
          </a:p>
        </p:txBody>
      </p:sp>
    </p:spTree>
    <p:extLst>
      <p:ext uri="{BB962C8B-B14F-4D97-AF65-F5344CB8AC3E}">
        <p14:creationId xmlns:p14="http://schemas.microsoft.com/office/powerpoint/2010/main" val="2337258137"/>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42B94-603D-4230-8DCB-A6D0F85BF135}"/>
              </a:ext>
            </a:extLst>
          </p:cNvPr>
          <p:cNvSpPr>
            <a:spLocks noGrp="1"/>
          </p:cNvSpPr>
          <p:nvPr>
            <p:ph sz="quarter" idx="13"/>
          </p:nvPr>
        </p:nvSpPr>
        <p:spPr>
          <a:xfrm>
            <a:off x="739739" y="585627"/>
            <a:ext cx="10726221" cy="5650785"/>
          </a:xfrm>
        </p:spPr>
        <p:txBody>
          <a:bodyPr>
            <a:normAutofit lnSpcReduction="10000"/>
          </a:bodyPr>
          <a:lstStyle/>
          <a:p>
            <a:pPr algn="just"/>
            <a:r>
              <a:rPr lang="en-US" sz="2800" dirty="0"/>
              <a:t>In general the 1931 constitution recognize the absolute power of emperor(kept unquestioned and unlimited power of kings).</a:t>
            </a:r>
          </a:p>
          <a:p>
            <a:pPr marL="0" indent="0" algn="just">
              <a:buNone/>
            </a:pPr>
            <a:r>
              <a:rPr lang="en-US" dirty="0"/>
              <a:t>		</a:t>
            </a:r>
            <a:r>
              <a:rPr lang="en-US" sz="3200" b="1" dirty="0">
                <a:solidFill>
                  <a:srgbClr val="FF0000"/>
                </a:solidFill>
              </a:rPr>
              <a:t>	The Revised Constitution of 1955</a:t>
            </a:r>
          </a:p>
          <a:p>
            <a:pPr algn="just">
              <a:buFont typeface="Wingdings" panose="05000000000000000000" pitchFamily="2" charset="2"/>
              <a:buChar char="§"/>
            </a:pPr>
            <a:r>
              <a:rPr lang="en-US" sz="2800" dirty="0"/>
              <a:t>The 1931 constitution was revised and replaced by the revised constitution of 1955.</a:t>
            </a:r>
          </a:p>
          <a:p>
            <a:pPr algn="just">
              <a:buFont typeface="Wingdings" panose="05000000000000000000" pitchFamily="2" charset="2"/>
              <a:buChar char="§"/>
            </a:pPr>
            <a:r>
              <a:rPr lang="en-US" sz="2800" dirty="0"/>
              <a:t>The revision of the 1931 constitution was urged by both internal and external factors.</a:t>
            </a:r>
          </a:p>
          <a:p>
            <a:pPr algn="just">
              <a:buFont typeface="Wingdings" panose="05000000000000000000" pitchFamily="2" charset="2"/>
              <a:buChar char="§"/>
            </a:pPr>
            <a:r>
              <a:rPr lang="en-US" sz="2800" dirty="0"/>
              <a:t>Internally, the constitution was aimed to reinforce the process of centralization and externally the federation of Eritrea with Ethiopia in 1952.</a:t>
            </a:r>
          </a:p>
          <a:p>
            <a:pPr algn="just">
              <a:buFont typeface="Wingdings" panose="05000000000000000000" pitchFamily="2" charset="2"/>
              <a:buChar char="§"/>
            </a:pPr>
            <a:r>
              <a:rPr lang="en-US" sz="2800" dirty="0"/>
              <a:t>The constitution  has 8 chapters and 131 articles</a:t>
            </a:r>
          </a:p>
          <a:p>
            <a:pPr marL="0" indent="0" algn="just">
              <a:buNone/>
            </a:pPr>
            <a:endParaRPr lang="en-US" dirty="0"/>
          </a:p>
          <a:p>
            <a:pPr algn="just"/>
            <a:endParaRPr lang="am-ET" dirty="0"/>
          </a:p>
        </p:txBody>
      </p:sp>
    </p:spTree>
    <p:extLst>
      <p:ext uri="{BB962C8B-B14F-4D97-AF65-F5344CB8AC3E}">
        <p14:creationId xmlns:p14="http://schemas.microsoft.com/office/powerpoint/2010/main" val="3045110585"/>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13AB7-E516-4CE9-800E-14017655EBF3}"/>
              </a:ext>
            </a:extLst>
          </p:cNvPr>
          <p:cNvSpPr>
            <a:spLocks noGrp="1"/>
          </p:cNvSpPr>
          <p:nvPr>
            <p:ph sz="quarter" idx="13"/>
          </p:nvPr>
        </p:nvSpPr>
        <p:spPr>
          <a:xfrm>
            <a:off x="789709" y="623455"/>
            <a:ext cx="10654146" cy="5652653"/>
          </a:xfrm>
        </p:spPr>
        <p:txBody>
          <a:bodyPr>
            <a:noAutofit/>
          </a:bodyPr>
          <a:lstStyle/>
          <a:p>
            <a:pPr algn="just">
              <a:buFont typeface="Wingdings" panose="05000000000000000000" pitchFamily="2" charset="2"/>
              <a:buChar char="§"/>
            </a:pPr>
            <a:r>
              <a:rPr lang="en-US" sz="3200" dirty="0"/>
              <a:t>Moreover the 1955 constitution also claimed about the </a:t>
            </a:r>
            <a:r>
              <a:rPr lang="en-US" sz="3200" b="1" dirty="0">
                <a:solidFill>
                  <a:srgbClr val="FF0000"/>
                </a:solidFill>
              </a:rPr>
              <a:t>inviolability of the power of emperor and sacredness of his personality, </a:t>
            </a:r>
            <a:r>
              <a:rPr lang="en-US" sz="3200" dirty="0"/>
              <a:t>which led to more of subject status of Ethiopian people than citizens. </a:t>
            </a:r>
          </a:p>
          <a:p>
            <a:pPr algn="just">
              <a:buFont typeface="Wingdings" panose="05000000000000000000" pitchFamily="2" charset="2"/>
              <a:buChar char="§"/>
            </a:pPr>
            <a:r>
              <a:rPr lang="en-US" sz="3200" dirty="0"/>
              <a:t>Nevertheless certain principles where included </a:t>
            </a:r>
            <a:r>
              <a:rPr lang="en-US" sz="3200" b="1" dirty="0">
                <a:solidFill>
                  <a:srgbClr val="FF0000"/>
                </a:solidFill>
              </a:rPr>
              <a:t>merely as paper issue</a:t>
            </a:r>
            <a:r>
              <a:rPr lang="en-US" sz="3200" dirty="0"/>
              <a:t> for the form of the constitution such as ideas of liberty, freedom of expression and assembly to give good appearance to the constitution. </a:t>
            </a:r>
          </a:p>
          <a:p>
            <a:pPr algn="just">
              <a:buFont typeface="Wingdings" panose="05000000000000000000" pitchFamily="2" charset="2"/>
              <a:buChar char="§"/>
            </a:pPr>
            <a:r>
              <a:rPr lang="en-US" sz="3200" b="1" dirty="0">
                <a:solidFill>
                  <a:srgbClr val="FF0000"/>
                </a:solidFill>
              </a:rPr>
              <a:t>Similar to 1931 constitution the 1955 constitution also recognized the absolute power of emperor.</a:t>
            </a:r>
          </a:p>
          <a:p>
            <a:pPr marL="0" indent="0" algn="just">
              <a:buNone/>
            </a:pPr>
            <a:endParaRPr lang="am-ET" sz="3200" dirty="0"/>
          </a:p>
        </p:txBody>
      </p:sp>
    </p:spTree>
    <p:extLst>
      <p:ext uri="{BB962C8B-B14F-4D97-AF65-F5344CB8AC3E}">
        <p14:creationId xmlns:p14="http://schemas.microsoft.com/office/powerpoint/2010/main" val="231486690"/>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0481B-8B13-42BF-8A9A-ACEC248EC51C}"/>
              </a:ext>
            </a:extLst>
          </p:cNvPr>
          <p:cNvSpPr>
            <a:spLocks noGrp="1"/>
          </p:cNvSpPr>
          <p:nvPr>
            <p:ph sz="quarter" idx="13"/>
          </p:nvPr>
        </p:nvSpPr>
        <p:spPr>
          <a:xfrm>
            <a:off x="787400" y="622300"/>
            <a:ext cx="10642600" cy="5768226"/>
          </a:xfrm>
        </p:spPr>
        <p:txBody>
          <a:bodyPr>
            <a:noAutofit/>
          </a:bodyPr>
          <a:lstStyle/>
          <a:p>
            <a:pPr algn="just"/>
            <a:r>
              <a:rPr lang="en-US" sz="2800" b="1" dirty="0">
                <a:solidFill>
                  <a:srgbClr val="FF0000"/>
                </a:solidFill>
              </a:rPr>
              <a:t>The 1987 Constitution of People’s Democratic Republic Ethiopia (PDRE)</a:t>
            </a:r>
          </a:p>
          <a:p>
            <a:pPr algn="just"/>
            <a:r>
              <a:rPr lang="en-US" sz="2800" dirty="0"/>
              <a:t>Derg has come to power in 1974. However until 1987 for those 13 years it was governing without constitution and constitutional practice and more decrease and proclamations were used to govern the country</a:t>
            </a:r>
            <a:r>
              <a:rPr lang="en-US" sz="2800" b="1" dirty="0">
                <a:solidFill>
                  <a:srgbClr val="00B0F0"/>
                </a:solidFill>
              </a:rPr>
              <a:t>(1974-1987 was a period of constitutional vacuum in Ethiopia). </a:t>
            </a:r>
          </a:p>
          <a:p>
            <a:pPr algn="just"/>
            <a:r>
              <a:rPr lang="en-US" sz="2800" dirty="0"/>
              <a:t>The 1987 constitution was said to be’’ the constitution of peoples democratic republic of Ethiopia.</a:t>
            </a:r>
          </a:p>
          <a:p>
            <a:pPr algn="just"/>
            <a:r>
              <a:rPr lang="en-US" sz="2800" dirty="0"/>
              <a:t>It has 17 chapters and 119 articles </a:t>
            </a:r>
          </a:p>
          <a:p>
            <a:pPr algn="just"/>
            <a:r>
              <a:rPr lang="en-US" sz="2800" dirty="0"/>
              <a:t>It however gave absolute power to one party system (workers party of Ethiopia) and ultimately this lead to one man dictatorship over the country. </a:t>
            </a:r>
          </a:p>
          <a:p>
            <a:pPr marL="0" indent="0" algn="just">
              <a:buNone/>
            </a:pPr>
            <a:endParaRPr lang="en-US" sz="2800" dirty="0"/>
          </a:p>
          <a:p>
            <a:pPr algn="just"/>
            <a:endParaRPr lang="am-ET" sz="2800" dirty="0"/>
          </a:p>
        </p:txBody>
      </p:sp>
    </p:spTree>
    <p:extLst>
      <p:ext uri="{BB962C8B-B14F-4D97-AF65-F5344CB8AC3E}">
        <p14:creationId xmlns:p14="http://schemas.microsoft.com/office/powerpoint/2010/main" val="707761864"/>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D9642-B7F5-47F3-B7F4-05F597B002F3}"/>
              </a:ext>
            </a:extLst>
          </p:cNvPr>
          <p:cNvSpPr>
            <a:spLocks noGrp="1"/>
          </p:cNvSpPr>
          <p:nvPr>
            <p:ph sz="quarter" idx="13"/>
          </p:nvPr>
        </p:nvSpPr>
        <p:spPr>
          <a:xfrm>
            <a:off x="762000" y="635000"/>
            <a:ext cx="10668000" cy="5575300"/>
          </a:xfrm>
        </p:spPr>
        <p:txBody>
          <a:bodyPr>
            <a:normAutofit/>
          </a:bodyPr>
          <a:lstStyle/>
          <a:p>
            <a:pPr algn="just"/>
            <a:r>
              <a:rPr lang="en-US" sz="2800" b="1" dirty="0">
                <a:solidFill>
                  <a:srgbClr val="FF0000"/>
                </a:solidFill>
              </a:rPr>
              <a:t>The People‘s Democratic Republic Ethiopia constitution (1987) was different from the 1931 and the 1955 imperial constitutions in that constitution:</a:t>
            </a:r>
          </a:p>
          <a:p>
            <a:r>
              <a:rPr lang="en-US" sz="3200" dirty="0"/>
              <a:t> State and religion were separated (issue of secularism was included in the constitution) for the first time;</a:t>
            </a:r>
          </a:p>
          <a:p>
            <a:r>
              <a:rPr lang="en-US" sz="3200" dirty="0"/>
              <a:t> State the political power and sovereignty were declared to be the preserve of the working people of Ethiopia.</a:t>
            </a:r>
          </a:p>
          <a:p>
            <a:r>
              <a:rPr lang="en-US" sz="3200" dirty="0"/>
              <a:t> Contains provisions on democratic and human rights;</a:t>
            </a:r>
          </a:p>
        </p:txBody>
      </p:sp>
    </p:spTree>
    <p:extLst>
      <p:ext uri="{BB962C8B-B14F-4D97-AF65-F5344CB8AC3E}">
        <p14:creationId xmlns:p14="http://schemas.microsoft.com/office/powerpoint/2010/main" val="3118435049"/>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D7B1E-8D12-4529-96AD-73F2F339F609}"/>
              </a:ext>
            </a:extLst>
          </p:cNvPr>
          <p:cNvSpPr>
            <a:spLocks noGrp="1"/>
          </p:cNvSpPr>
          <p:nvPr>
            <p:ph sz="quarter" idx="13"/>
          </p:nvPr>
        </p:nvSpPr>
        <p:spPr>
          <a:xfrm>
            <a:off x="775855" y="623455"/>
            <a:ext cx="10654145" cy="5597235"/>
          </a:xfrm>
        </p:spPr>
        <p:txBody>
          <a:bodyPr>
            <a:normAutofit/>
          </a:bodyPr>
          <a:lstStyle/>
          <a:p>
            <a:pPr algn="just"/>
            <a:r>
              <a:rPr lang="en-US" sz="3200" dirty="0"/>
              <a:t> Recognized the different cultural identities and the equality of Nation and Nationalities;</a:t>
            </a:r>
          </a:p>
          <a:p>
            <a:pPr algn="just"/>
            <a:r>
              <a:rPr lang="en-US" sz="3200" dirty="0"/>
              <a:t> Introduced a party system by giving recognition to the workers party of Ethiopia. Thus, leading to a transition from a none party system to a single party system; </a:t>
            </a:r>
          </a:p>
          <a:p>
            <a:pPr algn="just"/>
            <a:r>
              <a:rPr lang="en-US" sz="3200" dirty="0"/>
              <a:t> Aimed at the principles of Marxist and Leninist ideology; </a:t>
            </a:r>
          </a:p>
          <a:p>
            <a:pPr algn="just"/>
            <a:r>
              <a:rPr lang="en-US" sz="3200" dirty="0"/>
              <a:t> Aimed at giving power to the peoples so that they exercise through referendum, local and national assembly.</a:t>
            </a:r>
          </a:p>
          <a:p>
            <a:pPr algn="just"/>
            <a:endParaRPr lang="am-ET" sz="3200" dirty="0"/>
          </a:p>
        </p:txBody>
      </p:sp>
    </p:spTree>
    <p:extLst>
      <p:ext uri="{BB962C8B-B14F-4D97-AF65-F5344CB8AC3E}">
        <p14:creationId xmlns:p14="http://schemas.microsoft.com/office/powerpoint/2010/main" val="6307510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CDA4B-09BB-4780-ABC0-D65EEBB09A56}"/>
              </a:ext>
            </a:extLst>
          </p:cNvPr>
          <p:cNvSpPr>
            <a:spLocks noGrp="1"/>
          </p:cNvSpPr>
          <p:nvPr>
            <p:ph sz="quarter" idx="13"/>
          </p:nvPr>
        </p:nvSpPr>
        <p:spPr>
          <a:xfrm>
            <a:off x="748145" y="581891"/>
            <a:ext cx="10737273" cy="5694217"/>
          </a:xfrm>
        </p:spPr>
        <p:txBody>
          <a:bodyPr>
            <a:normAutofit/>
          </a:bodyPr>
          <a:lstStyle/>
          <a:p>
            <a:pPr algn="just"/>
            <a:r>
              <a:rPr lang="en-US" sz="2800" dirty="0">
                <a:latin typeface="Ebrima" panose="02000000000000000000" pitchFamily="2" charset="0"/>
                <a:ea typeface="Ebrima" panose="02000000000000000000" pitchFamily="2" charset="0"/>
                <a:cs typeface="Ebrima" panose="02000000000000000000" pitchFamily="2" charset="0"/>
              </a:rPr>
              <a:t> Constitution is the </a:t>
            </a:r>
            <a:r>
              <a:rPr lang="en-US" sz="2800" dirty="0">
                <a:solidFill>
                  <a:srgbClr val="FF0000"/>
                </a:solidFill>
                <a:latin typeface="Ebrima" panose="02000000000000000000" pitchFamily="2" charset="0"/>
                <a:ea typeface="Ebrima" panose="02000000000000000000" pitchFamily="2" charset="0"/>
                <a:cs typeface="Ebrima" panose="02000000000000000000" pitchFamily="2" charset="0"/>
              </a:rPr>
              <a:t>mothers of all laws; </a:t>
            </a:r>
            <a:r>
              <a:rPr lang="en-US" sz="2800" dirty="0">
                <a:latin typeface="Ebrima" panose="02000000000000000000" pitchFamily="2" charset="0"/>
                <a:ea typeface="Ebrima" panose="02000000000000000000" pitchFamily="2" charset="0"/>
                <a:cs typeface="Ebrima" panose="02000000000000000000" pitchFamily="2" charset="0"/>
              </a:rPr>
              <a:t>all other ordinary laws are derived from and subjected to this blue print. </a:t>
            </a:r>
          </a:p>
          <a:p>
            <a:pPr algn="just"/>
            <a:r>
              <a:rPr lang="en-US" sz="2800" dirty="0">
                <a:latin typeface="Ebrima" panose="02000000000000000000" pitchFamily="2" charset="0"/>
                <a:ea typeface="Ebrima" panose="02000000000000000000" pitchFamily="2" charset="0"/>
                <a:cs typeface="Ebrima" panose="02000000000000000000" pitchFamily="2" charset="0"/>
              </a:rPr>
              <a:t>Hence, since constitution is supreme law of a land, any other law contradicted with the provisions of the constitution becomes void or invalid. </a:t>
            </a:r>
          </a:p>
          <a:p>
            <a:pPr marL="457200" lvl="1" indent="0" algn="just">
              <a:buNone/>
            </a:pP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solidFill>
                  <a:srgbClr val="00B0F0"/>
                </a:solidFill>
                <a:latin typeface="Ebrima" panose="02000000000000000000" pitchFamily="2" charset="0"/>
                <a:ea typeface="Ebrima" panose="02000000000000000000" pitchFamily="2" charset="0"/>
                <a:cs typeface="Ebrima" panose="02000000000000000000" pitchFamily="2" charset="0"/>
              </a:rPr>
              <a:t>Peculiar Features of Constitution </a:t>
            </a:r>
          </a:p>
          <a:p>
            <a:pPr algn="just">
              <a:buFont typeface="Wingdings" panose="05000000000000000000" pitchFamily="2" charset="2"/>
              <a:buChar char="§"/>
            </a:pPr>
            <a:r>
              <a:rPr lang="en-US" sz="2800" dirty="0">
                <a:solidFill>
                  <a:schemeClr val="tx1"/>
                </a:solidFill>
                <a:latin typeface="Ebrima" panose="02000000000000000000" pitchFamily="2" charset="0"/>
                <a:ea typeface="Ebrima" panose="02000000000000000000" pitchFamily="2" charset="0"/>
                <a:cs typeface="Ebrima" panose="02000000000000000000" pitchFamily="2" charset="0"/>
              </a:rPr>
              <a:t>All constitutions contain some common elements. </a:t>
            </a:r>
          </a:p>
          <a:p>
            <a:pPr algn="just">
              <a:buFont typeface="Wingdings" panose="05000000000000000000" pitchFamily="2" charset="2"/>
              <a:buChar char="§"/>
            </a:pPr>
            <a:r>
              <a:rPr lang="en-US" sz="2800" dirty="0">
                <a:solidFill>
                  <a:schemeClr val="tx1"/>
                </a:solidFill>
                <a:latin typeface="Ebrima" panose="02000000000000000000" pitchFamily="2" charset="0"/>
                <a:ea typeface="Ebrima" panose="02000000000000000000" pitchFamily="2" charset="0"/>
                <a:cs typeface="Ebrima" panose="02000000000000000000" pitchFamily="2" charset="0"/>
              </a:rPr>
              <a:t>From Magna Carta of 1215 to today, constitutional documents and traditions take the general form of a contract or an agreement between the ruled and the rulers.</a:t>
            </a:r>
          </a:p>
        </p:txBody>
      </p:sp>
    </p:spTree>
    <p:extLst>
      <p:ext uri="{BB962C8B-B14F-4D97-AF65-F5344CB8AC3E}">
        <p14:creationId xmlns:p14="http://schemas.microsoft.com/office/powerpoint/2010/main" val="901307806"/>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930E8-710F-42C1-A3DE-281847C6B5DB}"/>
              </a:ext>
            </a:extLst>
          </p:cNvPr>
          <p:cNvSpPr>
            <a:spLocks noGrp="1"/>
          </p:cNvSpPr>
          <p:nvPr>
            <p:ph sz="quarter" idx="13"/>
          </p:nvPr>
        </p:nvSpPr>
        <p:spPr>
          <a:xfrm>
            <a:off x="749300" y="723900"/>
            <a:ext cx="10693400" cy="5461000"/>
          </a:xfrm>
        </p:spPr>
        <p:txBody>
          <a:bodyPr>
            <a:normAutofit lnSpcReduction="10000"/>
          </a:bodyPr>
          <a:lstStyle/>
          <a:p>
            <a:pPr marL="0" indent="0" algn="just">
              <a:buNone/>
            </a:pPr>
            <a:r>
              <a:rPr lang="en-US" dirty="0"/>
              <a:t>					</a:t>
            </a:r>
            <a:r>
              <a:rPr lang="en-US" sz="2600" b="1" dirty="0">
                <a:solidFill>
                  <a:srgbClr val="FF0000"/>
                </a:solidFill>
              </a:rPr>
              <a:t>The 1995 (FDRE) Constitution</a:t>
            </a:r>
          </a:p>
          <a:p>
            <a:pPr algn="just">
              <a:buFont typeface="Wingdings" panose="05000000000000000000" pitchFamily="2" charset="2"/>
              <a:buChar char="§"/>
            </a:pPr>
            <a:r>
              <a:rPr lang="en-US" sz="3200" dirty="0"/>
              <a:t>The FDRE constitution has a wider coverage of both human and democratic rights. </a:t>
            </a:r>
          </a:p>
          <a:p>
            <a:pPr algn="just">
              <a:buFont typeface="Wingdings" panose="05000000000000000000" pitchFamily="2" charset="2"/>
              <a:buChar char="§"/>
            </a:pPr>
            <a:r>
              <a:rPr lang="en-US" sz="3200" dirty="0"/>
              <a:t>One third (approximately 33 articles) is devoted to the discussion of rights.</a:t>
            </a:r>
          </a:p>
          <a:p>
            <a:pPr algn="just">
              <a:buFont typeface="Wingdings" panose="05000000000000000000" pitchFamily="2" charset="2"/>
              <a:buChar char="§"/>
            </a:pPr>
            <a:r>
              <a:rPr lang="en-US" sz="3200" dirty="0"/>
              <a:t>It is the fourth written constitution and the constitution of Federal Democratic Republic of Ethiopia. </a:t>
            </a:r>
          </a:p>
          <a:p>
            <a:pPr algn="just">
              <a:buFont typeface="Wingdings" panose="05000000000000000000" pitchFamily="2" charset="2"/>
              <a:buChar char="§"/>
            </a:pPr>
            <a:r>
              <a:rPr lang="en-US" sz="3200" dirty="0"/>
              <a:t>It has 11 chapters and 106 articles.</a:t>
            </a:r>
          </a:p>
          <a:p>
            <a:pPr algn="just">
              <a:buFont typeface="Wingdings" panose="05000000000000000000" pitchFamily="2" charset="2"/>
              <a:buChar char="§"/>
            </a:pPr>
            <a:r>
              <a:rPr lang="en-US" sz="3200" dirty="0"/>
              <a:t>It is basically different from others that it based on popular participation. </a:t>
            </a:r>
          </a:p>
          <a:p>
            <a:pPr marL="0" indent="0" algn="just">
              <a:buNone/>
            </a:pPr>
            <a:endParaRPr lang="en-US" dirty="0"/>
          </a:p>
          <a:p>
            <a:pPr algn="just"/>
            <a:endParaRPr lang="am-ET" dirty="0"/>
          </a:p>
        </p:txBody>
      </p:sp>
    </p:spTree>
    <p:extLst>
      <p:ext uri="{BB962C8B-B14F-4D97-AF65-F5344CB8AC3E}">
        <p14:creationId xmlns:p14="http://schemas.microsoft.com/office/powerpoint/2010/main" val="1994995874"/>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E8712-D282-4509-AA6E-51962CD7EF32}"/>
              </a:ext>
            </a:extLst>
          </p:cNvPr>
          <p:cNvSpPr>
            <a:spLocks noGrp="1"/>
          </p:cNvSpPr>
          <p:nvPr>
            <p:ph sz="quarter" idx="13"/>
          </p:nvPr>
        </p:nvSpPr>
        <p:spPr>
          <a:xfrm>
            <a:off x="734291" y="609600"/>
            <a:ext cx="10723418" cy="5652655"/>
          </a:xfrm>
        </p:spPr>
        <p:txBody>
          <a:bodyPr>
            <a:normAutofit/>
          </a:bodyPr>
          <a:lstStyle/>
          <a:p>
            <a:pPr marL="0" indent="0">
              <a:buNone/>
            </a:pPr>
            <a:endParaRPr lang="en-US" sz="3200" b="1" dirty="0">
              <a:solidFill>
                <a:srgbClr val="FF0000"/>
              </a:solidFill>
            </a:endParaRPr>
          </a:p>
          <a:p>
            <a:pPr marL="0" indent="0">
              <a:buNone/>
            </a:pPr>
            <a:r>
              <a:rPr lang="en-US" sz="3200" b="1" dirty="0">
                <a:solidFill>
                  <a:srgbClr val="FF0000"/>
                </a:solidFill>
              </a:rPr>
              <a:t>The fundamental principles of the 1995 constitution are:</a:t>
            </a:r>
          </a:p>
          <a:p>
            <a:r>
              <a:rPr lang="en-US" sz="3200" dirty="0"/>
              <a:t>Sovereignty of people(Art.8)</a:t>
            </a:r>
          </a:p>
          <a:p>
            <a:r>
              <a:rPr lang="en-US" sz="3200" dirty="0"/>
              <a:t>Supremacy of constitution (Art.9)</a:t>
            </a:r>
          </a:p>
          <a:p>
            <a:r>
              <a:rPr lang="en-US" sz="3200" dirty="0"/>
              <a:t>Respect of human and democratic rights (Art.10)</a:t>
            </a:r>
          </a:p>
          <a:p>
            <a:r>
              <a:rPr lang="en-US" sz="3200" dirty="0"/>
              <a:t>Separation of state and religion (Art.11)</a:t>
            </a:r>
          </a:p>
          <a:p>
            <a:r>
              <a:rPr lang="en-US" sz="3200" dirty="0"/>
              <a:t>Accountability of government (Art.12)</a:t>
            </a:r>
          </a:p>
          <a:p>
            <a:endParaRPr lang="am-ET" sz="3200" dirty="0"/>
          </a:p>
        </p:txBody>
      </p:sp>
    </p:spTree>
    <p:extLst>
      <p:ext uri="{BB962C8B-B14F-4D97-AF65-F5344CB8AC3E}">
        <p14:creationId xmlns:p14="http://schemas.microsoft.com/office/powerpoint/2010/main" val="3093168165"/>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72E50E-7E40-4404-ABD7-2773A7DC8DA9}"/>
              </a:ext>
            </a:extLst>
          </p:cNvPr>
          <p:cNvPicPr>
            <a:picLocks noGrp="1" noChangeAspect="1"/>
          </p:cNvPicPr>
          <p:nvPr>
            <p:ph sz="quarter" idx="13"/>
          </p:nvPr>
        </p:nvPicPr>
        <p:blipFill>
          <a:blip r:embed="rId2"/>
          <a:stretch>
            <a:fillRect/>
          </a:stretch>
        </p:blipFill>
        <p:spPr>
          <a:xfrm>
            <a:off x="789709" y="665018"/>
            <a:ext cx="10640291" cy="5624946"/>
          </a:xfrm>
        </p:spPr>
      </p:pic>
    </p:spTree>
    <p:extLst>
      <p:ext uri="{BB962C8B-B14F-4D97-AF65-F5344CB8AC3E}">
        <p14:creationId xmlns:p14="http://schemas.microsoft.com/office/powerpoint/2010/main" val="3596318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BEA1D-6AA8-4F08-B8AA-CA2C09852AF7}"/>
              </a:ext>
            </a:extLst>
          </p:cNvPr>
          <p:cNvSpPr>
            <a:spLocks noGrp="1"/>
          </p:cNvSpPr>
          <p:nvPr>
            <p:ph sz="quarter" idx="13"/>
          </p:nvPr>
        </p:nvSpPr>
        <p:spPr>
          <a:xfrm>
            <a:off x="762000" y="647700"/>
            <a:ext cx="10693400" cy="5575300"/>
          </a:xfrm>
        </p:spPr>
        <p:txBody>
          <a:bodyPr>
            <a:normAutofit fontScale="92500" lnSpcReduction="20000"/>
          </a:bodyPr>
          <a:lstStyle/>
          <a:p>
            <a:pPr marL="0" indent="0" algn="just">
              <a:buNone/>
            </a:pPr>
            <a:r>
              <a:rPr lang="en-US" dirty="0"/>
              <a:t>				</a:t>
            </a:r>
            <a:r>
              <a:rPr lang="en-US" sz="3200" b="1" dirty="0"/>
              <a:t>Democracy and Democratization </a:t>
            </a:r>
          </a:p>
          <a:p>
            <a:pPr marL="0" indent="0" algn="just">
              <a:buNone/>
            </a:pPr>
            <a:r>
              <a:rPr lang="en-US" sz="3200" b="1" dirty="0"/>
              <a:t>						</a:t>
            </a:r>
            <a:r>
              <a:rPr lang="en-US" sz="3200" b="1" dirty="0">
                <a:solidFill>
                  <a:srgbClr val="FF0000"/>
                </a:solidFill>
              </a:rPr>
              <a:t>Defining Democracy</a:t>
            </a:r>
          </a:p>
          <a:p>
            <a:pPr algn="just">
              <a:buFont typeface="Wingdings" panose="05000000000000000000" pitchFamily="2" charset="2"/>
              <a:buChar char="q"/>
            </a:pPr>
            <a:r>
              <a:rPr lang="en-US" sz="3500" dirty="0">
                <a:solidFill>
                  <a:schemeClr val="tx1"/>
                </a:solidFill>
              </a:rPr>
              <a:t>Democracy literally means the government of the people or government of the majority. </a:t>
            </a:r>
          </a:p>
          <a:p>
            <a:pPr algn="just">
              <a:buFont typeface="Wingdings" panose="05000000000000000000" pitchFamily="2" charset="2"/>
              <a:buChar char="q"/>
            </a:pPr>
            <a:r>
              <a:rPr lang="en-US" sz="3500" dirty="0">
                <a:solidFill>
                  <a:schemeClr val="tx1"/>
                </a:solidFill>
              </a:rPr>
              <a:t>Etymologically, the word democracy is derived from two Greek words: </a:t>
            </a:r>
            <a:r>
              <a:rPr lang="en-US" sz="3500" dirty="0">
                <a:solidFill>
                  <a:srgbClr val="FF0000"/>
                </a:solidFill>
              </a:rPr>
              <a:t>demos and </a:t>
            </a:r>
            <a:r>
              <a:rPr lang="en-US" sz="3500" dirty="0" err="1">
                <a:solidFill>
                  <a:srgbClr val="FF0000"/>
                </a:solidFill>
              </a:rPr>
              <a:t>kratos</a:t>
            </a:r>
            <a:r>
              <a:rPr lang="en-US" sz="3500" dirty="0">
                <a:solidFill>
                  <a:srgbClr val="FF0000"/>
                </a:solidFill>
              </a:rPr>
              <a:t>,</a:t>
            </a:r>
            <a:r>
              <a:rPr lang="en-US" sz="3500" dirty="0">
                <a:solidFill>
                  <a:schemeClr val="tx1"/>
                </a:solidFill>
              </a:rPr>
              <a:t> which means </a:t>
            </a:r>
            <a:r>
              <a:rPr lang="en-US" sz="3500" b="1" dirty="0">
                <a:solidFill>
                  <a:srgbClr val="00B0F0"/>
                </a:solidFill>
              </a:rPr>
              <a:t>common people </a:t>
            </a:r>
            <a:r>
              <a:rPr lang="en-US" sz="3500" dirty="0">
                <a:solidFill>
                  <a:schemeClr val="tx1"/>
                </a:solidFill>
              </a:rPr>
              <a:t>and </a:t>
            </a:r>
            <a:r>
              <a:rPr lang="en-US" sz="3500" b="1" dirty="0">
                <a:solidFill>
                  <a:srgbClr val="00B0F0"/>
                </a:solidFill>
              </a:rPr>
              <a:t>rule</a:t>
            </a:r>
            <a:r>
              <a:rPr lang="en-US" sz="3500" dirty="0">
                <a:solidFill>
                  <a:schemeClr val="tx1"/>
                </a:solidFill>
              </a:rPr>
              <a:t> (legitimate power to rule) respectively. </a:t>
            </a:r>
          </a:p>
          <a:p>
            <a:pPr algn="just">
              <a:buFont typeface="Wingdings" panose="05000000000000000000" pitchFamily="2" charset="2"/>
              <a:buChar char="q"/>
            </a:pPr>
            <a:r>
              <a:rPr lang="en-US" sz="3500" dirty="0">
                <a:solidFill>
                  <a:schemeClr val="tx1"/>
                </a:solidFill>
              </a:rPr>
              <a:t>In this case the word democracy refers to the idea of </a:t>
            </a:r>
            <a:r>
              <a:rPr lang="en-US" sz="3500" b="1" dirty="0">
                <a:solidFill>
                  <a:srgbClr val="0070C0"/>
                </a:solidFill>
              </a:rPr>
              <a:t>rule by the people or government by the people. </a:t>
            </a:r>
          </a:p>
          <a:p>
            <a:pPr algn="just">
              <a:buFont typeface="Wingdings" panose="05000000000000000000" pitchFamily="2" charset="2"/>
              <a:buChar char="q"/>
            </a:pPr>
            <a:r>
              <a:rPr lang="en-US" sz="3500" dirty="0">
                <a:solidFill>
                  <a:schemeClr val="tx1"/>
                </a:solidFill>
              </a:rPr>
              <a:t>Hence, in its original sense democracy means </a:t>
            </a:r>
            <a:r>
              <a:rPr lang="en-US" sz="3500" dirty="0">
                <a:solidFill>
                  <a:srgbClr val="C00000"/>
                </a:solidFill>
              </a:rPr>
              <a:t>“rule by the people”</a:t>
            </a:r>
            <a:endParaRPr lang="am-ET" sz="3500" dirty="0">
              <a:solidFill>
                <a:srgbClr val="C00000"/>
              </a:solidFill>
            </a:endParaRPr>
          </a:p>
        </p:txBody>
      </p:sp>
    </p:spTree>
    <p:extLst>
      <p:ext uri="{BB962C8B-B14F-4D97-AF65-F5344CB8AC3E}">
        <p14:creationId xmlns:p14="http://schemas.microsoft.com/office/powerpoint/2010/main" val="1070580704"/>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68E4E-A05C-459A-89DB-0C6B6F6D240E}"/>
              </a:ext>
            </a:extLst>
          </p:cNvPr>
          <p:cNvSpPr>
            <a:spLocks noGrp="1"/>
          </p:cNvSpPr>
          <p:nvPr>
            <p:ph sz="quarter" idx="13"/>
          </p:nvPr>
        </p:nvSpPr>
        <p:spPr>
          <a:xfrm>
            <a:off x="739739" y="626724"/>
            <a:ext cx="10695398" cy="5630238"/>
          </a:xfrm>
        </p:spPr>
        <p:txBody>
          <a:bodyPr>
            <a:normAutofit fontScale="92500" lnSpcReduction="10000"/>
          </a:bodyPr>
          <a:lstStyle/>
          <a:p>
            <a:pPr algn="just"/>
            <a:r>
              <a:rPr lang="en-US" sz="3200" dirty="0"/>
              <a:t>The most common definition of democracy: </a:t>
            </a:r>
            <a:r>
              <a:rPr lang="en-US" sz="3200" b="1" dirty="0">
                <a:solidFill>
                  <a:srgbClr val="C00000"/>
                </a:solidFill>
              </a:rPr>
              <a:t>“the government of the people, by the people and for the people”, </a:t>
            </a:r>
            <a:r>
              <a:rPr lang="en-US" sz="3200" dirty="0"/>
              <a:t>given by former US President Abraham Lincoln. </a:t>
            </a:r>
          </a:p>
          <a:p>
            <a:pPr algn="just"/>
            <a:r>
              <a:rPr lang="en-US" sz="3200" dirty="0"/>
              <a:t>It means that government </a:t>
            </a:r>
            <a:r>
              <a:rPr lang="en-US" sz="3200" b="1" dirty="0">
                <a:solidFill>
                  <a:srgbClr val="00B0F0"/>
                </a:solidFill>
              </a:rPr>
              <a:t>comes from the people; it is exercised by the people, and for the purpose of the people‘s own interests. </a:t>
            </a:r>
          </a:p>
          <a:p>
            <a:pPr algn="just"/>
            <a:r>
              <a:rPr lang="en-US" sz="3200" b="1" dirty="0">
                <a:solidFill>
                  <a:srgbClr val="00B050"/>
                </a:solidFill>
              </a:rPr>
              <a:t>Government by the people‘, </a:t>
            </a:r>
            <a:r>
              <a:rPr lang="en-US" sz="3200" dirty="0">
                <a:solidFill>
                  <a:schemeClr val="tx1"/>
                </a:solidFill>
              </a:rPr>
              <a:t>is based upon the idea that the public participates in government and indeed governs itself: </a:t>
            </a:r>
            <a:r>
              <a:rPr lang="en-US" sz="3200" b="1" dirty="0">
                <a:solidFill>
                  <a:schemeClr val="tx1"/>
                </a:solidFill>
              </a:rPr>
              <a:t>“popular self-government”. </a:t>
            </a:r>
          </a:p>
          <a:p>
            <a:pPr algn="just"/>
            <a:r>
              <a:rPr lang="en-US" sz="3200" b="1" dirty="0">
                <a:solidFill>
                  <a:srgbClr val="00B050"/>
                </a:solidFill>
              </a:rPr>
              <a:t>Government for the people‘, </a:t>
            </a:r>
            <a:r>
              <a:rPr lang="en-US" sz="3200" dirty="0">
                <a:solidFill>
                  <a:schemeClr val="tx1"/>
                </a:solidFill>
              </a:rPr>
              <a:t>is linked to the notion of the public interest and the idea that government benefits the people, whether or not they themselves rule.</a:t>
            </a:r>
            <a:endParaRPr lang="am-ET" sz="3200" dirty="0">
              <a:solidFill>
                <a:schemeClr val="tx1"/>
              </a:solidFill>
            </a:endParaRPr>
          </a:p>
        </p:txBody>
      </p:sp>
    </p:spTree>
    <p:extLst>
      <p:ext uri="{BB962C8B-B14F-4D97-AF65-F5344CB8AC3E}">
        <p14:creationId xmlns:p14="http://schemas.microsoft.com/office/powerpoint/2010/main" val="3450073052"/>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75399-5544-4676-8BBC-68EC9FA9E65A}"/>
              </a:ext>
            </a:extLst>
          </p:cNvPr>
          <p:cNvSpPr>
            <a:spLocks noGrp="1"/>
          </p:cNvSpPr>
          <p:nvPr>
            <p:ph sz="quarter" idx="13"/>
          </p:nvPr>
        </p:nvSpPr>
        <p:spPr>
          <a:xfrm>
            <a:off x="750013" y="616449"/>
            <a:ext cx="10695398" cy="5609689"/>
          </a:xfrm>
        </p:spPr>
        <p:txBody>
          <a:bodyPr>
            <a:noAutofit/>
          </a:bodyPr>
          <a:lstStyle/>
          <a:p>
            <a:pPr algn="just"/>
            <a:endParaRPr lang="en-US" sz="2800" dirty="0"/>
          </a:p>
          <a:p>
            <a:pPr algn="just"/>
            <a:r>
              <a:rPr lang="en-US" sz="2800" dirty="0"/>
              <a:t>The lexicon or dictionary definition entails that democracy is </a:t>
            </a:r>
            <a:r>
              <a:rPr lang="en-US" sz="2800" b="1" i="1" dirty="0"/>
              <a:t>a state of government in which people hold the ruling power either directly or indirectly through their elected representatives. </a:t>
            </a:r>
          </a:p>
          <a:p>
            <a:pPr algn="just"/>
            <a:r>
              <a:rPr lang="en-US" sz="2800" dirty="0"/>
              <a:t>Democracy embraces the principles of equality, individual freedom and opportunity for the common people.</a:t>
            </a:r>
          </a:p>
          <a:p>
            <a:pPr algn="just"/>
            <a:r>
              <a:rPr lang="en-US" sz="2800" dirty="0"/>
              <a:t>Democracy is an institutional arrangement for arriving at political decisions in which individuals acquire the power to decide by means of a competitive struggle for the people‘s vote( Joseph Schumpeter)  </a:t>
            </a:r>
          </a:p>
          <a:p>
            <a:pPr algn="just"/>
            <a:r>
              <a:rPr lang="en-US" sz="2800" dirty="0"/>
              <a:t>Democracy can also be conceived as the institutionalization of freedom.</a:t>
            </a:r>
            <a:endParaRPr lang="am-ET" sz="2800" dirty="0"/>
          </a:p>
        </p:txBody>
      </p:sp>
    </p:spTree>
    <p:extLst>
      <p:ext uri="{BB962C8B-B14F-4D97-AF65-F5344CB8AC3E}">
        <p14:creationId xmlns:p14="http://schemas.microsoft.com/office/powerpoint/2010/main" val="1063996098"/>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94E91-91BE-4725-A8B8-D8A5B43C55C7}"/>
              </a:ext>
            </a:extLst>
          </p:cNvPr>
          <p:cNvSpPr>
            <a:spLocks noGrp="1"/>
          </p:cNvSpPr>
          <p:nvPr>
            <p:ph sz="quarter" idx="13"/>
          </p:nvPr>
        </p:nvSpPr>
        <p:spPr>
          <a:xfrm>
            <a:off x="750013" y="606175"/>
            <a:ext cx="10685124" cy="5630237"/>
          </a:xfrm>
        </p:spPr>
        <p:txBody>
          <a:bodyPr>
            <a:normAutofit/>
          </a:bodyPr>
          <a:lstStyle/>
          <a:p>
            <a:pPr algn="just"/>
            <a:r>
              <a:rPr lang="en-US" sz="2800" dirty="0"/>
              <a:t>There are  two broad ways of exercising it can be singled out namely direct and indirect democracy. </a:t>
            </a:r>
          </a:p>
          <a:p>
            <a:pPr algn="just"/>
            <a:r>
              <a:rPr lang="en-US" sz="2800" b="1" dirty="0">
                <a:solidFill>
                  <a:srgbClr val="FF0000"/>
                </a:solidFill>
              </a:rPr>
              <a:t>Direct democracy </a:t>
            </a:r>
            <a:r>
              <a:rPr lang="en-US" sz="2800" dirty="0"/>
              <a:t>implies a form of government in which the right to make political decisions is exercised directly by the whole body of citizens acting under procedures of majority rule. </a:t>
            </a:r>
          </a:p>
          <a:p>
            <a:pPr algn="just"/>
            <a:r>
              <a:rPr lang="en-US" sz="2800" dirty="0"/>
              <a:t>It is also known as </a:t>
            </a:r>
            <a:r>
              <a:rPr lang="en-US" sz="2800" dirty="0">
                <a:solidFill>
                  <a:srgbClr val="FF0000"/>
                </a:solidFill>
              </a:rPr>
              <a:t>pure/classical </a:t>
            </a:r>
            <a:r>
              <a:rPr lang="en-US" sz="2800" dirty="0"/>
              <a:t>democracy. </a:t>
            </a:r>
          </a:p>
          <a:p>
            <a:pPr algn="just"/>
            <a:r>
              <a:rPr lang="en-US" sz="2800" dirty="0"/>
              <a:t>Every decision concerning the government is decided based on popular vote. </a:t>
            </a:r>
          </a:p>
          <a:p>
            <a:pPr algn="just"/>
            <a:r>
              <a:rPr lang="en-US" sz="2800" dirty="0"/>
              <a:t>This kind of democracy was mainly practiced in states were relatively had small population which is  manageable.</a:t>
            </a:r>
          </a:p>
          <a:p>
            <a:pPr algn="just"/>
            <a:r>
              <a:rPr lang="en-US" sz="2800" dirty="0"/>
              <a:t>It is called as </a:t>
            </a:r>
            <a:r>
              <a:rPr lang="en-US" sz="2800" dirty="0">
                <a:solidFill>
                  <a:srgbClr val="FF0000"/>
                </a:solidFill>
              </a:rPr>
              <a:t>Athenian democracy</a:t>
            </a:r>
            <a:endParaRPr lang="am-ET" sz="2800" dirty="0">
              <a:solidFill>
                <a:srgbClr val="FF0000"/>
              </a:solidFill>
            </a:endParaRPr>
          </a:p>
        </p:txBody>
      </p:sp>
    </p:spTree>
    <p:extLst>
      <p:ext uri="{BB962C8B-B14F-4D97-AF65-F5344CB8AC3E}">
        <p14:creationId xmlns:p14="http://schemas.microsoft.com/office/powerpoint/2010/main" val="794859782"/>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A43B2-E228-468C-8319-1995B7993EFE}"/>
              </a:ext>
            </a:extLst>
          </p:cNvPr>
          <p:cNvSpPr>
            <a:spLocks noGrp="1"/>
          </p:cNvSpPr>
          <p:nvPr>
            <p:ph sz="quarter" idx="13"/>
          </p:nvPr>
        </p:nvSpPr>
        <p:spPr>
          <a:xfrm>
            <a:off x="760287" y="626724"/>
            <a:ext cx="10654301" cy="5593967"/>
          </a:xfrm>
        </p:spPr>
        <p:txBody>
          <a:bodyPr>
            <a:normAutofit/>
          </a:bodyPr>
          <a:lstStyle/>
          <a:p>
            <a:pPr algn="just"/>
            <a:endParaRPr lang="en-US" sz="3200" b="1" dirty="0">
              <a:solidFill>
                <a:srgbClr val="FF0000"/>
              </a:solidFill>
            </a:endParaRPr>
          </a:p>
          <a:p>
            <a:pPr algn="just"/>
            <a:r>
              <a:rPr lang="en-US" sz="3200" b="1" dirty="0">
                <a:solidFill>
                  <a:srgbClr val="FF0000"/>
                </a:solidFill>
              </a:rPr>
              <a:t>Indirect democracy </a:t>
            </a:r>
            <a:r>
              <a:rPr lang="en-US" sz="3200" dirty="0"/>
              <a:t>on the other hand refers to a form of government in which citizens exercise their rights and freedoms and discharge their obligations </a:t>
            </a:r>
            <a:r>
              <a:rPr lang="en-US" sz="3200" b="1" dirty="0">
                <a:solidFill>
                  <a:srgbClr val="00B0F0"/>
                </a:solidFill>
              </a:rPr>
              <a:t>not in person but through representatives </a:t>
            </a:r>
            <a:r>
              <a:rPr lang="en-US" sz="3200" dirty="0"/>
              <a:t>chosen by themselves. </a:t>
            </a:r>
          </a:p>
          <a:p>
            <a:pPr algn="just"/>
            <a:r>
              <a:rPr lang="en-US" sz="3200" dirty="0"/>
              <a:t>Citizens will submit their sovereignty for their representatives. </a:t>
            </a:r>
          </a:p>
          <a:p>
            <a:pPr algn="just"/>
            <a:r>
              <a:rPr lang="en-US" sz="3200" dirty="0"/>
              <a:t>The representatives will act on the behalf of the citizens they are representing.</a:t>
            </a:r>
            <a:endParaRPr lang="am-ET" sz="3200" dirty="0"/>
          </a:p>
        </p:txBody>
      </p:sp>
    </p:spTree>
    <p:extLst>
      <p:ext uri="{BB962C8B-B14F-4D97-AF65-F5344CB8AC3E}">
        <p14:creationId xmlns:p14="http://schemas.microsoft.com/office/powerpoint/2010/main" val="3531840951"/>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BF36C-6B60-47D9-BC77-1D620BC93F82}"/>
              </a:ext>
            </a:extLst>
          </p:cNvPr>
          <p:cNvSpPr>
            <a:spLocks noGrp="1"/>
          </p:cNvSpPr>
          <p:nvPr>
            <p:ph sz="quarter" idx="13"/>
          </p:nvPr>
        </p:nvSpPr>
        <p:spPr>
          <a:xfrm>
            <a:off x="760287" y="647272"/>
            <a:ext cx="10685123" cy="5609690"/>
          </a:xfrm>
        </p:spPr>
        <p:txBody>
          <a:bodyPr>
            <a:normAutofit/>
          </a:bodyPr>
          <a:lstStyle/>
          <a:p>
            <a:pPr algn="just"/>
            <a:r>
              <a:rPr lang="en-US" sz="2800" b="1" dirty="0"/>
              <a:t>According to Robert Dahl the minimal conditions that must be fulfilled for modern political democracy to be existent are:</a:t>
            </a:r>
          </a:p>
          <a:p>
            <a:pPr algn="just"/>
            <a:r>
              <a:rPr lang="en-US" sz="2800" dirty="0"/>
              <a:t>Control over government decisions about policy is constitutionally vested in elected officials.</a:t>
            </a:r>
          </a:p>
          <a:p>
            <a:pPr algn="just"/>
            <a:r>
              <a:rPr lang="en-US" sz="2800" dirty="0"/>
              <a:t> Elected officials are chosen in frequent and fairly conducted elections in which coercion is comparatively uncommon.</a:t>
            </a:r>
          </a:p>
          <a:p>
            <a:pPr algn="just"/>
            <a:r>
              <a:rPr lang="en-US" sz="2800" dirty="0"/>
              <a:t>Practically all adults have the right to vote in the election of officials &amp;have right to run for elective offices.</a:t>
            </a:r>
          </a:p>
          <a:p>
            <a:pPr algn="just"/>
            <a:r>
              <a:rPr lang="en-US" sz="2800" dirty="0"/>
              <a:t>Citizens have a right to express themselves without the danger of severe punishment on political matters broadly defined.</a:t>
            </a:r>
            <a:endParaRPr lang="am-ET" sz="2800" dirty="0"/>
          </a:p>
        </p:txBody>
      </p:sp>
    </p:spTree>
    <p:extLst>
      <p:ext uri="{BB962C8B-B14F-4D97-AF65-F5344CB8AC3E}">
        <p14:creationId xmlns:p14="http://schemas.microsoft.com/office/powerpoint/2010/main" val="2563296348"/>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FAB08-095F-4953-B8AF-CEDA9EFA5DA3}"/>
              </a:ext>
            </a:extLst>
          </p:cNvPr>
          <p:cNvSpPr>
            <a:spLocks noGrp="1"/>
          </p:cNvSpPr>
          <p:nvPr>
            <p:ph sz="quarter" idx="13"/>
          </p:nvPr>
        </p:nvSpPr>
        <p:spPr>
          <a:xfrm>
            <a:off x="770561" y="606176"/>
            <a:ext cx="10654301" cy="5671334"/>
          </a:xfrm>
        </p:spPr>
        <p:txBody>
          <a:bodyPr/>
          <a:lstStyle/>
          <a:p>
            <a:pPr algn="just"/>
            <a:r>
              <a:rPr lang="en-US" sz="2800" dirty="0"/>
              <a:t>Citizens have a right to seek out alternative sources of information. Moreover, alternative sources of information exist and are protected by law.</a:t>
            </a:r>
          </a:p>
          <a:p>
            <a:pPr algn="just"/>
            <a:r>
              <a:rPr lang="en-US" sz="2800" dirty="0"/>
              <a:t>Citizens also have the right to form relatively independent associations or organizations, including independent political parties and interest groups. </a:t>
            </a:r>
          </a:p>
          <a:p>
            <a:pPr marL="0" indent="0" algn="just">
              <a:buNone/>
            </a:pPr>
            <a:r>
              <a:rPr lang="en-US" dirty="0"/>
              <a:t>			</a:t>
            </a:r>
            <a:r>
              <a:rPr lang="en-US" sz="2800" b="1" dirty="0">
                <a:solidFill>
                  <a:srgbClr val="00B0F0"/>
                </a:solidFill>
              </a:rPr>
              <a:t>Values and Principles of Democracy </a:t>
            </a:r>
          </a:p>
          <a:p>
            <a:pPr algn="just"/>
            <a:r>
              <a:rPr lang="en-US" sz="2800" dirty="0"/>
              <a:t>Democracy is a popular political notion in today‘s world,</a:t>
            </a:r>
          </a:p>
          <a:p>
            <a:pPr lvl="1" algn="just"/>
            <a:r>
              <a:rPr lang="en-US" sz="2400" dirty="0"/>
              <a:t> </a:t>
            </a:r>
            <a:r>
              <a:rPr lang="en-US" sz="2400" b="1" dirty="0">
                <a:solidFill>
                  <a:srgbClr val="C00000"/>
                </a:solidFill>
              </a:rPr>
              <a:t>fair and free elections are the prerequisite of democracy and</a:t>
            </a:r>
            <a:r>
              <a:rPr lang="en-US" sz="2400" dirty="0"/>
              <a:t> </a:t>
            </a:r>
          </a:p>
          <a:p>
            <a:pPr lvl="1" algn="just"/>
            <a:r>
              <a:rPr lang="en-US" sz="2400" b="1" dirty="0">
                <a:solidFill>
                  <a:srgbClr val="FF0000"/>
                </a:solidFill>
              </a:rPr>
              <a:t>rule of the law, protection and freedom of human rights and supremacy of the constitution</a:t>
            </a:r>
            <a:r>
              <a:rPr lang="en-US" sz="2400" dirty="0"/>
              <a:t> are important elements in true democratic system. </a:t>
            </a:r>
            <a:endParaRPr lang="am-ET" sz="2400" dirty="0"/>
          </a:p>
        </p:txBody>
      </p:sp>
    </p:spTree>
    <p:extLst>
      <p:ext uri="{BB962C8B-B14F-4D97-AF65-F5344CB8AC3E}">
        <p14:creationId xmlns:p14="http://schemas.microsoft.com/office/powerpoint/2010/main" val="32398506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222E0-34BE-4602-8E97-E453CEBA3647}"/>
              </a:ext>
            </a:extLst>
          </p:cNvPr>
          <p:cNvSpPr>
            <a:spLocks noGrp="1"/>
          </p:cNvSpPr>
          <p:nvPr>
            <p:ph sz="quarter" idx="13"/>
          </p:nvPr>
        </p:nvSpPr>
        <p:spPr>
          <a:xfrm>
            <a:off x="720436" y="637310"/>
            <a:ext cx="10709564" cy="5611090"/>
          </a:xfrm>
        </p:spPr>
        <p:txBody>
          <a:bodyPr>
            <a:normAutofit/>
          </a:bodyPr>
          <a:lstStyle/>
          <a:p>
            <a:pPr algn="just">
              <a:buFont typeface="Wingdings" panose="05000000000000000000" pitchFamily="2" charset="2"/>
              <a:buChar char="§"/>
            </a:pPr>
            <a:r>
              <a:rPr lang="en-US" sz="2800" dirty="0">
                <a:latin typeface="Ebrima" panose="02000000000000000000" pitchFamily="2" charset="0"/>
                <a:ea typeface="Ebrima" panose="02000000000000000000" pitchFamily="2" charset="0"/>
                <a:cs typeface="Ebrima" panose="02000000000000000000" pitchFamily="2" charset="0"/>
              </a:rPr>
              <a:t>Constitution has distinctive features that distinguish it from any other laws. The  following are some of the distinctive features of a constitution. </a:t>
            </a:r>
          </a:p>
          <a:p>
            <a:pPr algn="just">
              <a:buFont typeface="Wingdings" panose="05000000000000000000" pitchFamily="2" charset="2"/>
              <a:buChar char="§"/>
            </a:pPr>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A. Generality: </a:t>
            </a:r>
            <a:r>
              <a:rPr lang="en-US" sz="2800" dirty="0">
                <a:latin typeface="Ebrima" panose="02000000000000000000" pitchFamily="2" charset="0"/>
                <a:ea typeface="Ebrima" panose="02000000000000000000" pitchFamily="2" charset="0"/>
                <a:cs typeface="Ebrima" panose="02000000000000000000" pitchFamily="2" charset="0"/>
              </a:rPr>
              <a:t>a constitution provides the general principle of a state and carry on foundation and sets out general framework of the law and the government. </a:t>
            </a:r>
          </a:p>
          <a:p>
            <a:pPr algn="just">
              <a:buFont typeface="Wingdings" panose="05000000000000000000" pitchFamily="2" charset="2"/>
              <a:buChar char="§"/>
            </a:pPr>
            <a:r>
              <a:rPr lang="en-US" sz="2800" dirty="0">
                <a:latin typeface="Ebrima" panose="02000000000000000000" pitchFamily="2" charset="0"/>
                <a:ea typeface="Ebrima" panose="02000000000000000000" pitchFamily="2" charset="0"/>
                <a:cs typeface="Ebrima" panose="02000000000000000000" pitchFamily="2" charset="0"/>
              </a:rPr>
              <a:t>As other laws provide the details of the subject for which they are created, Constitutional principles are guidelines for others laws. </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34011517"/>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F55C7-14DA-40A4-941F-A1DA190AE59C}"/>
              </a:ext>
            </a:extLst>
          </p:cNvPr>
          <p:cNvSpPr>
            <a:spLocks noGrp="1"/>
          </p:cNvSpPr>
          <p:nvPr>
            <p:ph sz="quarter" idx="13"/>
          </p:nvPr>
        </p:nvSpPr>
        <p:spPr>
          <a:xfrm>
            <a:off x="750013" y="595902"/>
            <a:ext cx="10705672" cy="5702156"/>
          </a:xfrm>
        </p:spPr>
        <p:txBody>
          <a:bodyPr>
            <a:normAutofit/>
          </a:bodyPr>
          <a:lstStyle/>
          <a:p>
            <a:pPr algn="just"/>
            <a:r>
              <a:rPr lang="en-US" sz="2800" dirty="0"/>
              <a:t>There are three core values that are central in the discussion of the concept of democracy. </a:t>
            </a:r>
          </a:p>
          <a:p>
            <a:pPr algn="just"/>
            <a:r>
              <a:rPr lang="en-US" sz="2800" dirty="0"/>
              <a:t>These are values of:</a:t>
            </a:r>
          </a:p>
          <a:p>
            <a:pPr lvl="1" algn="just"/>
            <a:r>
              <a:rPr lang="en-US" sz="2800" dirty="0"/>
              <a:t> </a:t>
            </a:r>
            <a:r>
              <a:rPr lang="en-US" sz="2800" b="1" dirty="0">
                <a:solidFill>
                  <a:srgbClr val="FF0000"/>
                </a:solidFill>
              </a:rPr>
              <a:t>liberty/freedom,</a:t>
            </a:r>
          </a:p>
          <a:p>
            <a:pPr lvl="1" algn="just"/>
            <a:r>
              <a:rPr lang="en-US" sz="2800" b="1" dirty="0">
                <a:solidFill>
                  <a:srgbClr val="FF0000"/>
                </a:solidFill>
              </a:rPr>
              <a:t> justice and </a:t>
            </a:r>
          </a:p>
          <a:p>
            <a:pPr lvl="1" algn="just"/>
            <a:r>
              <a:rPr lang="en-US" sz="2800" b="1" dirty="0">
                <a:solidFill>
                  <a:srgbClr val="FF0000"/>
                </a:solidFill>
              </a:rPr>
              <a:t> equality. </a:t>
            </a:r>
          </a:p>
          <a:p>
            <a:pPr lvl="1" algn="just">
              <a:buFont typeface="Wingdings" panose="05000000000000000000" pitchFamily="2" charset="2"/>
              <a:buChar char="v"/>
            </a:pPr>
            <a:r>
              <a:rPr lang="en-US" sz="2800" b="1" dirty="0">
                <a:solidFill>
                  <a:srgbClr val="FF0000"/>
                </a:solidFill>
              </a:rPr>
              <a:t>Liberty: </a:t>
            </a:r>
            <a:r>
              <a:rPr lang="en-US" sz="2800" b="1" dirty="0">
                <a:solidFill>
                  <a:schemeClr val="tx1"/>
                </a:solidFill>
              </a:rPr>
              <a:t>This value includes:</a:t>
            </a:r>
          </a:p>
          <a:p>
            <a:pPr lvl="2" algn="just">
              <a:buFont typeface="Wingdings" panose="05000000000000000000" pitchFamily="2" charset="2"/>
              <a:buChar char="v"/>
            </a:pPr>
            <a:r>
              <a:rPr lang="en-US" sz="2600" b="1" dirty="0">
                <a:solidFill>
                  <a:srgbClr val="FF0000"/>
                </a:solidFill>
              </a:rPr>
              <a:t> </a:t>
            </a:r>
            <a:r>
              <a:rPr lang="en-US" sz="2600" b="1" dirty="0">
                <a:solidFill>
                  <a:srgbClr val="00B0F0"/>
                </a:solidFill>
              </a:rPr>
              <a:t>personal freedom </a:t>
            </a:r>
            <a:r>
              <a:rPr lang="en-US" sz="2600" dirty="0">
                <a:solidFill>
                  <a:schemeClr val="tx1"/>
                </a:solidFill>
              </a:rPr>
              <a:t>(to mean that individuals should be free from arbitrary arrest and detention and also their homes/property should be secured from </a:t>
            </a:r>
            <a:r>
              <a:rPr lang="en-US" sz="2800" dirty="0">
                <a:solidFill>
                  <a:schemeClr val="tx1"/>
                </a:solidFill>
              </a:rPr>
              <a:t>unreasonable searches and seizures),</a:t>
            </a:r>
          </a:p>
        </p:txBody>
      </p:sp>
    </p:spTree>
    <p:extLst>
      <p:ext uri="{BB962C8B-B14F-4D97-AF65-F5344CB8AC3E}">
        <p14:creationId xmlns:p14="http://schemas.microsoft.com/office/powerpoint/2010/main" val="4084605087"/>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ECB63-6368-4678-AB15-29D8B91A5839}"/>
              </a:ext>
            </a:extLst>
          </p:cNvPr>
          <p:cNvSpPr>
            <a:spLocks noGrp="1"/>
          </p:cNvSpPr>
          <p:nvPr>
            <p:ph sz="quarter" idx="13"/>
          </p:nvPr>
        </p:nvSpPr>
        <p:spPr>
          <a:xfrm>
            <a:off x="760287" y="606175"/>
            <a:ext cx="10664575" cy="5599415"/>
          </a:xfrm>
        </p:spPr>
        <p:txBody>
          <a:bodyPr>
            <a:normAutofit lnSpcReduction="10000"/>
          </a:bodyPr>
          <a:lstStyle/>
          <a:p>
            <a:pPr lvl="1" algn="just"/>
            <a:r>
              <a:rPr lang="en-US" sz="2800" b="1" dirty="0">
                <a:solidFill>
                  <a:srgbClr val="00B0F0"/>
                </a:solidFill>
              </a:rPr>
              <a:t>Political freedom is </a:t>
            </a:r>
            <a:r>
              <a:rPr lang="en-US" sz="2800" dirty="0"/>
              <a:t>to imply that people of a nation have the right to participate freely in the political process such as: </a:t>
            </a:r>
          </a:p>
          <a:p>
            <a:pPr lvl="1" algn="just"/>
            <a:r>
              <a:rPr lang="en-US" sz="2800" dirty="0"/>
              <a:t>elections without being subject to arbitrary arrest, </a:t>
            </a:r>
          </a:p>
          <a:p>
            <a:pPr lvl="1" algn="just"/>
            <a:r>
              <a:rPr lang="en-US" sz="2800" dirty="0"/>
              <a:t>harassment and electoral corruption such as:</a:t>
            </a:r>
          </a:p>
          <a:p>
            <a:pPr lvl="2" algn="just"/>
            <a:r>
              <a:rPr lang="en-US" sz="2600" dirty="0"/>
              <a:t>buying votes, </a:t>
            </a:r>
          </a:p>
          <a:p>
            <a:pPr lvl="2" algn="just"/>
            <a:r>
              <a:rPr lang="en-US" sz="2600" dirty="0"/>
              <a:t>intimidation and obstruction of voter)  </a:t>
            </a:r>
          </a:p>
          <a:p>
            <a:pPr lvl="1" algn="just"/>
            <a:r>
              <a:rPr lang="en-US" sz="2800" b="1" dirty="0">
                <a:solidFill>
                  <a:srgbClr val="00B0F0"/>
                </a:solidFill>
              </a:rPr>
              <a:t>Economic freedom is </a:t>
            </a:r>
            <a:r>
              <a:rPr lang="en-US" sz="2800" dirty="0"/>
              <a:t>to mean that citizens should have the right to:</a:t>
            </a:r>
          </a:p>
          <a:p>
            <a:pPr lvl="2" algn="just"/>
            <a:r>
              <a:rPr lang="en-US" sz="2600" dirty="0"/>
              <a:t>acquire, </a:t>
            </a:r>
          </a:p>
          <a:p>
            <a:pPr lvl="2" algn="just"/>
            <a:r>
              <a:rPr lang="en-US" sz="2600" dirty="0"/>
              <a:t>use, </a:t>
            </a:r>
          </a:p>
          <a:p>
            <a:pPr lvl="2" algn="just"/>
            <a:r>
              <a:rPr lang="en-US" sz="2600" dirty="0"/>
              <a:t>transfer and dispose of private property without unreasonable governmental interference.</a:t>
            </a:r>
          </a:p>
          <a:p>
            <a:pPr lvl="1" algn="just"/>
            <a:endParaRPr lang="am-ET" sz="2800" dirty="0"/>
          </a:p>
        </p:txBody>
      </p:sp>
    </p:spTree>
    <p:extLst>
      <p:ext uri="{BB962C8B-B14F-4D97-AF65-F5344CB8AC3E}">
        <p14:creationId xmlns:p14="http://schemas.microsoft.com/office/powerpoint/2010/main" val="2560856466"/>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09FC8-A757-4A7E-87AF-A4B53925E91A}"/>
              </a:ext>
            </a:extLst>
          </p:cNvPr>
          <p:cNvSpPr>
            <a:spLocks noGrp="1"/>
          </p:cNvSpPr>
          <p:nvPr>
            <p:ph sz="quarter" idx="13"/>
          </p:nvPr>
        </p:nvSpPr>
        <p:spPr>
          <a:xfrm>
            <a:off x="750013" y="606176"/>
            <a:ext cx="10685124" cy="5650786"/>
          </a:xfrm>
        </p:spPr>
        <p:txBody>
          <a:bodyPr>
            <a:normAutofit/>
          </a:bodyPr>
          <a:lstStyle/>
          <a:p>
            <a:pPr algn="just"/>
            <a:endParaRPr lang="en-US" sz="2800" b="1" dirty="0">
              <a:solidFill>
                <a:srgbClr val="FF0000"/>
              </a:solidFill>
            </a:endParaRPr>
          </a:p>
          <a:p>
            <a:pPr algn="just"/>
            <a:r>
              <a:rPr lang="en-US" sz="2800" b="1" dirty="0">
                <a:solidFill>
                  <a:srgbClr val="FF0000"/>
                </a:solidFill>
              </a:rPr>
              <a:t>Justice: </a:t>
            </a:r>
            <a:r>
              <a:rPr lang="en-US" sz="2800" dirty="0"/>
              <a:t>This value of democracy can be understood in three general senses of fairness. These are:</a:t>
            </a:r>
          </a:p>
          <a:p>
            <a:pPr lvl="1" algn="just"/>
            <a:r>
              <a:rPr lang="en-US" sz="2400" dirty="0"/>
              <a:t> </a:t>
            </a:r>
            <a:r>
              <a:rPr lang="en-US" sz="2400" b="1" dirty="0">
                <a:solidFill>
                  <a:srgbClr val="FF0000"/>
                </a:solidFill>
              </a:rPr>
              <a:t>Distributive Justice ;</a:t>
            </a:r>
            <a:r>
              <a:rPr lang="en-US" sz="2400" dirty="0"/>
              <a:t>the sense of distributing benefits and burdens in society via agreed up </a:t>
            </a:r>
            <a:r>
              <a:rPr lang="en-US" sz="2800" dirty="0"/>
              <a:t>on standards of fairness, </a:t>
            </a:r>
          </a:p>
          <a:p>
            <a:pPr lvl="1" algn="just"/>
            <a:r>
              <a:rPr lang="en-US" sz="2800" b="1" dirty="0">
                <a:solidFill>
                  <a:srgbClr val="FF0000"/>
                </a:solidFill>
              </a:rPr>
              <a:t>Corrective Justice; </a:t>
            </a:r>
            <a:r>
              <a:rPr lang="en-US" sz="2800" dirty="0"/>
              <a:t>the sense that a proportional response should be in place to correct wrongs and injuries and</a:t>
            </a:r>
          </a:p>
          <a:p>
            <a:pPr lvl="1" algn="just"/>
            <a:r>
              <a:rPr lang="en-US" sz="2800" b="1" dirty="0">
                <a:solidFill>
                  <a:srgbClr val="FF0000"/>
                </a:solidFill>
              </a:rPr>
              <a:t>Procedural justice ;</a:t>
            </a:r>
            <a:r>
              <a:rPr lang="en-US" sz="2800" dirty="0"/>
              <a:t>the idea that procedures used for gathering information and making decisions should be guided by such principles as impartiality and openness of proceedings.</a:t>
            </a:r>
            <a:endParaRPr lang="am-ET" sz="2800" dirty="0"/>
          </a:p>
        </p:txBody>
      </p:sp>
    </p:spTree>
    <p:extLst>
      <p:ext uri="{BB962C8B-B14F-4D97-AF65-F5344CB8AC3E}">
        <p14:creationId xmlns:p14="http://schemas.microsoft.com/office/powerpoint/2010/main" val="3934647779"/>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9AEEA-4795-43DC-9566-9D639B907CCF}"/>
              </a:ext>
            </a:extLst>
          </p:cNvPr>
          <p:cNvSpPr>
            <a:spLocks noGrp="1"/>
          </p:cNvSpPr>
          <p:nvPr>
            <p:ph sz="quarter" idx="13"/>
          </p:nvPr>
        </p:nvSpPr>
        <p:spPr>
          <a:xfrm>
            <a:off x="760287" y="616449"/>
            <a:ext cx="10654301" cy="5619963"/>
          </a:xfrm>
        </p:spPr>
        <p:txBody>
          <a:bodyPr>
            <a:normAutofit/>
          </a:bodyPr>
          <a:lstStyle/>
          <a:p>
            <a:pPr algn="just"/>
            <a:r>
              <a:rPr lang="en-US" sz="2800" b="1" dirty="0">
                <a:solidFill>
                  <a:srgbClr val="0070C0"/>
                </a:solidFill>
              </a:rPr>
              <a:t>Equality: </a:t>
            </a:r>
            <a:r>
              <a:rPr lang="en-US" sz="2800" dirty="0"/>
              <a:t>Three notions of equality are of particular significance here for our discussion. These are :</a:t>
            </a:r>
          </a:p>
          <a:p>
            <a:pPr lvl="1" algn="just"/>
            <a:r>
              <a:rPr lang="en-US" sz="2800" b="1" dirty="0">
                <a:solidFill>
                  <a:srgbClr val="0070C0"/>
                </a:solidFill>
              </a:rPr>
              <a:t>Political equality; </a:t>
            </a:r>
            <a:r>
              <a:rPr lang="en-US" sz="2800" dirty="0"/>
              <a:t>implying that all people who attain the status of adult hood</a:t>
            </a:r>
            <a:r>
              <a:rPr lang="en-US" sz="2400" dirty="0"/>
              <a:t> have equal </a:t>
            </a:r>
            <a:r>
              <a:rPr lang="en-US" sz="2800" dirty="0"/>
              <a:t>political rights or in short one man-one vote- one value, </a:t>
            </a:r>
          </a:p>
          <a:p>
            <a:pPr lvl="1" algn="just"/>
            <a:r>
              <a:rPr lang="en-US" sz="2800" b="1" dirty="0">
                <a:solidFill>
                  <a:srgbClr val="0070C0"/>
                </a:solidFill>
              </a:rPr>
              <a:t>Social equality ; </a:t>
            </a:r>
            <a:r>
              <a:rPr lang="en-US" sz="2800" dirty="0"/>
              <a:t>implying that there should be no social hierarchy at individual and collective level or no discrimination what so ever and</a:t>
            </a:r>
          </a:p>
          <a:p>
            <a:pPr lvl="1" algn="just"/>
            <a:r>
              <a:rPr lang="en-US" sz="2800" b="1" dirty="0">
                <a:solidFill>
                  <a:srgbClr val="0070C0"/>
                </a:solidFill>
              </a:rPr>
              <a:t>Economic equality; </a:t>
            </a:r>
            <a:r>
              <a:rPr lang="en-US" sz="2800" dirty="0"/>
              <a:t>implying that all peoples of a country deserve equal and fair assessment to the national resources services</a:t>
            </a:r>
            <a:endParaRPr lang="am-ET" sz="2800" dirty="0"/>
          </a:p>
        </p:txBody>
      </p:sp>
    </p:spTree>
    <p:extLst>
      <p:ext uri="{BB962C8B-B14F-4D97-AF65-F5344CB8AC3E}">
        <p14:creationId xmlns:p14="http://schemas.microsoft.com/office/powerpoint/2010/main" val="3654849326"/>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B1303-3997-42FC-9FDD-64829DA043DE}"/>
              </a:ext>
            </a:extLst>
          </p:cNvPr>
          <p:cNvSpPr>
            <a:spLocks noGrp="1"/>
          </p:cNvSpPr>
          <p:nvPr>
            <p:ph sz="quarter" idx="13"/>
          </p:nvPr>
        </p:nvSpPr>
        <p:spPr>
          <a:xfrm>
            <a:off x="760287" y="616450"/>
            <a:ext cx="10654301" cy="5650786"/>
          </a:xfrm>
        </p:spPr>
        <p:txBody>
          <a:bodyPr>
            <a:noAutofit/>
          </a:bodyPr>
          <a:lstStyle/>
          <a:p>
            <a:pPr algn="just"/>
            <a:r>
              <a:rPr lang="en-US" sz="2800" dirty="0"/>
              <a:t>The followings constitute some of the fundamental principles of democracy. These are;</a:t>
            </a:r>
          </a:p>
          <a:p>
            <a:pPr marL="0" indent="0" algn="just">
              <a:buNone/>
            </a:pPr>
            <a:r>
              <a:rPr lang="en-US" sz="2800" dirty="0"/>
              <a:t>			</a:t>
            </a:r>
            <a:r>
              <a:rPr lang="en-US" sz="2800" b="1" dirty="0">
                <a:solidFill>
                  <a:srgbClr val="FF0000"/>
                </a:solidFill>
              </a:rPr>
              <a:t>Popular Sovereignty </a:t>
            </a:r>
          </a:p>
          <a:p>
            <a:pPr algn="just"/>
            <a:r>
              <a:rPr lang="en-US" sz="2800" dirty="0"/>
              <a:t>This type of sovereignty is associated with power and legitimacy. </a:t>
            </a:r>
          </a:p>
          <a:p>
            <a:pPr algn="just"/>
            <a:r>
              <a:rPr lang="en-US" sz="2800" dirty="0"/>
              <a:t>In this way, the citizen as a whole is the sovereign of the state and holds the ultimate authority over public officials and their policies. </a:t>
            </a:r>
          </a:p>
          <a:p>
            <a:pPr algn="just"/>
            <a:r>
              <a:rPr lang="en-US" dirty="0"/>
              <a:t>Popular sovereignty also means that the people have the right to withdraw their consent when the government fails to fulfill its obligations under the constitution. </a:t>
            </a:r>
          </a:p>
          <a:p>
            <a:pPr algn="just"/>
            <a:r>
              <a:rPr lang="en-US" dirty="0"/>
              <a:t>The sovereignty came from the people </a:t>
            </a:r>
            <a:r>
              <a:rPr lang="en-US" b="1" dirty="0"/>
              <a:t>(popular sovereignty) </a:t>
            </a:r>
            <a:r>
              <a:rPr lang="en-US" dirty="0"/>
              <a:t>became one of the </a:t>
            </a:r>
            <a:r>
              <a:rPr lang="en-US" b="1" dirty="0">
                <a:solidFill>
                  <a:srgbClr val="FF0000"/>
                </a:solidFill>
              </a:rPr>
              <a:t>main foundations of modern democracy </a:t>
            </a:r>
            <a:r>
              <a:rPr lang="en-US" dirty="0"/>
              <a:t>and constitutional principle.</a:t>
            </a:r>
          </a:p>
          <a:p>
            <a:pPr algn="just"/>
            <a:r>
              <a:rPr lang="en-US" dirty="0"/>
              <a:t>Sovereignty implies </a:t>
            </a:r>
            <a:r>
              <a:rPr lang="en-US" b="1" dirty="0">
                <a:solidFill>
                  <a:srgbClr val="FF0000"/>
                </a:solidFill>
              </a:rPr>
              <a:t>the power to have a final say on an issue. </a:t>
            </a:r>
            <a:endParaRPr lang="am-ET" b="1" dirty="0">
              <a:solidFill>
                <a:srgbClr val="FF0000"/>
              </a:solidFill>
            </a:endParaRPr>
          </a:p>
        </p:txBody>
      </p:sp>
    </p:spTree>
    <p:extLst>
      <p:ext uri="{BB962C8B-B14F-4D97-AF65-F5344CB8AC3E}">
        <p14:creationId xmlns:p14="http://schemas.microsoft.com/office/powerpoint/2010/main" val="2041991474"/>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24AED-A1B3-4571-A0FE-2B8B316DD39E}"/>
              </a:ext>
            </a:extLst>
          </p:cNvPr>
          <p:cNvSpPr>
            <a:spLocks noGrp="1"/>
          </p:cNvSpPr>
          <p:nvPr>
            <p:ph sz="quarter" idx="13"/>
          </p:nvPr>
        </p:nvSpPr>
        <p:spPr>
          <a:xfrm>
            <a:off x="750013" y="616449"/>
            <a:ext cx="10705672" cy="5599415"/>
          </a:xfrm>
        </p:spPr>
        <p:txBody>
          <a:bodyPr>
            <a:normAutofit/>
          </a:bodyPr>
          <a:lstStyle/>
          <a:p>
            <a:pPr marL="0" indent="0" algn="just">
              <a:buNone/>
            </a:pPr>
            <a:r>
              <a:rPr lang="en-US" dirty="0"/>
              <a:t>			</a:t>
            </a:r>
            <a:r>
              <a:rPr lang="en-US" sz="2800" b="1" dirty="0">
                <a:solidFill>
                  <a:srgbClr val="FF0000"/>
                </a:solidFill>
              </a:rPr>
              <a:t>Constitutional Supremacy</a:t>
            </a:r>
          </a:p>
          <a:p>
            <a:pPr algn="just"/>
            <a:r>
              <a:rPr lang="en-US" sz="2800" dirty="0"/>
              <a:t>This is a principle that puts the constitution at the highest level in the hierarchy of laws. </a:t>
            </a:r>
          </a:p>
          <a:p>
            <a:pPr algn="just"/>
            <a:r>
              <a:rPr lang="en-US" sz="2800" dirty="0"/>
              <a:t>Constitutions are laws about the political procedures to be followed in making laws. </a:t>
            </a:r>
          </a:p>
          <a:p>
            <a:pPr algn="just"/>
            <a:r>
              <a:rPr lang="en-US" sz="2800" dirty="0"/>
              <a:t>They are supreme laws, taking precedence over all others, and defining how all the others should be made. </a:t>
            </a:r>
          </a:p>
          <a:p>
            <a:pPr algn="just"/>
            <a:r>
              <a:rPr lang="en-US" sz="2800" dirty="0"/>
              <a:t>Some analysts call them </a:t>
            </a:r>
            <a:r>
              <a:rPr lang="en-US" sz="2800" b="1" dirty="0">
                <a:solidFill>
                  <a:srgbClr val="FF0000"/>
                </a:solidFill>
              </a:rPr>
              <a:t>“meta-rules‘ </a:t>
            </a:r>
            <a:r>
              <a:rPr lang="en-US" sz="2800" dirty="0"/>
              <a:t>(rules about how to make rules), but the German constitution calls them the </a:t>
            </a:r>
            <a:r>
              <a:rPr lang="en-US" sz="2800" dirty="0">
                <a:solidFill>
                  <a:srgbClr val="FF0000"/>
                </a:solidFill>
              </a:rPr>
              <a:t>‘Basic Law‘. </a:t>
            </a:r>
          </a:p>
          <a:p>
            <a:pPr algn="just"/>
            <a:r>
              <a:rPr lang="en-US" sz="2800" dirty="0"/>
              <a:t>As a mother of law, it is original law by which the system of government is created.</a:t>
            </a:r>
            <a:endParaRPr lang="am-ET" sz="2800" dirty="0"/>
          </a:p>
        </p:txBody>
      </p:sp>
    </p:spTree>
    <p:extLst>
      <p:ext uri="{BB962C8B-B14F-4D97-AF65-F5344CB8AC3E}">
        <p14:creationId xmlns:p14="http://schemas.microsoft.com/office/powerpoint/2010/main" val="1801153317"/>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D7D79-C3E7-458A-9CFA-44C0DA1E169E}"/>
              </a:ext>
            </a:extLst>
          </p:cNvPr>
          <p:cNvSpPr>
            <a:spLocks noGrp="1"/>
          </p:cNvSpPr>
          <p:nvPr>
            <p:ph sz="quarter" idx="13"/>
          </p:nvPr>
        </p:nvSpPr>
        <p:spPr>
          <a:xfrm>
            <a:off x="739739" y="606176"/>
            <a:ext cx="10685124" cy="5661060"/>
          </a:xfrm>
        </p:spPr>
        <p:txBody>
          <a:bodyPr>
            <a:normAutofit fontScale="92500"/>
          </a:bodyPr>
          <a:lstStyle/>
          <a:p>
            <a:pPr marL="0" indent="0" algn="just">
              <a:buNone/>
            </a:pPr>
            <a:r>
              <a:rPr lang="en-US" dirty="0"/>
              <a:t>				</a:t>
            </a:r>
            <a:r>
              <a:rPr lang="en-US" sz="3000" b="1" dirty="0">
                <a:solidFill>
                  <a:srgbClr val="FF0000"/>
                </a:solidFill>
              </a:rPr>
              <a:t>Rule of Law</a:t>
            </a:r>
          </a:p>
          <a:p>
            <a:pPr algn="just"/>
            <a:r>
              <a:rPr lang="en-US" sz="2800" dirty="0"/>
              <a:t>There are two aspects of the rule of law that are important. </a:t>
            </a:r>
          </a:p>
          <a:p>
            <a:pPr algn="just"/>
            <a:r>
              <a:rPr lang="en-US" sz="2800" dirty="0"/>
              <a:t>First, </a:t>
            </a:r>
            <a:r>
              <a:rPr lang="en-US" sz="2800" dirty="0">
                <a:solidFill>
                  <a:srgbClr val="00B0F0"/>
                </a:solidFill>
              </a:rPr>
              <a:t>the law should govern the people and the people should obey the law. </a:t>
            </a:r>
          </a:p>
          <a:p>
            <a:pPr algn="just"/>
            <a:r>
              <a:rPr lang="en-US" sz="2800" dirty="0"/>
              <a:t>And second, </a:t>
            </a:r>
            <a:r>
              <a:rPr lang="en-US" sz="2800" dirty="0">
                <a:solidFill>
                  <a:srgbClr val="FF0000"/>
                </a:solidFill>
              </a:rPr>
              <a:t>the law must be capable of being obeyed </a:t>
            </a:r>
            <a:r>
              <a:rPr lang="en-US" sz="2800" dirty="0"/>
              <a:t>(good‘ laws). </a:t>
            </a:r>
          </a:p>
          <a:p>
            <a:pPr algn="just"/>
            <a:r>
              <a:rPr lang="en-US" sz="2800" dirty="0"/>
              <a:t>This made the rule of law different from rule of men‘ where the people were ruled by bad‘ laws. </a:t>
            </a:r>
          </a:p>
          <a:p>
            <a:pPr algn="just"/>
            <a:r>
              <a:rPr lang="en-US" sz="2800" dirty="0"/>
              <a:t>In order to maintain the rule of law, an institution, independent from the legislative or executive or other forces, impartial and free from interference or influence is required.</a:t>
            </a:r>
          </a:p>
          <a:p>
            <a:pPr algn="just"/>
            <a:r>
              <a:rPr lang="en-US" sz="2800" dirty="0"/>
              <a:t>It is the foundation of a democratic society-the means by which people protect their liberty.  “No one is above the Law”</a:t>
            </a:r>
            <a:endParaRPr lang="am-ET" sz="2800" dirty="0"/>
          </a:p>
        </p:txBody>
      </p:sp>
    </p:spTree>
    <p:extLst>
      <p:ext uri="{BB962C8B-B14F-4D97-AF65-F5344CB8AC3E}">
        <p14:creationId xmlns:p14="http://schemas.microsoft.com/office/powerpoint/2010/main" val="1518348342"/>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74B97-E896-4C8C-B482-35950A2B74C3}"/>
              </a:ext>
            </a:extLst>
          </p:cNvPr>
          <p:cNvSpPr>
            <a:spLocks noGrp="1"/>
          </p:cNvSpPr>
          <p:nvPr>
            <p:ph sz="quarter" idx="13"/>
          </p:nvPr>
        </p:nvSpPr>
        <p:spPr>
          <a:xfrm>
            <a:off x="770561" y="626724"/>
            <a:ext cx="10633753" cy="5599415"/>
          </a:xfrm>
        </p:spPr>
        <p:txBody>
          <a:bodyPr>
            <a:normAutofit/>
          </a:bodyPr>
          <a:lstStyle/>
          <a:p>
            <a:pPr marL="0" indent="0" algn="just">
              <a:buNone/>
            </a:pPr>
            <a:r>
              <a:rPr lang="en-US" sz="2800" dirty="0"/>
              <a:t>			</a:t>
            </a:r>
            <a:r>
              <a:rPr lang="en-US" sz="2800" b="1" dirty="0">
                <a:solidFill>
                  <a:srgbClr val="FF0000"/>
                </a:solidFill>
              </a:rPr>
              <a:t>Secularism</a:t>
            </a:r>
          </a:p>
          <a:p>
            <a:pPr algn="just"/>
            <a:r>
              <a:rPr lang="en-US" sz="2800" dirty="0"/>
              <a:t>Secularism referred to as an approach that asserts to dismiss or ignores God, the divine, the supernatural, and other religious viewpoints when discussing or participating in politics. </a:t>
            </a:r>
          </a:p>
          <a:p>
            <a:pPr algn="just"/>
            <a:r>
              <a:rPr lang="en-US" sz="2800" dirty="0"/>
              <a:t>Emphasis is placed on human excellence, potential, fulfillment, actualization, and so on, instead of the Godly, providential, or spiritual dimensions of life.</a:t>
            </a:r>
          </a:p>
          <a:p>
            <a:pPr algn="just"/>
            <a:r>
              <a:rPr lang="en-US" sz="2800" dirty="0"/>
              <a:t> Secularism is mostly understood to mean separation of state and religion.</a:t>
            </a:r>
          </a:p>
          <a:p>
            <a:pPr algn="just"/>
            <a:r>
              <a:rPr lang="en-US" sz="2800" dirty="0"/>
              <a:t>Government should do only what is necessary to keep the peace and prevent one religious group from violating the rights of others. </a:t>
            </a:r>
          </a:p>
          <a:p>
            <a:pPr algn="just"/>
            <a:endParaRPr lang="am-ET" sz="2800" dirty="0"/>
          </a:p>
        </p:txBody>
      </p:sp>
    </p:spTree>
    <p:extLst>
      <p:ext uri="{BB962C8B-B14F-4D97-AF65-F5344CB8AC3E}">
        <p14:creationId xmlns:p14="http://schemas.microsoft.com/office/powerpoint/2010/main" val="1555551781"/>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16D4A-E033-4072-A533-34C58A39A050}"/>
              </a:ext>
            </a:extLst>
          </p:cNvPr>
          <p:cNvSpPr>
            <a:spLocks noGrp="1"/>
          </p:cNvSpPr>
          <p:nvPr>
            <p:ph sz="quarter" idx="13"/>
          </p:nvPr>
        </p:nvSpPr>
        <p:spPr>
          <a:xfrm>
            <a:off x="750013" y="616449"/>
            <a:ext cx="10705672" cy="5609689"/>
          </a:xfrm>
        </p:spPr>
        <p:txBody>
          <a:bodyPr>
            <a:normAutofit lnSpcReduction="10000"/>
          </a:bodyPr>
          <a:lstStyle/>
          <a:p>
            <a:pPr marL="0" indent="0" algn="just">
              <a:buNone/>
            </a:pPr>
            <a:r>
              <a:rPr lang="en-US" dirty="0"/>
              <a:t>				</a:t>
            </a:r>
            <a:r>
              <a:rPr lang="en-US" sz="2800" b="1" dirty="0">
                <a:solidFill>
                  <a:srgbClr val="FF0000"/>
                </a:solidFill>
              </a:rPr>
              <a:t>Separation of Power</a:t>
            </a:r>
          </a:p>
          <a:p>
            <a:pPr algn="just">
              <a:buFont typeface="Wingdings" panose="05000000000000000000" pitchFamily="2" charset="2"/>
              <a:buChar char="§"/>
            </a:pPr>
            <a:r>
              <a:rPr lang="en-US" sz="2800" dirty="0"/>
              <a:t>Separation of powers refers to the idea that political power should be divided among several bodies or officers of the state as a precaution against too much concentration of power.</a:t>
            </a:r>
          </a:p>
          <a:p>
            <a:pPr algn="just">
              <a:buFont typeface="Wingdings" panose="05000000000000000000" pitchFamily="2" charset="2"/>
              <a:buChar char="§"/>
            </a:pPr>
            <a:r>
              <a:rPr lang="en-US" sz="2800" dirty="0"/>
              <a:t>Most of the literature on federalism has emphasized the relationship between national and subnational governments but overlooked the organization of sub-national powers. </a:t>
            </a:r>
          </a:p>
          <a:p>
            <a:pPr algn="just">
              <a:buFont typeface="Wingdings" panose="05000000000000000000" pitchFamily="2" charset="2"/>
              <a:buChar char="§"/>
            </a:pPr>
            <a:r>
              <a:rPr lang="en-US" sz="2800" dirty="0"/>
              <a:t>Likewise, the debate on the separation of powers in presidential and parliamentary systems has neglected the role of federalism in strengthening the separation of powers. </a:t>
            </a:r>
          </a:p>
          <a:p>
            <a:pPr algn="just">
              <a:buFont typeface="Wingdings" panose="05000000000000000000" pitchFamily="2" charset="2"/>
              <a:buChar char="§"/>
            </a:pPr>
            <a:r>
              <a:rPr lang="en-US" sz="2800" dirty="0"/>
              <a:t>A federal polity is a constitutional arrangement that creates executive, legislative, and judicial branches of government in its constituent units. </a:t>
            </a:r>
            <a:endParaRPr lang="am-ET" sz="2800" dirty="0"/>
          </a:p>
        </p:txBody>
      </p:sp>
    </p:spTree>
    <p:extLst>
      <p:ext uri="{BB962C8B-B14F-4D97-AF65-F5344CB8AC3E}">
        <p14:creationId xmlns:p14="http://schemas.microsoft.com/office/powerpoint/2010/main" val="2815212816"/>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4AA55-2AA7-41CA-B369-033D4CFE98B4}"/>
              </a:ext>
            </a:extLst>
          </p:cNvPr>
          <p:cNvSpPr>
            <a:spLocks noGrp="1"/>
          </p:cNvSpPr>
          <p:nvPr>
            <p:ph sz="quarter" idx="13"/>
          </p:nvPr>
        </p:nvSpPr>
        <p:spPr>
          <a:xfrm>
            <a:off x="801383" y="647272"/>
            <a:ext cx="10602931" cy="5143927"/>
          </a:xfrm>
        </p:spPr>
        <p:txBody>
          <a:bodyPr/>
          <a:lstStyle/>
          <a:p>
            <a:pPr marL="0" indent="0">
              <a:buNone/>
            </a:pPr>
            <a:r>
              <a:rPr lang="en-US" dirty="0"/>
              <a:t>				</a:t>
            </a:r>
            <a:r>
              <a:rPr lang="en-US" sz="2800" b="1" dirty="0">
                <a:solidFill>
                  <a:srgbClr val="FF0000"/>
                </a:solidFill>
              </a:rPr>
              <a:t>Free, Fair and Periodic Election</a:t>
            </a:r>
          </a:p>
          <a:p>
            <a:pPr algn="just"/>
            <a:r>
              <a:rPr lang="en-US" sz="3200" dirty="0"/>
              <a:t>In order to establish democratic government, </a:t>
            </a:r>
          </a:p>
          <a:p>
            <a:pPr algn="just"/>
            <a:r>
              <a:rPr lang="en-US" sz="3200" dirty="0"/>
              <a:t>first the election should be </a:t>
            </a:r>
            <a:r>
              <a:rPr lang="en-US" sz="3200" dirty="0">
                <a:solidFill>
                  <a:srgbClr val="FF0000"/>
                </a:solidFill>
              </a:rPr>
              <a:t>free</a:t>
            </a:r>
            <a:r>
              <a:rPr lang="en-US" sz="3200" dirty="0"/>
              <a:t> means all interested parties to the election should get the chance to participate in the election. </a:t>
            </a:r>
          </a:p>
          <a:p>
            <a:pPr algn="just"/>
            <a:r>
              <a:rPr lang="en-US" sz="3200" dirty="0"/>
              <a:t>Secondly, </a:t>
            </a:r>
            <a:r>
              <a:rPr lang="en-US" sz="3200" dirty="0">
                <a:solidFill>
                  <a:srgbClr val="FF0000"/>
                </a:solidFill>
              </a:rPr>
              <a:t>fair</a:t>
            </a:r>
            <a:r>
              <a:rPr lang="en-US" sz="3200" dirty="0"/>
              <a:t> means after giving the chance of participation all of them should be treated equally without discrimination. </a:t>
            </a:r>
          </a:p>
          <a:p>
            <a:pPr algn="just"/>
            <a:r>
              <a:rPr lang="en-US" sz="3200" dirty="0"/>
              <a:t>Finally, the election should be conducted </a:t>
            </a:r>
            <a:r>
              <a:rPr lang="en-US" sz="3200" dirty="0">
                <a:solidFill>
                  <a:srgbClr val="FF0000"/>
                </a:solidFill>
              </a:rPr>
              <a:t>periodically</a:t>
            </a:r>
            <a:r>
              <a:rPr lang="en-US" sz="3200" dirty="0"/>
              <a:t> with fixed duration.</a:t>
            </a:r>
            <a:endParaRPr lang="am-ET" sz="3200" dirty="0"/>
          </a:p>
        </p:txBody>
      </p:sp>
    </p:spTree>
    <p:extLst>
      <p:ext uri="{BB962C8B-B14F-4D97-AF65-F5344CB8AC3E}">
        <p14:creationId xmlns:p14="http://schemas.microsoft.com/office/powerpoint/2010/main" val="128526070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B0AB1-5E1B-4306-B637-8D98E3CAA256}"/>
              </a:ext>
            </a:extLst>
          </p:cNvPr>
          <p:cNvSpPr>
            <a:spLocks noGrp="1"/>
          </p:cNvSpPr>
          <p:nvPr>
            <p:ph sz="quarter" idx="13"/>
          </p:nvPr>
        </p:nvSpPr>
        <p:spPr>
          <a:xfrm>
            <a:off x="761999" y="609600"/>
            <a:ext cx="10737273" cy="5611091"/>
          </a:xfrm>
        </p:spPr>
        <p:txBody>
          <a:bodyPr>
            <a:normAutofit/>
          </a:bodyPr>
          <a:lstStyle/>
          <a:p>
            <a:pPr algn="just"/>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B. Permanency: </a:t>
            </a:r>
            <a:r>
              <a:rPr lang="en-US" sz="2800" dirty="0">
                <a:latin typeface="Ebrima" panose="02000000000000000000" pitchFamily="2" charset="0"/>
                <a:ea typeface="Ebrima" panose="02000000000000000000" pitchFamily="2" charset="0"/>
                <a:cs typeface="Ebrima" panose="02000000000000000000" pitchFamily="2" charset="0"/>
              </a:rPr>
              <a:t>unlike laws constitution is made for undefined period of time. </a:t>
            </a:r>
          </a:p>
          <a:p>
            <a:pPr algn="just"/>
            <a:r>
              <a:rPr lang="en-US" sz="2800" dirty="0">
                <a:latin typeface="Ebrima" panose="02000000000000000000" pitchFamily="2" charset="0"/>
                <a:ea typeface="Ebrima" panose="02000000000000000000" pitchFamily="2" charset="0"/>
                <a:cs typeface="Ebrima" panose="02000000000000000000" pitchFamily="2" charset="0"/>
              </a:rPr>
              <a:t>That means constitution serve for a long lap of ages. </a:t>
            </a:r>
          </a:p>
          <a:p>
            <a:pPr algn="just"/>
            <a:r>
              <a:rPr lang="en-US" sz="2800" dirty="0">
                <a:latin typeface="Ebrima" panose="02000000000000000000" pitchFamily="2" charset="0"/>
                <a:ea typeface="Ebrima" panose="02000000000000000000" pitchFamily="2" charset="0"/>
                <a:cs typeface="Ebrima" panose="02000000000000000000" pitchFamily="2" charset="0"/>
              </a:rPr>
              <a:t>It is purposely made to be stable and permanent.</a:t>
            </a:r>
          </a:p>
          <a:p>
            <a:pPr algn="just"/>
            <a:r>
              <a:rPr lang="en-US" sz="2800" dirty="0">
                <a:latin typeface="Ebrima" panose="02000000000000000000" pitchFamily="2" charset="0"/>
                <a:ea typeface="Ebrima" panose="02000000000000000000" pitchFamily="2" charset="0"/>
                <a:cs typeface="Ebrima" panose="02000000000000000000" pitchFamily="2" charset="0"/>
              </a:rPr>
              <a:t> It is made to be stable, i.e., not to be worked upon by the temper of the times or to rise or fall with the  occasional events.</a:t>
            </a:r>
          </a:p>
          <a:p>
            <a:pPr algn="just"/>
            <a:r>
              <a:rPr lang="en-US" sz="2800" dirty="0">
                <a:latin typeface="Ebrima" panose="02000000000000000000" pitchFamily="2" charset="0"/>
                <a:ea typeface="Ebrima" panose="02000000000000000000" pitchFamily="2" charset="0"/>
                <a:cs typeface="Ebrima" panose="02000000000000000000" pitchFamily="2" charset="0"/>
              </a:rPr>
              <a:t>On the contrary, other laws are </a:t>
            </a:r>
            <a:r>
              <a:rPr lang="en-US" sz="2800" dirty="0">
                <a:solidFill>
                  <a:srgbClr val="FF0000"/>
                </a:solidFill>
                <a:latin typeface="Ebrima" panose="02000000000000000000" pitchFamily="2" charset="0"/>
                <a:ea typeface="Ebrima" panose="02000000000000000000" pitchFamily="2" charset="0"/>
                <a:cs typeface="Ebrima" panose="02000000000000000000" pitchFamily="2" charset="0"/>
              </a:rPr>
              <a:t>tentative, occasional and in the nature of temporary </a:t>
            </a:r>
            <a:r>
              <a:rPr lang="en-US" sz="2800" dirty="0">
                <a:latin typeface="Ebrima" panose="02000000000000000000" pitchFamily="2" charset="0"/>
                <a:ea typeface="Ebrima" panose="02000000000000000000" pitchFamily="2" charset="0"/>
                <a:cs typeface="Ebrima" panose="02000000000000000000" pitchFamily="2" charset="0"/>
              </a:rPr>
              <a:t>existence. </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066707268"/>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28CBE-1F6E-4F08-B9B0-A40216579361}"/>
              </a:ext>
            </a:extLst>
          </p:cNvPr>
          <p:cNvSpPr>
            <a:spLocks noGrp="1"/>
          </p:cNvSpPr>
          <p:nvPr>
            <p:ph sz="quarter" idx="13"/>
          </p:nvPr>
        </p:nvSpPr>
        <p:spPr>
          <a:xfrm>
            <a:off x="750013" y="636998"/>
            <a:ext cx="10674850" cy="5578867"/>
          </a:xfrm>
        </p:spPr>
        <p:txBody>
          <a:bodyPr>
            <a:normAutofit fontScale="77500" lnSpcReduction="20000"/>
          </a:bodyPr>
          <a:lstStyle/>
          <a:p>
            <a:pPr marL="0" indent="0">
              <a:buNone/>
            </a:pPr>
            <a:r>
              <a:rPr lang="en-US" dirty="0"/>
              <a:t>			 </a:t>
            </a:r>
            <a:r>
              <a:rPr lang="en-US" sz="4100" b="1" dirty="0">
                <a:solidFill>
                  <a:srgbClr val="FF0000"/>
                </a:solidFill>
              </a:rPr>
              <a:t>Majority Rule Minority Right</a:t>
            </a:r>
          </a:p>
          <a:p>
            <a:r>
              <a:rPr lang="en-US" sz="3600" dirty="0"/>
              <a:t>After conducting democratic election, those who gets the majority vote will establish a government. </a:t>
            </a:r>
          </a:p>
          <a:p>
            <a:r>
              <a:rPr lang="en-US" sz="3600" dirty="0"/>
              <a:t>The policies, programs and decisions of the majority will govern the country while the right of the minority respected</a:t>
            </a:r>
          </a:p>
          <a:p>
            <a:pPr marL="0" indent="0">
              <a:buNone/>
            </a:pPr>
            <a:r>
              <a:rPr lang="en-US" dirty="0"/>
              <a:t>			</a:t>
            </a:r>
            <a:r>
              <a:rPr lang="en-US" sz="4100" b="1" dirty="0">
                <a:solidFill>
                  <a:srgbClr val="FF0000"/>
                </a:solidFill>
              </a:rPr>
              <a:t>Protection and Promotion of Human Rights</a:t>
            </a:r>
          </a:p>
          <a:p>
            <a:pPr algn="just">
              <a:buFont typeface="Wingdings" panose="05000000000000000000" pitchFamily="2" charset="2"/>
              <a:buChar char="§"/>
            </a:pPr>
            <a:r>
              <a:rPr lang="en-US" sz="4000" dirty="0">
                <a:solidFill>
                  <a:schemeClr val="tx1"/>
                </a:solidFill>
              </a:rPr>
              <a:t>Human rights are those naturally given values that reflect respect for human life and dignity hence their protection and promotion test the legitimacy and </a:t>
            </a:r>
            <a:r>
              <a:rPr lang="en-US" sz="4000" dirty="0" err="1">
                <a:solidFill>
                  <a:schemeClr val="tx1"/>
                </a:solidFill>
              </a:rPr>
              <a:t>constitionality</a:t>
            </a:r>
            <a:r>
              <a:rPr lang="en-US" sz="4000" dirty="0">
                <a:solidFill>
                  <a:schemeClr val="tx1"/>
                </a:solidFill>
              </a:rPr>
              <a:t> of a democratic government. </a:t>
            </a:r>
          </a:p>
          <a:p>
            <a:pPr marL="0" indent="0">
              <a:buNone/>
            </a:pPr>
            <a:r>
              <a:rPr lang="en-US" sz="7400" b="1" dirty="0">
                <a:solidFill>
                  <a:schemeClr val="tx1"/>
                </a:solidFill>
              </a:rPr>
              <a:t>				</a:t>
            </a:r>
            <a:endParaRPr lang="am-ET" dirty="0"/>
          </a:p>
        </p:txBody>
      </p:sp>
    </p:spTree>
    <p:extLst>
      <p:ext uri="{BB962C8B-B14F-4D97-AF65-F5344CB8AC3E}">
        <p14:creationId xmlns:p14="http://schemas.microsoft.com/office/powerpoint/2010/main" val="790100564"/>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AC553-9797-42C6-8E23-471DE8446954}"/>
              </a:ext>
            </a:extLst>
          </p:cNvPr>
          <p:cNvSpPr>
            <a:spLocks noGrp="1"/>
          </p:cNvSpPr>
          <p:nvPr>
            <p:ph sz="quarter" idx="13"/>
          </p:nvPr>
        </p:nvSpPr>
        <p:spPr>
          <a:xfrm>
            <a:off x="770561" y="626724"/>
            <a:ext cx="10654301" cy="5630238"/>
          </a:xfrm>
        </p:spPr>
        <p:txBody>
          <a:bodyPr/>
          <a:lstStyle/>
          <a:p>
            <a:pPr marL="0" indent="0" algn="just">
              <a:buNone/>
            </a:pPr>
            <a:r>
              <a:rPr lang="en-US" dirty="0"/>
              <a:t>				</a:t>
            </a:r>
            <a:r>
              <a:rPr lang="en-US" sz="3200" b="1" dirty="0">
                <a:solidFill>
                  <a:srgbClr val="FF0000"/>
                </a:solidFill>
              </a:rPr>
              <a:t>Multiparty System</a:t>
            </a:r>
          </a:p>
          <a:p>
            <a:pPr algn="just"/>
            <a:r>
              <a:rPr lang="en-US" sz="3200" dirty="0"/>
              <a:t>Democracy also requires having several political parties working together in one political system.</a:t>
            </a:r>
          </a:p>
          <a:p>
            <a:pPr algn="just"/>
            <a:r>
              <a:rPr lang="en-US" sz="3200" dirty="0"/>
              <a:t>These political parties should get equal constitutional guarantee, support and treatment to compete for elections and present their offer freely to the voters. </a:t>
            </a:r>
          </a:p>
          <a:p>
            <a:pPr algn="just"/>
            <a:r>
              <a:rPr lang="en-US" sz="3200" dirty="0"/>
              <a:t>That enables to establish market of ideas to the citizens and encourage parties to come with better alternatives to be elected among the competitors. </a:t>
            </a:r>
            <a:endParaRPr lang="am-ET" sz="3200" dirty="0"/>
          </a:p>
        </p:txBody>
      </p:sp>
    </p:spTree>
    <p:extLst>
      <p:ext uri="{BB962C8B-B14F-4D97-AF65-F5344CB8AC3E}">
        <p14:creationId xmlns:p14="http://schemas.microsoft.com/office/powerpoint/2010/main" val="2647712565"/>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74802-8318-448C-B88A-F3A03ED55CFC}"/>
              </a:ext>
            </a:extLst>
          </p:cNvPr>
          <p:cNvSpPr>
            <a:spLocks noGrp="1"/>
          </p:cNvSpPr>
          <p:nvPr>
            <p:ph sz="quarter" idx="13"/>
          </p:nvPr>
        </p:nvSpPr>
        <p:spPr>
          <a:xfrm>
            <a:off x="770561" y="657546"/>
            <a:ext cx="10664575" cy="5568593"/>
          </a:xfrm>
        </p:spPr>
        <p:txBody>
          <a:bodyPr>
            <a:normAutofit fontScale="92500" lnSpcReduction="10000"/>
          </a:bodyPr>
          <a:lstStyle/>
          <a:p>
            <a:pPr marL="0" indent="0" algn="just">
              <a:buNone/>
            </a:pPr>
            <a:r>
              <a:rPr lang="en-US" dirty="0"/>
              <a:t>				</a:t>
            </a:r>
            <a:r>
              <a:rPr lang="en-US" sz="3200" b="1" dirty="0">
                <a:solidFill>
                  <a:srgbClr val="FF0000"/>
                </a:solidFill>
              </a:rPr>
              <a:t>Democratization</a:t>
            </a:r>
          </a:p>
          <a:p>
            <a:pPr algn="just">
              <a:buFont typeface="Wingdings" panose="05000000000000000000" pitchFamily="2" charset="2"/>
              <a:buChar char="§"/>
            </a:pPr>
            <a:r>
              <a:rPr lang="en-US" sz="3200" dirty="0"/>
              <a:t>Democracy is a variable not a fixed phenomenon; it changes and develops over time, so that what was regarded as good democratic practice a hundred years ago may not be now. </a:t>
            </a:r>
          </a:p>
          <a:p>
            <a:pPr algn="just">
              <a:buFont typeface="Wingdings" panose="05000000000000000000" pitchFamily="2" charset="2"/>
              <a:buChar char="§"/>
            </a:pPr>
            <a:r>
              <a:rPr lang="en-US" sz="3200" dirty="0"/>
              <a:t>Democracy does not automatically arise out of ‘primal mud’ but needs to be planted and nourished by years of practice and experience through various levels of democratization process. </a:t>
            </a:r>
          </a:p>
          <a:p>
            <a:pPr algn="just">
              <a:buFont typeface="Wingdings" panose="05000000000000000000" pitchFamily="2" charset="2"/>
              <a:buChar char="§"/>
            </a:pPr>
            <a:r>
              <a:rPr lang="en-US" sz="3200" i="1" dirty="0">
                <a:solidFill>
                  <a:srgbClr val="FF0000"/>
                </a:solidFill>
              </a:rPr>
              <a:t>Democratization is the process of transitions from nondemocratic to democratic regimes</a:t>
            </a:r>
            <a:r>
              <a:rPr lang="en-US" sz="3200" dirty="0"/>
              <a:t> that occur within a specified period of time and that significantly outnumber transitions in the opposite direction during that period.</a:t>
            </a:r>
            <a:endParaRPr lang="am-ET" sz="3200" dirty="0"/>
          </a:p>
        </p:txBody>
      </p:sp>
    </p:spTree>
    <p:extLst>
      <p:ext uri="{BB962C8B-B14F-4D97-AF65-F5344CB8AC3E}">
        <p14:creationId xmlns:p14="http://schemas.microsoft.com/office/powerpoint/2010/main" val="444175618"/>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6128B-D262-46D9-9471-949B5CE07F2C}"/>
              </a:ext>
            </a:extLst>
          </p:cNvPr>
          <p:cNvSpPr>
            <a:spLocks noGrp="1"/>
          </p:cNvSpPr>
          <p:nvPr>
            <p:ph sz="quarter" idx="13"/>
          </p:nvPr>
        </p:nvSpPr>
        <p:spPr>
          <a:xfrm>
            <a:off x="739739" y="636998"/>
            <a:ext cx="10705672" cy="5589141"/>
          </a:xfrm>
        </p:spPr>
        <p:txBody>
          <a:bodyPr>
            <a:normAutofit fontScale="85000" lnSpcReduction="20000"/>
          </a:bodyPr>
          <a:lstStyle/>
          <a:p>
            <a:pPr algn="just"/>
            <a:r>
              <a:rPr lang="en-US" sz="3200" dirty="0"/>
              <a:t>There are three main elements in democratization such as:</a:t>
            </a:r>
          </a:p>
          <a:p>
            <a:pPr lvl="1" algn="just"/>
            <a:r>
              <a:rPr lang="en-US" sz="3200" b="1" dirty="0"/>
              <a:t>the removal of the authoritarian regime, </a:t>
            </a:r>
          </a:p>
          <a:p>
            <a:pPr lvl="1" algn="just"/>
            <a:r>
              <a:rPr lang="en-US" sz="3200" b="1" dirty="0">
                <a:solidFill>
                  <a:srgbClr val="FF0000"/>
                </a:solidFill>
              </a:rPr>
              <a:t>installation of a democratic regime, and </a:t>
            </a:r>
          </a:p>
          <a:p>
            <a:pPr lvl="1" algn="just"/>
            <a:r>
              <a:rPr lang="en-US" sz="3200" b="1" dirty="0">
                <a:solidFill>
                  <a:srgbClr val="00B0F0"/>
                </a:solidFill>
              </a:rPr>
              <a:t>the consolidation, or long-term sustainability of the democratic regime.</a:t>
            </a:r>
          </a:p>
          <a:p>
            <a:pPr marL="457200" lvl="1" indent="0" algn="just">
              <a:buNone/>
            </a:pPr>
            <a:r>
              <a:rPr lang="en-US" sz="3200" b="1" dirty="0">
                <a:solidFill>
                  <a:schemeClr val="tx1"/>
                </a:solidFill>
              </a:rPr>
              <a:t>D</a:t>
            </a:r>
            <a:r>
              <a:rPr lang="en-US" sz="3200" dirty="0">
                <a:solidFill>
                  <a:schemeClr val="tx1"/>
                </a:solidFill>
              </a:rPr>
              <a:t>emocratization simply we refer to the institutionalization and routinization of democratic ideals and principles and their effective functioning. </a:t>
            </a:r>
          </a:p>
          <a:p>
            <a:pPr marL="457200" lvl="1" indent="0" algn="just">
              <a:buNone/>
            </a:pPr>
            <a:r>
              <a:rPr lang="en-US" sz="3200" dirty="0">
                <a:solidFill>
                  <a:schemeClr val="tx1"/>
                </a:solidFill>
              </a:rPr>
              <a:t>Moreover, democratization is a conclusive and extended process, which involves the emergence or presence of the formal elements of a democratic political system. </a:t>
            </a:r>
          </a:p>
          <a:p>
            <a:pPr marL="457200" lvl="1" indent="0" algn="just">
              <a:buNone/>
            </a:pPr>
            <a:r>
              <a:rPr lang="en-US" sz="3200" dirty="0">
                <a:solidFill>
                  <a:schemeClr val="tx1"/>
                </a:solidFill>
              </a:rPr>
              <a:t>Democratization is the </a:t>
            </a:r>
            <a:r>
              <a:rPr lang="en-US" sz="3200" b="1" i="1" dirty="0">
                <a:solidFill>
                  <a:schemeClr val="tx1"/>
                </a:solidFill>
              </a:rPr>
              <a:t>full-scale transition from authoritarian regime and its replacement by democratically elected regime.</a:t>
            </a:r>
          </a:p>
          <a:p>
            <a:pPr marL="457200" lvl="1" indent="0" algn="just">
              <a:buNone/>
            </a:pPr>
            <a:endParaRPr lang="en-US" sz="3200" dirty="0">
              <a:solidFill>
                <a:schemeClr val="tx1"/>
              </a:solidFill>
            </a:endParaRPr>
          </a:p>
          <a:p>
            <a:pPr algn="just"/>
            <a:endParaRPr lang="am-ET" sz="3200" dirty="0"/>
          </a:p>
        </p:txBody>
      </p:sp>
    </p:spTree>
    <p:extLst>
      <p:ext uri="{BB962C8B-B14F-4D97-AF65-F5344CB8AC3E}">
        <p14:creationId xmlns:p14="http://schemas.microsoft.com/office/powerpoint/2010/main" val="2726291457"/>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32EDD-ECFD-45B0-83BB-9F5038E351AC}"/>
              </a:ext>
            </a:extLst>
          </p:cNvPr>
          <p:cNvSpPr>
            <a:spLocks noGrp="1"/>
          </p:cNvSpPr>
          <p:nvPr>
            <p:ph sz="quarter" idx="13"/>
          </p:nvPr>
        </p:nvSpPr>
        <p:spPr>
          <a:xfrm>
            <a:off x="760287" y="708917"/>
            <a:ext cx="10674849" cy="5496673"/>
          </a:xfrm>
        </p:spPr>
        <p:txBody>
          <a:bodyPr>
            <a:normAutofit fontScale="92500" lnSpcReduction="20000"/>
          </a:bodyPr>
          <a:lstStyle/>
          <a:p>
            <a:pPr marL="0" indent="0" algn="just">
              <a:buNone/>
            </a:pPr>
            <a:r>
              <a:rPr lang="en-US" dirty="0"/>
              <a:t>				</a:t>
            </a:r>
            <a:r>
              <a:rPr lang="en-US" sz="3600" b="1" dirty="0">
                <a:solidFill>
                  <a:srgbClr val="FF0000"/>
                </a:solidFill>
              </a:rPr>
              <a:t>Actors of Democratization </a:t>
            </a:r>
          </a:p>
          <a:p>
            <a:pPr marL="0" indent="0" algn="just">
              <a:buNone/>
            </a:pPr>
            <a:r>
              <a:rPr lang="en-US" dirty="0"/>
              <a:t>						        </a:t>
            </a:r>
            <a:r>
              <a:rPr lang="en-US" sz="2800" b="1" dirty="0">
                <a:solidFill>
                  <a:srgbClr val="00B0F0"/>
                </a:solidFill>
              </a:rPr>
              <a:t>Political Parties</a:t>
            </a:r>
          </a:p>
          <a:p>
            <a:pPr algn="just">
              <a:buFont typeface="Wingdings" panose="05000000000000000000" pitchFamily="2" charset="2"/>
              <a:buChar char="§"/>
            </a:pPr>
            <a:r>
              <a:rPr lang="en-US" sz="2800" dirty="0">
                <a:solidFill>
                  <a:schemeClr val="tx1"/>
                </a:solidFill>
              </a:rPr>
              <a:t>It has been argued that parties are endemic to democracy, an unavoidable part of democracy. </a:t>
            </a:r>
          </a:p>
          <a:p>
            <a:pPr algn="just">
              <a:buFont typeface="Wingdings" panose="05000000000000000000" pitchFamily="2" charset="2"/>
              <a:buChar char="§"/>
            </a:pPr>
            <a:r>
              <a:rPr lang="en-US" sz="2800" dirty="0">
                <a:solidFill>
                  <a:schemeClr val="tx1"/>
                </a:solidFill>
              </a:rPr>
              <a:t>In a democratic system, </a:t>
            </a:r>
            <a:r>
              <a:rPr lang="en-US" sz="2800" b="1" dirty="0">
                <a:solidFill>
                  <a:schemeClr val="tx1"/>
                </a:solidFill>
              </a:rPr>
              <a:t>political parties </a:t>
            </a:r>
            <a:r>
              <a:rPr lang="en-US" sz="2800" dirty="0">
                <a:solidFill>
                  <a:schemeClr val="tx1"/>
                </a:solidFill>
              </a:rPr>
              <a:t>provide the proper mode of functioning for the government so that the majority party or a combination of parties controls the government, while other parties serve as the opposition and attempt to check the abuses of power by the ruling party. </a:t>
            </a:r>
          </a:p>
          <a:p>
            <a:pPr algn="just">
              <a:buFont typeface="Wingdings" panose="05000000000000000000" pitchFamily="2" charset="2"/>
              <a:buChar char="§"/>
            </a:pPr>
            <a:r>
              <a:rPr lang="en-US" sz="2800" dirty="0">
                <a:solidFill>
                  <a:schemeClr val="tx1"/>
                </a:solidFill>
              </a:rPr>
              <a:t>Citizens extend their </a:t>
            </a:r>
            <a:r>
              <a:rPr lang="en-US" sz="2800" dirty="0">
                <a:solidFill>
                  <a:srgbClr val="FF0000"/>
                </a:solidFill>
              </a:rPr>
              <a:t>desires, needs, and problems </a:t>
            </a:r>
            <a:r>
              <a:rPr lang="en-US" sz="2800" dirty="0">
                <a:solidFill>
                  <a:schemeClr val="tx1"/>
                </a:solidFill>
              </a:rPr>
              <a:t>to the government through the political parties. </a:t>
            </a:r>
          </a:p>
          <a:p>
            <a:pPr algn="just">
              <a:buFont typeface="Wingdings" panose="05000000000000000000" pitchFamily="2" charset="2"/>
              <a:buChar char="§"/>
            </a:pPr>
            <a:r>
              <a:rPr lang="en-US" sz="2800" dirty="0">
                <a:solidFill>
                  <a:schemeClr val="tx1"/>
                </a:solidFill>
              </a:rPr>
              <a:t>In fact, political parties represent an essential and important tool that acts as a bridge between a society and its government. </a:t>
            </a:r>
          </a:p>
          <a:p>
            <a:pPr algn="just">
              <a:buFont typeface="Wingdings" panose="05000000000000000000" pitchFamily="2" charset="2"/>
              <a:buChar char="§"/>
            </a:pPr>
            <a:r>
              <a:rPr lang="en-US" sz="2800" dirty="0">
                <a:solidFill>
                  <a:schemeClr val="tx1"/>
                </a:solidFill>
              </a:rPr>
              <a:t>The existence of a strong and viable opposition keeps the ruling party alert. </a:t>
            </a:r>
            <a:endParaRPr lang="am-ET" sz="2800" dirty="0">
              <a:solidFill>
                <a:schemeClr val="tx1"/>
              </a:solidFill>
            </a:endParaRPr>
          </a:p>
        </p:txBody>
      </p:sp>
    </p:spTree>
    <p:extLst>
      <p:ext uri="{BB962C8B-B14F-4D97-AF65-F5344CB8AC3E}">
        <p14:creationId xmlns:p14="http://schemas.microsoft.com/office/powerpoint/2010/main" val="956917573"/>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ED918-2C99-446A-B985-930B1BE97B4E}"/>
              </a:ext>
            </a:extLst>
          </p:cNvPr>
          <p:cNvSpPr>
            <a:spLocks noGrp="1"/>
          </p:cNvSpPr>
          <p:nvPr>
            <p:ph sz="quarter" idx="13"/>
          </p:nvPr>
        </p:nvSpPr>
        <p:spPr>
          <a:xfrm>
            <a:off x="760287" y="647272"/>
            <a:ext cx="10685123" cy="5578867"/>
          </a:xfrm>
        </p:spPr>
        <p:txBody>
          <a:bodyPr>
            <a:normAutofit/>
          </a:bodyPr>
          <a:lstStyle/>
          <a:p>
            <a:pPr marL="0" indent="0" algn="just">
              <a:buNone/>
            </a:pPr>
            <a:r>
              <a:rPr lang="en-US" dirty="0"/>
              <a:t>				        </a:t>
            </a:r>
            <a:r>
              <a:rPr lang="en-US" dirty="0">
                <a:solidFill>
                  <a:srgbClr val="00B0F0"/>
                </a:solidFill>
              </a:rPr>
              <a:t>  </a:t>
            </a:r>
            <a:r>
              <a:rPr lang="en-US" sz="3200" b="1" dirty="0">
                <a:solidFill>
                  <a:srgbClr val="00B0F0"/>
                </a:solidFill>
              </a:rPr>
              <a:t>Media</a:t>
            </a:r>
            <a:r>
              <a:rPr lang="en-US" dirty="0">
                <a:solidFill>
                  <a:srgbClr val="00B0F0"/>
                </a:solidFill>
              </a:rPr>
              <a:t> </a:t>
            </a:r>
          </a:p>
          <a:p>
            <a:pPr algn="just"/>
            <a:r>
              <a:rPr lang="en-US" sz="2800" dirty="0"/>
              <a:t>Media is a mirror of the society and how democratic a society is, can be represented through media. </a:t>
            </a:r>
          </a:p>
          <a:p>
            <a:pPr algn="just"/>
            <a:r>
              <a:rPr lang="en-US" sz="2800" dirty="0"/>
              <a:t>Hence, media has an influential role in strengthening democracy, media and democracy have strong association. </a:t>
            </a:r>
          </a:p>
          <a:p>
            <a:pPr algn="just"/>
            <a:r>
              <a:rPr lang="en-US" sz="2800" dirty="0"/>
              <a:t>And free and democratic society is not possible without an independent, free and responsible media and active civil society.</a:t>
            </a:r>
          </a:p>
          <a:p>
            <a:pPr algn="just"/>
            <a:r>
              <a:rPr lang="en-US" sz="2800" dirty="0"/>
              <a:t>The free media serve as </a:t>
            </a:r>
            <a:r>
              <a:rPr lang="en-US" sz="2800" dirty="0">
                <a:solidFill>
                  <a:srgbClr val="FF0000"/>
                </a:solidFill>
              </a:rPr>
              <a:t>watchdogs, monitoring </a:t>
            </a:r>
            <a:r>
              <a:rPr lang="en-US" sz="2800" dirty="0"/>
              <a:t>those in power and provide citizens with the information they need to be free and self-governing and to hold governments accountable for their actions. </a:t>
            </a:r>
          </a:p>
          <a:p>
            <a:pPr algn="just"/>
            <a:endParaRPr lang="am-ET" sz="2800" dirty="0"/>
          </a:p>
        </p:txBody>
      </p:sp>
    </p:spTree>
    <p:extLst>
      <p:ext uri="{BB962C8B-B14F-4D97-AF65-F5344CB8AC3E}">
        <p14:creationId xmlns:p14="http://schemas.microsoft.com/office/powerpoint/2010/main" val="1242986227"/>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9D7EE-C111-4C62-BC49-AB871AE9A3D2}"/>
              </a:ext>
            </a:extLst>
          </p:cNvPr>
          <p:cNvSpPr>
            <a:spLocks noGrp="1"/>
          </p:cNvSpPr>
          <p:nvPr>
            <p:ph sz="quarter" idx="13"/>
          </p:nvPr>
        </p:nvSpPr>
        <p:spPr>
          <a:xfrm>
            <a:off x="750013" y="667820"/>
            <a:ext cx="10664576" cy="5527497"/>
          </a:xfrm>
        </p:spPr>
        <p:txBody>
          <a:bodyPr>
            <a:normAutofit lnSpcReduction="10000"/>
          </a:bodyPr>
          <a:lstStyle/>
          <a:p>
            <a:pPr marL="0" indent="0" algn="just">
              <a:buNone/>
            </a:pPr>
            <a:r>
              <a:rPr lang="en-US" sz="2800" dirty="0"/>
              <a:t>				</a:t>
            </a:r>
            <a:r>
              <a:rPr lang="en-US" sz="2800" b="1" dirty="0">
                <a:solidFill>
                  <a:srgbClr val="00B0F0"/>
                </a:solidFill>
              </a:rPr>
              <a:t>Civic Societies </a:t>
            </a:r>
          </a:p>
          <a:p>
            <a:pPr algn="just"/>
            <a:r>
              <a:rPr lang="en-US" sz="2800" dirty="0"/>
              <a:t>Civil society is the set of civil rights, including primarily everyone‘s right to participate in public life. </a:t>
            </a:r>
          </a:p>
          <a:p>
            <a:pPr algn="just"/>
            <a:r>
              <a:rPr lang="en-US" sz="2800" dirty="0"/>
              <a:t>Civil society forms the backbone of democracy. civil society is the realm of organized social life that is open, voluntary, bound by a legal order or set of shared rules. </a:t>
            </a:r>
          </a:p>
          <a:p>
            <a:pPr algn="just"/>
            <a:r>
              <a:rPr lang="en-US" sz="2800" dirty="0"/>
              <a:t>It encompasses </a:t>
            </a:r>
            <a:r>
              <a:rPr lang="en-US" sz="2800" b="1" dirty="0">
                <a:solidFill>
                  <a:srgbClr val="FF0000"/>
                </a:solidFill>
              </a:rPr>
              <a:t>private citizens acting collectively to make demands to the state or to express in the public sphere their interests, </a:t>
            </a:r>
            <a:r>
              <a:rPr lang="en-US" sz="2800" dirty="0"/>
              <a:t>preferences and ideas or to check the authority of the state and make it accountable. </a:t>
            </a:r>
          </a:p>
          <a:p>
            <a:pPr algn="just"/>
            <a:r>
              <a:rPr lang="en-US" sz="2800" dirty="0"/>
              <a:t>It may comprise civic, issue-oriented, religious, and educational interest groups and associations. </a:t>
            </a:r>
            <a:endParaRPr lang="am-ET" sz="2800" dirty="0"/>
          </a:p>
        </p:txBody>
      </p:sp>
    </p:spTree>
    <p:extLst>
      <p:ext uri="{BB962C8B-B14F-4D97-AF65-F5344CB8AC3E}">
        <p14:creationId xmlns:p14="http://schemas.microsoft.com/office/powerpoint/2010/main" val="3955507672"/>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1EA05-AA6D-4F4F-861B-B0653D8209BA}"/>
              </a:ext>
            </a:extLst>
          </p:cNvPr>
          <p:cNvSpPr>
            <a:spLocks noGrp="1"/>
          </p:cNvSpPr>
          <p:nvPr>
            <p:ph sz="quarter" idx="13"/>
          </p:nvPr>
        </p:nvSpPr>
        <p:spPr>
          <a:xfrm>
            <a:off x="770561" y="636998"/>
            <a:ext cx="10664575" cy="5609690"/>
          </a:xfrm>
        </p:spPr>
        <p:txBody>
          <a:bodyPr>
            <a:noAutofit/>
          </a:bodyPr>
          <a:lstStyle/>
          <a:p>
            <a:pPr algn="just"/>
            <a:r>
              <a:rPr lang="en-US" sz="2800" dirty="0"/>
              <a:t>Civil societies have a potential roles for democratic development and consolidation. To mention some: </a:t>
            </a:r>
          </a:p>
          <a:p>
            <a:pPr lvl="1" algn="just"/>
            <a:r>
              <a:rPr lang="en-US" sz="2400" dirty="0"/>
              <a:t>limiting the power of the state more generally, including challenging the abuses of authority; </a:t>
            </a:r>
          </a:p>
          <a:p>
            <a:pPr lvl="1" algn="just"/>
            <a:r>
              <a:rPr lang="en-US" sz="2800" dirty="0"/>
              <a:t>monitoring human rights and strengthening the rule of law;</a:t>
            </a:r>
          </a:p>
          <a:p>
            <a:pPr lvl="1" algn="just"/>
            <a:r>
              <a:rPr lang="en-US" sz="2800" dirty="0"/>
              <a:t>monitoring elections and enhancing the overall quality and credibility of the democratic process; </a:t>
            </a:r>
          </a:p>
          <a:p>
            <a:pPr lvl="1" algn="just"/>
            <a:r>
              <a:rPr lang="en-US" sz="2800" dirty="0"/>
              <a:t>educating citizens about their rights and responsibilities; </a:t>
            </a:r>
          </a:p>
          <a:p>
            <a:pPr lvl="1" algn="just"/>
            <a:r>
              <a:rPr lang="en-US" sz="2800" dirty="0"/>
              <a:t>building a culture of tolerance and civic involvement; </a:t>
            </a:r>
            <a:endParaRPr lang="am-ET" sz="2800" dirty="0"/>
          </a:p>
        </p:txBody>
      </p:sp>
    </p:spTree>
    <p:extLst>
      <p:ext uri="{BB962C8B-B14F-4D97-AF65-F5344CB8AC3E}">
        <p14:creationId xmlns:p14="http://schemas.microsoft.com/office/powerpoint/2010/main" val="196224923"/>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6230E-2412-417D-8F5E-A51D695C1DBC}"/>
              </a:ext>
            </a:extLst>
          </p:cNvPr>
          <p:cNvSpPr>
            <a:spLocks noGrp="1"/>
          </p:cNvSpPr>
          <p:nvPr>
            <p:ph sz="quarter" idx="13"/>
          </p:nvPr>
        </p:nvSpPr>
        <p:spPr>
          <a:xfrm>
            <a:off x="739739" y="688370"/>
            <a:ext cx="10705672" cy="5102830"/>
          </a:xfrm>
        </p:spPr>
        <p:txBody>
          <a:bodyPr>
            <a:normAutofit/>
          </a:bodyPr>
          <a:lstStyle/>
          <a:p>
            <a:pPr algn="just"/>
            <a:endParaRPr lang="en-US" sz="2800" dirty="0"/>
          </a:p>
          <a:p>
            <a:pPr algn="just"/>
            <a:r>
              <a:rPr lang="en-US" sz="2800" dirty="0"/>
              <a:t>incorporating marginal groups into the political process and enhancing the latter's responsiveness to societal interest and need; </a:t>
            </a:r>
          </a:p>
          <a:p>
            <a:pPr algn="just"/>
            <a:r>
              <a:rPr lang="en-US" sz="2800" dirty="0"/>
              <a:t>providing alternative means, outside the state, for communities to raise their level of material development; </a:t>
            </a:r>
          </a:p>
          <a:p>
            <a:pPr algn="just"/>
            <a:r>
              <a:rPr lang="en-US" sz="2800" dirty="0"/>
              <a:t>opening and pluralizing the flows of information; and </a:t>
            </a:r>
          </a:p>
          <a:p>
            <a:pPr algn="just"/>
            <a:r>
              <a:rPr lang="en-US" sz="2800" dirty="0"/>
              <a:t>building a constituency for economic as well as political reforms.</a:t>
            </a:r>
          </a:p>
          <a:p>
            <a:pPr algn="just"/>
            <a:endParaRPr lang="am-ET" sz="2800" dirty="0"/>
          </a:p>
        </p:txBody>
      </p:sp>
    </p:spTree>
    <p:extLst>
      <p:ext uri="{BB962C8B-B14F-4D97-AF65-F5344CB8AC3E}">
        <p14:creationId xmlns:p14="http://schemas.microsoft.com/office/powerpoint/2010/main" val="1181637122"/>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AFE9B-77E6-4E34-8021-44929D5C2817}"/>
              </a:ext>
            </a:extLst>
          </p:cNvPr>
          <p:cNvSpPr>
            <a:spLocks noGrp="1"/>
          </p:cNvSpPr>
          <p:nvPr>
            <p:ph sz="quarter" idx="13"/>
          </p:nvPr>
        </p:nvSpPr>
        <p:spPr>
          <a:xfrm>
            <a:off x="657546" y="616449"/>
            <a:ext cx="10705672" cy="6241551"/>
          </a:xfrm>
        </p:spPr>
        <p:txBody>
          <a:bodyPr>
            <a:noAutofit/>
          </a:bodyPr>
          <a:lstStyle/>
          <a:p>
            <a:pPr marL="0" indent="0" algn="just">
              <a:buNone/>
            </a:pPr>
            <a:r>
              <a:rPr lang="en-US" sz="2800" dirty="0"/>
              <a:t>			</a:t>
            </a:r>
            <a:r>
              <a:rPr lang="en-US" sz="2800" b="1" dirty="0">
                <a:solidFill>
                  <a:srgbClr val="FF0000"/>
                </a:solidFill>
              </a:rPr>
              <a:t>Human Rights: Concepts and Theories</a:t>
            </a:r>
          </a:p>
          <a:p>
            <a:pPr marL="0" indent="0" algn="just">
              <a:buNone/>
            </a:pPr>
            <a:r>
              <a:rPr lang="en-US" sz="2800" dirty="0"/>
              <a:t>				 What Are Human Rights? </a:t>
            </a:r>
          </a:p>
          <a:p>
            <a:pPr algn="just">
              <a:buFont typeface="Wingdings" panose="05000000000000000000" pitchFamily="2" charset="2"/>
              <a:buChar char="q"/>
            </a:pPr>
            <a:r>
              <a:rPr lang="en-US" sz="2800" dirty="0"/>
              <a:t>Human rights are basic to humanity. They apply to all people everywhere.</a:t>
            </a:r>
          </a:p>
          <a:p>
            <a:pPr algn="just">
              <a:buFont typeface="Wingdings" panose="05000000000000000000" pitchFamily="2" charset="2"/>
              <a:buChar char="q"/>
            </a:pPr>
            <a:r>
              <a:rPr lang="en-US" sz="2800" dirty="0"/>
              <a:t>The notion of human rights infers that fundamental entitlements belong to every member of the human race.</a:t>
            </a:r>
          </a:p>
          <a:p>
            <a:pPr algn="just">
              <a:buFont typeface="Wingdings" panose="05000000000000000000" pitchFamily="2" charset="2"/>
              <a:buChar char="q"/>
            </a:pPr>
            <a:r>
              <a:rPr lang="en-US" sz="2800" dirty="0"/>
              <a:t> These are privileges someone can claim just because he/she is a human being without any discrimination based on condition. </a:t>
            </a:r>
          </a:p>
          <a:p>
            <a:pPr algn="just">
              <a:buFont typeface="Wingdings" panose="05000000000000000000" pitchFamily="2" charset="2"/>
              <a:buChar char="q"/>
            </a:pPr>
            <a:r>
              <a:rPr lang="en-US" sz="2800" dirty="0"/>
              <a:t>It is also common to call them natural‘ rights, since they are natural entitlements to everyone. </a:t>
            </a:r>
          </a:p>
        </p:txBody>
      </p:sp>
    </p:spTree>
    <p:extLst>
      <p:ext uri="{BB962C8B-B14F-4D97-AF65-F5344CB8AC3E}">
        <p14:creationId xmlns:p14="http://schemas.microsoft.com/office/powerpoint/2010/main" val="211346400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4E217-5C14-4F28-AA35-6377351F3D6F}"/>
              </a:ext>
            </a:extLst>
          </p:cNvPr>
          <p:cNvSpPr>
            <a:spLocks noGrp="1"/>
          </p:cNvSpPr>
          <p:nvPr>
            <p:ph sz="quarter" idx="13"/>
          </p:nvPr>
        </p:nvSpPr>
        <p:spPr>
          <a:xfrm>
            <a:off x="762001" y="665018"/>
            <a:ext cx="10654144" cy="5583382"/>
          </a:xfrm>
        </p:spPr>
        <p:txBody>
          <a:bodyPr>
            <a:noAutofit/>
          </a:bodyPr>
          <a:lstStyle/>
          <a:p>
            <a:pPr algn="just"/>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C. Supremacy: </a:t>
            </a:r>
            <a:r>
              <a:rPr lang="en-US" sz="2800" dirty="0">
                <a:latin typeface="Ebrima" panose="02000000000000000000" pitchFamily="2" charset="0"/>
                <a:ea typeface="Ebrima" panose="02000000000000000000" pitchFamily="2" charset="0"/>
                <a:cs typeface="Ebrima" panose="02000000000000000000" pitchFamily="2" charset="0"/>
              </a:rPr>
              <a:t>Constitutions are laws about the political procedures to be followed in making laws. </a:t>
            </a:r>
          </a:p>
          <a:p>
            <a:pPr algn="just"/>
            <a:r>
              <a:rPr lang="en-US" sz="2800" dirty="0">
                <a:latin typeface="Ebrima" panose="02000000000000000000" pitchFamily="2" charset="0"/>
                <a:ea typeface="Ebrima" panose="02000000000000000000" pitchFamily="2" charset="0"/>
                <a:cs typeface="Ebrima" panose="02000000000000000000" pitchFamily="2" charset="0"/>
              </a:rPr>
              <a:t>They are supreme laws, taking precedence over all others, and defining how all the others should be made. </a:t>
            </a:r>
          </a:p>
          <a:p>
            <a:pPr algn="just"/>
            <a:r>
              <a:rPr lang="en-US" sz="2800" dirty="0">
                <a:latin typeface="Ebrima" panose="02000000000000000000" pitchFamily="2" charset="0"/>
                <a:ea typeface="Ebrima" panose="02000000000000000000" pitchFamily="2" charset="0"/>
                <a:cs typeface="Ebrima" panose="02000000000000000000" pitchFamily="2" charset="0"/>
              </a:rPr>
              <a:t>As a mother of law, it is original law by which the system of government is created, </a:t>
            </a:r>
          </a:p>
          <a:p>
            <a:pPr algn="just"/>
            <a:r>
              <a:rPr lang="en-US" sz="2800" dirty="0">
                <a:latin typeface="Ebrima" panose="02000000000000000000" pitchFamily="2" charset="0"/>
                <a:ea typeface="Ebrima" panose="02000000000000000000" pitchFamily="2" charset="0"/>
                <a:cs typeface="Ebrima" panose="02000000000000000000" pitchFamily="2" charset="0"/>
              </a:rPr>
              <a:t>It is original because it is directly made by the people as the direct expression of the will of the people. </a:t>
            </a:r>
          </a:p>
          <a:p>
            <a:pPr algn="just"/>
            <a:r>
              <a:rPr lang="en-US" sz="2800" dirty="0">
                <a:latin typeface="Ebrima" panose="02000000000000000000" pitchFamily="2" charset="0"/>
                <a:ea typeface="Ebrima" panose="02000000000000000000" pitchFamily="2" charset="0"/>
                <a:cs typeface="Ebrima" panose="02000000000000000000" pitchFamily="2" charset="0"/>
              </a:rPr>
              <a:t>All other laws are secondary or derivate being commands of representatives of the sovereign.</a:t>
            </a:r>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61452236"/>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83014-73C6-4116-B559-619FC03F832D}"/>
              </a:ext>
            </a:extLst>
          </p:cNvPr>
          <p:cNvSpPr>
            <a:spLocks noGrp="1"/>
          </p:cNvSpPr>
          <p:nvPr>
            <p:ph sz="quarter" idx="13"/>
          </p:nvPr>
        </p:nvSpPr>
        <p:spPr>
          <a:xfrm>
            <a:off x="760287" y="647272"/>
            <a:ext cx="10674849" cy="5578867"/>
          </a:xfrm>
        </p:spPr>
        <p:txBody>
          <a:bodyPr>
            <a:normAutofit/>
          </a:bodyPr>
          <a:lstStyle/>
          <a:p>
            <a:pPr algn="just"/>
            <a:r>
              <a:rPr lang="en-US" sz="2800" b="1" i="1" dirty="0"/>
              <a:t>The UDHR, Article 2, stipulates that human rights belong to every human being without distinction of any kind, such as race, color, sex, language, religion, political or other opinion, national or social origin, property, birth or other status.</a:t>
            </a:r>
          </a:p>
          <a:p>
            <a:pPr algn="just"/>
            <a:r>
              <a:rPr lang="en-US" sz="2800" dirty="0"/>
              <a:t>Human rights provide the minimum standards indispensable for people to live worth-living life. </a:t>
            </a:r>
          </a:p>
          <a:p>
            <a:pPr algn="just"/>
            <a:r>
              <a:rPr lang="en-US" sz="2800" dirty="0"/>
              <a:t>Human rights allow people to </a:t>
            </a:r>
            <a:r>
              <a:rPr lang="en-US" sz="2800" b="1" dirty="0">
                <a:solidFill>
                  <a:srgbClr val="FF0000"/>
                </a:solidFill>
              </a:rPr>
              <a:t>live the life they deserved to live, they aspire to live, and to live a life with dignity and equality. </a:t>
            </a:r>
          </a:p>
          <a:p>
            <a:pPr algn="just"/>
            <a:r>
              <a:rPr lang="en-US" sz="2800" dirty="0"/>
              <a:t>Human rights give people a full control of their life and the freedom to choose how they live, how they express themselves, and what kind of government they want to support, among many other things. </a:t>
            </a:r>
          </a:p>
          <a:p>
            <a:pPr algn="just"/>
            <a:endParaRPr lang="am-ET" sz="2800" dirty="0"/>
          </a:p>
        </p:txBody>
      </p:sp>
    </p:spTree>
    <p:extLst>
      <p:ext uri="{BB962C8B-B14F-4D97-AF65-F5344CB8AC3E}">
        <p14:creationId xmlns:p14="http://schemas.microsoft.com/office/powerpoint/2010/main" val="2438781762"/>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B3EC1-95B5-41E3-A842-42BB57758F5C}"/>
              </a:ext>
            </a:extLst>
          </p:cNvPr>
          <p:cNvSpPr>
            <a:spLocks noGrp="1"/>
          </p:cNvSpPr>
          <p:nvPr>
            <p:ph sz="quarter" idx="13"/>
          </p:nvPr>
        </p:nvSpPr>
        <p:spPr>
          <a:xfrm>
            <a:off x="780835" y="626724"/>
            <a:ext cx="10644027" cy="5558319"/>
          </a:xfrm>
        </p:spPr>
        <p:txBody>
          <a:bodyPr>
            <a:normAutofit/>
          </a:bodyPr>
          <a:lstStyle/>
          <a:p>
            <a:pPr algn="just"/>
            <a:r>
              <a:rPr lang="en-US" dirty="0"/>
              <a:t>Human rights also guarantee people the means necessary to satisfy their basic needs, such as food, housing, and education, so they can take full advantage of all opportunities. </a:t>
            </a:r>
          </a:p>
          <a:p>
            <a:pPr algn="just"/>
            <a:r>
              <a:rPr lang="en-US" dirty="0"/>
              <a:t>Finally, by guaranteeing life, liberty, and security, human rights protect people against </a:t>
            </a:r>
          </a:p>
          <a:p>
            <a:pPr marL="0" indent="0" algn="just">
              <a:buNone/>
            </a:pPr>
            <a:r>
              <a:rPr lang="en-US" dirty="0"/>
              <a:t>abuse. </a:t>
            </a:r>
          </a:p>
          <a:p>
            <a:pPr algn="just">
              <a:buFont typeface="Wingdings" panose="05000000000000000000" pitchFamily="2" charset="2"/>
              <a:buChar char="§"/>
            </a:pPr>
            <a:r>
              <a:rPr lang="en-US" dirty="0"/>
              <a:t>Human rights are not just theoretical; they are recognized standards to which governments are to be held accountable. </a:t>
            </a:r>
          </a:p>
          <a:p>
            <a:pPr algn="just">
              <a:buFont typeface="Wingdings" panose="05000000000000000000" pitchFamily="2" charset="2"/>
              <a:buChar char="§"/>
            </a:pPr>
            <a:r>
              <a:rPr lang="en-US" dirty="0"/>
              <a:t>Human rights are entitlements naturally endowed to all persons equally, universally and for a life time. </a:t>
            </a:r>
          </a:p>
          <a:p>
            <a:pPr algn="just">
              <a:buFont typeface="Wingdings" panose="05000000000000000000" pitchFamily="2" charset="2"/>
              <a:buChar char="§"/>
            </a:pPr>
            <a:r>
              <a:rPr lang="en-US" dirty="0"/>
              <a:t>These are entitlements everyone can claim just because they are human beings.</a:t>
            </a:r>
          </a:p>
          <a:p>
            <a:pPr algn="just">
              <a:buFont typeface="Wingdings" panose="05000000000000000000" pitchFamily="2" charset="2"/>
              <a:buChar char="§"/>
            </a:pPr>
            <a:r>
              <a:rPr lang="en-US" dirty="0"/>
              <a:t> The only precondition someone needs to fulfill in order to claim human rights is being a human. </a:t>
            </a:r>
          </a:p>
          <a:p>
            <a:pPr marL="0" indent="0" algn="just">
              <a:buNone/>
            </a:pPr>
            <a:endParaRPr lang="en-US" dirty="0"/>
          </a:p>
          <a:p>
            <a:pPr algn="just"/>
            <a:endParaRPr lang="am-ET" dirty="0"/>
          </a:p>
        </p:txBody>
      </p:sp>
    </p:spTree>
    <p:extLst>
      <p:ext uri="{BB962C8B-B14F-4D97-AF65-F5344CB8AC3E}">
        <p14:creationId xmlns:p14="http://schemas.microsoft.com/office/powerpoint/2010/main" val="1183132656"/>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B29F2-8A51-41DF-91B8-6ACC1073ED31}"/>
              </a:ext>
            </a:extLst>
          </p:cNvPr>
          <p:cNvSpPr>
            <a:spLocks noGrp="1"/>
          </p:cNvSpPr>
          <p:nvPr>
            <p:ph sz="quarter" idx="13"/>
          </p:nvPr>
        </p:nvSpPr>
        <p:spPr>
          <a:xfrm>
            <a:off x="729465" y="595901"/>
            <a:ext cx="10695398" cy="5609689"/>
          </a:xfrm>
        </p:spPr>
        <p:txBody>
          <a:bodyPr>
            <a:noAutofit/>
          </a:bodyPr>
          <a:lstStyle/>
          <a:p>
            <a:pPr algn="just"/>
            <a:r>
              <a:rPr lang="en-US" sz="2800" dirty="0"/>
              <a:t>Human rights are:</a:t>
            </a:r>
          </a:p>
          <a:p>
            <a:pPr algn="just"/>
            <a:r>
              <a:rPr lang="en-US" sz="2800" b="1" dirty="0">
                <a:solidFill>
                  <a:srgbClr val="FF0000"/>
                </a:solidFill>
              </a:rPr>
              <a:t>Universal;</a:t>
            </a:r>
            <a:r>
              <a:rPr lang="en-US" sz="2800" dirty="0"/>
              <a:t> it is to show their worldwide applicability.</a:t>
            </a:r>
          </a:p>
          <a:p>
            <a:pPr algn="just"/>
            <a:r>
              <a:rPr lang="en-US" sz="2800" b="1" dirty="0">
                <a:solidFill>
                  <a:srgbClr val="FF0000"/>
                </a:solidFill>
              </a:rPr>
              <a:t>Inalienable; </a:t>
            </a:r>
            <a:r>
              <a:rPr lang="en-US" sz="2800" dirty="0"/>
              <a:t>means you cannot lose these rights any more than you can stop to be a human being. </a:t>
            </a:r>
          </a:p>
          <a:p>
            <a:pPr algn="just"/>
            <a:r>
              <a:rPr lang="en-US" sz="2800" b="1" dirty="0">
                <a:solidFill>
                  <a:srgbClr val="FF0000"/>
                </a:solidFill>
              </a:rPr>
              <a:t>Indivisible; </a:t>
            </a:r>
            <a:r>
              <a:rPr lang="en-US" sz="2800" dirty="0"/>
              <a:t>this implies that human rights are inherent to the dignity of every human person</a:t>
            </a:r>
          </a:p>
          <a:p>
            <a:pPr algn="just"/>
            <a:r>
              <a:rPr lang="en-US" sz="2800" b="1" dirty="0">
                <a:solidFill>
                  <a:srgbClr val="FF0000"/>
                </a:solidFill>
              </a:rPr>
              <a:t>Interdependent and interrelated; </a:t>
            </a:r>
            <a:r>
              <a:rPr lang="en-US" sz="2800" dirty="0"/>
              <a:t>this is to mean that all rights have equal weight/importance .</a:t>
            </a:r>
          </a:p>
          <a:p>
            <a:pPr algn="just">
              <a:buFont typeface="Wingdings" panose="05000000000000000000" pitchFamily="2" charset="2"/>
              <a:buChar char="§"/>
            </a:pPr>
            <a:r>
              <a:rPr lang="en-US" sz="2800" b="1" dirty="0">
                <a:solidFill>
                  <a:srgbClr val="FF0000"/>
                </a:solidFill>
              </a:rPr>
              <a:t>Equality and non-discrimination; </a:t>
            </a:r>
            <a:r>
              <a:rPr lang="en-US" sz="2800" dirty="0"/>
              <a:t>this principles pronounces that all individuals are equal as human beings and by virtue of the inherent dignity of each human person.</a:t>
            </a:r>
          </a:p>
          <a:p>
            <a:pPr marL="0" indent="0" algn="just">
              <a:buNone/>
            </a:pPr>
            <a:endParaRPr lang="en-US" sz="2800" dirty="0"/>
          </a:p>
          <a:p>
            <a:pPr marL="0" indent="0" algn="just">
              <a:buNone/>
            </a:pPr>
            <a:endParaRPr lang="am-ET" sz="2800" dirty="0"/>
          </a:p>
        </p:txBody>
      </p:sp>
    </p:spTree>
    <p:extLst>
      <p:ext uri="{BB962C8B-B14F-4D97-AF65-F5344CB8AC3E}">
        <p14:creationId xmlns:p14="http://schemas.microsoft.com/office/powerpoint/2010/main" val="681393170"/>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D0411-DE1B-4D32-9EB5-7AAEA0143CE7}"/>
              </a:ext>
            </a:extLst>
          </p:cNvPr>
          <p:cNvSpPr>
            <a:spLocks noGrp="1"/>
          </p:cNvSpPr>
          <p:nvPr>
            <p:ph sz="quarter" idx="13"/>
          </p:nvPr>
        </p:nvSpPr>
        <p:spPr>
          <a:xfrm>
            <a:off x="760287" y="595902"/>
            <a:ext cx="10664575" cy="5652498"/>
          </a:xfrm>
        </p:spPr>
        <p:txBody>
          <a:bodyPr>
            <a:normAutofit/>
          </a:bodyPr>
          <a:lstStyle/>
          <a:p>
            <a:pPr marL="0" indent="0" algn="just">
              <a:buNone/>
            </a:pPr>
            <a:r>
              <a:rPr lang="en-US" sz="3200" dirty="0"/>
              <a:t>				</a:t>
            </a:r>
            <a:r>
              <a:rPr lang="en-US" sz="3200" b="1" dirty="0">
                <a:solidFill>
                  <a:srgbClr val="C00000"/>
                </a:solidFill>
              </a:rPr>
              <a:t>Human Rights and Responsibilities</a:t>
            </a:r>
          </a:p>
          <a:p>
            <a:pPr marL="0" indent="0" algn="just">
              <a:buNone/>
            </a:pPr>
            <a:endParaRPr lang="en-US" sz="3200" b="1" dirty="0">
              <a:solidFill>
                <a:srgbClr val="C00000"/>
              </a:solidFill>
            </a:endParaRPr>
          </a:p>
          <a:p>
            <a:pPr algn="just"/>
            <a:r>
              <a:rPr lang="en-US" sz="3200" dirty="0"/>
              <a:t>Human rights involve responsibility and duties toward other people and the community. </a:t>
            </a:r>
          </a:p>
          <a:p>
            <a:pPr algn="just"/>
            <a:r>
              <a:rPr lang="en-US" sz="3200" dirty="0"/>
              <a:t>Individuals often have a responsibility to ensure that they exercise their rights with due regard for the rights of others. </a:t>
            </a:r>
          </a:p>
          <a:p>
            <a:pPr algn="just"/>
            <a:r>
              <a:rPr lang="en-US" sz="3200" dirty="0"/>
              <a:t>For example, exercising freedom of speech should not infringe someone else‘s right to privacy.</a:t>
            </a:r>
            <a:endParaRPr lang="am-ET" sz="3200" dirty="0"/>
          </a:p>
        </p:txBody>
      </p:sp>
    </p:spTree>
    <p:extLst>
      <p:ext uri="{BB962C8B-B14F-4D97-AF65-F5344CB8AC3E}">
        <p14:creationId xmlns:p14="http://schemas.microsoft.com/office/powerpoint/2010/main" val="2653218080"/>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8C406-7142-4ADB-BA19-45FB58DC8AF7}"/>
              </a:ext>
            </a:extLst>
          </p:cNvPr>
          <p:cNvSpPr>
            <a:spLocks noGrp="1"/>
          </p:cNvSpPr>
          <p:nvPr>
            <p:ph sz="quarter" idx="13"/>
          </p:nvPr>
        </p:nvSpPr>
        <p:spPr>
          <a:xfrm>
            <a:off x="789709" y="651164"/>
            <a:ext cx="10654146" cy="5597236"/>
          </a:xfrm>
        </p:spPr>
        <p:txBody>
          <a:bodyPr>
            <a:noAutofit/>
          </a:bodyPr>
          <a:lstStyle/>
          <a:p>
            <a:pPr algn="just">
              <a:buFont typeface="Wingdings" panose="05000000000000000000" pitchFamily="2" charset="2"/>
              <a:buChar char="§"/>
            </a:pPr>
            <a:r>
              <a:rPr lang="en-US" sz="2800" dirty="0"/>
              <a:t>Promoting for the respect of human rights is one of the core missions of the UN and its agencies and  the UN are mandated with the promotion, protection and fulfillment of human rights.</a:t>
            </a:r>
          </a:p>
          <a:p>
            <a:pPr algn="just">
              <a:buFont typeface="Wingdings" panose="05000000000000000000" pitchFamily="2" charset="2"/>
              <a:buChar char="§"/>
            </a:pPr>
            <a:r>
              <a:rPr lang="en-US" sz="2800" dirty="0"/>
              <a:t>This is clearly states in various </a:t>
            </a:r>
            <a:r>
              <a:rPr lang="en-US" sz="2800" b="1" dirty="0">
                <a:solidFill>
                  <a:srgbClr val="00B0F0"/>
                </a:solidFill>
              </a:rPr>
              <a:t>human rights instruments </a:t>
            </a:r>
            <a:r>
              <a:rPr lang="en-US" sz="2800" dirty="0"/>
              <a:t>and resolutions issued by the UN including the UN Charter, </a:t>
            </a:r>
          </a:p>
          <a:p>
            <a:pPr algn="just">
              <a:buFont typeface="Wingdings" panose="05000000000000000000" pitchFamily="2" charset="2"/>
              <a:buChar char="§"/>
            </a:pPr>
            <a:r>
              <a:rPr lang="en-US" sz="2800" b="1" dirty="0"/>
              <a:t>Universal Declaration of Human Rights (UDHR), </a:t>
            </a:r>
          </a:p>
          <a:p>
            <a:pPr algn="just">
              <a:buFont typeface="Wingdings" panose="05000000000000000000" pitchFamily="2" charset="2"/>
              <a:buChar char="§"/>
            </a:pPr>
            <a:r>
              <a:rPr lang="en-US" sz="2800" b="1" dirty="0">
                <a:solidFill>
                  <a:srgbClr val="C00000"/>
                </a:solidFill>
              </a:rPr>
              <a:t>International Covenant on Civil and Political Rights (ICCPR),</a:t>
            </a:r>
          </a:p>
          <a:p>
            <a:pPr algn="just">
              <a:buFont typeface="Wingdings" panose="05000000000000000000" pitchFamily="2" charset="2"/>
              <a:buChar char="§"/>
            </a:pPr>
            <a:r>
              <a:rPr lang="en-US" sz="2800" b="1" dirty="0"/>
              <a:t> International Covenant on Economic, Social and Cultural Rights (ICESC),</a:t>
            </a:r>
          </a:p>
          <a:p>
            <a:pPr algn="just">
              <a:buFont typeface="Wingdings" panose="05000000000000000000" pitchFamily="2" charset="2"/>
              <a:buChar char="§"/>
            </a:pPr>
            <a:r>
              <a:rPr lang="en-US" sz="2800" b="1" dirty="0">
                <a:solidFill>
                  <a:srgbClr val="00B0F0"/>
                </a:solidFill>
              </a:rPr>
              <a:t>Convention on the Rights of Children (CRC), </a:t>
            </a:r>
          </a:p>
          <a:p>
            <a:pPr algn="just">
              <a:buFont typeface="Wingdings" panose="05000000000000000000" pitchFamily="2" charset="2"/>
              <a:buChar char="§"/>
            </a:pPr>
            <a:r>
              <a:rPr lang="en-US" b="1" dirty="0">
                <a:solidFill>
                  <a:srgbClr val="C00000"/>
                </a:solidFill>
              </a:rPr>
              <a:t>Convention on all forms Discrimination against Women (CEDAW)</a:t>
            </a:r>
            <a:endParaRPr lang="am-ET" b="1" dirty="0">
              <a:solidFill>
                <a:srgbClr val="C00000"/>
              </a:solidFill>
            </a:endParaRPr>
          </a:p>
        </p:txBody>
      </p:sp>
    </p:spTree>
    <p:extLst>
      <p:ext uri="{BB962C8B-B14F-4D97-AF65-F5344CB8AC3E}">
        <p14:creationId xmlns:p14="http://schemas.microsoft.com/office/powerpoint/2010/main" val="1632362806"/>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52C5C-4F88-459C-AA79-6AE1EAA894DD}"/>
              </a:ext>
            </a:extLst>
          </p:cNvPr>
          <p:cNvSpPr>
            <a:spLocks noGrp="1"/>
          </p:cNvSpPr>
          <p:nvPr>
            <p:ph sz="quarter" idx="13"/>
          </p:nvPr>
        </p:nvSpPr>
        <p:spPr>
          <a:xfrm>
            <a:off x="775855" y="651164"/>
            <a:ext cx="10640290" cy="5541818"/>
          </a:xfrm>
        </p:spPr>
        <p:txBody>
          <a:bodyPr/>
          <a:lstStyle/>
          <a:p>
            <a:pPr marL="0" indent="0" algn="just">
              <a:buNone/>
            </a:pPr>
            <a:r>
              <a:rPr lang="en-US" dirty="0"/>
              <a:t>			</a:t>
            </a:r>
            <a:r>
              <a:rPr lang="en-US" sz="3200" b="1" dirty="0"/>
              <a:t>Landmarks in Development of Human Rights</a:t>
            </a:r>
          </a:p>
          <a:p>
            <a:pPr algn="just"/>
            <a:r>
              <a:rPr lang="en-US" sz="3200" dirty="0"/>
              <a:t>The modern human rights notions are the result of extended tussles to end many forms of oppressions; including</a:t>
            </a:r>
          </a:p>
          <a:p>
            <a:pPr algn="just"/>
            <a:r>
              <a:rPr lang="en-US" sz="3200" dirty="0"/>
              <a:t>slavery, </a:t>
            </a:r>
          </a:p>
          <a:p>
            <a:pPr algn="just"/>
            <a:r>
              <a:rPr lang="en-US" sz="3200" dirty="0"/>
              <a:t>genocide, </a:t>
            </a:r>
          </a:p>
          <a:p>
            <a:pPr algn="just"/>
            <a:r>
              <a:rPr lang="en-US" sz="3200" dirty="0"/>
              <a:t>discrimination, and </a:t>
            </a:r>
          </a:p>
          <a:p>
            <a:pPr algn="just"/>
            <a:r>
              <a:rPr lang="en-US" sz="3200" dirty="0"/>
              <a:t>government tyranny, in history of world societies.</a:t>
            </a:r>
            <a:endParaRPr lang="am-ET" sz="3200" dirty="0"/>
          </a:p>
        </p:txBody>
      </p:sp>
    </p:spTree>
    <p:extLst>
      <p:ext uri="{BB962C8B-B14F-4D97-AF65-F5344CB8AC3E}">
        <p14:creationId xmlns:p14="http://schemas.microsoft.com/office/powerpoint/2010/main" val="1645029143"/>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CF286-C4E8-42B8-8643-B9F45535647E}"/>
              </a:ext>
            </a:extLst>
          </p:cNvPr>
          <p:cNvSpPr>
            <a:spLocks noGrp="1"/>
          </p:cNvSpPr>
          <p:nvPr>
            <p:ph sz="quarter" idx="13"/>
          </p:nvPr>
        </p:nvSpPr>
        <p:spPr>
          <a:xfrm>
            <a:off x="748145" y="609600"/>
            <a:ext cx="10695710" cy="5652655"/>
          </a:xfrm>
        </p:spPr>
        <p:txBody>
          <a:bodyPr>
            <a:normAutofit fontScale="92500"/>
          </a:bodyPr>
          <a:lstStyle/>
          <a:p>
            <a:pPr marL="0" indent="0" algn="just">
              <a:buNone/>
            </a:pPr>
            <a:r>
              <a:rPr lang="en-US" dirty="0"/>
              <a:t>					</a:t>
            </a:r>
            <a:r>
              <a:rPr lang="en-US" sz="3200" b="1" dirty="0"/>
              <a:t>Rights Holders and Duty Bearers </a:t>
            </a:r>
          </a:p>
          <a:p>
            <a:pPr algn="just"/>
            <a:r>
              <a:rPr lang="en-US" sz="2800" dirty="0"/>
              <a:t>Rights become rights when the job of identifying the two main actors is done. This works for every rights we may possess as an individual or group. </a:t>
            </a:r>
          </a:p>
          <a:p>
            <a:pPr algn="just"/>
            <a:r>
              <a:rPr lang="en-US" sz="2800" dirty="0"/>
              <a:t>These are </a:t>
            </a:r>
            <a:r>
              <a:rPr lang="en-US" sz="2800" b="1" dirty="0"/>
              <a:t>right holders and duty bearers</a:t>
            </a:r>
            <a:r>
              <a:rPr lang="en-US" sz="2800" dirty="0"/>
              <a:t>. </a:t>
            </a:r>
          </a:p>
          <a:p>
            <a:pPr algn="just"/>
            <a:r>
              <a:rPr lang="en-US" sz="2800" b="1" dirty="0">
                <a:solidFill>
                  <a:srgbClr val="00B0F0"/>
                </a:solidFill>
              </a:rPr>
              <a:t>Right holders </a:t>
            </a:r>
            <a:r>
              <a:rPr lang="en-US" sz="2800" dirty="0"/>
              <a:t>are those who are entitled to enjoy, possess or claim a given right.</a:t>
            </a:r>
          </a:p>
          <a:p>
            <a:pPr algn="just"/>
            <a:r>
              <a:rPr lang="en-US" sz="2800" dirty="0"/>
              <a:t>Human rights provisions usually started by mentioning the right holder using terms like every human being, all children, women, people with disability from that we can simple know for whom is a given right intended. </a:t>
            </a:r>
          </a:p>
          <a:p>
            <a:pPr algn="just"/>
            <a:r>
              <a:rPr lang="en-US" sz="2800" b="1" dirty="0">
                <a:solidFill>
                  <a:srgbClr val="00B0F0"/>
                </a:solidFill>
              </a:rPr>
              <a:t>Duty bearers </a:t>
            </a:r>
            <a:r>
              <a:rPr lang="en-US" sz="2800" dirty="0"/>
              <a:t>are those who carry the obligation of promoting, protecting, and fulfilling these right to the right holders. </a:t>
            </a:r>
            <a:endParaRPr lang="am-ET" sz="2800" dirty="0"/>
          </a:p>
        </p:txBody>
      </p:sp>
    </p:spTree>
    <p:extLst>
      <p:ext uri="{BB962C8B-B14F-4D97-AF65-F5344CB8AC3E}">
        <p14:creationId xmlns:p14="http://schemas.microsoft.com/office/powerpoint/2010/main" val="2030574574"/>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8C5B5-F541-484E-A75E-2325ACABE500}"/>
              </a:ext>
            </a:extLst>
          </p:cNvPr>
          <p:cNvSpPr>
            <a:spLocks noGrp="1"/>
          </p:cNvSpPr>
          <p:nvPr>
            <p:ph sz="quarter" idx="13"/>
          </p:nvPr>
        </p:nvSpPr>
        <p:spPr>
          <a:xfrm>
            <a:off x="761999" y="651164"/>
            <a:ext cx="10640291" cy="5597236"/>
          </a:xfrm>
        </p:spPr>
        <p:txBody>
          <a:bodyPr/>
          <a:lstStyle/>
          <a:p>
            <a:pPr marL="0" indent="0">
              <a:buNone/>
            </a:pPr>
            <a:r>
              <a:rPr lang="en-US" dirty="0"/>
              <a:t>					</a:t>
            </a:r>
            <a:r>
              <a:rPr lang="en-US" sz="3200" b="1" dirty="0">
                <a:solidFill>
                  <a:srgbClr val="C00000"/>
                </a:solidFill>
              </a:rPr>
              <a:t>Categories of Human Rights</a:t>
            </a:r>
          </a:p>
          <a:p>
            <a:pPr>
              <a:buFont typeface="Wingdings" panose="05000000000000000000" pitchFamily="2" charset="2"/>
              <a:buChar char="§"/>
            </a:pPr>
            <a:r>
              <a:rPr lang="en-US" sz="3200" dirty="0"/>
              <a:t>The common way of categorization is the one developed by Karl </a:t>
            </a:r>
            <a:r>
              <a:rPr lang="en-US" sz="3200" dirty="0" err="1"/>
              <a:t>Vasak</a:t>
            </a:r>
            <a:r>
              <a:rPr lang="en-US" sz="3200" dirty="0"/>
              <a:t> (1982) who have classified Human Rights into three: </a:t>
            </a:r>
          </a:p>
          <a:p>
            <a:pPr>
              <a:buFont typeface="Wingdings" panose="05000000000000000000" pitchFamily="2" charset="2"/>
              <a:buChar char="§"/>
            </a:pPr>
            <a:r>
              <a:rPr lang="en-US" sz="3200" b="1" dirty="0">
                <a:solidFill>
                  <a:srgbClr val="00B0F0"/>
                </a:solidFill>
              </a:rPr>
              <a:t>First generation</a:t>
            </a:r>
            <a:r>
              <a:rPr lang="en-US" sz="3200" dirty="0"/>
              <a:t>(Civil and Political Right) </a:t>
            </a:r>
          </a:p>
          <a:p>
            <a:pPr>
              <a:buFont typeface="Wingdings" panose="05000000000000000000" pitchFamily="2" charset="2"/>
              <a:buChar char="§"/>
            </a:pPr>
            <a:r>
              <a:rPr lang="en-US" sz="3200" b="1" dirty="0">
                <a:solidFill>
                  <a:srgbClr val="00B0F0"/>
                </a:solidFill>
              </a:rPr>
              <a:t>Second generation</a:t>
            </a:r>
            <a:r>
              <a:rPr lang="en-US" sz="3200" dirty="0"/>
              <a:t>(Social and Economic Rights) </a:t>
            </a:r>
          </a:p>
          <a:p>
            <a:pPr>
              <a:buFont typeface="Wingdings" panose="05000000000000000000" pitchFamily="2" charset="2"/>
              <a:buChar char="§"/>
            </a:pPr>
            <a:r>
              <a:rPr lang="en-US" sz="3200" b="1" dirty="0">
                <a:solidFill>
                  <a:srgbClr val="00B0F0"/>
                </a:solidFill>
              </a:rPr>
              <a:t>Third generation</a:t>
            </a:r>
            <a:r>
              <a:rPr lang="en-US" sz="3200" dirty="0"/>
              <a:t>(Peace, Development and Environmental Rights ). </a:t>
            </a:r>
            <a:endParaRPr lang="am-ET" sz="3200" dirty="0"/>
          </a:p>
        </p:txBody>
      </p:sp>
    </p:spTree>
    <p:extLst>
      <p:ext uri="{BB962C8B-B14F-4D97-AF65-F5344CB8AC3E}">
        <p14:creationId xmlns:p14="http://schemas.microsoft.com/office/powerpoint/2010/main" val="2100641959"/>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BC3B7-AB7D-44F5-8711-133E3AD4431F}"/>
              </a:ext>
            </a:extLst>
          </p:cNvPr>
          <p:cNvSpPr>
            <a:spLocks noGrp="1"/>
          </p:cNvSpPr>
          <p:nvPr>
            <p:ph sz="quarter" idx="13"/>
          </p:nvPr>
        </p:nvSpPr>
        <p:spPr>
          <a:xfrm>
            <a:off x="789709" y="602673"/>
            <a:ext cx="10571331" cy="5645727"/>
          </a:xfrm>
        </p:spPr>
        <p:txBody>
          <a:bodyPr>
            <a:noAutofit/>
          </a:bodyPr>
          <a:lstStyle/>
          <a:p>
            <a:pPr marL="0" indent="0" algn="just">
              <a:buNone/>
            </a:pPr>
            <a:r>
              <a:rPr lang="en-US" sz="3200" dirty="0"/>
              <a:t>				</a:t>
            </a:r>
            <a:r>
              <a:rPr lang="en-US" sz="3200" b="1" dirty="0"/>
              <a:t>Civil and Political Rights </a:t>
            </a:r>
          </a:p>
          <a:p>
            <a:pPr algn="just"/>
            <a:r>
              <a:rPr lang="en-US" sz="2800" dirty="0"/>
              <a:t>Civil and political rights are the first generation rights which uphold the sanctity of the individual before the law and guarantee his or her ability to participate freely in civil, economic, and political society. </a:t>
            </a:r>
          </a:p>
          <a:p>
            <a:pPr algn="just"/>
            <a:r>
              <a:rPr lang="en-US" sz="3200" b="1" dirty="0">
                <a:solidFill>
                  <a:srgbClr val="00B0F0"/>
                </a:solidFill>
              </a:rPr>
              <a:t>Civil rights </a:t>
            </a:r>
            <a:r>
              <a:rPr lang="en-US" sz="3200" dirty="0"/>
              <a:t>include such rights such  as :</a:t>
            </a:r>
          </a:p>
          <a:p>
            <a:pPr lvl="1" algn="just"/>
            <a:r>
              <a:rPr lang="en-US" sz="2800" dirty="0"/>
              <a:t>the right to life, </a:t>
            </a:r>
          </a:p>
          <a:p>
            <a:pPr lvl="1" algn="just"/>
            <a:r>
              <a:rPr lang="en-US" sz="2800" dirty="0"/>
              <a:t>liberty and personal security, </a:t>
            </a:r>
          </a:p>
          <a:p>
            <a:pPr lvl="1" algn="just"/>
            <a:r>
              <a:rPr lang="en-US" sz="2800" dirty="0"/>
              <a:t>equality before the law,</a:t>
            </a:r>
          </a:p>
          <a:p>
            <a:pPr lvl="1" algn="just"/>
            <a:r>
              <a:rPr lang="en-US" sz="2800" dirty="0"/>
              <a:t> protection from arbitrary arrest and the right to religious freedom and worship. </a:t>
            </a:r>
          </a:p>
          <a:p>
            <a:pPr algn="just"/>
            <a:endParaRPr lang="am-ET" sz="3200" dirty="0"/>
          </a:p>
        </p:txBody>
      </p:sp>
    </p:spTree>
    <p:extLst>
      <p:ext uri="{BB962C8B-B14F-4D97-AF65-F5344CB8AC3E}">
        <p14:creationId xmlns:p14="http://schemas.microsoft.com/office/powerpoint/2010/main" val="2693095695"/>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9D1C3-CB18-4213-9C9B-DA539101975D}"/>
              </a:ext>
            </a:extLst>
          </p:cNvPr>
          <p:cNvSpPr>
            <a:spLocks noGrp="1"/>
          </p:cNvSpPr>
          <p:nvPr>
            <p:ph sz="quarter" idx="13"/>
          </p:nvPr>
        </p:nvSpPr>
        <p:spPr>
          <a:xfrm>
            <a:off x="789709" y="623455"/>
            <a:ext cx="10654146" cy="5611089"/>
          </a:xfrm>
        </p:spPr>
        <p:txBody>
          <a:bodyPr>
            <a:normAutofit fontScale="92500" lnSpcReduction="10000"/>
          </a:bodyPr>
          <a:lstStyle/>
          <a:p>
            <a:pPr marL="0" indent="0" algn="just">
              <a:buNone/>
            </a:pPr>
            <a:r>
              <a:rPr lang="en-US" sz="3200" b="1" dirty="0"/>
              <a:t>Political rights </a:t>
            </a:r>
            <a:r>
              <a:rPr lang="en-US" sz="3200" dirty="0"/>
              <a:t>include such rights as:</a:t>
            </a:r>
          </a:p>
          <a:p>
            <a:pPr algn="just"/>
            <a:r>
              <a:rPr lang="en-US" sz="3200" dirty="0"/>
              <a:t> the right to speech and expression, </a:t>
            </a:r>
          </a:p>
          <a:p>
            <a:pPr algn="just"/>
            <a:r>
              <a:rPr lang="en-US" sz="3200" dirty="0"/>
              <a:t>assembly and association,</a:t>
            </a:r>
          </a:p>
          <a:p>
            <a:pPr algn="just"/>
            <a:r>
              <a:rPr lang="en-US" sz="3200" dirty="0"/>
              <a:t> vote and political participation. </a:t>
            </a:r>
          </a:p>
          <a:p>
            <a:pPr algn="just"/>
            <a:r>
              <a:rPr lang="en-US" sz="3200" dirty="0"/>
              <a:t>Political rights thus guarantee individual rights to involvement in public affairs and the affairs of state.</a:t>
            </a:r>
          </a:p>
          <a:p>
            <a:pPr algn="just"/>
            <a:r>
              <a:rPr lang="en-US" sz="3200" dirty="0"/>
              <a:t>Civil and political rights are seen as an immediately realizable rights. </a:t>
            </a:r>
          </a:p>
          <a:p>
            <a:pPr algn="just"/>
            <a:r>
              <a:rPr lang="en-US" sz="3200" dirty="0"/>
              <a:t>They have also been called as </a:t>
            </a:r>
            <a:r>
              <a:rPr lang="en-US" sz="3200" b="1" dirty="0">
                <a:solidFill>
                  <a:srgbClr val="C00000"/>
                </a:solidFill>
              </a:rPr>
              <a:t>“negative rights” </a:t>
            </a:r>
            <a:r>
              <a:rPr lang="en-US" sz="3200" dirty="0"/>
              <a:t>to indicate the fact that they simply entail the absence of their violation in order to be upheld. </a:t>
            </a:r>
          </a:p>
          <a:p>
            <a:pPr algn="just"/>
            <a:endParaRPr lang="am-ET" sz="3200" dirty="0"/>
          </a:p>
        </p:txBody>
      </p:sp>
    </p:spTree>
    <p:extLst>
      <p:ext uri="{BB962C8B-B14F-4D97-AF65-F5344CB8AC3E}">
        <p14:creationId xmlns:p14="http://schemas.microsoft.com/office/powerpoint/2010/main" val="30742073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94EF4-EA00-4048-9477-5BD4C36DA8E8}"/>
              </a:ext>
            </a:extLst>
          </p:cNvPr>
          <p:cNvSpPr>
            <a:spLocks noGrp="1"/>
          </p:cNvSpPr>
          <p:nvPr>
            <p:ph sz="quarter" idx="13"/>
          </p:nvPr>
        </p:nvSpPr>
        <p:spPr>
          <a:xfrm>
            <a:off x="775855" y="637309"/>
            <a:ext cx="10668000" cy="5597235"/>
          </a:xfrm>
        </p:spPr>
        <p:txBody>
          <a:bodyPr>
            <a:noAutofit/>
          </a:bodyPr>
          <a:lstStyle/>
          <a:p>
            <a:pPr algn="just"/>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D. Codified document: </a:t>
            </a:r>
            <a:r>
              <a:rPr lang="en-US" sz="2800" dirty="0">
                <a:latin typeface="Ebrima" panose="02000000000000000000" pitchFamily="2" charset="0"/>
                <a:ea typeface="Ebrima" panose="02000000000000000000" pitchFamily="2" charset="0"/>
                <a:cs typeface="Ebrima" panose="02000000000000000000" pitchFamily="2" charset="0"/>
              </a:rPr>
              <a:t>Constitutions are written down; often in a single document that presents the constitution in a systematic manner. </a:t>
            </a:r>
          </a:p>
          <a:p>
            <a:pPr algn="just"/>
            <a:r>
              <a:rPr lang="en-US" sz="2800" dirty="0">
                <a:latin typeface="Ebrima" panose="02000000000000000000" pitchFamily="2" charset="0"/>
                <a:ea typeface="Ebrima" panose="02000000000000000000" pitchFamily="2" charset="0"/>
                <a:cs typeface="Ebrima" panose="02000000000000000000" pitchFamily="2" charset="0"/>
              </a:rPr>
              <a:t>The constitutions are not intended to be perfect is evidenced by expressly stated processes for revising or amending them.</a:t>
            </a:r>
          </a:p>
          <a:p>
            <a:pPr algn="just"/>
            <a:r>
              <a:rPr lang="en-US" sz="2800" b="1" dirty="0">
                <a:solidFill>
                  <a:srgbClr val="FF0000"/>
                </a:solidFill>
                <a:latin typeface="Ebrima" panose="02000000000000000000" pitchFamily="2" charset="0"/>
                <a:ea typeface="Ebrima" panose="02000000000000000000" pitchFamily="2" charset="0"/>
                <a:cs typeface="Ebrima" panose="02000000000000000000" pitchFamily="2" charset="0"/>
              </a:rPr>
              <a:t>E. Allocation of powers: </a:t>
            </a:r>
            <a:r>
              <a:rPr lang="en-US" sz="2800" dirty="0">
                <a:latin typeface="Ebrima" panose="02000000000000000000" pitchFamily="2" charset="0"/>
                <a:ea typeface="Ebrima" panose="02000000000000000000" pitchFamily="2" charset="0"/>
                <a:cs typeface="Ebrima" panose="02000000000000000000" pitchFamily="2" charset="0"/>
              </a:rPr>
              <a:t>Constitutions outline the proper relations between institutions and offices of the state, and between government and citizens. </a:t>
            </a:r>
          </a:p>
          <a:p>
            <a:pPr algn="just"/>
            <a:r>
              <a:rPr lang="en-US" sz="2800" dirty="0">
                <a:latin typeface="Ebrima" panose="02000000000000000000" pitchFamily="2" charset="0"/>
                <a:ea typeface="Ebrima" panose="02000000000000000000" pitchFamily="2" charset="0"/>
                <a:cs typeface="Ebrima" panose="02000000000000000000" pitchFamily="2" charset="0"/>
              </a:rPr>
              <a:t>This is probably the most crucial part because it allocates powers and functions to government and specifies the rights and duties of governments and citizens-who can do what, to whom, and under what circumstances.</a:t>
            </a:r>
          </a:p>
          <a:p>
            <a:pPr algn="just"/>
            <a:endParaRPr lang="am-ET" sz="28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698306402"/>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3E2A2-5692-431E-A55F-ADBF2529A181}"/>
              </a:ext>
            </a:extLst>
          </p:cNvPr>
          <p:cNvSpPr>
            <a:spLocks noGrp="1"/>
          </p:cNvSpPr>
          <p:nvPr>
            <p:ph sz="quarter" idx="13"/>
          </p:nvPr>
        </p:nvSpPr>
        <p:spPr>
          <a:xfrm>
            <a:off x="762000" y="609600"/>
            <a:ext cx="10626436" cy="5611091"/>
          </a:xfrm>
        </p:spPr>
        <p:txBody>
          <a:bodyPr>
            <a:normAutofit/>
          </a:bodyPr>
          <a:lstStyle/>
          <a:p>
            <a:pPr marL="0" indent="0" algn="just">
              <a:buNone/>
            </a:pPr>
            <a:r>
              <a:rPr lang="en-US" dirty="0"/>
              <a:t>			</a:t>
            </a:r>
            <a:r>
              <a:rPr lang="en-US" sz="2800" b="1" dirty="0">
                <a:solidFill>
                  <a:schemeClr val="tx1"/>
                </a:solidFill>
              </a:rPr>
              <a:t>Social and Economic Rights </a:t>
            </a:r>
          </a:p>
          <a:p>
            <a:pPr algn="just"/>
            <a:r>
              <a:rPr lang="en-US" sz="2800" dirty="0"/>
              <a:t>Social and economic rights include such rights as the right to education, health and wellbeing, work and fair remuneration, form trade unions and free associations, leisure time, and the right to social security. </a:t>
            </a:r>
          </a:p>
          <a:p>
            <a:pPr algn="just"/>
            <a:r>
              <a:rPr lang="en-US" sz="2800" b="1" dirty="0">
                <a:solidFill>
                  <a:srgbClr val="C00000"/>
                </a:solidFill>
              </a:rPr>
              <a:t>Cultural rights </a:t>
            </a:r>
            <a:r>
              <a:rPr lang="en-US" sz="2800" dirty="0"/>
              <a:t>include such rights as the right to the benefits of culture, indigenous land, rituals, and shared cultural practices, and speak one's own language and mother tongue‘ education.</a:t>
            </a:r>
          </a:p>
          <a:p>
            <a:pPr algn="just"/>
            <a:r>
              <a:rPr lang="en-US" sz="2800" dirty="0"/>
              <a:t>Unlike the civil and political rights, rights in this category are called </a:t>
            </a:r>
            <a:r>
              <a:rPr lang="en-US" sz="2800" b="1" dirty="0">
                <a:solidFill>
                  <a:srgbClr val="C00000"/>
                </a:solidFill>
              </a:rPr>
              <a:t>“positive rights” </a:t>
            </a:r>
            <a:r>
              <a:rPr lang="en-US" sz="2800" dirty="0"/>
              <a:t>to indicate that whose realization is highly subjected to the economic capability of states.</a:t>
            </a:r>
          </a:p>
          <a:p>
            <a:pPr marL="0" indent="0" algn="just">
              <a:buNone/>
            </a:pPr>
            <a:r>
              <a:rPr lang="en-US" sz="2800" dirty="0"/>
              <a:t> </a:t>
            </a:r>
            <a:endParaRPr lang="am-ET" sz="2800" dirty="0"/>
          </a:p>
        </p:txBody>
      </p:sp>
    </p:spTree>
    <p:extLst>
      <p:ext uri="{BB962C8B-B14F-4D97-AF65-F5344CB8AC3E}">
        <p14:creationId xmlns:p14="http://schemas.microsoft.com/office/powerpoint/2010/main" val="369004003"/>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99E28-8450-484C-857C-9FB925BDDC9F}"/>
              </a:ext>
            </a:extLst>
          </p:cNvPr>
          <p:cNvSpPr>
            <a:spLocks noGrp="1"/>
          </p:cNvSpPr>
          <p:nvPr>
            <p:ph sz="quarter" idx="13"/>
          </p:nvPr>
        </p:nvSpPr>
        <p:spPr>
          <a:xfrm>
            <a:off x="761999" y="651164"/>
            <a:ext cx="10681855" cy="5597236"/>
          </a:xfrm>
        </p:spPr>
        <p:txBody>
          <a:bodyPr>
            <a:normAutofit/>
          </a:bodyPr>
          <a:lstStyle/>
          <a:p>
            <a:pPr marL="0" indent="0" algn="just">
              <a:buNone/>
            </a:pPr>
            <a:r>
              <a:rPr lang="en-US" dirty="0"/>
              <a:t>			</a:t>
            </a:r>
            <a:r>
              <a:rPr lang="en-US" sz="2800" b="1" dirty="0"/>
              <a:t>Peace, Development and Environmental Rights </a:t>
            </a:r>
          </a:p>
          <a:p>
            <a:pPr algn="just"/>
            <a:r>
              <a:rPr lang="en-US" dirty="0"/>
              <a:t>Third generation (solidarity) rights are aimed to guarantee that all individuals and groups have the right </a:t>
            </a:r>
            <a:r>
              <a:rPr lang="en-US" b="1" dirty="0">
                <a:solidFill>
                  <a:srgbClr val="C00000"/>
                </a:solidFill>
              </a:rPr>
              <a:t>to share in the benefits of the earth's natural resources, </a:t>
            </a:r>
            <a:r>
              <a:rPr lang="en-US" dirty="0"/>
              <a:t>as well as those goods and products that are made through processes of economic growth, expansion, and innovation. </a:t>
            </a:r>
          </a:p>
          <a:p>
            <a:pPr algn="just"/>
            <a:r>
              <a:rPr lang="en-US" dirty="0"/>
              <a:t>Many of these rights are transnational in nature. </a:t>
            </a:r>
          </a:p>
          <a:p>
            <a:pPr algn="just"/>
            <a:r>
              <a:rPr lang="en-US" dirty="0"/>
              <a:t>They requires redistribution of wealth, resources from developed to developing nations. </a:t>
            </a:r>
          </a:p>
          <a:p>
            <a:pPr algn="just"/>
            <a:r>
              <a:rPr lang="en-US" b="1" dirty="0">
                <a:solidFill>
                  <a:srgbClr val="C00000"/>
                </a:solidFill>
              </a:rPr>
              <a:t>Solidarity </a:t>
            </a:r>
            <a:r>
              <a:rPr lang="en-US" dirty="0"/>
              <a:t>rights also require global cooperation and shared responsibility to world peace, development and the environment.</a:t>
            </a:r>
          </a:p>
          <a:p>
            <a:pPr algn="just"/>
            <a:r>
              <a:rPr lang="en-US" dirty="0"/>
              <a:t> Third Generation (solidarity) rights include rights to public goods such as the right to development, the environment and peace.</a:t>
            </a:r>
            <a:endParaRPr lang="am-ET" dirty="0"/>
          </a:p>
        </p:txBody>
      </p:sp>
    </p:spTree>
    <p:extLst>
      <p:ext uri="{BB962C8B-B14F-4D97-AF65-F5344CB8AC3E}">
        <p14:creationId xmlns:p14="http://schemas.microsoft.com/office/powerpoint/2010/main" val="2144712340"/>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B502E-0D1E-4DA2-884B-A3AE098051E2}"/>
              </a:ext>
            </a:extLst>
          </p:cNvPr>
          <p:cNvSpPr>
            <a:spLocks noGrp="1"/>
          </p:cNvSpPr>
          <p:nvPr>
            <p:ph sz="quarter" idx="13"/>
          </p:nvPr>
        </p:nvSpPr>
        <p:spPr>
          <a:xfrm>
            <a:off x="762000" y="623455"/>
            <a:ext cx="10612582" cy="5597235"/>
          </a:xfrm>
        </p:spPr>
        <p:txBody>
          <a:bodyPr>
            <a:normAutofit/>
          </a:bodyPr>
          <a:lstStyle/>
          <a:p>
            <a:pPr marL="0" indent="0" algn="just">
              <a:buNone/>
            </a:pPr>
            <a:r>
              <a:rPr lang="en-US" dirty="0"/>
              <a:t>			</a:t>
            </a:r>
            <a:r>
              <a:rPr lang="en-US" sz="3200" b="1" dirty="0">
                <a:solidFill>
                  <a:srgbClr val="C00000"/>
                </a:solidFill>
              </a:rPr>
              <a:t>Derogations and Limitations on Human Rights</a:t>
            </a:r>
          </a:p>
          <a:p>
            <a:pPr algn="just"/>
            <a:r>
              <a:rPr lang="en-US" sz="3200" dirty="0"/>
              <a:t>There are two conditions under which human rights can be restricted: </a:t>
            </a:r>
            <a:r>
              <a:rPr lang="en-US" sz="3200" dirty="0">
                <a:solidFill>
                  <a:srgbClr val="C00000"/>
                </a:solidFill>
              </a:rPr>
              <a:t>limitation and derogation. </a:t>
            </a:r>
          </a:p>
          <a:p>
            <a:pPr algn="just"/>
            <a:r>
              <a:rPr lang="en-US" sz="3200" b="1" dirty="0"/>
              <a:t>Limitations </a:t>
            </a:r>
            <a:r>
              <a:rPr lang="en-US" sz="3200" dirty="0"/>
              <a:t>are lawful infringements of rights.</a:t>
            </a:r>
          </a:p>
          <a:p>
            <a:pPr algn="just"/>
            <a:r>
              <a:rPr lang="en-US" sz="3200" dirty="0"/>
              <a:t> Limitations are deviations from the standard manner of dealing with rights imposed primarily to facilitate optimal use or exercise of rights in a context of scarce public resources, space and time. </a:t>
            </a:r>
          </a:p>
        </p:txBody>
      </p:sp>
    </p:spTree>
    <p:extLst>
      <p:ext uri="{BB962C8B-B14F-4D97-AF65-F5344CB8AC3E}">
        <p14:creationId xmlns:p14="http://schemas.microsoft.com/office/powerpoint/2010/main" val="3743032216"/>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F28E-B23E-49DD-9358-047D0FA8D814}"/>
              </a:ext>
            </a:extLst>
          </p:cNvPr>
          <p:cNvSpPr>
            <a:spLocks noGrp="1"/>
          </p:cNvSpPr>
          <p:nvPr>
            <p:ph sz="quarter" idx="13"/>
          </p:nvPr>
        </p:nvSpPr>
        <p:spPr>
          <a:xfrm>
            <a:off x="789709" y="651164"/>
            <a:ext cx="10640291" cy="5583381"/>
          </a:xfrm>
        </p:spPr>
        <p:txBody>
          <a:bodyPr>
            <a:normAutofit/>
          </a:bodyPr>
          <a:lstStyle/>
          <a:p>
            <a:pPr algn="just"/>
            <a:r>
              <a:rPr lang="en-US" sz="3200" dirty="0"/>
              <a:t>Limitations can take the form of restrictions and/or derogation.</a:t>
            </a:r>
          </a:p>
          <a:p>
            <a:pPr algn="just"/>
            <a:r>
              <a:rPr lang="en-US" sz="3200" b="1" dirty="0">
                <a:solidFill>
                  <a:srgbClr val="C00000"/>
                </a:solidFill>
              </a:rPr>
              <a:t>Restrictions </a:t>
            </a:r>
            <a:r>
              <a:rPr lang="en-US" sz="3200" dirty="0"/>
              <a:t>are acceptable or justifiable limits of human rights during the normal times. </a:t>
            </a:r>
          </a:p>
          <a:p>
            <a:pPr algn="just"/>
            <a:r>
              <a:rPr lang="en-US" sz="3200" dirty="0"/>
              <a:t>Restrictions circumscribed the manner, or place, and the extent to which rights can be enjoyed or exercised in a particular set of circumstances, often in normal times.</a:t>
            </a:r>
          </a:p>
          <a:p>
            <a:pPr algn="just"/>
            <a:r>
              <a:rPr lang="en-US" sz="3200" dirty="0"/>
              <a:t> </a:t>
            </a:r>
            <a:r>
              <a:rPr lang="en-US" sz="3200" b="1" dirty="0">
                <a:solidFill>
                  <a:srgbClr val="C00000"/>
                </a:solidFill>
              </a:rPr>
              <a:t>Derogation</a:t>
            </a:r>
            <a:r>
              <a:rPr lang="en-US" sz="3200" dirty="0"/>
              <a:t> means a temporary non-application and suspension of rights by the state in abnormal or emergency (natural/artificial) situations. </a:t>
            </a:r>
          </a:p>
          <a:p>
            <a:pPr algn="just"/>
            <a:endParaRPr lang="am-ET" sz="3200" dirty="0"/>
          </a:p>
        </p:txBody>
      </p:sp>
    </p:spTree>
    <p:extLst>
      <p:ext uri="{BB962C8B-B14F-4D97-AF65-F5344CB8AC3E}">
        <p14:creationId xmlns:p14="http://schemas.microsoft.com/office/powerpoint/2010/main" val="1476395789"/>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C235A-0C2C-495C-8211-652F744D206A}"/>
              </a:ext>
            </a:extLst>
          </p:cNvPr>
          <p:cNvSpPr>
            <a:spLocks noGrp="1"/>
          </p:cNvSpPr>
          <p:nvPr>
            <p:ph sz="quarter" idx="13"/>
          </p:nvPr>
        </p:nvSpPr>
        <p:spPr>
          <a:xfrm>
            <a:off x="761999" y="609600"/>
            <a:ext cx="10695709" cy="5624945"/>
          </a:xfrm>
        </p:spPr>
        <p:txBody>
          <a:bodyPr>
            <a:normAutofit/>
          </a:bodyPr>
          <a:lstStyle/>
          <a:p>
            <a:pPr algn="just"/>
            <a:r>
              <a:rPr lang="en-US" sz="2800" dirty="0"/>
              <a:t>Enjoyment of human rights is subject to limitations and this limitations are normally found in constitutional human rights and international human rights treaties. </a:t>
            </a:r>
          </a:p>
          <a:p>
            <a:pPr algn="just"/>
            <a:r>
              <a:rPr lang="en-US" sz="2800" dirty="0"/>
              <a:t>Limitations may be made on the enjoyment of human rights for the sake of:</a:t>
            </a:r>
          </a:p>
          <a:p>
            <a:pPr algn="just"/>
            <a:r>
              <a:rPr lang="en-US" sz="2800" dirty="0"/>
              <a:t>safeguarding of national security or public peace; </a:t>
            </a:r>
          </a:p>
          <a:p>
            <a:pPr algn="just"/>
            <a:r>
              <a:rPr lang="en-US" sz="2800" dirty="0"/>
              <a:t>the prevention of crimes; </a:t>
            </a:r>
          </a:p>
          <a:p>
            <a:pPr algn="just"/>
            <a:r>
              <a:rPr lang="en-US" sz="2800" dirty="0"/>
              <a:t>the protection of health, public morality;</a:t>
            </a:r>
          </a:p>
          <a:p>
            <a:pPr algn="just"/>
            <a:r>
              <a:rPr lang="en-US" sz="2800" dirty="0"/>
              <a:t> the protection of the rights and freedom of others; and </a:t>
            </a:r>
          </a:p>
          <a:p>
            <a:pPr algn="just"/>
            <a:r>
              <a:rPr lang="en-US" sz="2800" dirty="0"/>
              <a:t>safeguarding democratic institutions</a:t>
            </a:r>
          </a:p>
          <a:p>
            <a:pPr algn="just"/>
            <a:endParaRPr lang="am-ET" sz="2800" dirty="0"/>
          </a:p>
        </p:txBody>
      </p:sp>
    </p:spTree>
    <p:extLst>
      <p:ext uri="{BB962C8B-B14F-4D97-AF65-F5344CB8AC3E}">
        <p14:creationId xmlns:p14="http://schemas.microsoft.com/office/powerpoint/2010/main" val="3334829249"/>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3B151-73FA-4C36-98F4-F2FA393BE0A4}"/>
              </a:ext>
            </a:extLst>
          </p:cNvPr>
          <p:cNvSpPr>
            <a:spLocks noGrp="1"/>
          </p:cNvSpPr>
          <p:nvPr>
            <p:ph sz="quarter" idx="13"/>
          </p:nvPr>
        </p:nvSpPr>
        <p:spPr>
          <a:xfrm>
            <a:off x="789709" y="637310"/>
            <a:ext cx="10626436" cy="5611090"/>
          </a:xfrm>
        </p:spPr>
        <p:txBody>
          <a:bodyPr>
            <a:normAutofit/>
          </a:bodyPr>
          <a:lstStyle/>
          <a:p>
            <a:pPr algn="just"/>
            <a:r>
              <a:rPr lang="en-US" sz="2800" dirty="0"/>
              <a:t> The FDRE Constitution (art. 93) clearly specifies four conditions for such declaration by the Federal Government. </a:t>
            </a:r>
          </a:p>
          <a:p>
            <a:pPr algn="just"/>
            <a:r>
              <a:rPr lang="en-US" sz="2800" dirty="0"/>
              <a:t>The Council of Ministers can declare a State of Emergency in the following situations: </a:t>
            </a:r>
          </a:p>
          <a:p>
            <a:pPr algn="just"/>
            <a:r>
              <a:rPr lang="en-US" sz="2800" dirty="0">
                <a:solidFill>
                  <a:srgbClr val="C00000"/>
                </a:solidFill>
              </a:rPr>
              <a:t>1) </a:t>
            </a:r>
            <a:r>
              <a:rPr lang="en-US" sz="2800" b="1" dirty="0">
                <a:solidFill>
                  <a:srgbClr val="C00000"/>
                </a:solidFill>
              </a:rPr>
              <a:t>External Invasion, </a:t>
            </a:r>
          </a:p>
          <a:p>
            <a:pPr algn="just"/>
            <a:r>
              <a:rPr lang="en-US" sz="2800" b="1" dirty="0">
                <a:solidFill>
                  <a:srgbClr val="C00000"/>
                </a:solidFill>
              </a:rPr>
              <a:t>2) Breakdown of law and order when it:</a:t>
            </a:r>
          </a:p>
          <a:p>
            <a:pPr marL="0" indent="0" algn="just">
              <a:buNone/>
            </a:pPr>
            <a:r>
              <a:rPr lang="en-US" sz="2800" dirty="0"/>
              <a:t>		 (</a:t>
            </a:r>
            <a:r>
              <a:rPr lang="en-US" sz="2800" dirty="0" err="1"/>
              <a:t>i</a:t>
            </a:r>
            <a:r>
              <a:rPr lang="en-US" sz="2800" dirty="0"/>
              <a:t>) endangers the constitutional order, </a:t>
            </a:r>
          </a:p>
          <a:p>
            <a:pPr marL="0" indent="0" algn="just">
              <a:buNone/>
            </a:pPr>
            <a:r>
              <a:rPr lang="en-US" sz="2800" dirty="0"/>
              <a:t>		(ii) cannot be controlled by regular law enforcement, </a:t>
            </a:r>
          </a:p>
          <a:p>
            <a:pPr marL="0" indent="0" algn="just">
              <a:buNone/>
            </a:pPr>
            <a:r>
              <a:rPr lang="en-US" sz="2800" b="1" dirty="0">
                <a:solidFill>
                  <a:srgbClr val="00B0F0"/>
                </a:solidFill>
              </a:rPr>
              <a:t>3) Natural disaster, and </a:t>
            </a:r>
          </a:p>
          <a:p>
            <a:pPr marL="0" indent="0" algn="just">
              <a:buNone/>
            </a:pPr>
            <a:r>
              <a:rPr lang="en-US" sz="2800" b="1" dirty="0">
                <a:solidFill>
                  <a:srgbClr val="00B0F0"/>
                </a:solidFill>
              </a:rPr>
              <a:t>4) Epidemic.</a:t>
            </a:r>
            <a:endParaRPr lang="am-ET" sz="2800" b="1" dirty="0">
              <a:solidFill>
                <a:srgbClr val="00B0F0"/>
              </a:solidFill>
            </a:endParaRPr>
          </a:p>
        </p:txBody>
      </p:sp>
    </p:spTree>
    <p:extLst>
      <p:ext uri="{BB962C8B-B14F-4D97-AF65-F5344CB8AC3E}">
        <p14:creationId xmlns:p14="http://schemas.microsoft.com/office/powerpoint/2010/main" val="274661324"/>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D9588-45AB-4685-ACAC-27AA983067B8}"/>
              </a:ext>
            </a:extLst>
          </p:cNvPr>
          <p:cNvSpPr>
            <a:spLocks noGrp="1"/>
          </p:cNvSpPr>
          <p:nvPr>
            <p:ph sz="quarter" idx="13"/>
          </p:nvPr>
        </p:nvSpPr>
        <p:spPr>
          <a:xfrm>
            <a:off x="720437" y="678874"/>
            <a:ext cx="10681854" cy="5569526"/>
          </a:xfrm>
        </p:spPr>
        <p:txBody>
          <a:bodyPr>
            <a:normAutofit/>
          </a:bodyPr>
          <a:lstStyle/>
          <a:p>
            <a:pPr marL="0" indent="0">
              <a:buNone/>
            </a:pPr>
            <a:r>
              <a:rPr lang="en-US" dirty="0"/>
              <a:t>				</a:t>
            </a:r>
            <a:r>
              <a:rPr lang="en-US" sz="3200" b="1" dirty="0">
                <a:solidFill>
                  <a:srgbClr val="C00000"/>
                </a:solidFill>
              </a:rPr>
              <a:t>Non-</a:t>
            </a:r>
            <a:r>
              <a:rPr lang="en-US" sz="3200" b="1" dirty="0" err="1">
                <a:solidFill>
                  <a:srgbClr val="C00000"/>
                </a:solidFill>
              </a:rPr>
              <a:t>derogability</a:t>
            </a:r>
            <a:r>
              <a:rPr lang="en-US" sz="3200" b="1" dirty="0">
                <a:solidFill>
                  <a:srgbClr val="C00000"/>
                </a:solidFill>
              </a:rPr>
              <a:t> of Human Rights</a:t>
            </a:r>
          </a:p>
          <a:p>
            <a:pPr algn="just"/>
            <a:r>
              <a:rPr lang="en-US" sz="2800" dirty="0"/>
              <a:t>There are also certain unique and inherent human rights, which can never be suspended under any circumstances. </a:t>
            </a:r>
          </a:p>
          <a:p>
            <a:pPr algn="just"/>
            <a:r>
              <a:rPr lang="en-US" sz="2800" dirty="0"/>
              <a:t>For instance, the ICCPR(International Covenant on Civil and Political Right), which also allows states to suspend some of the rights under specific conditions, clearly mentions that some of the articles are non-</a:t>
            </a:r>
            <a:r>
              <a:rPr lang="en-US" sz="2800" dirty="0" err="1"/>
              <a:t>derogable</a:t>
            </a:r>
            <a:r>
              <a:rPr lang="en-US" sz="2800" dirty="0"/>
              <a:t>. They are: </a:t>
            </a:r>
          </a:p>
          <a:p>
            <a:pPr algn="just"/>
            <a:r>
              <a:rPr lang="en-US" sz="2800" b="1" dirty="0">
                <a:solidFill>
                  <a:srgbClr val="FF0000"/>
                </a:solidFill>
              </a:rPr>
              <a:t>right against arbitrary deprivation of life (art. 6);</a:t>
            </a:r>
          </a:p>
          <a:p>
            <a:pPr algn="just"/>
            <a:r>
              <a:rPr lang="en-US" sz="2800" b="1" dirty="0">
                <a:solidFill>
                  <a:srgbClr val="FF0000"/>
                </a:solidFill>
              </a:rPr>
              <a:t>freedom from torture or cruel, inhuman and degrading treatment or punishment; and freedom from medical or scientific experimentation without consent (art. 7)</a:t>
            </a:r>
            <a:endParaRPr lang="am-ET" sz="2800" b="1" dirty="0">
              <a:solidFill>
                <a:srgbClr val="FF0000"/>
              </a:solidFill>
            </a:endParaRPr>
          </a:p>
        </p:txBody>
      </p:sp>
    </p:spTree>
    <p:extLst>
      <p:ext uri="{BB962C8B-B14F-4D97-AF65-F5344CB8AC3E}">
        <p14:creationId xmlns:p14="http://schemas.microsoft.com/office/powerpoint/2010/main" val="186680262"/>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F51E0-3472-4544-B3FF-E0B6469FB50A}"/>
              </a:ext>
            </a:extLst>
          </p:cNvPr>
          <p:cNvSpPr>
            <a:spLocks noGrp="1"/>
          </p:cNvSpPr>
          <p:nvPr>
            <p:ph sz="quarter" idx="13"/>
          </p:nvPr>
        </p:nvSpPr>
        <p:spPr>
          <a:xfrm>
            <a:off x="761999" y="637309"/>
            <a:ext cx="10695709" cy="5597235"/>
          </a:xfrm>
        </p:spPr>
        <p:txBody>
          <a:bodyPr>
            <a:normAutofit/>
          </a:bodyPr>
          <a:lstStyle/>
          <a:p>
            <a:pPr marL="0" indent="0" algn="just">
              <a:buNone/>
            </a:pPr>
            <a:endParaRPr lang="en-US" sz="3200" dirty="0"/>
          </a:p>
          <a:p>
            <a:pPr algn="just"/>
            <a:r>
              <a:rPr lang="en-US" sz="3200" dirty="0"/>
              <a:t>freedom from slavery and servitude (art. 8); </a:t>
            </a:r>
          </a:p>
          <a:p>
            <a:pPr algn="just"/>
            <a:r>
              <a:rPr lang="en-US" sz="3200" dirty="0"/>
              <a:t>freedom from imprisonment for inability to fulfill a contractual obligation (art. 11);</a:t>
            </a:r>
          </a:p>
          <a:p>
            <a:pPr algn="just"/>
            <a:r>
              <a:rPr lang="en-US" sz="3200" dirty="0"/>
              <a:t>prohibition against the retrospective operation of criminal laws (art. 15);</a:t>
            </a:r>
          </a:p>
          <a:p>
            <a:pPr algn="just"/>
            <a:r>
              <a:rPr lang="en-US" sz="3200" dirty="0"/>
              <a:t> right to recognition before the law (art. 16); and </a:t>
            </a:r>
          </a:p>
          <a:p>
            <a:pPr algn="just"/>
            <a:r>
              <a:rPr lang="en-US" sz="3200" dirty="0"/>
              <a:t>freedom of thought, conscience and religion (art. 18).</a:t>
            </a:r>
            <a:endParaRPr lang="am-ET" sz="3200" dirty="0"/>
          </a:p>
        </p:txBody>
      </p:sp>
    </p:spTree>
    <p:extLst>
      <p:ext uri="{BB962C8B-B14F-4D97-AF65-F5344CB8AC3E}">
        <p14:creationId xmlns:p14="http://schemas.microsoft.com/office/powerpoint/2010/main" val="2396807429"/>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8D3E7-67AD-4140-A303-58259A60CA10}"/>
              </a:ext>
            </a:extLst>
          </p:cNvPr>
          <p:cNvSpPr>
            <a:spLocks noGrp="1"/>
          </p:cNvSpPr>
          <p:nvPr>
            <p:ph sz="quarter" idx="13"/>
          </p:nvPr>
        </p:nvSpPr>
        <p:spPr>
          <a:xfrm>
            <a:off x="748145" y="623455"/>
            <a:ext cx="10668000" cy="5652653"/>
          </a:xfrm>
        </p:spPr>
        <p:txBody>
          <a:bodyPr>
            <a:normAutofit lnSpcReduction="10000"/>
          </a:bodyPr>
          <a:lstStyle/>
          <a:p>
            <a:pPr marL="0" indent="0" algn="just">
              <a:buNone/>
            </a:pPr>
            <a:r>
              <a:rPr lang="en-US" dirty="0"/>
              <a:t>	</a:t>
            </a:r>
            <a:r>
              <a:rPr lang="en-US" sz="3200" b="1" dirty="0"/>
              <a:t>Implementation and Enforcement of Human Rights </a:t>
            </a:r>
            <a:r>
              <a:rPr lang="en-US" dirty="0"/>
              <a:t>      	</a:t>
            </a:r>
            <a:r>
              <a:rPr lang="en-US" b="1" dirty="0">
                <a:solidFill>
                  <a:srgbClr val="C00000"/>
                </a:solidFill>
              </a:rPr>
              <a:t>International Mechanisms and the International Bill of Human Right</a:t>
            </a:r>
          </a:p>
          <a:p>
            <a:pPr algn="just">
              <a:buFont typeface="Wingdings" panose="05000000000000000000" pitchFamily="2" charset="2"/>
              <a:buChar char="§"/>
            </a:pPr>
            <a:r>
              <a:rPr lang="en-US" sz="2800" b="1" dirty="0">
                <a:solidFill>
                  <a:schemeClr val="tx1"/>
                </a:solidFill>
              </a:rPr>
              <a:t>The very reason behind the establishment of the international law is:</a:t>
            </a:r>
          </a:p>
          <a:p>
            <a:pPr algn="just">
              <a:buFont typeface="Wingdings" panose="05000000000000000000" pitchFamily="2" charset="2"/>
              <a:buChar char="§"/>
            </a:pPr>
            <a:r>
              <a:rPr lang="en-US" sz="2800" b="1" dirty="0">
                <a:solidFill>
                  <a:schemeClr val="tx1"/>
                </a:solidFill>
              </a:rPr>
              <a:t> ensuring global peace and security, and</a:t>
            </a:r>
          </a:p>
          <a:p>
            <a:pPr algn="just">
              <a:buFont typeface="Wingdings" panose="05000000000000000000" pitchFamily="2" charset="2"/>
              <a:buChar char="§"/>
            </a:pPr>
            <a:r>
              <a:rPr lang="en-US" sz="2800" b="1" dirty="0">
                <a:solidFill>
                  <a:schemeClr val="tx1"/>
                </a:solidFill>
              </a:rPr>
              <a:t> help men to lead a worth-living life; a life with </a:t>
            </a:r>
          </a:p>
          <a:p>
            <a:pPr lvl="1" algn="just">
              <a:buFont typeface="Wingdings" panose="05000000000000000000" pitchFamily="2" charset="2"/>
              <a:buChar char="§"/>
            </a:pPr>
            <a:r>
              <a:rPr lang="en-US" sz="2800" b="1" dirty="0">
                <a:solidFill>
                  <a:schemeClr val="tx1"/>
                </a:solidFill>
              </a:rPr>
              <a:t>liberty, </a:t>
            </a:r>
          </a:p>
          <a:p>
            <a:pPr lvl="1" algn="just">
              <a:buFont typeface="Wingdings" panose="05000000000000000000" pitchFamily="2" charset="2"/>
              <a:buChar char="§"/>
            </a:pPr>
            <a:r>
              <a:rPr lang="en-US" sz="2800" b="1" dirty="0">
                <a:solidFill>
                  <a:schemeClr val="tx1"/>
                </a:solidFill>
              </a:rPr>
              <a:t>equality, and freedom from violence. </a:t>
            </a:r>
          </a:p>
          <a:p>
            <a:pPr algn="just">
              <a:buFont typeface="Wingdings" panose="05000000000000000000" pitchFamily="2" charset="2"/>
              <a:buChar char="§"/>
            </a:pPr>
            <a:r>
              <a:rPr lang="en-US" sz="2800" b="1" dirty="0">
                <a:solidFill>
                  <a:schemeClr val="tx1"/>
                </a:solidFill>
              </a:rPr>
              <a:t>Therefore, the main objectives of the international law and its institutions is in one way or another related with the </a:t>
            </a:r>
            <a:r>
              <a:rPr lang="en-US" sz="2800" b="1" dirty="0">
                <a:solidFill>
                  <a:srgbClr val="FF0000"/>
                </a:solidFill>
              </a:rPr>
              <a:t>protection of human rights.</a:t>
            </a:r>
            <a:endParaRPr lang="am-ET" sz="2800" b="1" dirty="0">
              <a:solidFill>
                <a:srgbClr val="FF0000"/>
              </a:solidFill>
            </a:endParaRPr>
          </a:p>
        </p:txBody>
      </p:sp>
    </p:spTree>
    <p:extLst>
      <p:ext uri="{BB962C8B-B14F-4D97-AF65-F5344CB8AC3E}">
        <p14:creationId xmlns:p14="http://schemas.microsoft.com/office/powerpoint/2010/main" val="1141079970"/>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BD77A-8B7F-4B3C-A698-B1552E13F44F}"/>
              </a:ext>
            </a:extLst>
          </p:cNvPr>
          <p:cNvSpPr>
            <a:spLocks noGrp="1"/>
          </p:cNvSpPr>
          <p:nvPr>
            <p:ph sz="quarter" idx="13"/>
          </p:nvPr>
        </p:nvSpPr>
        <p:spPr>
          <a:xfrm>
            <a:off x="775855" y="637309"/>
            <a:ext cx="10668000" cy="5597235"/>
          </a:xfrm>
        </p:spPr>
        <p:txBody>
          <a:bodyPr>
            <a:normAutofit/>
          </a:bodyPr>
          <a:lstStyle/>
          <a:p>
            <a:pPr algn="just"/>
            <a:r>
              <a:rPr lang="en-US" sz="2800" b="1" dirty="0">
                <a:solidFill>
                  <a:srgbClr val="FF0000"/>
                </a:solidFill>
              </a:rPr>
              <a:t>The Universal Declaration of Human Rights (UDHR) </a:t>
            </a:r>
            <a:r>
              <a:rPr lang="en-US" sz="2800" dirty="0"/>
              <a:t>is a human rights instruments considered as the groundwork of most of the post-1945 codification of human rights.</a:t>
            </a:r>
          </a:p>
          <a:p>
            <a:pPr algn="just"/>
            <a:r>
              <a:rPr lang="en-US" sz="2800" dirty="0"/>
              <a:t> It is the basis for human rights protection and promotion around the world and has been endorsed by all countries.</a:t>
            </a:r>
          </a:p>
          <a:p>
            <a:pPr algn="just"/>
            <a:r>
              <a:rPr lang="en-US" sz="2800" dirty="0"/>
              <a:t>Besides to the UN Charter and the UDHR, the UN presently has more than ten core human rights treaty based human rights instruments. These includes, but not limited to, </a:t>
            </a:r>
          </a:p>
          <a:p>
            <a:pPr algn="just"/>
            <a:r>
              <a:rPr lang="en-US" sz="2800" dirty="0"/>
              <a:t>The Convention on the Prevention and Punishment of the Crime of Genocide (1948), </a:t>
            </a:r>
          </a:p>
          <a:p>
            <a:pPr algn="just"/>
            <a:r>
              <a:rPr lang="en-US" sz="2800" dirty="0"/>
              <a:t>The Convention Relating to the Status of Refugees (1951), </a:t>
            </a:r>
            <a:endParaRPr lang="am-ET" sz="2800" dirty="0"/>
          </a:p>
        </p:txBody>
      </p:sp>
    </p:spTree>
    <p:extLst>
      <p:ext uri="{BB962C8B-B14F-4D97-AF65-F5344CB8AC3E}">
        <p14:creationId xmlns:p14="http://schemas.microsoft.com/office/powerpoint/2010/main" val="2114256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601</TotalTime>
  <Words>8863</Words>
  <Application>Microsoft Office PowerPoint</Application>
  <PresentationFormat>Widescreen</PresentationFormat>
  <Paragraphs>538</Paragraphs>
  <Slides>105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Ebrima</vt:lpstr>
      <vt:lpstr>Garamond</vt:lpstr>
      <vt:lpstr>Nyala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mbt</dc:creator>
  <cp:lastModifiedBy>mbt</cp:lastModifiedBy>
  <cp:revision>196</cp:revision>
  <dcterms:created xsi:type="dcterms:W3CDTF">2021-12-15T17:57:17Z</dcterms:created>
  <dcterms:modified xsi:type="dcterms:W3CDTF">2021-12-27T14:27:38Z</dcterms:modified>
</cp:coreProperties>
</file>