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4" r:id="rId1"/>
  </p:sldMasterIdLst>
  <p:notesMasterIdLst>
    <p:notesMasterId r:id="rId26"/>
  </p:notesMasterIdLst>
  <p:handoutMasterIdLst>
    <p:handoutMasterId r:id="rId27"/>
  </p:handoutMasterIdLst>
  <p:sldIdLst>
    <p:sldId id="256" r:id="rId2"/>
    <p:sldId id="266" r:id="rId3"/>
    <p:sldId id="282" r:id="rId4"/>
    <p:sldId id="283" r:id="rId5"/>
    <p:sldId id="257" r:id="rId6"/>
    <p:sldId id="258" r:id="rId7"/>
    <p:sldId id="288" r:id="rId8"/>
    <p:sldId id="260" r:id="rId9"/>
    <p:sldId id="261" r:id="rId10"/>
    <p:sldId id="262" r:id="rId11"/>
    <p:sldId id="289" r:id="rId12"/>
    <p:sldId id="285" r:id="rId13"/>
    <p:sldId id="286" r:id="rId14"/>
    <p:sldId id="263" r:id="rId15"/>
    <p:sldId id="287" r:id="rId16"/>
    <p:sldId id="264" r:id="rId17"/>
    <p:sldId id="267" r:id="rId18"/>
    <p:sldId id="281" r:id="rId19"/>
    <p:sldId id="265" r:id="rId20"/>
    <p:sldId id="268" r:id="rId21"/>
    <p:sldId id="269" r:id="rId22"/>
    <p:sldId id="270" r:id="rId23"/>
    <p:sldId id="272" r:id="rId24"/>
    <p:sldId id="290" r:id="rId25"/>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566"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0138E0EF-333E-43DA-B9C2-5D029B2A6F7E}" type="datetimeFigureOut">
              <a:rPr lang="en-US" smtClean="0"/>
              <a:t>10/31/2021</a:t>
            </a:fld>
            <a:endParaRPr lang="en-US" dirty="0"/>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0C073BF4-239F-4317-AD01-C8F5980881BF}" type="slidenum">
              <a:rPr lang="en-US" smtClean="0"/>
              <a:t>‹#›</a:t>
            </a:fld>
            <a:endParaRPr lang="en-US" dirty="0"/>
          </a:p>
        </p:txBody>
      </p:sp>
    </p:spTree>
    <p:extLst>
      <p:ext uri="{BB962C8B-B14F-4D97-AF65-F5344CB8AC3E}">
        <p14:creationId xmlns:p14="http://schemas.microsoft.com/office/powerpoint/2010/main" val="16333035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198EA1DB-0A75-48E4-B411-E60A4CB34E1E}" type="datetimeFigureOut">
              <a:rPr lang="en-US" smtClean="0"/>
              <a:pPr/>
              <a:t>10/31/2021</a:t>
            </a:fld>
            <a:endParaRPr lang="en-US" dirty="0"/>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990CA5E6-B8D5-462D-81C1-9DCB395AE3A2}" type="slidenum">
              <a:rPr lang="en-US" smtClean="0"/>
              <a:pPr/>
              <a:t>‹#›</a:t>
            </a:fld>
            <a:endParaRPr lang="en-US" dirty="0"/>
          </a:p>
        </p:txBody>
      </p:sp>
    </p:spTree>
    <p:extLst>
      <p:ext uri="{BB962C8B-B14F-4D97-AF65-F5344CB8AC3E}">
        <p14:creationId xmlns:p14="http://schemas.microsoft.com/office/powerpoint/2010/main" val="145989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0CA5E6-B8D5-462D-81C1-9DCB395AE3A2}" type="slidenum">
              <a:rPr lang="en-US" smtClean="0"/>
              <a:pPr/>
              <a:t>1</a:t>
            </a:fld>
            <a:endParaRPr lang="en-US" dirty="0"/>
          </a:p>
        </p:txBody>
      </p:sp>
    </p:spTree>
    <p:extLst>
      <p:ext uri="{BB962C8B-B14F-4D97-AF65-F5344CB8AC3E}">
        <p14:creationId xmlns:p14="http://schemas.microsoft.com/office/powerpoint/2010/main" val="34783173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0CA5E6-B8D5-462D-81C1-9DCB395AE3A2}" type="slidenum">
              <a:rPr lang="en-US" smtClean="0"/>
              <a:pPr/>
              <a:t>15</a:t>
            </a:fld>
            <a:endParaRPr lang="en-US"/>
          </a:p>
        </p:txBody>
      </p:sp>
    </p:spTree>
    <p:extLst>
      <p:ext uri="{BB962C8B-B14F-4D97-AF65-F5344CB8AC3E}">
        <p14:creationId xmlns:p14="http://schemas.microsoft.com/office/powerpoint/2010/main" val="32901570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0CA5E6-B8D5-462D-81C1-9DCB395AE3A2}" type="slidenum">
              <a:rPr lang="en-US" smtClean="0"/>
              <a:pPr/>
              <a:t>16</a:t>
            </a:fld>
            <a:endParaRPr lang="en-US"/>
          </a:p>
        </p:txBody>
      </p:sp>
    </p:spTree>
    <p:extLst>
      <p:ext uri="{BB962C8B-B14F-4D97-AF65-F5344CB8AC3E}">
        <p14:creationId xmlns:p14="http://schemas.microsoft.com/office/powerpoint/2010/main" val="32901570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0CA5E6-B8D5-462D-81C1-9DCB395AE3A2}" type="slidenum">
              <a:rPr lang="en-US" smtClean="0"/>
              <a:pPr/>
              <a:t>17</a:t>
            </a:fld>
            <a:endParaRPr lang="en-US"/>
          </a:p>
        </p:txBody>
      </p:sp>
    </p:spTree>
    <p:extLst>
      <p:ext uri="{BB962C8B-B14F-4D97-AF65-F5344CB8AC3E}">
        <p14:creationId xmlns:p14="http://schemas.microsoft.com/office/powerpoint/2010/main" val="32901570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0CA5E6-B8D5-462D-81C1-9DCB395AE3A2}" type="slidenum">
              <a:rPr lang="en-US" smtClean="0"/>
              <a:pPr/>
              <a:t>18</a:t>
            </a:fld>
            <a:endParaRPr lang="en-US"/>
          </a:p>
        </p:txBody>
      </p:sp>
    </p:spTree>
    <p:extLst>
      <p:ext uri="{BB962C8B-B14F-4D97-AF65-F5344CB8AC3E}">
        <p14:creationId xmlns:p14="http://schemas.microsoft.com/office/powerpoint/2010/main" val="32901570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0CA5E6-B8D5-462D-81C1-9DCB395AE3A2}" type="slidenum">
              <a:rPr lang="en-US" smtClean="0"/>
              <a:pPr/>
              <a:t>19</a:t>
            </a:fld>
            <a:endParaRPr lang="en-US" dirty="0"/>
          </a:p>
        </p:txBody>
      </p:sp>
    </p:spTree>
    <p:extLst>
      <p:ext uri="{BB962C8B-B14F-4D97-AF65-F5344CB8AC3E}">
        <p14:creationId xmlns:p14="http://schemas.microsoft.com/office/powerpoint/2010/main" val="32901570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0CA5E6-B8D5-462D-81C1-9DCB395AE3A2}" type="slidenum">
              <a:rPr lang="en-US" smtClean="0"/>
              <a:pPr/>
              <a:t>20</a:t>
            </a:fld>
            <a:endParaRPr lang="en-US" dirty="0"/>
          </a:p>
        </p:txBody>
      </p:sp>
    </p:spTree>
    <p:extLst>
      <p:ext uri="{BB962C8B-B14F-4D97-AF65-F5344CB8AC3E}">
        <p14:creationId xmlns:p14="http://schemas.microsoft.com/office/powerpoint/2010/main" val="32901570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0CA5E6-B8D5-462D-81C1-9DCB395AE3A2}" type="slidenum">
              <a:rPr lang="en-US" smtClean="0"/>
              <a:pPr/>
              <a:t>21</a:t>
            </a:fld>
            <a:endParaRPr lang="en-US" dirty="0"/>
          </a:p>
        </p:txBody>
      </p:sp>
    </p:spTree>
    <p:extLst>
      <p:ext uri="{BB962C8B-B14F-4D97-AF65-F5344CB8AC3E}">
        <p14:creationId xmlns:p14="http://schemas.microsoft.com/office/powerpoint/2010/main" val="32901570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0CA5E6-B8D5-462D-81C1-9DCB395AE3A2}" type="slidenum">
              <a:rPr lang="en-US" smtClean="0"/>
              <a:pPr/>
              <a:t>22</a:t>
            </a:fld>
            <a:endParaRPr lang="en-US" dirty="0"/>
          </a:p>
        </p:txBody>
      </p:sp>
    </p:spTree>
    <p:extLst>
      <p:ext uri="{BB962C8B-B14F-4D97-AF65-F5344CB8AC3E}">
        <p14:creationId xmlns:p14="http://schemas.microsoft.com/office/powerpoint/2010/main" val="32901570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0CA5E6-B8D5-462D-81C1-9DCB395AE3A2}" type="slidenum">
              <a:rPr lang="en-US" smtClean="0"/>
              <a:pPr/>
              <a:t>23</a:t>
            </a:fld>
            <a:endParaRPr lang="en-US" dirty="0"/>
          </a:p>
        </p:txBody>
      </p:sp>
    </p:spTree>
    <p:extLst>
      <p:ext uri="{BB962C8B-B14F-4D97-AF65-F5344CB8AC3E}">
        <p14:creationId xmlns:p14="http://schemas.microsoft.com/office/powerpoint/2010/main" val="3290157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0CA5E6-B8D5-462D-81C1-9DCB395AE3A2}" type="slidenum">
              <a:rPr lang="en-US" smtClean="0"/>
              <a:pPr/>
              <a:t>6</a:t>
            </a:fld>
            <a:endParaRPr lang="en-US" dirty="0"/>
          </a:p>
        </p:txBody>
      </p:sp>
    </p:spTree>
    <p:extLst>
      <p:ext uri="{BB962C8B-B14F-4D97-AF65-F5344CB8AC3E}">
        <p14:creationId xmlns:p14="http://schemas.microsoft.com/office/powerpoint/2010/main" val="3290157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0CA5E6-B8D5-462D-81C1-9DCB395AE3A2}" type="slidenum">
              <a:rPr lang="en-US" smtClean="0"/>
              <a:pPr/>
              <a:t>7</a:t>
            </a:fld>
            <a:endParaRPr lang="en-US" dirty="0"/>
          </a:p>
        </p:txBody>
      </p:sp>
    </p:spTree>
    <p:extLst>
      <p:ext uri="{BB962C8B-B14F-4D97-AF65-F5344CB8AC3E}">
        <p14:creationId xmlns:p14="http://schemas.microsoft.com/office/powerpoint/2010/main" val="3290157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0CA5E6-B8D5-462D-81C1-9DCB395AE3A2}" type="slidenum">
              <a:rPr lang="en-US" smtClean="0"/>
              <a:pPr/>
              <a:t>8</a:t>
            </a:fld>
            <a:endParaRPr lang="en-US" dirty="0"/>
          </a:p>
        </p:txBody>
      </p:sp>
    </p:spTree>
    <p:extLst>
      <p:ext uri="{BB962C8B-B14F-4D97-AF65-F5344CB8AC3E}">
        <p14:creationId xmlns:p14="http://schemas.microsoft.com/office/powerpoint/2010/main" val="3290157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0CA5E6-B8D5-462D-81C1-9DCB395AE3A2}" type="slidenum">
              <a:rPr lang="en-US" smtClean="0"/>
              <a:pPr/>
              <a:t>9</a:t>
            </a:fld>
            <a:endParaRPr lang="en-US"/>
          </a:p>
        </p:txBody>
      </p:sp>
    </p:spTree>
    <p:extLst>
      <p:ext uri="{BB962C8B-B14F-4D97-AF65-F5344CB8AC3E}">
        <p14:creationId xmlns:p14="http://schemas.microsoft.com/office/powerpoint/2010/main" val="32901570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0CA5E6-B8D5-462D-81C1-9DCB395AE3A2}" type="slidenum">
              <a:rPr lang="en-US" smtClean="0"/>
              <a:pPr/>
              <a:t>10</a:t>
            </a:fld>
            <a:endParaRPr lang="en-US"/>
          </a:p>
        </p:txBody>
      </p:sp>
    </p:spTree>
    <p:extLst>
      <p:ext uri="{BB962C8B-B14F-4D97-AF65-F5344CB8AC3E}">
        <p14:creationId xmlns:p14="http://schemas.microsoft.com/office/powerpoint/2010/main" val="3290157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0CA5E6-B8D5-462D-81C1-9DCB395AE3A2}" type="slidenum">
              <a:rPr lang="en-US" smtClean="0"/>
              <a:pPr/>
              <a:t>12</a:t>
            </a:fld>
            <a:endParaRPr lang="en-US"/>
          </a:p>
        </p:txBody>
      </p:sp>
    </p:spTree>
    <p:extLst>
      <p:ext uri="{BB962C8B-B14F-4D97-AF65-F5344CB8AC3E}">
        <p14:creationId xmlns:p14="http://schemas.microsoft.com/office/powerpoint/2010/main" val="32901570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0CA5E6-B8D5-462D-81C1-9DCB395AE3A2}" type="slidenum">
              <a:rPr lang="en-US" smtClean="0"/>
              <a:pPr/>
              <a:t>13</a:t>
            </a:fld>
            <a:endParaRPr lang="en-US"/>
          </a:p>
        </p:txBody>
      </p:sp>
    </p:spTree>
    <p:extLst>
      <p:ext uri="{BB962C8B-B14F-4D97-AF65-F5344CB8AC3E}">
        <p14:creationId xmlns:p14="http://schemas.microsoft.com/office/powerpoint/2010/main" val="3290157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0CA5E6-B8D5-462D-81C1-9DCB395AE3A2}" type="slidenum">
              <a:rPr lang="en-US" smtClean="0"/>
              <a:pPr/>
              <a:t>14</a:t>
            </a:fld>
            <a:endParaRPr lang="en-US"/>
          </a:p>
        </p:txBody>
      </p:sp>
    </p:spTree>
    <p:extLst>
      <p:ext uri="{BB962C8B-B14F-4D97-AF65-F5344CB8AC3E}">
        <p14:creationId xmlns:p14="http://schemas.microsoft.com/office/powerpoint/2010/main" val="3290157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027DF43-7033-46A5-A5B8-C9DE56D8A70C}" type="datetime1">
              <a:rPr lang="en-US" smtClean="0"/>
              <a:t>10/31/2021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67C7869-A53D-427E-BD12-D1985B8D3EB6}" type="slidenum">
              <a:rPr lang="en-US" smtClean="0"/>
              <a:pPr/>
              <a:t>‹#›</a:t>
            </a:fld>
            <a:endParaRPr lang="en-US" dirty="0"/>
          </a:p>
        </p:txBody>
      </p:sp>
    </p:spTree>
    <p:extLst>
      <p:ext uri="{BB962C8B-B14F-4D97-AF65-F5344CB8AC3E}">
        <p14:creationId xmlns:p14="http://schemas.microsoft.com/office/powerpoint/2010/main" val="139280395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8E5A31-B0D1-43F8-8505-5F901912D6AF}" type="datetime1">
              <a:rPr lang="en-US" smtClean="0"/>
              <a:t>10/31/2021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67C7869-A53D-427E-BD12-D1985B8D3EB6}" type="slidenum">
              <a:rPr lang="en-US" smtClean="0"/>
              <a:pPr/>
              <a:t>‹#›</a:t>
            </a:fld>
            <a:endParaRPr lang="en-US" dirty="0"/>
          </a:p>
        </p:txBody>
      </p:sp>
    </p:spTree>
    <p:extLst>
      <p:ext uri="{BB962C8B-B14F-4D97-AF65-F5344CB8AC3E}">
        <p14:creationId xmlns:p14="http://schemas.microsoft.com/office/powerpoint/2010/main" val="247134991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D705C-C64D-49F2-BBF0-B718C862C0D5}" type="datetime1">
              <a:rPr lang="en-US" smtClean="0"/>
              <a:t>10/31/2021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67C7869-A53D-427E-BD12-D1985B8D3EB6}" type="slidenum">
              <a:rPr lang="en-US" smtClean="0"/>
              <a:pPr/>
              <a:t>‹#›</a:t>
            </a:fld>
            <a:endParaRPr lang="en-US" dirty="0"/>
          </a:p>
        </p:txBody>
      </p:sp>
    </p:spTree>
    <p:extLst>
      <p:ext uri="{BB962C8B-B14F-4D97-AF65-F5344CB8AC3E}">
        <p14:creationId xmlns:p14="http://schemas.microsoft.com/office/powerpoint/2010/main" val="123503022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894EFA-092D-45AB-8536-E5A9200207F6}" type="datetime1">
              <a:rPr lang="en-US" smtClean="0"/>
              <a:t>10/31/2021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67C7869-A53D-427E-BD12-D1985B8D3EB6}" type="slidenum">
              <a:rPr lang="en-US" smtClean="0"/>
              <a:pPr/>
              <a:t>‹#›</a:t>
            </a:fld>
            <a:endParaRPr lang="en-US" dirty="0"/>
          </a:p>
        </p:txBody>
      </p:sp>
    </p:spTree>
    <p:extLst>
      <p:ext uri="{BB962C8B-B14F-4D97-AF65-F5344CB8AC3E}">
        <p14:creationId xmlns:p14="http://schemas.microsoft.com/office/powerpoint/2010/main" val="361679202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189243-3ACD-403E-AF1B-135D6B219773}" type="datetime1">
              <a:rPr lang="en-US" smtClean="0"/>
              <a:t>10/31/2021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67C7869-A53D-427E-BD12-D1985B8D3EB6}" type="slidenum">
              <a:rPr lang="en-US" smtClean="0"/>
              <a:pPr/>
              <a:t>‹#›</a:t>
            </a:fld>
            <a:endParaRPr lang="en-US" dirty="0"/>
          </a:p>
        </p:txBody>
      </p:sp>
    </p:spTree>
    <p:extLst>
      <p:ext uri="{BB962C8B-B14F-4D97-AF65-F5344CB8AC3E}">
        <p14:creationId xmlns:p14="http://schemas.microsoft.com/office/powerpoint/2010/main" val="225600291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B101D3E-B6CB-4A8C-9548-6D7A77B666DA}" type="datetime1">
              <a:rPr lang="en-US" smtClean="0"/>
              <a:t>10/31/2021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67C7869-A53D-427E-BD12-D1985B8D3EB6}" type="slidenum">
              <a:rPr lang="en-US" smtClean="0"/>
              <a:pPr/>
              <a:t>‹#›</a:t>
            </a:fld>
            <a:endParaRPr lang="en-US" dirty="0"/>
          </a:p>
        </p:txBody>
      </p:sp>
    </p:spTree>
    <p:extLst>
      <p:ext uri="{BB962C8B-B14F-4D97-AF65-F5344CB8AC3E}">
        <p14:creationId xmlns:p14="http://schemas.microsoft.com/office/powerpoint/2010/main" val="146336054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D07417C-E0EA-4B47-8086-92BDBA88D825}" type="datetime1">
              <a:rPr lang="en-US" smtClean="0"/>
              <a:t>10/31/2021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67C7869-A53D-427E-BD12-D1985B8D3EB6}" type="slidenum">
              <a:rPr lang="en-US" smtClean="0"/>
              <a:pPr/>
              <a:t>‹#›</a:t>
            </a:fld>
            <a:endParaRPr lang="en-US" dirty="0"/>
          </a:p>
        </p:txBody>
      </p:sp>
    </p:spTree>
    <p:extLst>
      <p:ext uri="{BB962C8B-B14F-4D97-AF65-F5344CB8AC3E}">
        <p14:creationId xmlns:p14="http://schemas.microsoft.com/office/powerpoint/2010/main" val="90873429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C3C693-0278-4A57-8B31-EB81E499F203}" type="datetime1">
              <a:rPr lang="en-US" smtClean="0"/>
              <a:t>10/31/2021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67C7869-A53D-427E-BD12-D1985B8D3EB6}" type="slidenum">
              <a:rPr lang="en-US" smtClean="0"/>
              <a:pPr/>
              <a:t>‹#›</a:t>
            </a:fld>
            <a:endParaRPr lang="en-US" dirty="0"/>
          </a:p>
        </p:txBody>
      </p:sp>
    </p:spTree>
    <p:extLst>
      <p:ext uri="{BB962C8B-B14F-4D97-AF65-F5344CB8AC3E}">
        <p14:creationId xmlns:p14="http://schemas.microsoft.com/office/powerpoint/2010/main" val="261137961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8E1794-A81D-4271-ADD3-D71A11416E1D}" type="datetime1">
              <a:rPr lang="en-US" smtClean="0"/>
              <a:t>10/31/2021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67C7869-A53D-427E-BD12-D1985B8D3EB6}" type="slidenum">
              <a:rPr lang="en-US" smtClean="0"/>
              <a:pPr/>
              <a:t>‹#›</a:t>
            </a:fld>
            <a:endParaRPr lang="en-US" dirty="0"/>
          </a:p>
        </p:txBody>
      </p:sp>
    </p:spTree>
    <p:extLst>
      <p:ext uri="{BB962C8B-B14F-4D97-AF65-F5344CB8AC3E}">
        <p14:creationId xmlns:p14="http://schemas.microsoft.com/office/powerpoint/2010/main" val="137623003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849458-1395-4B73-9C21-6BAF300FD812}" type="datetime1">
              <a:rPr lang="en-US" smtClean="0"/>
              <a:t>10/31/2021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67C7869-A53D-427E-BD12-D1985B8D3EB6}" type="slidenum">
              <a:rPr lang="en-US" smtClean="0"/>
              <a:pPr/>
              <a:t>‹#›</a:t>
            </a:fld>
            <a:endParaRPr lang="en-US" dirty="0"/>
          </a:p>
        </p:txBody>
      </p:sp>
    </p:spTree>
    <p:extLst>
      <p:ext uri="{BB962C8B-B14F-4D97-AF65-F5344CB8AC3E}">
        <p14:creationId xmlns:p14="http://schemas.microsoft.com/office/powerpoint/2010/main" val="122263069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043688-353D-4CD0-8B1C-3870DCD1CA4B}" type="datetime1">
              <a:rPr lang="en-US" smtClean="0"/>
              <a:t>10/31/2021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67C7869-A53D-427E-BD12-D1985B8D3EB6}" type="slidenum">
              <a:rPr lang="en-US" smtClean="0"/>
              <a:pPr/>
              <a:t>‹#›</a:t>
            </a:fld>
            <a:endParaRPr lang="en-US" dirty="0"/>
          </a:p>
        </p:txBody>
      </p:sp>
    </p:spTree>
    <p:extLst>
      <p:ext uri="{BB962C8B-B14F-4D97-AF65-F5344CB8AC3E}">
        <p14:creationId xmlns:p14="http://schemas.microsoft.com/office/powerpoint/2010/main" val="280406050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B81D76-B797-48EC-805E-F58AA3051C69}" type="datetime1">
              <a:rPr lang="en-US" smtClean="0"/>
              <a:t>10/31/2021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7C7869-A53D-427E-BD12-D1985B8D3EB6}" type="slidenum">
              <a:rPr lang="en-US" smtClean="0"/>
              <a:pPr/>
              <a:t>‹#›</a:t>
            </a:fld>
            <a:endParaRPr lang="en-US" dirty="0"/>
          </a:p>
        </p:txBody>
      </p:sp>
    </p:spTree>
    <p:extLst>
      <p:ext uri="{BB962C8B-B14F-4D97-AF65-F5344CB8AC3E}">
        <p14:creationId xmlns:p14="http://schemas.microsoft.com/office/powerpoint/2010/main" val="562473931"/>
      </p:ext>
    </p:extLst>
  </p:cSld>
  <p:clrMap bg1="lt1" tx1="dk1" bg2="lt2" tx2="dk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Lst>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838200"/>
            <a:ext cx="8686800" cy="5791200"/>
          </a:xfrm>
          <a:solidFill>
            <a:schemeClr val="bg1"/>
          </a:solidFill>
        </p:spPr>
        <p:txBody>
          <a:bodyPr>
            <a:normAutofit/>
          </a:bodyPr>
          <a:lstStyle/>
          <a:p>
            <a:pPr algn="ctr"/>
            <a:endParaRPr lang="en-US" dirty="0">
              <a:solidFill>
                <a:schemeClr val="tx1"/>
              </a:solidFill>
              <a:latin typeface="Times New Roman" pitchFamily="18" charset="0"/>
              <a:cs typeface="Times New Roman" pitchFamily="18" charset="0"/>
            </a:endParaRPr>
          </a:p>
        </p:txBody>
      </p:sp>
      <p:pic>
        <p:nvPicPr>
          <p:cNvPr id="4" name="Picture 3"/>
          <p:cNvPicPr>
            <a:picLocks noChangeAspect="1" noChangeArrowheads="1"/>
          </p:cNvPicPr>
          <p:nvPr/>
        </p:nvPicPr>
        <p:blipFill rotWithShape="1">
          <a:blip r:embed="rId3"/>
          <a:srcRect t="7776" b="-7776"/>
          <a:stretch/>
        </p:blipFill>
        <p:spPr bwMode="auto">
          <a:xfrm>
            <a:off x="27709" y="43375"/>
            <a:ext cx="9144000" cy="762000"/>
          </a:xfrm>
          <a:prstGeom prst="rect">
            <a:avLst/>
          </a:prstGeom>
          <a:noFill/>
          <a:ln w="9525">
            <a:noFill/>
            <a:miter lim="800000"/>
            <a:headEnd/>
            <a:tailEnd/>
          </a:ln>
        </p:spPr>
      </p:pic>
      <p:pic>
        <p:nvPicPr>
          <p:cNvPr id="5" name="Picture 5" descr="http://www.hu.edu.et/hu/images/resized/images/sampledata/slideshow1/Pic01_950_320.png"/>
          <p:cNvPicPr>
            <a:picLocks noChangeAspect="1" noChangeArrowheads="1"/>
          </p:cNvPicPr>
          <p:nvPr/>
        </p:nvPicPr>
        <p:blipFill>
          <a:blip r:embed="rId4"/>
          <a:srcRect/>
          <a:stretch>
            <a:fillRect/>
          </a:stretch>
        </p:blipFill>
        <p:spPr bwMode="auto">
          <a:xfrm>
            <a:off x="27709" y="713509"/>
            <a:ext cx="9144000" cy="6095999"/>
          </a:xfrm>
          <a:prstGeom prst="rect">
            <a:avLst/>
          </a:prstGeom>
          <a:noFill/>
          <a:ln w="9525">
            <a:noFill/>
            <a:miter lim="800000"/>
            <a:headEnd/>
            <a:tailEnd/>
          </a:ln>
        </p:spPr>
      </p:pic>
      <p:sp>
        <p:nvSpPr>
          <p:cNvPr id="2" name="Rectangle 1"/>
          <p:cNvSpPr/>
          <p:nvPr/>
        </p:nvSpPr>
        <p:spPr>
          <a:xfrm>
            <a:off x="914400" y="5765115"/>
            <a:ext cx="6553200" cy="1077218"/>
          </a:xfrm>
          <a:prstGeom prst="rect">
            <a:avLst/>
          </a:prstGeom>
        </p:spPr>
        <p:txBody>
          <a:bodyPr wrap="square">
            <a:spAutoFit/>
          </a:bodyPr>
          <a:lstStyle/>
          <a:p>
            <a:r>
              <a:rPr lang="en-US" sz="3200" b="1" cap="all" dirty="0"/>
              <a:t>  Moral  and citizenship     	Education </a:t>
            </a:r>
            <a:endParaRPr lang="en-US" sz="3200" dirty="0"/>
          </a:p>
        </p:txBody>
      </p:sp>
      <p:sp>
        <p:nvSpPr>
          <p:cNvPr id="6" name="Date Placeholder 5"/>
          <p:cNvSpPr>
            <a:spLocks noGrp="1"/>
          </p:cNvSpPr>
          <p:nvPr>
            <p:ph type="dt" sz="half" idx="10"/>
          </p:nvPr>
        </p:nvSpPr>
        <p:spPr>
          <a:xfrm>
            <a:off x="484163" y="5660163"/>
            <a:ext cx="2133600" cy="676850"/>
          </a:xfrm>
        </p:spPr>
        <p:txBody>
          <a:bodyPr/>
          <a:lstStyle/>
          <a:p>
            <a:fld id="{7F3BF6E8-EC18-4EFB-B403-AE005D23703A}" type="datetime1">
              <a:rPr lang="en-US" smtClean="0"/>
              <a:t>10/31/2021</a:t>
            </a:fld>
            <a:endParaRPr lang="en-US" dirty="0"/>
          </a:p>
        </p:txBody>
      </p:sp>
      <p:sp>
        <p:nvSpPr>
          <p:cNvPr id="7" name="Slide Number Placeholder 6"/>
          <p:cNvSpPr>
            <a:spLocks noGrp="1"/>
          </p:cNvSpPr>
          <p:nvPr>
            <p:ph type="sldNum" sz="quarter" idx="12"/>
          </p:nvPr>
        </p:nvSpPr>
        <p:spPr/>
        <p:txBody>
          <a:bodyPr/>
          <a:lstStyle/>
          <a:p>
            <a:fld id="{167C7869-A53D-427E-BD12-D1985B8D3EB6}" type="slidenum">
              <a:rPr lang="en-US" smtClean="0"/>
              <a:pPr/>
              <a:t>1</a:t>
            </a:fld>
            <a:endParaRPr lang="en-US" dirty="0"/>
          </a:p>
        </p:txBody>
      </p:sp>
    </p:spTree>
    <p:extLst>
      <p:ext uri="{BB962C8B-B14F-4D97-AF65-F5344CB8AC3E}">
        <p14:creationId xmlns:p14="http://schemas.microsoft.com/office/powerpoint/2010/main" val="227913098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152400"/>
            <a:ext cx="8915400" cy="6553200"/>
          </a:xfrm>
          <a:solidFill>
            <a:schemeClr val="bg1"/>
          </a:solidFill>
        </p:spPr>
        <p:txBody>
          <a:bodyPr>
            <a:noAutofit/>
          </a:bodyPr>
          <a:lstStyle/>
          <a:p>
            <a:pPr marL="457200" indent="-457200" algn="just">
              <a:buFont typeface="Wingdings" pitchFamily="2" charset="2"/>
              <a:buChar char="Ø"/>
            </a:pPr>
            <a:r>
              <a:rPr lang="en-US" dirty="0">
                <a:solidFill>
                  <a:schemeClr val="tx1"/>
                </a:solidFill>
                <a:latin typeface="Times New Roman" pitchFamily="18" charset="0"/>
                <a:cs typeface="Times New Roman" pitchFamily="18" charset="0"/>
              </a:rPr>
              <a:t>Refers to the concept of human action which pertains to matters of right and wrong also referred to as “good and evil”. </a:t>
            </a:r>
          </a:p>
          <a:p>
            <a:pPr marL="457200" indent="-457200" algn="just">
              <a:buFont typeface="Wingdings" pitchFamily="2" charset="2"/>
              <a:buChar char="Ø"/>
            </a:pPr>
            <a:r>
              <a:rPr lang="en-US" dirty="0">
                <a:solidFill>
                  <a:srgbClr val="C00000"/>
                </a:solidFill>
                <a:latin typeface="Times New Roman" pitchFamily="18" charset="0"/>
                <a:cs typeface="Times New Roman" pitchFamily="18" charset="0"/>
              </a:rPr>
              <a:t>It is the generally accepted code of conduct in a society, or within a subgroup of society.</a:t>
            </a:r>
          </a:p>
          <a:p>
            <a:pPr marL="457200" indent="-457200" algn="just">
              <a:buFont typeface="Wingdings" pitchFamily="2" charset="2"/>
              <a:buChar char="Ø"/>
            </a:pPr>
            <a:r>
              <a:rPr lang="en-US" dirty="0">
                <a:solidFill>
                  <a:schemeClr val="tx1"/>
                </a:solidFill>
                <a:latin typeface="Times New Roman" pitchFamily="18" charset="0"/>
                <a:cs typeface="Times New Roman" pitchFamily="18" charset="0"/>
              </a:rPr>
              <a:t>It relates to values expressed as: a matter of individual choice, those values to which we ought to aspire and those values shared within a culture, religious, secular, or philosophical community. </a:t>
            </a:r>
          </a:p>
          <a:p>
            <a:pPr marL="457200" indent="-457200" algn="just">
              <a:buFont typeface="Wingdings" pitchFamily="2" charset="2"/>
              <a:buChar char="Ø"/>
            </a:pPr>
            <a:r>
              <a:rPr lang="en-US" b="1" dirty="0">
                <a:solidFill>
                  <a:srgbClr val="C00000"/>
                </a:solidFill>
                <a:latin typeface="Times New Roman" pitchFamily="18" charset="0"/>
                <a:cs typeface="Times New Roman" pitchFamily="18" charset="0"/>
              </a:rPr>
              <a:t>Morality is the degree to which something is right or wrong , good or bad </a:t>
            </a:r>
            <a:r>
              <a:rPr lang="en-US" b="1" dirty="0" err="1">
                <a:solidFill>
                  <a:srgbClr val="C00000"/>
                </a:solidFill>
                <a:latin typeface="Times New Roman" pitchFamily="18" charset="0"/>
                <a:cs typeface="Times New Roman" pitchFamily="18" charset="0"/>
              </a:rPr>
              <a:t>etc</a:t>
            </a:r>
            <a:r>
              <a:rPr lang="en-US" b="1" dirty="0">
                <a:solidFill>
                  <a:srgbClr val="C00000"/>
                </a:solidFill>
                <a:latin typeface="Times New Roman" pitchFamily="18" charset="0"/>
                <a:cs typeface="Times New Roman" pitchFamily="18" charset="0"/>
              </a:rPr>
              <a:t> according to moral principles</a:t>
            </a:r>
          </a:p>
          <a:p>
            <a:pPr marL="457200" indent="-457200" algn="just">
              <a:buFont typeface="Wingdings" pitchFamily="2" charset="2"/>
              <a:buChar char="Ø"/>
            </a:pPr>
            <a:endParaRPr lang="en-US" dirty="0">
              <a:solidFill>
                <a:schemeClr val="tx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73B9B769-1360-49AE-8188-82FDA88EAE0F}" type="datetime1">
              <a:rPr lang="en-US" smtClean="0"/>
              <a:t>10/31/2021</a:t>
            </a:fld>
            <a:endParaRPr lang="en-US"/>
          </a:p>
        </p:txBody>
      </p:sp>
      <p:sp>
        <p:nvSpPr>
          <p:cNvPr id="5" name="Slide Number Placeholder 4"/>
          <p:cNvSpPr>
            <a:spLocks noGrp="1"/>
          </p:cNvSpPr>
          <p:nvPr>
            <p:ph type="sldNum" sz="quarter" idx="12"/>
          </p:nvPr>
        </p:nvSpPr>
        <p:spPr/>
        <p:txBody>
          <a:bodyPr/>
          <a:lstStyle/>
          <a:p>
            <a:fld id="{167C7869-A53D-427E-BD12-D1985B8D3EB6}" type="slidenum">
              <a:rPr lang="en-US" smtClean="0"/>
              <a:pPr/>
              <a:t>10</a:t>
            </a:fld>
            <a:endParaRPr lang="en-US"/>
          </a:p>
        </p:txBody>
      </p:sp>
    </p:spTree>
    <p:extLst>
      <p:ext uri="{BB962C8B-B14F-4D97-AF65-F5344CB8AC3E}">
        <p14:creationId xmlns:p14="http://schemas.microsoft.com/office/powerpoint/2010/main" val="142403220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5599A0-72B6-421A-BF73-131D6384E261}"/>
              </a:ext>
            </a:extLst>
          </p:cNvPr>
          <p:cNvSpPr>
            <a:spLocks noGrp="1"/>
          </p:cNvSpPr>
          <p:nvPr>
            <p:ph idx="1"/>
          </p:nvPr>
        </p:nvSpPr>
        <p:spPr>
          <a:xfrm>
            <a:off x="0" y="0"/>
            <a:ext cx="9144000" cy="6858000"/>
          </a:xfrm>
        </p:spPr>
        <p:txBody>
          <a:bodyPr/>
          <a:lstStyle/>
          <a:p>
            <a:pPr algn="just"/>
            <a:endParaRPr lang="en-US" dirty="0"/>
          </a:p>
          <a:p>
            <a:pPr algn="just"/>
            <a:r>
              <a:rPr lang="en-US" dirty="0"/>
              <a:t>Therefore the difference between ethics and </a:t>
            </a:r>
            <a:r>
              <a:rPr lang="en-US" b="1" dirty="0">
                <a:solidFill>
                  <a:srgbClr val="C00000"/>
                </a:solidFill>
              </a:rPr>
              <a:t>morality is that morality is abstract, subjective and often personal and religion based</a:t>
            </a:r>
            <a:r>
              <a:rPr lang="en-US" dirty="0"/>
              <a:t>, </a:t>
            </a:r>
            <a:r>
              <a:rPr lang="en-US" b="1" dirty="0">
                <a:solidFill>
                  <a:srgbClr val="00B0F0"/>
                </a:solidFill>
              </a:rPr>
              <a:t>while ethics are more practical, conceived as shared principles promoting fairness in social interactions. </a:t>
            </a:r>
          </a:p>
          <a:p>
            <a:pPr algn="just"/>
            <a:r>
              <a:rPr lang="en-US" b="1" dirty="0"/>
              <a:t>And ethics is the science of morality and morality is the practice of ethics.  </a:t>
            </a:r>
          </a:p>
          <a:p>
            <a:pPr algn="just"/>
            <a:r>
              <a:rPr lang="en-US" b="1" dirty="0">
                <a:solidFill>
                  <a:srgbClr val="C00000"/>
                </a:solidFill>
              </a:rPr>
              <a:t>In general speaking ethics studies human actions from the moral point of view as good or bad, or as right or wrong. </a:t>
            </a:r>
          </a:p>
          <a:p>
            <a:pPr algn="just"/>
            <a:endParaRPr lang="am-ET" dirty="0"/>
          </a:p>
        </p:txBody>
      </p:sp>
      <p:sp>
        <p:nvSpPr>
          <p:cNvPr id="4" name="Date Placeholder 3">
            <a:extLst>
              <a:ext uri="{FF2B5EF4-FFF2-40B4-BE49-F238E27FC236}">
                <a16:creationId xmlns:a16="http://schemas.microsoft.com/office/drawing/2014/main" id="{387559D9-794F-4E20-ACD1-75A1B3017915}"/>
              </a:ext>
            </a:extLst>
          </p:cNvPr>
          <p:cNvSpPr>
            <a:spLocks noGrp="1"/>
          </p:cNvSpPr>
          <p:nvPr>
            <p:ph type="dt" sz="half" idx="10"/>
          </p:nvPr>
        </p:nvSpPr>
        <p:spPr/>
        <p:txBody>
          <a:bodyPr/>
          <a:lstStyle/>
          <a:p>
            <a:fld id="{71894EFA-092D-45AB-8536-E5A9200207F6}" type="datetime1">
              <a:rPr lang="en-US" smtClean="0"/>
              <a:t>10/31/2021</a:t>
            </a:fld>
            <a:endParaRPr lang="en-US"/>
          </a:p>
        </p:txBody>
      </p:sp>
      <p:sp>
        <p:nvSpPr>
          <p:cNvPr id="5" name="Slide Number Placeholder 4">
            <a:extLst>
              <a:ext uri="{FF2B5EF4-FFF2-40B4-BE49-F238E27FC236}">
                <a16:creationId xmlns:a16="http://schemas.microsoft.com/office/drawing/2014/main" id="{CF4C0A4B-9282-40F7-834C-9E091AC80510}"/>
              </a:ext>
            </a:extLst>
          </p:cNvPr>
          <p:cNvSpPr>
            <a:spLocks noGrp="1"/>
          </p:cNvSpPr>
          <p:nvPr>
            <p:ph type="sldNum" sz="quarter" idx="12"/>
          </p:nvPr>
        </p:nvSpPr>
        <p:spPr/>
        <p:txBody>
          <a:bodyPr/>
          <a:lstStyle/>
          <a:p>
            <a:fld id="{167C7869-A53D-427E-BD12-D1985B8D3EB6}" type="slidenum">
              <a:rPr lang="en-US" smtClean="0"/>
              <a:pPr/>
              <a:t>11</a:t>
            </a:fld>
            <a:endParaRPr lang="en-US"/>
          </a:p>
        </p:txBody>
      </p:sp>
    </p:spTree>
    <p:extLst>
      <p:ext uri="{BB962C8B-B14F-4D97-AF65-F5344CB8AC3E}">
        <p14:creationId xmlns:p14="http://schemas.microsoft.com/office/powerpoint/2010/main" val="152197988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152400"/>
            <a:ext cx="8915400" cy="6553200"/>
          </a:xfrm>
          <a:solidFill>
            <a:schemeClr val="bg1"/>
          </a:solidFill>
        </p:spPr>
        <p:txBody>
          <a:bodyPr>
            <a:normAutofit fontScale="25000" lnSpcReduction="20000"/>
          </a:bodyPr>
          <a:lstStyle/>
          <a:p>
            <a:pPr marL="0" lvl="1" algn="just"/>
            <a:r>
              <a:rPr lang="en-US" sz="12300" b="1" dirty="0">
                <a:solidFill>
                  <a:schemeClr val="tx1"/>
                </a:solidFill>
                <a:latin typeface="Times New Roman" pitchFamily="18" charset="0"/>
                <a:cs typeface="Times New Roman" pitchFamily="18" charset="0"/>
              </a:rPr>
              <a:t>		Ethics and Law</a:t>
            </a:r>
          </a:p>
          <a:p>
            <a:pPr algn="just"/>
            <a:r>
              <a:rPr lang="en-US" sz="11200" dirty="0">
                <a:solidFill>
                  <a:schemeClr val="tx1"/>
                </a:solidFill>
                <a:latin typeface="Times New Roman" pitchFamily="18" charset="0"/>
                <a:cs typeface="Times New Roman" pitchFamily="18" charset="0"/>
              </a:rPr>
              <a:t>Contrary to morals and ethics, </a:t>
            </a:r>
            <a:r>
              <a:rPr lang="en-US" sz="11200" b="1" dirty="0">
                <a:solidFill>
                  <a:srgbClr val="C00000"/>
                </a:solidFill>
                <a:latin typeface="Times New Roman" pitchFamily="18" charset="0"/>
                <a:cs typeface="Times New Roman" pitchFamily="18" charset="0"/>
              </a:rPr>
              <a:t>laws are norms, formally approved by state power or national or international political bodies.</a:t>
            </a:r>
            <a:r>
              <a:rPr lang="en-US" sz="11200" dirty="0">
                <a:solidFill>
                  <a:schemeClr val="tx1"/>
                </a:solidFill>
                <a:latin typeface="Times New Roman" pitchFamily="18" charset="0"/>
                <a:cs typeface="Times New Roman" pitchFamily="18" charset="0"/>
              </a:rPr>
              <a:t> </a:t>
            </a:r>
          </a:p>
          <a:p>
            <a:pPr algn="just"/>
            <a:r>
              <a:rPr lang="en-US" sz="11200" dirty="0">
                <a:solidFill>
                  <a:schemeClr val="tx1"/>
                </a:solidFill>
                <a:latin typeface="Times New Roman" pitchFamily="18" charset="0"/>
                <a:cs typeface="Times New Roman" pitchFamily="18" charset="0"/>
              </a:rPr>
              <a:t>Many laws are instituted in order to:</a:t>
            </a:r>
          </a:p>
          <a:p>
            <a:pPr lvl="1" algn="just"/>
            <a:r>
              <a:rPr lang="en-US" sz="10400" dirty="0">
                <a:solidFill>
                  <a:schemeClr val="tx1"/>
                </a:solidFill>
                <a:latin typeface="Times New Roman" pitchFamily="18" charset="0"/>
                <a:cs typeface="Times New Roman" pitchFamily="18" charset="0"/>
              </a:rPr>
              <a:t>	promote well-being,  </a:t>
            </a:r>
          </a:p>
          <a:p>
            <a:pPr algn="just"/>
            <a:r>
              <a:rPr lang="en-US" sz="10800" dirty="0">
                <a:solidFill>
                  <a:schemeClr val="tx1"/>
                </a:solidFill>
                <a:latin typeface="Times New Roman" pitchFamily="18" charset="0"/>
                <a:cs typeface="Times New Roman" pitchFamily="18" charset="0"/>
              </a:rPr>
              <a:t>	</a:t>
            </a:r>
            <a:r>
              <a:rPr lang="en-US" sz="10400" dirty="0">
                <a:solidFill>
                  <a:schemeClr val="tx1"/>
                </a:solidFill>
                <a:latin typeface="Times New Roman" pitchFamily="18" charset="0"/>
                <a:cs typeface="Times New Roman" pitchFamily="18" charset="0"/>
              </a:rPr>
              <a:t>resolve conflicts of interest, and</a:t>
            </a:r>
          </a:p>
          <a:p>
            <a:pPr algn="just"/>
            <a:r>
              <a:rPr lang="en-US" sz="10400" dirty="0">
                <a:solidFill>
                  <a:schemeClr val="tx1"/>
                </a:solidFill>
                <a:latin typeface="Times New Roman" pitchFamily="18" charset="0"/>
                <a:cs typeface="Times New Roman" pitchFamily="18" charset="0"/>
              </a:rPr>
              <a:t>	promote social harmony.</a:t>
            </a:r>
          </a:p>
          <a:p>
            <a:pPr algn="just"/>
            <a:r>
              <a:rPr lang="en-US" sz="10400" dirty="0">
                <a:solidFill>
                  <a:schemeClr val="tx1"/>
                </a:solidFill>
                <a:latin typeface="Times New Roman" pitchFamily="18" charset="0"/>
                <a:cs typeface="Times New Roman" pitchFamily="18" charset="0"/>
              </a:rPr>
              <a:t>However, there are several reasons </a:t>
            </a:r>
            <a:r>
              <a:rPr lang="en-US" sz="10400" b="1" dirty="0">
                <a:solidFill>
                  <a:srgbClr val="FF0000"/>
                </a:solidFill>
                <a:latin typeface="Times New Roman" pitchFamily="18" charset="0"/>
                <a:cs typeface="Times New Roman" pitchFamily="18" charset="0"/>
              </a:rPr>
              <a:t>why ethics is not law.</a:t>
            </a:r>
          </a:p>
          <a:p>
            <a:pPr algn="just"/>
            <a:r>
              <a:rPr lang="en-US" sz="11200" b="1" dirty="0">
                <a:solidFill>
                  <a:srgbClr val="00B0F0"/>
                </a:solidFill>
                <a:latin typeface="Times New Roman" pitchFamily="18" charset="0"/>
                <a:cs typeface="Times New Roman" pitchFamily="18" charset="0"/>
              </a:rPr>
              <a:t>First, </a:t>
            </a:r>
            <a:r>
              <a:rPr lang="en-US" sz="11200" dirty="0">
                <a:solidFill>
                  <a:schemeClr val="tx1"/>
                </a:solidFill>
                <a:latin typeface="Times New Roman" pitchFamily="18" charset="0"/>
                <a:cs typeface="Times New Roman" pitchFamily="18" charset="0"/>
              </a:rPr>
              <a:t>some actions that are illegal may not be unethical. </a:t>
            </a:r>
            <a:r>
              <a:rPr lang="en-US" sz="11200" b="1" dirty="0">
                <a:solidFill>
                  <a:srgbClr val="C00000"/>
                </a:solidFill>
                <a:latin typeface="Times New Roman" pitchFamily="18" charset="0"/>
                <a:cs typeface="Times New Roman" pitchFamily="18" charset="0"/>
              </a:rPr>
              <a:t>Speeding is illegal, but one might have an ethical obligation to break the speed limit in order to transport someone to a hospital in an emergency.</a:t>
            </a:r>
          </a:p>
          <a:p>
            <a:pPr algn="just"/>
            <a:r>
              <a:rPr lang="en-US" sz="11200" b="1" dirty="0">
                <a:solidFill>
                  <a:srgbClr val="00B0F0"/>
                </a:solidFill>
                <a:latin typeface="Times New Roman" pitchFamily="18" charset="0"/>
                <a:cs typeface="Times New Roman" pitchFamily="18" charset="0"/>
              </a:rPr>
              <a:t>Second, </a:t>
            </a:r>
            <a:r>
              <a:rPr lang="en-US" sz="11200" dirty="0">
                <a:solidFill>
                  <a:schemeClr val="tx1"/>
                </a:solidFill>
                <a:latin typeface="Times New Roman" pitchFamily="18" charset="0"/>
                <a:cs typeface="Times New Roman" pitchFamily="18" charset="0"/>
              </a:rPr>
              <a:t>some actions that are unethical may not be illegal. Most people would agree that lying is unethical but lying is only illegal under certain conditions, e.g. lying on an income tax return, lying when giving sworn testimony, etc. </a:t>
            </a:r>
          </a:p>
        </p:txBody>
      </p:sp>
      <p:sp>
        <p:nvSpPr>
          <p:cNvPr id="4" name="Date Placeholder 3"/>
          <p:cNvSpPr>
            <a:spLocks noGrp="1"/>
          </p:cNvSpPr>
          <p:nvPr>
            <p:ph type="dt" sz="half" idx="10"/>
          </p:nvPr>
        </p:nvSpPr>
        <p:spPr/>
        <p:txBody>
          <a:bodyPr/>
          <a:lstStyle/>
          <a:p>
            <a:fld id="{EE7E7852-D849-4BA1-AC06-646BAB4A654D}" type="datetime1">
              <a:rPr lang="en-US" smtClean="0"/>
              <a:t>10/31/2021</a:t>
            </a:fld>
            <a:endParaRPr lang="en-US"/>
          </a:p>
        </p:txBody>
      </p:sp>
      <p:sp>
        <p:nvSpPr>
          <p:cNvPr id="5" name="Slide Number Placeholder 4"/>
          <p:cNvSpPr>
            <a:spLocks noGrp="1"/>
          </p:cNvSpPr>
          <p:nvPr>
            <p:ph type="sldNum" sz="quarter" idx="12"/>
          </p:nvPr>
        </p:nvSpPr>
        <p:spPr/>
        <p:txBody>
          <a:bodyPr/>
          <a:lstStyle/>
          <a:p>
            <a:fld id="{167C7869-A53D-427E-BD12-D1985B8D3EB6}" type="slidenum">
              <a:rPr lang="en-US" smtClean="0"/>
              <a:pPr/>
              <a:t>12</a:t>
            </a:fld>
            <a:endParaRPr lang="en-US"/>
          </a:p>
        </p:txBody>
      </p:sp>
    </p:spTree>
    <p:extLst>
      <p:ext uri="{BB962C8B-B14F-4D97-AF65-F5344CB8AC3E}">
        <p14:creationId xmlns:p14="http://schemas.microsoft.com/office/powerpoint/2010/main" val="39720172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228600"/>
            <a:ext cx="8686800" cy="6400800"/>
          </a:xfrm>
          <a:solidFill>
            <a:schemeClr val="bg1"/>
          </a:solidFill>
        </p:spPr>
        <p:txBody>
          <a:bodyPr>
            <a:normAutofit/>
          </a:bodyPr>
          <a:lstStyle/>
          <a:p>
            <a:pPr marL="457200" indent="-457200" algn="just">
              <a:buFont typeface="Wingdings" panose="05000000000000000000" pitchFamily="2" charset="2"/>
              <a:buChar char="§"/>
            </a:pPr>
            <a:r>
              <a:rPr lang="en-US" b="1" dirty="0">
                <a:solidFill>
                  <a:srgbClr val="00B0F0"/>
                </a:solidFill>
                <a:latin typeface="Times New Roman" pitchFamily="18" charset="0"/>
                <a:cs typeface="Times New Roman" pitchFamily="18" charset="0"/>
              </a:rPr>
              <a:t>Third, </a:t>
            </a:r>
            <a:r>
              <a:rPr lang="en-US" dirty="0">
                <a:solidFill>
                  <a:schemeClr val="tx1"/>
                </a:solidFill>
                <a:latin typeface="Times New Roman" pitchFamily="18" charset="0"/>
                <a:cs typeface="Times New Roman" pitchFamily="18" charset="0"/>
              </a:rPr>
              <a:t>laws can be unethical or immoral. The United States had laws permitting slavery in the 1800s but most people today would say that those laws were unethical or immoral. </a:t>
            </a:r>
          </a:p>
          <a:p>
            <a:pPr marL="457200" indent="-457200" algn="just">
              <a:buFont typeface="Wingdings" panose="05000000000000000000" pitchFamily="2" charset="2"/>
              <a:buChar char="§"/>
            </a:pPr>
            <a:r>
              <a:rPr lang="en-US" dirty="0">
                <a:solidFill>
                  <a:schemeClr val="tx1"/>
                </a:solidFill>
                <a:latin typeface="Times New Roman" pitchFamily="18" charset="0"/>
                <a:cs typeface="Times New Roman" pitchFamily="18" charset="0"/>
              </a:rPr>
              <a:t>Although we have moral and ethical obligations to obey the law, civil disobedience can be justified when immoral or unethical laws exist. </a:t>
            </a:r>
          </a:p>
          <a:p>
            <a:pPr marL="457200" indent="-457200" algn="just">
              <a:buFont typeface="Wingdings" panose="05000000000000000000" pitchFamily="2" charset="2"/>
              <a:buChar char="§"/>
            </a:pPr>
            <a:r>
              <a:rPr lang="en-US" b="1" dirty="0">
                <a:solidFill>
                  <a:srgbClr val="00B0F0"/>
                </a:solidFill>
                <a:latin typeface="Times New Roman" pitchFamily="18" charset="0"/>
                <a:cs typeface="Times New Roman" pitchFamily="18" charset="0"/>
              </a:rPr>
              <a:t>Fourth, </a:t>
            </a:r>
            <a:r>
              <a:rPr lang="en-US" dirty="0">
                <a:solidFill>
                  <a:schemeClr val="tx1"/>
                </a:solidFill>
                <a:latin typeface="Times New Roman" pitchFamily="18" charset="0"/>
                <a:cs typeface="Times New Roman" pitchFamily="18" charset="0"/>
              </a:rPr>
              <a:t>we use different kinds of mechanisms to express, teach, inculcate, and enforce laws and ethics. Laws are expressed publicly in statutes, penal codes, court rulings, government regulations, and so forth</a:t>
            </a:r>
          </a:p>
        </p:txBody>
      </p:sp>
      <p:sp>
        <p:nvSpPr>
          <p:cNvPr id="4" name="Date Placeholder 3"/>
          <p:cNvSpPr>
            <a:spLocks noGrp="1"/>
          </p:cNvSpPr>
          <p:nvPr>
            <p:ph type="dt" sz="half" idx="10"/>
          </p:nvPr>
        </p:nvSpPr>
        <p:spPr/>
        <p:txBody>
          <a:bodyPr/>
          <a:lstStyle/>
          <a:p>
            <a:fld id="{42DA45F7-FBEB-4897-B74E-B229037EB4B4}" type="datetime1">
              <a:rPr lang="en-US" smtClean="0"/>
              <a:t>10/31/2021</a:t>
            </a:fld>
            <a:endParaRPr lang="en-US"/>
          </a:p>
        </p:txBody>
      </p:sp>
      <p:sp>
        <p:nvSpPr>
          <p:cNvPr id="5" name="Slide Number Placeholder 4"/>
          <p:cNvSpPr>
            <a:spLocks noGrp="1"/>
          </p:cNvSpPr>
          <p:nvPr>
            <p:ph type="sldNum" sz="quarter" idx="12"/>
          </p:nvPr>
        </p:nvSpPr>
        <p:spPr/>
        <p:txBody>
          <a:bodyPr/>
          <a:lstStyle/>
          <a:p>
            <a:fld id="{167C7869-A53D-427E-BD12-D1985B8D3EB6}" type="slidenum">
              <a:rPr lang="en-US" smtClean="0"/>
              <a:pPr/>
              <a:t>13</a:t>
            </a:fld>
            <a:endParaRPr lang="en-US"/>
          </a:p>
        </p:txBody>
      </p:sp>
    </p:spTree>
    <p:extLst>
      <p:ext uri="{BB962C8B-B14F-4D97-AF65-F5344CB8AC3E}">
        <p14:creationId xmlns:p14="http://schemas.microsoft.com/office/powerpoint/2010/main" val="153302597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228600"/>
            <a:ext cx="8686800" cy="6400800"/>
          </a:xfrm>
          <a:solidFill>
            <a:schemeClr val="bg1"/>
          </a:solidFill>
        </p:spPr>
        <p:txBody>
          <a:bodyPr>
            <a:normAutofit fontScale="92500"/>
          </a:bodyPr>
          <a:lstStyle/>
          <a:p>
            <a:pPr marL="457200" indent="-457200" algn="just">
              <a:buFont typeface="Wingdings" panose="05000000000000000000" pitchFamily="2" charset="2"/>
              <a:buChar char="§"/>
            </a:pPr>
            <a:r>
              <a:rPr lang="en-US" dirty="0">
                <a:solidFill>
                  <a:schemeClr val="tx1"/>
                </a:solidFill>
                <a:latin typeface="Times New Roman" pitchFamily="18" charset="0"/>
                <a:cs typeface="Times New Roman" pitchFamily="18" charset="0"/>
              </a:rPr>
              <a:t>Although ethics and morals are sometimes made explicit in religious texts, professional codes of conduct, or philosophical writings, many ethical and moral standards are implicit.</a:t>
            </a:r>
          </a:p>
          <a:p>
            <a:pPr marL="457200" indent="-457200" algn="just">
              <a:buFont typeface="Wingdings" panose="05000000000000000000" pitchFamily="2" charset="2"/>
              <a:buChar char="§"/>
            </a:pPr>
            <a:r>
              <a:rPr lang="en-US" b="1" dirty="0">
                <a:solidFill>
                  <a:srgbClr val="00B0F0"/>
                </a:solidFill>
                <a:latin typeface="Times New Roman" pitchFamily="18" charset="0"/>
                <a:cs typeface="Times New Roman" pitchFamily="18" charset="0"/>
              </a:rPr>
              <a:t>Finally, </a:t>
            </a:r>
            <a:r>
              <a:rPr lang="en-US" dirty="0">
                <a:solidFill>
                  <a:schemeClr val="tx1"/>
                </a:solidFill>
                <a:latin typeface="Times New Roman" pitchFamily="18" charset="0"/>
                <a:cs typeface="Times New Roman" pitchFamily="18" charset="0"/>
              </a:rPr>
              <a:t>we use the coercive power of government to enforce laws. People who break certain laws can be fined, imprisoned, or executed. </a:t>
            </a:r>
          </a:p>
          <a:p>
            <a:pPr marL="457200" indent="-457200" algn="just">
              <a:buFont typeface="Wingdings" panose="05000000000000000000" pitchFamily="2" charset="2"/>
              <a:buChar char="§"/>
            </a:pPr>
            <a:r>
              <a:rPr lang="en-US" b="1" dirty="0">
                <a:solidFill>
                  <a:srgbClr val="C00000"/>
                </a:solidFill>
                <a:latin typeface="Times New Roman" pitchFamily="18" charset="0"/>
                <a:cs typeface="Times New Roman" pitchFamily="18" charset="0"/>
              </a:rPr>
              <a:t>People who violate ethical or moral standards do not face these kinds of punishments unless their actions also violate laws. </a:t>
            </a:r>
          </a:p>
          <a:p>
            <a:pPr marL="457200" indent="-457200" algn="just">
              <a:buFont typeface="Wingdings" panose="05000000000000000000" pitchFamily="2" charset="2"/>
              <a:buChar char="§"/>
            </a:pPr>
            <a:r>
              <a:rPr lang="en-US" dirty="0">
                <a:solidFill>
                  <a:schemeClr val="tx1"/>
                </a:solidFill>
                <a:latin typeface="Times New Roman" pitchFamily="18" charset="0"/>
                <a:cs typeface="Times New Roman" pitchFamily="18" charset="0"/>
              </a:rPr>
              <a:t>Often we “punish” people who disobey moral or ethical obligations </a:t>
            </a:r>
            <a:r>
              <a:rPr lang="en-US" b="1" dirty="0">
                <a:solidFill>
                  <a:srgbClr val="C00000"/>
                </a:solidFill>
                <a:latin typeface="Times New Roman" pitchFamily="18" charset="0"/>
                <a:cs typeface="Times New Roman" pitchFamily="18" charset="0"/>
              </a:rPr>
              <a:t>by simply expressing our disapproval or by condemning the behavior.</a:t>
            </a:r>
          </a:p>
          <a:p>
            <a:pPr marL="457200" indent="-457200" algn="just">
              <a:buFont typeface="Wingdings" pitchFamily="2" charset="2"/>
              <a:buChar char="q"/>
            </a:pPr>
            <a:endParaRPr lang="en-US" dirty="0">
              <a:solidFill>
                <a:schemeClr val="tx1"/>
              </a:solidFill>
              <a:latin typeface="Times New Roman" pitchFamily="18" charset="0"/>
              <a:cs typeface="Times New Roman" pitchFamily="18" charset="0"/>
            </a:endParaRPr>
          </a:p>
          <a:p>
            <a:pPr algn="just"/>
            <a:endParaRPr lang="en-US" sz="3200" dirty="0">
              <a:solidFill>
                <a:srgbClr val="FF0000"/>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F5A7A9D1-C59A-434B-B561-4144E6F7DAC3}" type="datetime1">
              <a:rPr lang="en-US" smtClean="0"/>
              <a:t>10/31/2021</a:t>
            </a:fld>
            <a:endParaRPr lang="en-US"/>
          </a:p>
        </p:txBody>
      </p:sp>
      <p:sp>
        <p:nvSpPr>
          <p:cNvPr id="5" name="Slide Number Placeholder 4"/>
          <p:cNvSpPr>
            <a:spLocks noGrp="1"/>
          </p:cNvSpPr>
          <p:nvPr>
            <p:ph type="sldNum" sz="quarter" idx="12"/>
          </p:nvPr>
        </p:nvSpPr>
        <p:spPr/>
        <p:txBody>
          <a:bodyPr/>
          <a:lstStyle/>
          <a:p>
            <a:fld id="{167C7869-A53D-427E-BD12-D1985B8D3EB6}" type="slidenum">
              <a:rPr lang="en-US" smtClean="0"/>
              <a:pPr/>
              <a:t>14</a:t>
            </a:fld>
            <a:endParaRPr lang="en-US"/>
          </a:p>
        </p:txBody>
      </p:sp>
    </p:spTree>
    <p:extLst>
      <p:ext uri="{BB962C8B-B14F-4D97-AF65-F5344CB8AC3E}">
        <p14:creationId xmlns:p14="http://schemas.microsoft.com/office/powerpoint/2010/main" val="111301530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152400"/>
            <a:ext cx="8839200" cy="6553200"/>
          </a:xfrm>
          <a:solidFill>
            <a:schemeClr val="bg1"/>
          </a:solidFill>
        </p:spPr>
        <p:txBody>
          <a:bodyPr>
            <a:noAutofit/>
          </a:bodyPr>
          <a:lstStyle/>
          <a:p>
            <a:pPr marL="0" lvl="1" algn="just"/>
            <a:r>
              <a:rPr lang="en-US" b="1" dirty="0">
                <a:solidFill>
                  <a:schemeClr val="tx1"/>
                </a:solidFill>
                <a:latin typeface="Times New Roman" pitchFamily="18" charset="0"/>
                <a:cs typeface="Times New Roman" pitchFamily="18" charset="0"/>
              </a:rPr>
              <a:t>               Goal of Moral and Civic Education </a:t>
            </a:r>
          </a:p>
          <a:p>
            <a:pPr marL="457200" indent="-457200" algn="just">
              <a:buFont typeface="Wingdings" pitchFamily="2" charset="2"/>
              <a:buChar char="§"/>
            </a:pPr>
            <a:r>
              <a:rPr lang="en-US" sz="2800" b="1" i="1" dirty="0">
                <a:solidFill>
                  <a:srgbClr val="C00000"/>
                </a:solidFill>
                <a:latin typeface="Times New Roman" pitchFamily="18" charset="0"/>
                <a:cs typeface="Times New Roman" pitchFamily="18" charset="0"/>
              </a:rPr>
              <a:t>The need to instill citizens about their rights and duties</a:t>
            </a:r>
            <a:r>
              <a:rPr lang="en-US" sz="2800" b="1" dirty="0">
                <a:solidFill>
                  <a:srgbClr val="C00000"/>
                </a:solidFill>
                <a:latin typeface="Times New Roman" pitchFamily="18" charset="0"/>
                <a:cs typeface="Times New Roman" pitchFamily="18" charset="0"/>
              </a:rPr>
              <a:t>: </a:t>
            </a:r>
            <a:r>
              <a:rPr lang="en-US" sz="2800" dirty="0">
                <a:solidFill>
                  <a:schemeClr val="tx1"/>
                </a:solidFill>
                <a:latin typeface="Times New Roman" pitchFamily="18" charset="0"/>
                <a:cs typeface="Times New Roman" pitchFamily="18" charset="0"/>
              </a:rPr>
              <a:t>The two phrases rights and duties co-exist with each other (</a:t>
            </a:r>
            <a:r>
              <a:rPr lang="en-US" sz="2800" i="1" dirty="0">
                <a:solidFill>
                  <a:schemeClr val="tx1"/>
                </a:solidFill>
                <a:latin typeface="Times New Roman" pitchFamily="18" charset="0"/>
                <a:cs typeface="Times New Roman" pitchFamily="18" charset="0"/>
              </a:rPr>
              <a:t>they are termed as the two sides of the same coin</a:t>
            </a:r>
            <a:r>
              <a:rPr lang="en-US" sz="2800" dirty="0">
                <a:solidFill>
                  <a:schemeClr val="tx1"/>
                </a:solidFill>
                <a:latin typeface="Times New Roman" pitchFamily="18" charset="0"/>
                <a:cs typeface="Times New Roman" pitchFamily="18" charset="0"/>
              </a:rPr>
              <a:t>)</a:t>
            </a:r>
          </a:p>
          <a:p>
            <a:pPr marL="457200" indent="-457200" algn="just">
              <a:buFont typeface="Wingdings" pitchFamily="2" charset="2"/>
              <a:buChar char="§"/>
            </a:pPr>
            <a:r>
              <a:rPr lang="en-US" sz="2800" dirty="0">
                <a:solidFill>
                  <a:schemeClr val="tx1"/>
                </a:solidFill>
                <a:latin typeface="Times New Roman" pitchFamily="18" charset="0"/>
                <a:cs typeface="Times New Roman" pitchFamily="18" charset="0"/>
              </a:rPr>
              <a:t>For instance, the State has the obligation to provide health care services because citizens have the right to access that service. </a:t>
            </a:r>
          </a:p>
          <a:p>
            <a:pPr marL="457200" indent="-457200" algn="just">
              <a:buFont typeface="Wingdings" pitchFamily="2" charset="2"/>
              <a:buChar char="§"/>
            </a:pPr>
            <a:r>
              <a:rPr lang="en-US" sz="2800" dirty="0">
                <a:solidFill>
                  <a:schemeClr val="tx1"/>
                </a:solidFill>
                <a:latin typeface="Times New Roman" pitchFamily="18" charset="0"/>
                <a:cs typeface="Times New Roman" pitchFamily="18" charset="0"/>
              </a:rPr>
              <a:t>However, the State will be unable to ensure that citizens led a healthy life unless citizens themselves act responsibly with respect to their own health, in terms of a healthy diet, exercise, and the consumption of alcohol and tobacco. </a:t>
            </a:r>
            <a:endParaRPr lang="en-US" sz="2800" b="1" dirty="0">
              <a:solidFill>
                <a:schemeClr val="tx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B4B29A0-2361-4ECE-A4FC-F373A4A41D0B}" type="datetime1">
              <a:rPr lang="en-US" smtClean="0"/>
              <a:t>10/31/2021</a:t>
            </a:fld>
            <a:endParaRPr lang="en-US"/>
          </a:p>
        </p:txBody>
      </p:sp>
      <p:sp>
        <p:nvSpPr>
          <p:cNvPr id="5" name="Slide Number Placeholder 4"/>
          <p:cNvSpPr>
            <a:spLocks noGrp="1"/>
          </p:cNvSpPr>
          <p:nvPr>
            <p:ph type="sldNum" sz="quarter" idx="12"/>
          </p:nvPr>
        </p:nvSpPr>
        <p:spPr/>
        <p:txBody>
          <a:bodyPr/>
          <a:lstStyle/>
          <a:p>
            <a:fld id="{167C7869-A53D-427E-BD12-D1985B8D3EB6}" type="slidenum">
              <a:rPr lang="en-US" smtClean="0"/>
              <a:pPr/>
              <a:t>15</a:t>
            </a:fld>
            <a:endParaRPr lang="en-US"/>
          </a:p>
        </p:txBody>
      </p:sp>
    </p:spTree>
    <p:extLst>
      <p:ext uri="{BB962C8B-B14F-4D97-AF65-F5344CB8AC3E}">
        <p14:creationId xmlns:p14="http://schemas.microsoft.com/office/powerpoint/2010/main" val="177093897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228600"/>
            <a:ext cx="8686800" cy="6400800"/>
          </a:xfrm>
          <a:solidFill>
            <a:schemeClr val="bg1"/>
          </a:solidFill>
        </p:spPr>
        <p:txBody>
          <a:bodyPr>
            <a:normAutofit fontScale="77500" lnSpcReduction="20000"/>
          </a:bodyPr>
          <a:lstStyle/>
          <a:p>
            <a:pPr marL="571500" indent="-571500" algn="just">
              <a:buFont typeface="Wingdings" panose="05000000000000000000" pitchFamily="2" charset="2"/>
              <a:buChar char="§"/>
            </a:pPr>
            <a:r>
              <a:rPr lang="en-US" sz="4000" b="1" i="1" dirty="0">
                <a:solidFill>
                  <a:srgbClr val="C00000"/>
                </a:solidFill>
                <a:latin typeface="Times New Roman" pitchFamily="18" charset="0"/>
                <a:cs typeface="Times New Roman" pitchFamily="18" charset="0"/>
              </a:rPr>
              <a:t>The Need for Participant Political Culture</a:t>
            </a:r>
            <a:r>
              <a:rPr lang="en-US" sz="4000" dirty="0">
                <a:solidFill>
                  <a:srgbClr val="C00000"/>
                </a:solidFill>
                <a:latin typeface="Times New Roman" pitchFamily="18" charset="0"/>
                <a:cs typeface="Times New Roman" pitchFamily="18" charset="0"/>
              </a:rPr>
              <a:t>:</a:t>
            </a:r>
          </a:p>
          <a:p>
            <a:pPr marL="571500" indent="-571500" algn="just">
              <a:buFont typeface="Wingdings" panose="05000000000000000000" pitchFamily="2" charset="2"/>
              <a:buChar char="§"/>
            </a:pPr>
            <a:r>
              <a:rPr lang="en-US" sz="4000" dirty="0">
                <a:solidFill>
                  <a:schemeClr val="tx1"/>
                </a:solidFill>
                <a:latin typeface="Times New Roman" pitchFamily="18" charset="0"/>
                <a:cs typeface="Times New Roman" pitchFamily="18" charset="0"/>
              </a:rPr>
              <a:t>According to the International Encyclopedia of the Social Sciences (1961) political culture is the set of attitudes, beliefs, and sentiments which give order and meaning to a political process and which provide the underlying assumptions and rules that govern behavior in the political system. </a:t>
            </a:r>
          </a:p>
          <a:p>
            <a:pPr marL="571500" indent="-571500" algn="just">
              <a:buFont typeface="Wingdings" panose="05000000000000000000" pitchFamily="2" charset="2"/>
              <a:buChar char="§"/>
            </a:pPr>
            <a:r>
              <a:rPr lang="en-US" sz="4000" dirty="0">
                <a:solidFill>
                  <a:schemeClr val="tx1"/>
                </a:solidFill>
                <a:latin typeface="Times New Roman" pitchFamily="18" charset="0"/>
                <a:cs typeface="Times New Roman" pitchFamily="18" charset="0"/>
              </a:rPr>
              <a:t>It is the norms of conduct both of and between the various political actors operating in society, together with the concomitant expectations and understandings of the rights and responsibilities of citizens, representatives, public servants and so on (Taylor (1999) . </a:t>
            </a:r>
          </a:p>
        </p:txBody>
      </p:sp>
      <p:sp>
        <p:nvSpPr>
          <p:cNvPr id="4" name="Date Placeholder 3"/>
          <p:cNvSpPr>
            <a:spLocks noGrp="1"/>
          </p:cNvSpPr>
          <p:nvPr>
            <p:ph type="dt" sz="half" idx="10"/>
          </p:nvPr>
        </p:nvSpPr>
        <p:spPr/>
        <p:txBody>
          <a:bodyPr/>
          <a:lstStyle/>
          <a:p>
            <a:fld id="{CD2AA481-DF43-49BF-B458-8AEAB306C29A}" type="datetime1">
              <a:rPr lang="en-US" smtClean="0"/>
              <a:t>10/31/2021</a:t>
            </a:fld>
            <a:endParaRPr lang="en-US"/>
          </a:p>
        </p:txBody>
      </p:sp>
      <p:sp>
        <p:nvSpPr>
          <p:cNvPr id="5" name="Slide Number Placeholder 4"/>
          <p:cNvSpPr>
            <a:spLocks noGrp="1"/>
          </p:cNvSpPr>
          <p:nvPr>
            <p:ph type="sldNum" sz="quarter" idx="12"/>
          </p:nvPr>
        </p:nvSpPr>
        <p:spPr/>
        <p:txBody>
          <a:bodyPr/>
          <a:lstStyle/>
          <a:p>
            <a:fld id="{167C7869-A53D-427E-BD12-D1985B8D3EB6}" type="slidenum">
              <a:rPr lang="en-US" smtClean="0"/>
              <a:pPr/>
              <a:t>16</a:t>
            </a:fld>
            <a:endParaRPr lang="en-US"/>
          </a:p>
        </p:txBody>
      </p:sp>
    </p:spTree>
    <p:extLst>
      <p:ext uri="{BB962C8B-B14F-4D97-AF65-F5344CB8AC3E}">
        <p14:creationId xmlns:p14="http://schemas.microsoft.com/office/powerpoint/2010/main" val="154818434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228600"/>
            <a:ext cx="8686800" cy="6400800"/>
          </a:xfrm>
          <a:solidFill>
            <a:schemeClr val="bg1"/>
          </a:solidFill>
        </p:spPr>
        <p:txBody>
          <a:bodyPr>
            <a:normAutofit fontScale="92500" lnSpcReduction="10000"/>
          </a:bodyPr>
          <a:lstStyle/>
          <a:p>
            <a:pPr marL="457200" indent="-457200" algn="just">
              <a:buFont typeface="Wingdings" pitchFamily="2" charset="2"/>
              <a:buChar char="q"/>
            </a:pPr>
            <a:r>
              <a:rPr lang="en-US" sz="3000" dirty="0">
                <a:solidFill>
                  <a:schemeClr val="tx1"/>
                </a:solidFill>
                <a:latin typeface="Times New Roman" pitchFamily="18" charset="0"/>
                <a:cs typeface="Times New Roman" pitchFamily="18" charset="0"/>
              </a:rPr>
              <a:t>Political culture shapes what people expect of their political system, what they see as possibilities for their own action, and what rights and responsibilities the various actors are perceived to have. </a:t>
            </a:r>
          </a:p>
          <a:p>
            <a:pPr marL="457200" indent="-457200" algn="just">
              <a:buFont typeface="Wingdings" pitchFamily="2" charset="2"/>
              <a:buChar char="q"/>
            </a:pPr>
            <a:r>
              <a:rPr lang="en-US" sz="3000" dirty="0">
                <a:solidFill>
                  <a:schemeClr val="tx1"/>
                </a:solidFill>
                <a:latin typeface="Times New Roman" pitchFamily="18" charset="0"/>
                <a:cs typeface="Times New Roman" pitchFamily="18" charset="0"/>
              </a:rPr>
              <a:t>Generally, political culture defines the roles which an individual may play in the political process. </a:t>
            </a:r>
          </a:p>
          <a:p>
            <a:pPr algn="just"/>
            <a:r>
              <a:rPr lang="en-US" sz="3000" dirty="0">
                <a:solidFill>
                  <a:schemeClr val="tx1"/>
                </a:solidFill>
                <a:latin typeface="Times New Roman" pitchFamily="18" charset="0"/>
                <a:cs typeface="Times New Roman" pitchFamily="18" charset="0"/>
              </a:rPr>
              <a:t>Almond and </a:t>
            </a:r>
            <a:r>
              <a:rPr lang="en-US" sz="3000" dirty="0" err="1">
                <a:solidFill>
                  <a:schemeClr val="tx1"/>
                </a:solidFill>
                <a:latin typeface="Times New Roman" pitchFamily="18" charset="0"/>
                <a:cs typeface="Times New Roman" pitchFamily="18" charset="0"/>
              </a:rPr>
              <a:t>Verba</a:t>
            </a:r>
            <a:r>
              <a:rPr lang="en-US" sz="3000" dirty="0">
                <a:solidFill>
                  <a:schemeClr val="tx1"/>
                </a:solidFill>
                <a:latin typeface="Times New Roman" pitchFamily="18" charset="0"/>
                <a:cs typeface="Times New Roman" pitchFamily="18" charset="0"/>
              </a:rPr>
              <a:t> (1963) construct three political cultures: </a:t>
            </a:r>
            <a:r>
              <a:rPr lang="en-US" sz="3000" b="1" i="1" dirty="0">
                <a:solidFill>
                  <a:srgbClr val="C00000"/>
                </a:solidFill>
                <a:latin typeface="Times New Roman" pitchFamily="18" charset="0"/>
                <a:cs typeface="Times New Roman" pitchFamily="18" charset="0"/>
              </a:rPr>
              <a:t>parochial cultures, subject cultures, and participant cultures. </a:t>
            </a:r>
          </a:p>
          <a:p>
            <a:pPr marL="457200" indent="-457200" algn="just">
              <a:buFont typeface="Wingdings" pitchFamily="2" charset="2"/>
              <a:buChar char="q"/>
            </a:pPr>
            <a:r>
              <a:rPr lang="en-US" sz="3000" b="1" dirty="0">
                <a:solidFill>
                  <a:srgbClr val="00B0F0"/>
                </a:solidFill>
                <a:latin typeface="Times New Roman" pitchFamily="18" charset="0"/>
                <a:cs typeface="Times New Roman" pitchFamily="18" charset="0"/>
              </a:rPr>
              <a:t>In parochial cultures citizens have:</a:t>
            </a:r>
          </a:p>
          <a:p>
            <a:pPr marL="914400" lvl="1" indent="-457200" algn="just">
              <a:buFont typeface="Wingdings" pitchFamily="2" charset="2"/>
              <a:buChar char="q"/>
            </a:pPr>
            <a:r>
              <a:rPr lang="en-US" sz="2600" dirty="0">
                <a:solidFill>
                  <a:schemeClr val="tx1"/>
                </a:solidFill>
                <a:latin typeface="Times New Roman" pitchFamily="18" charset="0"/>
                <a:cs typeface="Times New Roman" pitchFamily="18" charset="0"/>
              </a:rPr>
              <a:t> low cognitive, affective, and evaluative orientation regarding the political systems, government powers and functions and even their privileges and duties.</a:t>
            </a:r>
          </a:p>
          <a:p>
            <a:pPr marL="914400" lvl="1" indent="-457200" algn="just">
              <a:buFont typeface="Wingdings" pitchFamily="2" charset="2"/>
              <a:buChar char="q"/>
            </a:pPr>
            <a:r>
              <a:rPr lang="en-US" sz="2600" dirty="0">
                <a:solidFill>
                  <a:schemeClr val="tx1"/>
                </a:solidFill>
                <a:latin typeface="Times New Roman" pitchFamily="18" charset="0"/>
                <a:cs typeface="Times New Roman" pitchFamily="18" charset="0"/>
              </a:rPr>
              <a:t>the role of citizens in the political sphere of their countries is insignificant since individuals thinks of their families advantage as the only goal to pursue.</a:t>
            </a:r>
            <a:endParaRPr lang="en-US" sz="2600" b="1" dirty="0">
              <a:solidFill>
                <a:schemeClr val="tx1"/>
              </a:solidFill>
              <a:latin typeface="Times New Roman" pitchFamily="18" charset="0"/>
              <a:cs typeface="Times New Roman" pitchFamily="18" charset="0"/>
            </a:endParaRPr>
          </a:p>
          <a:p>
            <a:pPr algn="just"/>
            <a:endParaRPr lang="en-US" sz="4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31DB77BF-25C6-4122-851F-E3F3F4D3B691}" type="datetime1">
              <a:rPr lang="en-US" smtClean="0"/>
              <a:t>10/31/2021</a:t>
            </a:fld>
            <a:endParaRPr lang="en-US"/>
          </a:p>
        </p:txBody>
      </p:sp>
      <p:sp>
        <p:nvSpPr>
          <p:cNvPr id="5" name="Slide Number Placeholder 4"/>
          <p:cNvSpPr>
            <a:spLocks noGrp="1"/>
          </p:cNvSpPr>
          <p:nvPr>
            <p:ph type="sldNum" sz="quarter" idx="12"/>
          </p:nvPr>
        </p:nvSpPr>
        <p:spPr/>
        <p:txBody>
          <a:bodyPr/>
          <a:lstStyle/>
          <a:p>
            <a:fld id="{167C7869-A53D-427E-BD12-D1985B8D3EB6}" type="slidenum">
              <a:rPr lang="en-US" smtClean="0"/>
              <a:pPr/>
              <a:t>17</a:t>
            </a:fld>
            <a:endParaRPr lang="en-US"/>
          </a:p>
        </p:txBody>
      </p:sp>
    </p:spTree>
    <p:extLst>
      <p:ext uri="{BB962C8B-B14F-4D97-AF65-F5344CB8AC3E}">
        <p14:creationId xmlns:p14="http://schemas.microsoft.com/office/powerpoint/2010/main" val="418228853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 y="152400"/>
            <a:ext cx="8915400" cy="6553200"/>
          </a:xfrm>
          <a:solidFill>
            <a:schemeClr val="bg1"/>
          </a:solidFill>
        </p:spPr>
        <p:txBody>
          <a:bodyPr>
            <a:noAutofit/>
          </a:bodyPr>
          <a:lstStyle/>
          <a:p>
            <a:pPr marL="457200" indent="-457200" algn="just">
              <a:buFont typeface="Wingdings" panose="05000000000000000000" pitchFamily="2" charset="2"/>
              <a:buChar char="§"/>
            </a:pPr>
            <a:r>
              <a:rPr lang="en-US" sz="2800" b="1" dirty="0">
                <a:solidFill>
                  <a:srgbClr val="00B0F0"/>
                </a:solidFill>
                <a:latin typeface="Times New Roman" pitchFamily="18" charset="0"/>
                <a:cs typeface="Times New Roman" pitchFamily="18" charset="0"/>
              </a:rPr>
              <a:t>In subject cultures :</a:t>
            </a:r>
          </a:p>
          <a:p>
            <a:pPr marL="914400" lvl="1" indent="-457200" algn="just">
              <a:buFont typeface="Wingdings" panose="05000000000000000000" pitchFamily="2" charset="2"/>
              <a:buChar char="§"/>
            </a:pPr>
            <a:r>
              <a:rPr lang="en-US" sz="2400" dirty="0">
                <a:solidFill>
                  <a:schemeClr val="tx1"/>
                </a:solidFill>
                <a:latin typeface="Times New Roman" pitchFamily="18" charset="0"/>
                <a:cs typeface="Times New Roman" pitchFamily="18" charset="0"/>
              </a:rPr>
              <a:t>there is high cognitive, affective, and evaluative orientation towards the political system and policy outputs</a:t>
            </a:r>
          </a:p>
          <a:p>
            <a:pPr marL="914400" lvl="1" indent="-457200" algn="just">
              <a:buFont typeface="Wingdings" panose="05000000000000000000" pitchFamily="2" charset="2"/>
              <a:buChar char="§"/>
            </a:pPr>
            <a:r>
              <a:rPr lang="en-US" sz="2400" dirty="0">
                <a:solidFill>
                  <a:schemeClr val="tx1"/>
                </a:solidFill>
                <a:latin typeface="Times New Roman" pitchFamily="18" charset="0"/>
                <a:cs typeface="Times New Roman" pitchFamily="18" charset="0"/>
              </a:rPr>
              <a:t>Thus, its outputs is channeled via a relatively detached, passive relationship on the part of the citizen. </a:t>
            </a:r>
          </a:p>
          <a:p>
            <a:pPr marL="914400" lvl="1" indent="-457200" algn="just">
              <a:buFont typeface="Wingdings" panose="05000000000000000000" pitchFamily="2" charset="2"/>
              <a:buChar char="§"/>
            </a:pPr>
            <a:r>
              <a:rPr lang="en-US" sz="2400" dirty="0">
                <a:solidFill>
                  <a:schemeClr val="tx1"/>
                </a:solidFill>
                <a:latin typeface="Times New Roman" pitchFamily="18" charset="0"/>
                <a:cs typeface="Times New Roman" pitchFamily="18" charset="0"/>
              </a:rPr>
              <a:t>Subject cultures are most compatible with centralized, authoritarian political structures. </a:t>
            </a:r>
          </a:p>
          <a:p>
            <a:pPr marL="457200" indent="-457200" algn="just">
              <a:buFont typeface="Wingdings" panose="05000000000000000000" pitchFamily="2" charset="2"/>
              <a:buChar char="§"/>
            </a:pPr>
            <a:r>
              <a:rPr lang="en-US" sz="2800" b="1" dirty="0">
                <a:solidFill>
                  <a:srgbClr val="00B0F0"/>
                </a:solidFill>
                <a:latin typeface="Times New Roman" pitchFamily="18" charset="0"/>
                <a:cs typeface="Times New Roman" pitchFamily="18" charset="0"/>
              </a:rPr>
              <a:t>In participant cultures:</a:t>
            </a:r>
          </a:p>
          <a:p>
            <a:pPr marL="914400" lvl="1" indent="-457200" algn="just">
              <a:buFont typeface="Wingdings" panose="05000000000000000000" pitchFamily="2" charset="2"/>
              <a:buChar char="§"/>
            </a:pPr>
            <a:r>
              <a:rPr lang="en-US" sz="2400" dirty="0">
                <a:solidFill>
                  <a:schemeClr val="tx1"/>
                </a:solidFill>
                <a:latin typeface="Times New Roman" pitchFamily="18" charset="0"/>
                <a:cs typeface="Times New Roman" pitchFamily="18" charset="0"/>
              </a:rPr>
              <a:t>members of society have high cognitive, affective, and evaluative orientation to the political system,</a:t>
            </a:r>
          </a:p>
          <a:p>
            <a:pPr marL="914400" lvl="1" indent="-457200" algn="just">
              <a:buFont typeface="Wingdings" panose="05000000000000000000" pitchFamily="2" charset="2"/>
              <a:buChar char="§"/>
            </a:pPr>
            <a:r>
              <a:rPr lang="en-US" sz="2400" dirty="0">
                <a:solidFill>
                  <a:schemeClr val="tx1"/>
                </a:solidFill>
                <a:latin typeface="Times New Roman" pitchFamily="18" charset="0"/>
                <a:cs typeface="Times New Roman" pitchFamily="18" charset="0"/>
              </a:rPr>
              <a:t> the input objects, the policy outputs, and recognize the self as an active participant in the polity.</a:t>
            </a:r>
          </a:p>
          <a:p>
            <a:pPr marL="914400" lvl="1" indent="-457200" algn="just">
              <a:buFont typeface="Wingdings" panose="05000000000000000000" pitchFamily="2" charset="2"/>
              <a:buChar char="§"/>
            </a:pPr>
            <a:r>
              <a:rPr lang="en-US" sz="2400" dirty="0">
                <a:solidFill>
                  <a:schemeClr val="tx1"/>
                </a:solidFill>
                <a:latin typeface="Times New Roman" pitchFamily="18" charset="0"/>
                <a:cs typeface="Times New Roman" pitchFamily="18" charset="0"/>
              </a:rPr>
              <a:t>are most compatible with democratic political structures because the qualities and attitudes of citizens determine the health and stability of a country’s democracy.</a:t>
            </a:r>
          </a:p>
          <a:p>
            <a:pPr marL="914400" lvl="1" indent="-457200" algn="just">
              <a:buFont typeface="Wingdings" panose="05000000000000000000" pitchFamily="2" charset="2"/>
              <a:buChar char="§"/>
            </a:pPr>
            <a:r>
              <a:rPr lang="en-US" sz="2400" dirty="0">
                <a:solidFill>
                  <a:schemeClr val="tx1"/>
                </a:solidFill>
                <a:latin typeface="Times New Roman" pitchFamily="18" charset="0"/>
                <a:cs typeface="Times New Roman" pitchFamily="18" charset="0"/>
              </a:rPr>
              <a:t> </a:t>
            </a:r>
            <a:endParaRPr lang="en-US" sz="2400" b="1" dirty="0">
              <a:solidFill>
                <a:schemeClr val="tx1"/>
              </a:solidFill>
              <a:latin typeface="Times New Roman" pitchFamily="18" charset="0"/>
              <a:cs typeface="Times New Roman" pitchFamily="18" charset="0"/>
            </a:endParaRPr>
          </a:p>
          <a:p>
            <a:pPr algn="just"/>
            <a:r>
              <a:rPr lang="en-US" sz="2800" dirty="0">
                <a:solidFill>
                  <a:schemeClr val="tx1"/>
                </a:solidFill>
                <a:latin typeface="Times New Roman" pitchFamily="18" charset="0"/>
                <a:cs typeface="Times New Roman" pitchFamily="18" charset="0"/>
              </a:rPr>
              <a:t> </a:t>
            </a:r>
          </a:p>
        </p:txBody>
      </p:sp>
      <p:sp>
        <p:nvSpPr>
          <p:cNvPr id="4" name="Date Placeholder 3"/>
          <p:cNvSpPr>
            <a:spLocks noGrp="1"/>
          </p:cNvSpPr>
          <p:nvPr>
            <p:ph type="dt" sz="half" idx="10"/>
          </p:nvPr>
        </p:nvSpPr>
        <p:spPr/>
        <p:txBody>
          <a:bodyPr/>
          <a:lstStyle/>
          <a:p>
            <a:fld id="{BE8402C9-3478-4369-849C-21630C99499F}" type="datetime1">
              <a:rPr lang="en-US" smtClean="0"/>
              <a:t>10/31/2021</a:t>
            </a:fld>
            <a:endParaRPr lang="en-US"/>
          </a:p>
        </p:txBody>
      </p:sp>
      <p:sp>
        <p:nvSpPr>
          <p:cNvPr id="5" name="Slide Number Placeholder 4"/>
          <p:cNvSpPr>
            <a:spLocks noGrp="1"/>
          </p:cNvSpPr>
          <p:nvPr>
            <p:ph type="sldNum" sz="quarter" idx="12"/>
          </p:nvPr>
        </p:nvSpPr>
        <p:spPr/>
        <p:txBody>
          <a:bodyPr/>
          <a:lstStyle/>
          <a:p>
            <a:fld id="{167C7869-A53D-427E-BD12-D1985B8D3EB6}" type="slidenum">
              <a:rPr lang="en-US" smtClean="0"/>
              <a:pPr/>
              <a:t>18</a:t>
            </a:fld>
            <a:endParaRPr lang="en-US"/>
          </a:p>
        </p:txBody>
      </p:sp>
    </p:spTree>
    <p:extLst>
      <p:ext uri="{BB962C8B-B14F-4D97-AF65-F5344CB8AC3E}">
        <p14:creationId xmlns:p14="http://schemas.microsoft.com/office/powerpoint/2010/main" val="219704480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152400"/>
            <a:ext cx="8839200" cy="6553200"/>
          </a:xfrm>
          <a:solidFill>
            <a:schemeClr val="bg1"/>
          </a:solidFill>
        </p:spPr>
        <p:txBody>
          <a:bodyPr>
            <a:normAutofit/>
          </a:bodyPr>
          <a:lstStyle/>
          <a:p>
            <a:pPr marL="342900" indent="-342900" algn="just">
              <a:buFont typeface="Wingdings" panose="05000000000000000000" pitchFamily="2" charset="2"/>
              <a:buChar char="§"/>
            </a:pPr>
            <a:r>
              <a:rPr lang="en-US" sz="2400" b="1" i="1" dirty="0">
                <a:solidFill>
                  <a:srgbClr val="C00000"/>
                </a:solidFill>
                <a:latin typeface="Times New Roman" pitchFamily="18" charset="0"/>
                <a:cs typeface="Times New Roman" pitchFamily="18" charset="0"/>
              </a:rPr>
              <a:t>The Need for Relevant Knowledge, Skills and Positive Attitudes</a:t>
            </a:r>
            <a:r>
              <a:rPr lang="en-US" sz="2400" dirty="0">
                <a:solidFill>
                  <a:srgbClr val="C00000"/>
                </a:solidFill>
                <a:latin typeface="Times New Roman" pitchFamily="18" charset="0"/>
                <a:cs typeface="Times New Roman" pitchFamily="18" charset="0"/>
              </a:rPr>
              <a:t>: </a:t>
            </a:r>
          </a:p>
          <a:p>
            <a:pPr marL="342900" indent="-342900" algn="just">
              <a:buFont typeface="Wingdings" panose="05000000000000000000" pitchFamily="2" charset="2"/>
              <a:buChar char="§"/>
            </a:pPr>
            <a:r>
              <a:rPr lang="en-US" sz="2800" dirty="0">
                <a:solidFill>
                  <a:schemeClr val="tx1"/>
                </a:solidFill>
                <a:latin typeface="Times New Roman" pitchFamily="18" charset="0"/>
                <a:cs typeface="Times New Roman" pitchFamily="18" charset="0"/>
              </a:rPr>
              <a:t>Relevant knowledge is a type of knowledge which is useful in dealing with a particular problem at a period of time. </a:t>
            </a:r>
          </a:p>
          <a:p>
            <a:pPr marL="342900" indent="-342900" algn="just">
              <a:buFont typeface="Wingdings" panose="05000000000000000000" pitchFamily="2" charset="2"/>
              <a:buChar char="§"/>
            </a:pPr>
            <a:r>
              <a:rPr lang="en-US" sz="2800" dirty="0">
                <a:solidFill>
                  <a:schemeClr val="tx1"/>
                </a:solidFill>
                <a:latin typeface="Times New Roman" pitchFamily="18" charset="0"/>
                <a:cs typeface="Times New Roman" pitchFamily="18" charset="0"/>
              </a:rPr>
              <a:t>However, knowledge would remain inert knowledge unless it is functional or put into practice to achieve a certain goal. </a:t>
            </a:r>
          </a:p>
          <a:p>
            <a:pPr marL="342900" indent="-342900" algn="just">
              <a:buFont typeface="Wingdings" panose="05000000000000000000" pitchFamily="2" charset="2"/>
              <a:buChar char="§"/>
            </a:pPr>
            <a:r>
              <a:rPr lang="en-US" sz="2800" dirty="0">
                <a:solidFill>
                  <a:schemeClr val="tx1"/>
                </a:solidFill>
                <a:latin typeface="Times New Roman" pitchFamily="18" charset="0"/>
                <a:cs typeface="Times New Roman" pitchFamily="18" charset="0"/>
              </a:rPr>
              <a:t>Still knowledge would remain infirm if the person is not equipped with right attitudes and requisite skills which are basic to enable him/her perform his/her role as a credible member of a society.  </a:t>
            </a:r>
            <a:endParaRPr lang="en-US" sz="2800" b="1" dirty="0">
              <a:solidFill>
                <a:schemeClr val="tx1"/>
              </a:solidFill>
              <a:latin typeface="Times New Roman" pitchFamily="18" charset="0"/>
              <a:cs typeface="Times New Roman" pitchFamily="18" charset="0"/>
            </a:endParaRPr>
          </a:p>
          <a:p>
            <a:pPr algn="just"/>
            <a:endParaRPr lang="en-US" sz="4000" b="1" dirty="0">
              <a:solidFill>
                <a:schemeClr val="tx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1B1AAAEF-40BC-4D14-A8FD-8845B41CD9FD}" type="datetime1">
              <a:rPr lang="en-US" smtClean="0"/>
              <a:t>10/31/2021</a:t>
            </a:fld>
            <a:endParaRPr lang="en-US" dirty="0"/>
          </a:p>
        </p:txBody>
      </p:sp>
      <p:sp>
        <p:nvSpPr>
          <p:cNvPr id="5" name="Slide Number Placeholder 4"/>
          <p:cNvSpPr>
            <a:spLocks noGrp="1"/>
          </p:cNvSpPr>
          <p:nvPr>
            <p:ph type="sldNum" sz="quarter" idx="12"/>
          </p:nvPr>
        </p:nvSpPr>
        <p:spPr/>
        <p:txBody>
          <a:bodyPr/>
          <a:lstStyle/>
          <a:p>
            <a:fld id="{167C7869-A53D-427E-BD12-D1985B8D3EB6}" type="slidenum">
              <a:rPr lang="en-US" smtClean="0"/>
              <a:pPr/>
              <a:t>19</a:t>
            </a:fld>
            <a:endParaRPr lang="en-US" dirty="0"/>
          </a:p>
        </p:txBody>
      </p:sp>
    </p:spTree>
    <p:extLst>
      <p:ext uri="{BB962C8B-B14F-4D97-AF65-F5344CB8AC3E}">
        <p14:creationId xmlns:p14="http://schemas.microsoft.com/office/powerpoint/2010/main" val="263338667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152400"/>
            <a:ext cx="8839200" cy="6477000"/>
          </a:xfrm>
          <a:solidFill>
            <a:schemeClr val="bg1"/>
          </a:solidFill>
        </p:spPr>
        <p:txBody>
          <a:bodyPr>
            <a:normAutofit/>
          </a:bodyPr>
          <a:lstStyle/>
          <a:p>
            <a:pPr algn="ctr"/>
            <a:r>
              <a:rPr lang="en-GB" sz="3900" b="1" dirty="0">
                <a:solidFill>
                  <a:srgbClr val="FF0000"/>
                </a:solidFill>
                <a:latin typeface="Times New Roman" pitchFamily="18" charset="0"/>
                <a:cs typeface="Times New Roman" pitchFamily="18" charset="0"/>
              </a:rPr>
              <a:t>CHAPTER ONE</a:t>
            </a:r>
            <a:endParaRPr lang="en-US" sz="3900" b="1" dirty="0">
              <a:solidFill>
                <a:srgbClr val="FF0000"/>
              </a:solidFill>
              <a:latin typeface="Times New Roman" pitchFamily="18" charset="0"/>
              <a:cs typeface="Times New Roman" pitchFamily="18" charset="0"/>
            </a:endParaRPr>
          </a:p>
          <a:p>
            <a:pPr algn="ctr"/>
            <a:r>
              <a:rPr lang="en-US" sz="3500" b="1" dirty="0">
                <a:solidFill>
                  <a:schemeClr val="tx1"/>
                </a:solidFill>
                <a:latin typeface="Times New Roman" pitchFamily="18" charset="0"/>
                <a:cs typeface="Times New Roman" pitchFamily="18" charset="0"/>
              </a:rPr>
              <a:t>Understanding Civics and Ethics </a:t>
            </a:r>
          </a:p>
          <a:p>
            <a:pPr lvl="1" algn="l"/>
            <a:r>
              <a:rPr lang="en-US" sz="3300" b="1" dirty="0">
                <a:solidFill>
                  <a:schemeClr val="tx1"/>
                </a:solidFill>
                <a:latin typeface="Times New Roman" pitchFamily="18" charset="0"/>
                <a:cs typeface="Times New Roman" pitchFamily="18" charset="0"/>
              </a:rPr>
              <a:t>1.1. Defining Civics, Ethics, Morality</a:t>
            </a:r>
          </a:p>
          <a:p>
            <a:pPr algn="just"/>
            <a:r>
              <a:rPr lang="en-US" sz="3500" b="1" dirty="0">
                <a:solidFill>
                  <a:schemeClr val="tx1"/>
                </a:solidFill>
                <a:latin typeface="Times New Roman" pitchFamily="18" charset="0"/>
                <a:cs typeface="Times New Roman" pitchFamily="18" charset="0"/>
              </a:rPr>
              <a:t>What does civic education mean?</a:t>
            </a:r>
          </a:p>
          <a:p>
            <a:pPr marL="457200" indent="-457200" algn="just">
              <a:buFont typeface="Wingdings" pitchFamily="2" charset="2"/>
              <a:buChar char="q"/>
            </a:pPr>
            <a:r>
              <a:rPr lang="en-US" sz="2800" dirty="0">
                <a:solidFill>
                  <a:schemeClr val="tx1"/>
                </a:solidFill>
                <a:latin typeface="Times New Roman" pitchFamily="18" charset="0"/>
                <a:cs typeface="Times New Roman" pitchFamily="18" charset="0"/>
              </a:rPr>
              <a:t>Since human being is a social animal and couldn’t live alone, he/she has to respect certain fundamental principles and values to live together.</a:t>
            </a:r>
          </a:p>
          <a:p>
            <a:pPr marL="457200" indent="-457200" algn="just">
              <a:buFont typeface="Wingdings" pitchFamily="2" charset="2"/>
              <a:buChar char="q"/>
            </a:pPr>
            <a:r>
              <a:rPr lang="en-US" sz="2800" dirty="0">
                <a:solidFill>
                  <a:schemeClr val="tx1"/>
                </a:solidFill>
                <a:latin typeface="Times New Roman" pitchFamily="18" charset="0"/>
                <a:cs typeface="Times New Roman" pitchFamily="18" charset="0"/>
              </a:rPr>
              <a:t>As Johan Stuart Mill (1972) described it, progressive and peaceful setting subsists in a given society as far as that society develops the qualities of its members and generates good citizens. </a:t>
            </a:r>
          </a:p>
        </p:txBody>
      </p:sp>
      <p:sp>
        <p:nvSpPr>
          <p:cNvPr id="4" name="Date Placeholder 3"/>
          <p:cNvSpPr>
            <a:spLocks noGrp="1"/>
          </p:cNvSpPr>
          <p:nvPr>
            <p:ph type="dt" sz="half" idx="10"/>
          </p:nvPr>
        </p:nvSpPr>
        <p:spPr/>
        <p:txBody>
          <a:bodyPr/>
          <a:lstStyle/>
          <a:p>
            <a:fld id="{5718F498-6D38-42A7-A5BD-8FF594317513}" type="datetime1">
              <a:rPr lang="en-US" smtClean="0"/>
              <a:t>10/31/2021</a:t>
            </a:fld>
            <a:endParaRPr lang="en-US" dirty="0"/>
          </a:p>
        </p:txBody>
      </p:sp>
      <p:sp>
        <p:nvSpPr>
          <p:cNvPr id="5" name="Slide Number Placeholder 4"/>
          <p:cNvSpPr>
            <a:spLocks noGrp="1"/>
          </p:cNvSpPr>
          <p:nvPr>
            <p:ph type="sldNum" sz="quarter" idx="12"/>
          </p:nvPr>
        </p:nvSpPr>
        <p:spPr/>
        <p:txBody>
          <a:bodyPr/>
          <a:lstStyle/>
          <a:p>
            <a:fld id="{167C7869-A53D-427E-BD12-D1985B8D3EB6}" type="slidenum">
              <a:rPr lang="en-US" smtClean="0"/>
              <a:pPr/>
              <a:t>2</a:t>
            </a:fld>
            <a:endParaRPr lang="en-US" dirty="0"/>
          </a:p>
        </p:txBody>
      </p:sp>
    </p:spTree>
    <p:extLst>
      <p:ext uri="{BB962C8B-B14F-4D97-AF65-F5344CB8AC3E}">
        <p14:creationId xmlns:p14="http://schemas.microsoft.com/office/powerpoint/2010/main" val="386276114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152400"/>
            <a:ext cx="8839200" cy="6553200"/>
          </a:xfrm>
          <a:solidFill>
            <a:schemeClr val="bg1"/>
          </a:solidFill>
        </p:spPr>
        <p:txBody>
          <a:bodyPr>
            <a:normAutofit/>
          </a:bodyPr>
          <a:lstStyle/>
          <a:p>
            <a:pPr marL="457200" indent="-457200" algn="just">
              <a:buFont typeface="Wingdings" panose="05000000000000000000" pitchFamily="2" charset="2"/>
              <a:buChar char="§"/>
            </a:pPr>
            <a:r>
              <a:rPr lang="en-US" sz="3000" b="1" i="1" dirty="0">
                <a:solidFill>
                  <a:srgbClr val="C00000"/>
                </a:solidFill>
                <a:latin typeface="Times New Roman" pitchFamily="18" charset="0"/>
                <a:cs typeface="Times New Roman" pitchFamily="18" charset="0"/>
              </a:rPr>
              <a:t>The issue of fostering intercultural societies</a:t>
            </a:r>
            <a:r>
              <a:rPr lang="en-US" sz="3000" b="1" dirty="0">
                <a:solidFill>
                  <a:srgbClr val="C00000"/>
                </a:solidFill>
                <a:latin typeface="Times New Roman" pitchFamily="18" charset="0"/>
                <a:cs typeface="Times New Roman" pitchFamily="18" charset="0"/>
              </a:rPr>
              <a:t>: </a:t>
            </a:r>
          </a:p>
          <a:p>
            <a:pPr marL="457200" indent="-457200" algn="just">
              <a:buFont typeface="Wingdings" panose="05000000000000000000" pitchFamily="2" charset="2"/>
              <a:buChar char="§"/>
            </a:pPr>
            <a:r>
              <a:rPr lang="en-US" sz="3000" dirty="0">
                <a:solidFill>
                  <a:schemeClr val="tx1"/>
                </a:solidFill>
                <a:latin typeface="Times New Roman" pitchFamily="18" charset="0"/>
                <a:cs typeface="Times New Roman" pitchFamily="18" charset="0"/>
              </a:rPr>
              <a:t>The recognition of cultural diversity is certainly meritorious, but civics and ethics education could move a step forward by appealing to the notion of inter-culturalism, which explicitly asserts the need for relationship, dialogue, reciprocity and interdependence.</a:t>
            </a:r>
          </a:p>
          <a:p>
            <a:pPr marL="457200" indent="-457200" algn="just">
              <a:buFont typeface="Wingdings" panose="05000000000000000000" pitchFamily="2" charset="2"/>
              <a:buChar char="§"/>
            </a:pPr>
            <a:r>
              <a:rPr lang="en-US" sz="3000" dirty="0">
                <a:solidFill>
                  <a:schemeClr val="tx1"/>
                </a:solidFill>
                <a:latin typeface="Times New Roman" pitchFamily="18" charset="0"/>
                <a:cs typeface="Times New Roman" pitchFamily="18" charset="0"/>
              </a:rPr>
              <a:t>Beyond differences of semantics, civics and ethics education is a useful instrument not only towards </a:t>
            </a:r>
            <a:r>
              <a:rPr lang="en-US" sz="3000" b="1" dirty="0">
                <a:solidFill>
                  <a:srgbClr val="C00000"/>
                </a:solidFill>
                <a:latin typeface="Times New Roman" pitchFamily="18" charset="0"/>
                <a:cs typeface="Times New Roman" pitchFamily="18" charset="0"/>
              </a:rPr>
              <a:t>tolerating or celebrating each other, but also about nurturing dynamic exchanges based on interaction, openness and effective solidarity. </a:t>
            </a:r>
          </a:p>
        </p:txBody>
      </p:sp>
      <p:sp>
        <p:nvSpPr>
          <p:cNvPr id="4" name="Date Placeholder 3"/>
          <p:cNvSpPr>
            <a:spLocks noGrp="1"/>
          </p:cNvSpPr>
          <p:nvPr>
            <p:ph type="dt" sz="half" idx="10"/>
          </p:nvPr>
        </p:nvSpPr>
        <p:spPr/>
        <p:txBody>
          <a:bodyPr/>
          <a:lstStyle/>
          <a:p>
            <a:fld id="{A021167E-B392-4259-84E3-82DA0EEF9ADB}" type="datetime1">
              <a:rPr lang="en-US" smtClean="0"/>
              <a:t>10/31/2021</a:t>
            </a:fld>
            <a:endParaRPr lang="en-US" dirty="0"/>
          </a:p>
        </p:txBody>
      </p:sp>
      <p:sp>
        <p:nvSpPr>
          <p:cNvPr id="5" name="Slide Number Placeholder 4"/>
          <p:cNvSpPr>
            <a:spLocks noGrp="1"/>
          </p:cNvSpPr>
          <p:nvPr>
            <p:ph type="sldNum" sz="quarter" idx="12"/>
          </p:nvPr>
        </p:nvSpPr>
        <p:spPr/>
        <p:txBody>
          <a:bodyPr/>
          <a:lstStyle/>
          <a:p>
            <a:fld id="{167C7869-A53D-427E-BD12-D1985B8D3EB6}" type="slidenum">
              <a:rPr lang="en-US" smtClean="0"/>
              <a:pPr/>
              <a:t>20</a:t>
            </a:fld>
            <a:endParaRPr lang="en-US" dirty="0"/>
          </a:p>
        </p:txBody>
      </p:sp>
    </p:spTree>
    <p:extLst>
      <p:ext uri="{BB962C8B-B14F-4D97-AF65-F5344CB8AC3E}">
        <p14:creationId xmlns:p14="http://schemas.microsoft.com/office/powerpoint/2010/main" val="339254855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152400"/>
            <a:ext cx="8839200" cy="6553200"/>
          </a:xfrm>
          <a:solidFill>
            <a:schemeClr val="bg1"/>
          </a:solidFill>
        </p:spPr>
        <p:txBody>
          <a:bodyPr>
            <a:normAutofit/>
          </a:bodyPr>
          <a:lstStyle/>
          <a:p>
            <a:pPr marL="457200" indent="-457200" algn="just">
              <a:buFont typeface="Wingdings" panose="05000000000000000000" pitchFamily="2" charset="2"/>
              <a:buChar char="§"/>
            </a:pPr>
            <a:r>
              <a:rPr lang="en-US" sz="2800" b="1" i="1" dirty="0">
                <a:solidFill>
                  <a:schemeClr val="tx1"/>
                </a:solidFill>
                <a:latin typeface="Times New Roman" pitchFamily="18" charset="0"/>
                <a:cs typeface="Times New Roman" pitchFamily="18" charset="0"/>
              </a:rPr>
              <a:t>The issue of inclusiveness</a:t>
            </a:r>
            <a:r>
              <a:rPr lang="en-US" sz="2800" dirty="0">
                <a:solidFill>
                  <a:schemeClr val="tx1"/>
                </a:solidFill>
                <a:latin typeface="Times New Roman" pitchFamily="18" charset="0"/>
                <a:cs typeface="Times New Roman" pitchFamily="18" charset="0"/>
              </a:rPr>
              <a:t>: </a:t>
            </a:r>
          </a:p>
          <a:p>
            <a:pPr marL="457200" indent="-457200" algn="just">
              <a:buFont typeface="Wingdings" panose="05000000000000000000" pitchFamily="2" charset="2"/>
              <a:buChar char="§"/>
            </a:pPr>
            <a:r>
              <a:rPr lang="en-US" sz="2800" dirty="0">
                <a:solidFill>
                  <a:schemeClr val="tx1"/>
                </a:solidFill>
                <a:latin typeface="Times New Roman" pitchFamily="18" charset="0"/>
                <a:cs typeface="Times New Roman" pitchFamily="18" charset="0"/>
              </a:rPr>
              <a:t>By framing a universal concept of citizenship constructed on the attributes/identities and practices of male subjects, gendered relations and the private sphere have been neglected.</a:t>
            </a:r>
          </a:p>
          <a:p>
            <a:pPr marL="457200" indent="-457200" algn="just">
              <a:buFont typeface="Wingdings" panose="05000000000000000000" pitchFamily="2" charset="2"/>
              <a:buChar char="§"/>
            </a:pPr>
            <a:r>
              <a:rPr lang="en-US" sz="2800" dirty="0">
                <a:solidFill>
                  <a:schemeClr val="tx1"/>
                </a:solidFill>
                <a:latin typeface="Times New Roman" pitchFamily="18" charset="0"/>
                <a:cs typeface="Times New Roman" pitchFamily="18" charset="0"/>
              </a:rPr>
              <a:t>Civics and ethics as a subject is thought </a:t>
            </a:r>
            <a:r>
              <a:rPr lang="en-US" sz="2800" dirty="0">
                <a:solidFill>
                  <a:srgbClr val="C00000"/>
                </a:solidFill>
                <a:latin typeface="Times New Roman" pitchFamily="18" charset="0"/>
                <a:cs typeface="Times New Roman" pitchFamily="18" charset="0"/>
              </a:rPr>
              <a:t>to nurture new and inclusive relations and practices in both public and private spaces </a:t>
            </a:r>
            <a:r>
              <a:rPr lang="en-US" sz="2800" dirty="0">
                <a:solidFill>
                  <a:schemeClr val="tx1"/>
                </a:solidFill>
                <a:latin typeface="Times New Roman" pitchFamily="18" charset="0"/>
                <a:cs typeface="Times New Roman" pitchFamily="18" charset="0"/>
              </a:rPr>
              <a:t>that recognize gender differences while ensuring inclusiveness and equity. </a:t>
            </a:r>
          </a:p>
          <a:p>
            <a:pPr marL="457200" indent="-457200" algn="just">
              <a:buFont typeface="Wingdings" panose="05000000000000000000" pitchFamily="2" charset="2"/>
              <a:buChar char="§"/>
            </a:pPr>
            <a:r>
              <a:rPr lang="en-US" sz="2800" dirty="0">
                <a:solidFill>
                  <a:schemeClr val="tx1"/>
                </a:solidFill>
                <a:latin typeface="Times New Roman" pitchFamily="18" charset="0"/>
                <a:cs typeface="Times New Roman" pitchFamily="18" charset="0"/>
              </a:rPr>
              <a:t>It should also go beyond the idea of quotas for women in formal politics, or strategies to empower women to play male politics. </a:t>
            </a:r>
            <a:endParaRPr lang="en-US" sz="2800" b="1" dirty="0">
              <a:solidFill>
                <a:schemeClr val="tx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46BE8CBB-0F6A-4F58-A13C-5A027CA72881}" type="datetime1">
              <a:rPr lang="en-US" smtClean="0"/>
              <a:t>10/31/2021</a:t>
            </a:fld>
            <a:endParaRPr lang="en-US" dirty="0"/>
          </a:p>
        </p:txBody>
      </p:sp>
      <p:sp>
        <p:nvSpPr>
          <p:cNvPr id="5" name="Slide Number Placeholder 4"/>
          <p:cNvSpPr>
            <a:spLocks noGrp="1"/>
          </p:cNvSpPr>
          <p:nvPr>
            <p:ph type="sldNum" sz="quarter" idx="12"/>
          </p:nvPr>
        </p:nvSpPr>
        <p:spPr/>
        <p:txBody>
          <a:bodyPr/>
          <a:lstStyle/>
          <a:p>
            <a:fld id="{167C7869-A53D-427E-BD12-D1985B8D3EB6}" type="slidenum">
              <a:rPr lang="en-US" smtClean="0"/>
              <a:pPr/>
              <a:t>21</a:t>
            </a:fld>
            <a:endParaRPr lang="en-US" dirty="0"/>
          </a:p>
        </p:txBody>
      </p:sp>
    </p:spTree>
    <p:extLst>
      <p:ext uri="{BB962C8B-B14F-4D97-AF65-F5344CB8AC3E}">
        <p14:creationId xmlns:p14="http://schemas.microsoft.com/office/powerpoint/2010/main" val="124968715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 y="76200"/>
            <a:ext cx="8991600" cy="6781800"/>
          </a:xfrm>
          <a:solidFill>
            <a:schemeClr val="bg1"/>
          </a:solidFill>
        </p:spPr>
        <p:txBody>
          <a:bodyPr>
            <a:normAutofit/>
          </a:bodyPr>
          <a:lstStyle/>
          <a:p>
            <a:pPr marL="457200" indent="-457200" algn="just">
              <a:buFont typeface="Wingdings" panose="05000000000000000000" pitchFamily="2" charset="2"/>
              <a:buChar char="§"/>
            </a:pPr>
            <a:r>
              <a:rPr lang="en-US" sz="2800" b="1" i="1" dirty="0">
                <a:solidFill>
                  <a:schemeClr val="tx1"/>
                </a:solidFill>
                <a:latin typeface="Times New Roman" pitchFamily="18" charset="0"/>
                <a:cs typeface="Times New Roman" pitchFamily="18" charset="0"/>
              </a:rPr>
              <a:t> </a:t>
            </a:r>
            <a:r>
              <a:rPr lang="en-US" sz="2800" b="1" i="1" dirty="0">
                <a:solidFill>
                  <a:srgbClr val="C00000"/>
                </a:solidFill>
                <a:latin typeface="Times New Roman" pitchFamily="18" charset="0"/>
                <a:cs typeface="Times New Roman" pitchFamily="18" charset="0"/>
              </a:rPr>
              <a:t>The issue of peace-building</a:t>
            </a:r>
            <a:r>
              <a:rPr lang="en-US" sz="2800" b="1" dirty="0">
                <a:solidFill>
                  <a:srgbClr val="C00000"/>
                </a:solidFill>
                <a:latin typeface="Times New Roman" pitchFamily="18" charset="0"/>
                <a:cs typeface="Times New Roman" pitchFamily="18" charset="0"/>
              </a:rPr>
              <a:t>: </a:t>
            </a:r>
          </a:p>
          <a:p>
            <a:pPr marL="514350" indent="-514350" algn="just">
              <a:buFont typeface="Wingdings" pitchFamily="2" charset="2"/>
              <a:buChar char="q"/>
            </a:pPr>
            <a:r>
              <a:rPr lang="en-US" sz="2800" dirty="0">
                <a:solidFill>
                  <a:schemeClr val="tx1"/>
                </a:solidFill>
                <a:latin typeface="Times New Roman" pitchFamily="18" charset="0"/>
                <a:cs typeface="Times New Roman" pitchFamily="18" charset="0"/>
              </a:rPr>
              <a:t>In an environment characterized by increasing </a:t>
            </a:r>
            <a:r>
              <a:rPr lang="en-US" sz="2800" b="1" dirty="0">
                <a:solidFill>
                  <a:srgbClr val="00B0F0"/>
                </a:solidFill>
                <a:latin typeface="Times New Roman" pitchFamily="18" charset="0"/>
                <a:cs typeface="Times New Roman" pitchFamily="18" charset="0"/>
              </a:rPr>
              <a:t>militarization, terrorism, civil wars and genocidal acts</a:t>
            </a:r>
            <a:r>
              <a:rPr lang="en-US" sz="2800" dirty="0">
                <a:solidFill>
                  <a:schemeClr val="tx1"/>
                </a:solidFill>
                <a:latin typeface="Times New Roman" pitchFamily="18" charset="0"/>
                <a:cs typeface="Times New Roman" pitchFamily="18" charset="0"/>
              </a:rPr>
              <a:t>, it is urgent for citizenship education to advance </a:t>
            </a:r>
            <a:r>
              <a:rPr lang="en-US" sz="2800" dirty="0">
                <a:solidFill>
                  <a:srgbClr val="FF0000"/>
                </a:solidFill>
                <a:latin typeface="Times New Roman" pitchFamily="18" charset="0"/>
                <a:cs typeface="Times New Roman" pitchFamily="18" charset="0"/>
              </a:rPr>
              <a:t>pedagogical strategies to promote cooperation, dialogue, and a sustainable peace that is based on justice. </a:t>
            </a:r>
          </a:p>
          <a:p>
            <a:pPr marL="514350" indent="-514350" algn="just">
              <a:buFont typeface="Wingdings" pitchFamily="2" charset="2"/>
              <a:buChar char="q"/>
            </a:pPr>
            <a:r>
              <a:rPr lang="en-US" sz="2800" dirty="0">
                <a:solidFill>
                  <a:schemeClr val="tx1"/>
                </a:solidFill>
                <a:latin typeface="Times New Roman" pitchFamily="18" charset="0"/>
                <a:cs typeface="Times New Roman" pitchFamily="18" charset="0"/>
              </a:rPr>
              <a:t>This includes the development of competencies for </a:t>
            </a:r>
            <a:r>
              <a:rPr lang="en-US" sz="2800" b="1" dirty="0">
                <a:solidFill>
                  <a:srgbClr val="00B0F0"/>
                </a:solidFill>
                <a:latin typeface="Times New Roman" pitchFamily="18" charset="0"/>
                <a:cs typeface="Times New Roman" pitchFamily="18" charset="0"/>
              </a:rPr>
              <a:t>peacemaking, conflict resolution, healing, reconciliation and reconstruction. </a:t>
            </a:r>
          </a:p>
          <a:p>
            <a:pPr marL="514350" indent="-514350" algn="just">
              <a:buFont typeface="Wingdings" pitchFamily="2" charset="2"/>
              <a:buChar char="q"/>
            </a:pPr>
            <a:r>
              <a:rPr lang="en-US" sz="2800" dirty="0">
                <a:solidFill>
                  <a:schemeClr val="tx1"/>
                </a:solidFill>
                <a:latin typeface="Times New Roman" pitchFamily="18" charset="0"/>
                <a:cs typeface="Times New Roman" pitchFamily="18" charset="0"/>
              </a:rPr>
              <a:t>It also includes an understanding of nonviolent civil disobedience philosophies, strategies and skills.</a:t>
            </a:r>
          </a:p>
          <a:p>
            <a:pPr marL="514350" indent="-514350" algn="just">
              <a:buFont typeface="Wingdings" pitchFamily="2" charset="2"/>
              <a:buChar char="q"/>
            </a:pPr>
            <a:r>
              <a:rPr lang="en-US" sz="2800" dirty="0">
                <a:solidFill>
                  <a:schemeClr val="tx1"/>
                </a:solidFill>
                <a:latin typeface="Times New Roman" pitchFamily="18" charset="0"/>
                <a:cs typeface="Times New Roman" pitchFamily="18" charset="0"/>
              </a:rPr>
              <a:t>The aim of moral/ethical and civic education is to provide people to make decisions by their free wills. </a:t>
            </a:r>
            <a:endParaRPr lang="en-US" sz="2800" b="1" dirty="0">
              <a:solidFill>
                <a:schemeClr val="tx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F5DC446-0709-4FA5-BA11-653357922573}" type="datetime1">
              <a:rPr lang="en-US" smtClean="0"/>
              <a:t>10/31/2021</a:t>
            </a:fld>
            <a:endParaRPr lang="en-US" dirty="0"/>
          </a:p>
        </p:txBody>
      </p:sp>
      <p:sp>
        <p:nvSpPr>
          <p:cNvPr id="5" name="Slide Number Placeholder 4"/>
          <p:cNvSpPr>
            <a:spLocks noGrp="1"/>
          </p:cNvSpPr>
          <p:nvPr>
            <p:ph type="sldNum" sz="quarter" idx="12"/>
          </p:nvPr>
        </p:nvSpPr>
        <p:spPr/>
        <p:txBody>
          <a:bodyPr/>
          <a:lstStyle/>
          <a:p>
            <a:fld id="{167C7869-A53D-427E-BD12-D1985B8D3EB6}" type="slidenum">
              <a:rPr lang="en-US" smtClean="0"/>
              <a:pPr/>
              <a:t>22</a:t>
            </a:fld>
            <a:endParaRPr lang="en-US" dirty="0"/>
          </a:p>
        </p:txBody>
      </p:sp>
    </p:spTree>
    <p:extLst>
      <p:ext uri="{BB962C8B-B14F-4D97-AF65-F5344CB8AC3E}">
        <p14:creationId xmlns:p14="http://schemas.microsoft.com/office/powerpoint/2010/main" val="241112057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 y="152400"/>
            <a:ext cx="8991600" cy="6553200"/>
          </a:xfrm>
          <a:solidFill>
            <a:schemeClr val="bg1"/>
          </a:solidFill>
        </p:spPr>
        <p:txBody>
          <a:bodyPr>
            <a:normAutofit lnSpcReduction="10000"/>
          </a:bodyPr>
          <a:lstStyle/>
          <a:p>
            <a:pPr algn="just"/>
            <a:r>
              <a:rPr lang="en-US" sz="2800" dirty="0">
                <a:solidFill>
                  <a:schemeClr val="tx1"/>
                </a:solidFill>
                <a:latin typeface="Times New Roman" pitchFamily="18" charset="0"/>
                <a:cs typeface="Times New Roman" pitchFamily="18" charset="0"/>
              </a:rPr>
              <a:t>Moral and Civics Education is based on and seeks to promote in students core moral, ethical, democratic, and educational values, such as:</a:t>
            </a:r>
          </a:p>
          <a:p>
            <a:pPr marL="914400" lvl="1" indent="-457200" algn="just">
              <a:buFont typeface="Wingdings" pitchFamily="2" charset="2"/>
              <a:buChar char="v"/>
            </a:pPr>
            <a:r>
              <a:rPr lang="en-US" b="1" dirty="0">
                <a:solidFill>
                  <a:schemeClr val="tx1"/>
                </a:solidFill>
                <a:latin typeface="Times New Roman" pitchFamily="18" charset="0"/>
                <a:cs typeface="Times New Roman" pitchFamily="18" charset="0"/>
              </a:rPr>
              <a:t>Respect for life</a:t>
            </a:r>
            <a:endParaRPr lang="en-US" b="1" dirty="0">
              <a:solidFill>
                <a:schemeClr val="tx1"/>
              </a:solidFill>
              <a:effectLst/>
              <a:latin typeface="Times New Roman" pitchFamily="18" charset="0"/>
              <a:cs typeface="Times New Roman" pitchFamily="18" charset="0"/>
            </a:endParaRPr>
          </a:p>
          <a:p>
            <a:pPr marL="914400" lvl="1" indent="-457200" algn="just">
              <a:buFont typeface="Wingdings" pitchFamily="2" charset="2"/>
              <a:buChar char="v"/>
            </a:pPr>
            <a:r>
              <a:rPr lang="en-US" b="1" dirty="0">
                <a:solidFill>
                  <a:schemeClr val="tx1"/>
                </a:solidFill>
                <a:latin typeface="Times New Roman" pitchFamily="18" charset="0"/>
                <a:cs typeface="Times New Roman" pitchFamily="18" charset="0"/>
              </a:rPr>
              <a:t>Respect for reasoning</a:t>
            </a:r>
            <a:endParaRPr lang="en-US" b="1" dirty="0">
              <a:solidFill>
                <a:schemeClr val="tx1"/>
              </a:solidFill>
              <a:effectLst/>
              <a:latin typeface="Times New Roman" pitchFamily="18" charset="0"/>
              <a:cs typeface="Times New Roman" pitchFamily="18" charset="0"/>
            </a:endParaRPr>
          </a:p>
          <a:p>
            <a:pPr marL="914400" lvl="1" indent="-457200" algn="just">
              <a:buFont typeface="Wingdings" pitchFamily="2" charset="2"/>
              <a:buChar char="v"/>
            </a:pPr>
            <a:r>
              <a:rPr lang="en-US" b="1" dirty="0">
                <a:solidFill>
                  <a:schemeClr val="tx1"/>
                </a:solidFill>
                <a:latin typeface="Times New Roman" pitchFamily="18" charset="0"/>
                <a:cs typeface="Times New Roman" pitchFamily="18" charset="0"/>
              </a:rPr>
              <a:t>Fairness</a:t>
            </a:r>
            <a:endParaRPr lang="en-US" b="1" dirty="0">
              <a:solidFill>
                <a:schemeClr val="tx1"/>
              </a:solidFill>
              <a:effectLst/>
              <a:latin typeface="Times New Roman" pitchFamily="18" charset="0"/>
              <a:cs typeface="Times New Roman" pitchFamily="18" charset="0"/>
            </a:endParaRPr>
          </a:p>
          <a:p>
            <a:pPr marL="914400" lvl="1" indent="-457200" algn="just">
              <a:buFont typeface="Wingdings" pitchFamily="2" charset="2"/>
              <a:buChar char="v"/>
            </a:pPr>
            <a:r>
              <a:rPr lang="en-US" b="1" dirty="0">
                <a:solidFill>
                  <a:schemeClr val="tx1"/>
                </a:solidFill>
                <a:latin typeface="Times New Roman" pitchFamily="18" charset="0"/>
                <a:cs typeface="Times New Roman" pitchFamily="18" charset="0"/>
              </a:rPr>
              <a:t>Concern for the welfare of others</a:t>
            </a:r>
            <a:endParaRPr lang="en-US" b="1" dirty="0">
              <a:solidFill>
                <a:schemeClr val="tx1"/>
              </a:solidFill>
              <a:effectLst/>
              <a:latin typeface="Times New Roman" pitchFamily="18" charset="0"/>
              <a:cs typeface="Times New Roman" pitchFamily="18" charset="0"/>
            </a:endParaRPr>
          </a:p>
          <a:p>
            <a:pPr marL="914400" lvl="1" indent="-457200" algn="just">
              <a:buFont typeface="Wingdings" pitchFamily="2" charset="2"/>
              <a:buChar char="v"/>
            </a:pPr>
            <a:r>
              <a:rPr lang="en-US" b="1" dirty="0">
                <a:solidFill>
                  <a:schemeClr val="tx1"/>
                </a:solidFill>
                <a:latin typeface="Times New Roman" pitchFamily="18" charset="0"/>
                <a:cs typeface="Times New Roman" pitchFamily="18" charset="0"/>
              </a:rPr>
              <a:t>Respect for diversity</a:t>
            </a:r>
            <a:endParaRPr lang="en-US" b="1" dirty="0">
              <a:solidFill>
                <a:schemeClr val="tx1"/>
              </a:solidFill>
              <a:effectLst/>
              <a:latin typeface="Times New Roman" pitchFamily="18" charset="0"/>
              <a:cs typeface="Times New Roman" pitchFamily="18" charset="0"/>
            </a:endParaRPr>
          </a:p>
          <a:p>
            <a:pPr marL="914400" lvl="1" indent="-457200" algn="just">
              <a:buFont typeface="Wingdings" pitchFamily="2" charset="2"/>
              <a:buChar char="v"/>
            </a:pPr>
            <a:r>
              <a:rPr lang="en-US" b="1" dirty="0">
                <a:solidFill>
                  <a:schemeClr val="tx1"/>
                </a:solidFill>
                <a:latin typeface="Times New Roman" pitchFamily="18" charset="0"/>
                <a:cs typeface="Times New Roman" pitchFamily="18" charset="0"/>
              </a:rPr>
              <a:t>Peaceful resolution of conflict</a:t>
            </a:r>
          </a:p>
          <a:p>
            <a:pPr lvl="1" algn="just"/>
            <a:r>
              <a:rPr lang="en-US" i="1" dirty="0">
                <a:solidFill>
                  <a:srgbClr val="FF0000"/>
                </a:solidFill>
                <a:latin typeface="Times New Roman" pitchFamily="18" charset="0"/>
                <a:cs typeface="Times New Roman" pitchFamily="18" charset="0"/>
              </a:rPr>
              <a:t>Generally, teaching civics and ethics  </a:t>
            </a:r>
            <a:r>
              <a:rPr lang="en-US" b="1" i="1" dirty="0">
                <a:solidFill>
                  <a:srgbClr val="00B0F0"/>
                </a:solidFill>
                <a:latin typeface="Times New Roman" pitchFamily="18" charset="0"/>
                <a:cs typeface="Times New Roman" pitchFamily="18" charset="0"/>
              </a:rPr>
              <a:t>to produce competent,</a:t>
            </a:r>
            <a:r>
              <a:rPr lang="en-US" i="1" dirty="0">
                <a:solidFill>
                  <a:srgbClr val="FF0000"/>
                </a:solidFill>
                <a:latin typeface="Times New Roman" pitchFamily="18" charset="0"/>
                <a:cs typeface="Times New Roman" pitchFamily="18" charset="0"/>
              </a:rPr>
              <a:t> </a:t>
            </a:r>
            <a:r>
              <a:rPr lang="en-US" b="1" i="1" dirty="0">
                <a:solidFill>
                  <a:schemeClr val="tx1"/>
                </a:solidFill>
                <a:latin typeface="Times New Roman" pitchFamily="18" charset="0"/>
                <a:cs typeface="Times New Roman" pitchFamily="18" charset="0"/>
              </a:rPr>
              <a:t>high moral standard society </a:t>
            </a:r>
            <a:r>
              <a:rPr lang="en-US" b="1" i="1" dirty="0">
                <a:solidFill>
                  <a:srgbClr val="00B0F0"/>
                </a:solidFill>
                <a:latin typeface="Times New Roman" pitchFamily="18" charset="0"/>
                <a:cs typeface="Times New Roman" pitchFamily="18" charset="0"/>
              </a:rPr>
              <a:t>and responsible citizens </a:t>
            </a:r>
            <a:r>
              <a:rPr lang="en-US" i="1" dirty="0">
                <a:solidFill>
                  <a:srgbClr val="FF0000"/>
                </a:solidFill>
                <a:latin typeface="Times New Roman" pitchFamily="18" charset="0"/>
                <a:cs typeface="Times New Roman" pitchFamily="18" charset="0"/>
              </a:rPr>
              <a:t>who can ask and use their rights and fulfill their obligations in accordance with the laws of their respective country</a:t>
            </a:r>
            <a:r>
              <a:rPr lang="en-US" dirty="0">
                <a:solidFill>
                  <a:srgbClr val="FF0000"/>
                </a:solidFill>
                <a:latin typeface="Times New Roman" pitchFamily="18" charset="0"/>
                <a:cs typeface="Times New Roman" pitchFamily="18" charset="0"/>
              </a:rPr>
              <a:t>. </a:t>
            </a:r>
          </a:p>
          <a:p>
            <a:pPr lvl="1" algn="just"/>
            <a:endParaRPr lang="en-US" dirty="0">
              <a:solidFill>
                <a:schemeClr val="tx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1CC6EFE8-6994-468C-A85B-E13E5063BC9B}" type="datetime1">
              <a:rPr lang="en-US" smtClean="0"/>
              <a:t>10/31/2021</a:t>
            </a:fld>
            <a:endParaRPr lang="en-US" dirty="0"/>
          </a:p>
        </p:txBody>
      </p:sp>
      <p:sp>
        <p:nvSpPr>
          <p:cNvPr id="5" name="Slide Number Placeholder 4"/>
          <p:cNvSpPr>
            <a:spLocks noGrp="1"/>
          </p:cNvSpPr>
          <p:nvPr>
            <p:ph type="sldNum" sz="quarter" idx="12"/>
          </p:nvPr>
        </p:nvSpPr>
        <p:spPr/>
        <p:txBody>
          <a:bodyPr/>
          <a:lstStyle/>
          <a:p>
            <a:fld id="{167C7869-A53D-427E-BD12-D1985B8D3EB6}" type="slidenum">
              <a:rPr lang="en-US" smtClean="0"/>
              <a:pPr/>
              <a:t>23</a:t>
            </a:fld>
            <a:endParaRPr lang="en-US" dirty="0"/>
          </a:p>
        </p:txBody>
      </p:sp>
    </p:spTree>
    <p:extLst>
      <p:ext uri="{BB962C8B-B14F-4D97-AF65-F5344CB8AC3E}">
        <p14:creationId xmlns:p14="http://schemas.microsoft.com/office/powerpoint/2010/main" val="327634910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7781AE03-379E-49C7-B3F2-74082BC9C35E}"/>
              </a:ext>
            </a:extLst>
          </p:cNvPr>
          <p:cNvPicPr>
            <a:picLocks noGrp="1" noChangeAspect="1"/>
          </p:cNvPicPr>
          <p:nvPr>
            <p:ph idx="1"/>
          </p:nvPr>
        </p:nvPicPr>
        <p:blipFill>
          <a:blip r:embed="rId2"/>
          <a:stretch>
            <a:fillRect/>
          </a:stretch>
        </p:blipFill>
        <p:spPr>
          <a:xfrm>
            <a:off x="609600" y="609600"/>
            <a:ext cx="7437765" cy="4212701"/>
          </a:xfrm>
          <a:prstGeom prst="rect">
            <a:avLst/>
          </a:prstGeom>
        </p:spPr>
      </p:pic>
      <p:sp>
        <p:nvSpPr>
          <p:cNvPr id="4" name="Date Placeholder 3">
            <a:extLst>
              <a:ext uri="{FF2B5EF4-FFF2-40B4-BE49-F238E27FC236}">
                <a16:creationId xmlns:a16="http://schemas.microsoft.com/office/drawing/2014/main" id="{9A1F1F52-26AA-4986-A1FC-03636DFB1714}"/>
              </a:ext>
            </a:extLst>
          </p:cNvPr>
          <p:cNvSpPr>
            <a:spLocks noGrp="1"/>
          </p:cNvSpPr>
          <p:nvPr>
            <p:ph type="dt" sz="half" idx="10"/>
          </p:nvPr>
        </p:nvSpPr>
        <p:spPr/>
        <p:txBody>
          <a:bodyPr/>
          <a:lstStyle/>
          <a:p>
            <a:fld id="{71894EFA-092D-45AB-8536-E5A9200207F6}" type="datetime1">
              <a:rPr lang="en-US" smtClean="0"/>
              <a:t>10/31/2021</a:t>
            </a:fld>
            <a:endParaRPr lang="en-US" dirty="0"/>
          </a:p>
        </p:txBody>
      </p:sp>
      <p:sp>
        <p:nvSpPr>
          <p:cNvPr id="5" name="Slide Number Placeholder 4">
            <a:extLst>
              <a:ext uri="{FF2B5EF4-FFF2-40B4-BE49-F238E27FC236}">
                <a16:creationId xmlns:a16="http://schemas.microsoft.com/office/drawing/2014/main" id="{183975C0-0875-4F91-B15F-D86C6DCF792A}"/>
              </a:ext>
            </a:extLst>
          </p:cNvPr>
          <p:cNvSpPr>
            <a:spLocks noGrp="1"/>
          </p:cNvSpPr>
          <p:nvPr>
            <p:ph type="sldNum" sz="quarter" idx="12"/>
          </p:nvPr>
        </p:nvSpPr>
        <p:spPr/>
        <p:txBody>
          <a:bodyPr/>
          <a:lstStyle/>
          <a:p>
            <a:fld id="{167C7869-A53D-427E-BD12-D1985B8D3EB6}" type="slidenum">
              <a:rPr lang="en-US" smtClean="0"/>
              <a:pPr/>
              <a:t>24</a:t>
            </a:fld>
            <a:endParaRPr lang="en-US" dirty="0"/>
          </a:p>
        </p:txBody>
      </p:sp>
      <p:sp>
        <p:nvSpPr>
          <p:cNvPr id="8" name="TextBox 7">
            <a:extLst>
              <a:ext uri="{FF2B5EF4-FFF2-40B4-BE49-F238E27FC236}">
                <a16:creationId xmlns:a16="http://schemas.microsoft.com/office/drawing/2014/main" id="{C8FF8422-AF37-4E73-95FE-97F5EA5EC4B7}"/>
              </a:ext>
            </a:extLst>
          </p:cNvPr>
          <p:cNvSpPr txBox="1"/>
          <p:nvPr/>
        </p:nvSpPr>
        <p:spPr>
          <a:xfrm>
            <a:off x="2590800" y="5035327"/>
            <a:ext cx="2895600" cy="523220"/>
          </a:xfrm>
          <a:prstGeom prst="rect">
            <a:avLst/>
          </a:prstGeom>
          <a:noFill/>
        </p:spPr>
        <p:txBody>
          <a:bodyPr wrap="square">
            <a:spAutoFit/>
          </a:bodyPr>
          <a:lstStyle/>
          <a:p>
            <a:r>
              <a:rPr lang="en-US" sz="2800" b="1" dirty="0">
                <a:solidFill>
                  <a:srgbClr val="FF0000"/>
                </a:solidFill>
              </a:rPr>
              <a:t>          Thank You!!</a:t>
            </a:r>
            <a:endParaRPr lang="am-ET" sz="2800" b="1" dirty="0">
              <a:solidFill>
                <a:srgbClr val="FF0000"/>
              </a:solidFill>
            </a:endParaRPr>
          </a:p>
        </p:txBody>
      </p:sp>
    </p:spTree>
    <p:extLst>
      <p:ext uri="{BB962C8B-B14F-4D97-AF65-F5344CB8AC3E}">
        <p14:creationId xmlns:p14="http://schemas.microsoft.com/office/powerpoint/2010/main" val="77599541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152400"/>
            <a:ext cx="8839200" cy="6553200"/>
          </a:xfrm>
          <a:solidFill>
            <a:schemeClr val="bg1"/>
          </a:solidFill>
        </p:spPr>
        <p:txBody>
          <a:bodyPr>
            <a:normAutofit/>
          </a:bodyPr>
          <a:lstStyle/>
          <a:p>
            <a:pPr marL="457200" indent="-457200" algn="just">
              <a:buFont typeface="Wingdings" pitchFamily="2" charset="2"/>
              <a:buChar char="q"/>
            </a:pPr>
            <a:r>
              <a:rPr lang="en-US" sz="2800" dirty="0">
                <a:solidFill>
                  <a:schemeClr val="tx1"/>
                </a:solidFill>
                <a:latin typeface="Times New Roman" pitchFamily="18" charset="0"/>
                <a:cs typeface="Times New Roman" pitchFamily="18" charset="0"/>
              </a:rPr>
              <a:t> </a:t>
            </a:r>
            <a:r>
              <a:rPr lang="en-US" sz="3200" dirty="0">
                <a:solidFill>
                  <a:schemeClr val="tx1"/>
                </a:solidFill>
                <a:latin typeface="Times New Roman" pitchFamily="18" charset="0"/>
                <a:cs typeface="Times New Roman" pitchFamily="18" charset="0"/>
              </a:rPr>
              <a:t>Aristotle (1955) also added that citizens of a State should always </a:t>
            </a:r>
            <a:r>
              <a:rPr lang="en-US" sz="3200" dirty="0">
                <a:solidFill>
                  <a:srgbClr val="FF0000"/>
                </a:solidFill>
                <a:latin typeface="Times New Roman" pitchFamily="18" charset="0"/>
                <a:cs typeface="Times New Roman" pitchFamily="18" charset="0"/>
              </a:rPr>
              <a:t>be educated to suit the constitution of a State. </a:t>
            </a:r>
          </a:p>
          <a:p>
            <a:pPr marL="457200" indent="-457200" algn="just">
              <a:buFont typeface="Wingdings" pitchFamily="2" charset="2"/>
              <a:buChar char="q"/>
            </a:pPr>
            <a:r>
              <a:rPr lang="en-US" sz="3200" dirty="0">
                <a:solidFill>
                  <a:schemeClr val="tx1"/>
                </a:solidFill>
                <a:latin typeface="Times New Roman" pitchFamily="18" charset="0"/>
                <a:cs typeface="Times New Roman" pitchFamily="18" charset="0"/>
              </a:rPr>
              <a:t>Accordingly, creating a good citizen has been the prior concern of many States, including Ethiopia.</a:t>
            </a:r>
          </a:p>
          <a:p>
            <a:pPr marL="457200" indent="-457200" algn="just">
              <a:buFont typeface="Wingdings" pitchFamily="2" charset="2"/>
              <a:buChar char="q"/>
            </a:pPr>
            <a:r>
              <a:rPr lang="en-US" sz="3200" dirty="0">
                <a:solidFill>
                  <a:srgbClr val="FF0000"/>
                </a:solidFill>
                <a:latin typeface="Times New Roman" pitchFamily="18" charset="0"/>
                <a:cs typeface="Times New Roman" pitchFamily="18" charset="0"/>
              </a:rPr>
              <a:t>This is because good citizens are made not born.</a:t>
            </a:r>
          </a:p>
          <a:p>
            <a:pPr marL="457200" indent="-457200" algn="just">
              <a:buFont typeface="Wingdings" pitchFamily="2" charset="2"/>
              <a:buChar char="q"/>
            </a:pPr>
            <a:r>
              <a:rPr lang="en-US" sz="3200" dirty="0">
                <a:solidFill>
                  <a:schemeClr val="tx1"/>
                </a:solidFill>
                <a:latin typeface="Times New Roman" pitchFamily="18" charset="0"/>
                <a:cs typeface="Times New Roman" pitchFamily="18" charset="0"/>
              </a:rPr>
              <a:t>The subject Civics assumed different names and purposes depending on countries’ ideologies.</a:t>
            </a:r>
          </a:p>
          <a:p>
            <a:pPr marL="457200" indent="-457200" algn="just">
              <a:buFont typeface="Wingdings" pitchFamily="2" charset="2"/>
              <a:buChar char="q"/>
            </a:pPr>
            <a:r>
              <a:rPr lang="en-US" sz="3200" dirty="0">
                <a:solidFill>
                  <a:schemeClr val="tx1"/>
                </a:solidFill>
                <a:latin typeface="Times New Roman" pitchFamily="18" charset="0"/>
                <a:cs typeface="Times New Roman" pitchFamily="18" charset="0"/>
              </a:rPr>
              <a:t>Thus the definition of the discipline vary across States. For instance, </a:t>
            </a:r>
          </a:p>
          <a:p>
            <a:pPr marL="457200" indent="-457200" algn="just">
              <a:buFont typeface="Wingdings" pitchFamily="2" charset="2"/>
              <a:buChar char="q"/>
            </a:pPr>
            <a:r>
              <a:rPr lang="en-US" sz="3200" dirty="0">
                <a:solidFill>
                  <a:schemeClr val="tx1"/>
                </a:solidFill>
                <a:latin typeface="Times New Roman" pitchFamily="18" charset="0"/>
                <a:cs typeface="Times New Roman" pitchFamily="18" charset="0"/>
              </a:rPr>
              <a:t>Terms such as Right Education (in South Africa),</a:t>
            </a:r>
          </a:p>
          <a:p>
            <a:pPr algn="just"/>
            <a:endParaRPr lang="en-US" sz="2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D21A5937-C963-4C03-9E04-5ADF194742D4}" type="datetime1">
              <a:rPr lang="en-US" smtClean="0"/>
              <a:t>10/31/2021</a:t>
            </a:fld>
            <a:endParaRPr lang="en-US" dirty="0"/>
          </a:p>
        </p:txBody>
      </p:sp>
      <p:sp>
        <p:nvSpPr>
          <p:cNvPr id="5" name="Slide Number Placeholder 4"/>
          <p:cNvSpPr>
            <a:spLocks noGrp="1"/>
          </p:cNvSpPr>
          <p:nvPr>
            <p:ph type="sldNum" sz="quarter" idx="12"/>
          </p:nvPr>
        </p:nvSpPr>
        <p:spPr/>
        <p:txBody>
          <a:bodyPr/>
          <a:lstStyle/>
          <a:p>
            <a:fld id="{167C7869-A53D-427E-BD12-D1985B8D3EB6}" type="slidenum">
              <a:rPr lang="en-US" smtClean="0"/>
              <a:pPr/>
              <a:t>3</a:t>
            </a:fld>
            <a:endParaRPr lang="en-US" dirty="0"/>
          </a:p>
        </p:txBody>
      </p:sp>
    </p:spTree>
    <p:extLst>
      <p:ext uri="{BB962C8B-B14F-4D97-AF65-F5344CB8AC3E}">
        <p14:creationId xmlns:p14="http://schemas.microsoft.com/office/powerpoint/2010/main" val="364894671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152400"/>
            <a:ext cx="8839200" cy="6629400"/>
          </a:xfrm>
          <a:solidFill>
            <a:schemeClr val="bg1"/>
          </a:solidFill>
        </p:spPr>
        <p:txBody>
          <a:bodyPr>
            <a:normAutofit/>
          </a:bodyPr>
          <a:lstStyle/>
          <a:p>
            <a:pPr marL="457200" indent="-457200" algn="just">
              <a:buFont typeface="Wingdings" pitchFamily="2" charset="2"/>
              <a:buChar char="q"/>
            </a:pPr>
            <a:r>
              <a:rPr lang="en-US" sz="2800" dirty="0">
                <a:solidFill>
                  <a:schemeClr val="tx1"/>
                </a:solidFill>
                <a:latin typeface="Times New Roman" pitchFamily="18" charset="0"/>
                <a:cs typeface="Times New Roman" pitchFamily="18" charset="0"/>
              </a:rPr>
              <a:t> Citizenship Education (in United States of America and Germany), </a:t>
            </a:r>
          </a:p>
          <a:p>
            <a:pPr marL="457200" indent="-457200" algn="just">
              <a:buFont typeface="Wingdings" pitchFamily="2" charset="2"/>
              <a:buChar char="q"/>
            </a:pPr>
            <a:r>
              <a:rPr lang="en-US" sz="2800" dirty="0">
                <a:solidFill>
                  <a:schemeClr val="tx1"/>
                </a:solidFill>
                <a:latin typeface="Times New Roman" pitchFamily="18" charset="0"/>
                <a:cs typeface="Times New Roman" pitchFamily="18" charset="0"/>
              </a:rPr>
              <a:t>Citizenship and Character Education (in Singapore), </a:t>
            </a:r>
          </a:p>
          <a:p>
            <a:pPr marL="457200" indent="-457200" algn="just">
              <a:buFont typeface="Wingdings" pitchFamily="2" charset="2"/>
              <a:buChar char="q"/>
            </a:pPr>
            <a:r>
              <a:rPr lang="en-US" sz="2800" dirty="0">
                <a:solidFill>
                  <a:schemeClr val="tx1"/>
                </a:solidFill>
                <a:latin typeface="Times New Roman" pitchFamily="18" charset="0"/>
                <a:cs typeface="Times New Roman" pitchFamily="18" charset="0"/>
              </a:rPr>
              <a:t>Civics and Ethical Education (in Ethiopia)</a:t>
            </a:r>
          </a:p>
          <a:p>
            <a:pPr marL="457200" indent="-457200" algn="just">
              <a:buFont typeface="Wingdings" pitchFamily="2" charset="2"/>
              <a:buChar char="q"/>
            </a:pPr>
            <a:r>
              <a:rPr lang="en-US" sz="2800" b="1" i="1" dirty="0">
                <a:solidFill>
                  <a:srgbClr val="FF0000"/>
                </a:solidFill>
                <a:latin typeface="Times New Roman" pitchFamily="18" charset="0"/>
                <a:cs typeface="Times New Roman" pitchFamily="18" charset="0"/>
              </a:rPr>
              <a:t>Though the most cited definition of civic education is an education that studies about the rights and responsibilities of citizens of a politically organized group of people.</a:t>
            </a:r>
          </a:p>
          <a:p>
            <a:pPr marL="457200" indent="-457200" algn="just">
              <a:buFont typeface="Wingdings" pitchFamily="2" charset="2"/>
              <a:buChar char="q"/>
            </a:pPr>
            <a:r>
              <a:rPr lang="en-US" sz="2800" dirty="0">
                <a:solidFill>
                  <a:schemeClr val="tx1"/>
                </a:solidFill>
                <a:latin typeface="Times New Roman" pitchFamily="18" charset="0"/>
                <a:cs typeface="Times New Roman" pitchFamily="18" charset="0"/>
              </a:rPr>
              <a:t>But different writers define it in many ways. </a:t>
            </a:r>
            <a:r>
              <a:rPr lang="en-US" sz="2800" dirty="0">
                <a:solidFill>
                  <a:schemeClr val="tx1"/>
                </a:solidFill>
              </a:rPr>
              <a:t>For instance, </a:t>
            </a:r>
          </a:p>
          <a:p>
            <a:pPr marL="457200" indent="-457200" algn="just">
              <a:buFont typeface="Wingdings" pitchFamily="2" charset="2"/>
              <a:buChar char="q"/>
            </a:pPr>
            <a:r>
              <a:rPr lang="en-US" sz="2800" b="1" dirty="0">
                <a:solidFill>
                  <a:srgbClr val="FF0000"/>
                </a:solidFill>
                <a:latin typeface="Times New Roman" pitchFamily="18" charset="0"/>
                <a:cs typeface="Times New Roman" pitchFamily="18" charset="0"/>
              </a:rPr>
              <a:t>Civic education is the knowledge of the constitutions, the principles, values, history and application to contemporary life(Patrick (1986) . </a:t>
            </a:r>
          </a:p>
        </p:txBody>
      </p:sp>
      <p:sp>
        <p:nvSpPr>
          <p:cNvPr id="4" name="Date Placeholder 3"/>
          <p:cNvSpPr>
            <a:spLocks noGrp="1"/>
          </p:cNvSpPr>
          <p:nvPr>
            <p:ph type="dt" sz="half" idx="10"/>
          </p:nvPr>
        </p:nvSpPr>
        <p:spPr/>
        <p:txBody>
          <a:bodyPr/>
          <a:lstStyle/>
          <a:p>
            <a:fld id="{BC30BFC9-A2B8-4BFF-9942-53308F4859F1}" type="datetime1">
              <a:rPr lang="en-US" smtClean="0"/>
              <a:t>10/31/2021</a:t>
            </a:fld>
            <a:endParaRPr lang="en-US" dirty="0"/>
          </a:p>
        </p:txBody>
      </p:sp>
      <p:sp>
        <p:nvSpPr>
          <p:cNvPr id="5" name="Slide Number Placeholder 4"/>
          <p:cNvSpPr>
            <a:spLocks noGrp="1"/>
          </p:cNvSpPr>
          <p:nvPr>
            <p:ph type="sldNum" sz="quarter" idx="12"/>
          </p:nvPr>
        </p:nvSpPr>
        <p:spPr/>
        <p:txBody>
          <a:bodyPr/>
          <a:lstStyle/>
          <a:p>
            <a:fld id="{167C7869-A53D-427E-BD12-D1985B8D3EB6}" type="slidenum">
              <a:rPr lang="en-US" smtClean="0"/>
              <a:pPr/>
              <a:t>4</a:t>
            </a:fld>
            <a:endParaRPr lang="en-US" dirty="0"/>
          </a:p>
        </p:txBody>
      </p:sp>
    </p:spTree>
    <p:extLst>
      <p:ext uri="{BB962C8B-B14F-4D97-AF65-F5344CB8AC3E}">
        <p14:creationId xmlns:p14="http://schemas.microsoft.com/office/powerpoint/2010/main" val="122605832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228600"/>
            <a:ext cx="8763000" cy="6400800"/>
          </a:xfrm>
          <a:solidFill>
            <a:schemeClr val="bg1"/>
          </a:solidFill>
        </p:spPr>
        <p:txBody>
          <a:bodyPr>
            <a:normAutofit/>
          </a:bodyPr>
          <a:lstStyle/>
          <a:p>
            <a:pPr marL="457200" indent="-457200" algn="just">
              <a:buFont typeface="Wingdings" panose="05000000000000000000" pitchFamily="2" charset="2"/>
              <a:buChar char="§"/>
            </a:pPr>
            <a:r>
              <a:rPr lang="en-US" sz="2800" dirty="0">
                <a:solidFill>
                  <a:schemeClr val="tx1"/>
                </a:solidFill>
                <a:latin typeface="Times New Roman" pitchFamily="18" charset="0"/>
                <a:cs typeface="Times New Roman" pitchFamily="18" charset="0"/>
              </a:rPr>
              <a:t>It is the knowledge, means, and activities designed to encourage students to participate actively in democratic life, accepting and exercising their rights and responsibilities.</a:t>
            </a:r>
          </a:p>
          <a:p>
            <a:pPr marL="457200" indent="-457200" algn="just">
              <a:buFont typeface="Wingdings" panose="05000000000000000000" pitchFamily="2" charset="2"/>
              <a:buChar char="§"/>
            </a:pPr>
            <a:r>
              <a:rPr lang="en-US" sz="2800" b="1" dirty="0">
                <a:solidFill>
                  <a:srgbClr val="FF0000"/>
                </a:solidFill>
                <a:latin typeface="Times New Roman" pitchFamily="18" charset="0"/>
                <a:cs typeface="Times New Roman" pitchFamily="18" charset="0"/>
              </a:rPr>
              <a:t>It is a way of learning for effective participation in a democratic and development process(UNDP, 2004). </a:t>
            </a:r>
          </a:p>
          <a:p>
            <a:pPr marL="457200" indent="-457200" algn="just">
              <a:buFont typeface="Wingdings" panose="05000000000000000000" pitchFamily="2" charset="2"/>
              <a:buChar char="§"/>
            </a:pPr>
            <a:r>
              <a:rPr lang="en-US" sz="2800" dirty="0">
                <a:solidFill>
                  <a:schemeClr val="tx1"/>
                </a:solidFill>
                <a:latin typeface="Times New Roman" pitchFamily="18" charset="0"/>
                <a:cs typeface="Times New Roman" pitchFamily="18" charset="0"/>
              </a:rPr>
              <a:t>It is the development of ideas, habits, behaviors and useful attitudes in the individual which enables him to be a useful member of the society(Aggarwal 1982) . </a:t>
            </a:r>
          </a:p>
          <a:p>
            <a:pPr marL="457200" indent="-457200" algn="just">
              <a:buFont typeface="Wingdings" panose="05000000000000000000" pitchFamily="2" charset="2"/>
              <a:buChar char="§"/>
            </a:pPr>
            <a:r>
              <a:rPr lang="en-US" sz="2800" dirty="0">
                <a:solidFill>
                  <a:schemeClr val="tx1"/>
                </a:solidFill>
                <a:latin typeface="Times New Roman" pitchFamily="18" charset="0"/>
                <a:cs typeface="Times New Roman" pitchFamily="18" charset="0"/>
              </a:rPr>
              <a:t>It can be also defined as </a:t>
            </a:r>
            <a:r>
              <a:rPr lang="en-US" sz="2800" b="1" dirty="0">
                <a:solidFill>
                  <a:srgbClr val="FF0000"/>
                </a:solidFill>
                <a:latin typeface="Times New Roman" pitchFamily="18" charset="0"/>
                <a:cs typeface="Times New Roman" pitchFamily="18" charset="0"/>
              </a:rPr>
              <a:t>the process of helping young people acquire and learn to use the skills, knowledge, and attitudes that will prepare them to be competent and responsible citizens throughout their lives. </a:t>
            </a:r>
          </a:p>
          <a:p>
            <a:pPr algn="just"/>
            <a:endParaRPr lang="en-US" dirty="0">
              <a:solidFill>
                <a:schemeClr val="tx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D7E028D-6D28-4D7D-A8C3-0954D1380C53}" type="datetime1">
              <a:rPr lang="en-US" smtClean="0"/>
              <a:t>10/31/2021</a:t>
            </a:fld>
            <a:endParaRPr lang="en-US" dirty="0"/>
          </a:p>
        </p:txBody>
      </p:sp>
      <p:sp>
        <p:nvSpPr>
          <p:cNvPr id="5" name="Slide Number Placeholder 4"/>
          <p:cNvSpPr>
            <a:spLocks noGrp="1"/>
          </p:cNvSpPr>
          <p:nvPr>
            <p:ph type="sldNum" sz="quarter" idx="12"/>
          </p:nvPr>
        </p:nvSpPr>
        <p:spPr/>
        <p:txBody>
          <a:bodyPr/>
          <a:lstStyle/>
          <a:p>
            <a:fld id="{167C7869-A53D-427E-BD12-D1985B8D3EB6}" type="slidenum">
              <a:rPr lang="en-US" smtClean="0"/>
              <a:pPr/>
              <a:t>5</a:t>
            </a:fld>
            <a:endParaRPr lang="en-US" dirty="0"/>
          </a:p>
        </p:txBody>
      </p:sp>
    </p:spTree>
    <p:extLst>
      <p:ext uri="{BB962C8B-B14F-4D97-AF65-F5344CB8AC3E}">
        <p14:creationId xmlns:p14="http://schemas.microsoft.com/office/powerpoint/2010/main" val="57684613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152400"/>
            <a:ext cx="8839200" cy="6477000"/>
          </a:xfrm>
          <a:solidFill>
            <a:schemeClr val="bg1"/>
          </a:solidFill>
        </p:spPr>
        <p:txBody>
          <a:bodyPr>
            <a:normAutofit/>
          </a:bodyPr>
          <a:lstStyle/>
          <a:p>
            <a:pPr marL="457200" indent="-457200" algn="just">
              <a:buFont typeface="Wingdings" panose="05000000000000000000" pitchFamily="2" charset="2"/>
              <a:buChar char="§"/>
            </a:pPr>
            <a:r>
              <a:rPr lang="en-US" sz="2800" dirty="0">
                <a:solidFill>
                  <a:schemeClr val="tx1"/>
                </a:solidFill>
                <a:latin typeface="Times New Roman" pitchFamily="18" charset="0"/>
                <a:cs typeface="Times New Roman" pitchFamily="18" charset="0"/>
              </a:rPr>
              <a:t>There is two different concepts about civic education which is a maximal and a minimal. </a:t>
            </a:r>
          </a:p>
          <a:p>
            <a:pPr algn="just"/>
            <a:r>
              <a:rPr lang="en-US" sz="2800" b="1" dirty="0">
                <a:solidFill>
                  <a:srgbClr val="FF0000"/>
                </a:solidFill>
                <a:latin typeface="Times New Roman" pitchFamily="18" charset="0"/>
                <a:cs typeface="Times New Roman" pitchFamily="18" charset="0"/>
              </a:rPr>
              <a:t>The minimal concept of civic education is</a:t>
            </a:r>
          </a:p>
          <a:p>
            <a:pPr lvl="1" algn="just"/>
            <a:r>
              <a:rPr lang="en-US" sz="2000" dirty="0">
                <a:solidFill>
                  <a:schemeClr val="tx1"/>
                </a:solidFill>
                <a:latin typeface="Times New Roman" pitchFamily="18" charset="0"/>
                <a:cs typeface="Times New Roman" pitchFamily="18" charset="0"/>
              </a:rPr>
              <a:t>	content-led, </a:t>
            </a:r>
          </a:p>
          <a:p>
            <a:pPr lvl="2" algn="just"/>
            <a:r>
              <a:rPr lang="en-US" sz="2000" dirty="0">
                <a:solidFill>
                  <a:schemeClr val="tx1"/>
                </a:solidFill>
                <a:latin typeface="Times New Roman" pitchFamily="18" charset="0"/>
                <a:cs typeface="Times New Roman" pitchFamily="18" charset="0"/>
              </a:rPr>
              <a:t>teacher-based, </a:t>
            </a:r>
          </a:p>
          <a:p>
            <a:pPr lvl="2" algn="just"/>
            <a:r>
              <a:rPr lang="en-US" sz="2000" dirty="0">
                <a:solidFill>
                  <a:schemeClr val="tx1"/>
                </a:solidFill>
                <a:latin typeface="Times New Roman" pitchFamily="18" charset="0"/>
                <a:cs typeface="Times New Roman" pitchFamily="18" charset="0"/>
              </a:rPr>
              <a:t>whole-class teaching and examination-based assessment.</a:t>
            </a:r>
          </a:p>
          <a:p>
            <a:pPr algn="just"/>
            <a:r>
              <a:rPr lang="en-US" sz="2800" b="1" dirty="0">
                <a:solidFill>
                  <a:srgbClr val="FF0000"/>
                </a:solidFill>
                <a:latin typeface="Times New Roman" pitchFamily="18" charset="0"/>
                <a:cs typeface="Times New Roman" pitchFamily="18" charset="0"/>
              </a:rPr>
              <a:t>The maximal concept of civic education is comprised of</a:t>
            </a:r>
          </a:p>
          <a:p>
            <a:pPr marL="914400" lvl="1" indent="-457200" algn="just">
              <a:buFont typeface="Wingdings" pitchFamily="2" charset="2"/>
              <a:buChar char="Ø"/>
            </a:pPr>
            <a:r>
              <a:rPr lang="en-US" sz="2400" dirty="0">
                <a:solidFill>
                  <a:schemeClr val="tx1"/>
                </a:solidFill>
                <a:latin typeface="Times New Roman" pitchFamily="18" charset="0"/>
                <a:cs typeface="Times New Roman" pitchFamily="18" charset="0"/>
              </a:rPr>
              <a:t>knowledge, </a:t>
            </a:r>
          </a:p>
          <a:p>
            <a:pPr marL="914400" lvl="1" indent="-457200" algn="just">
              <a:buFont typeface="Wingdings" pitchFamily="2" charset="2"/>
              <a:buChar char="Ø"/>
            </a:pPr>
            <a:r>
              <a:rPr lang="en-US" sz="2400" dirty="0">
                <a:solidFill>
                  <a:schemeClr val="tx1"/>
                </a:solidFill>
                <a:latin typeface="Times New Roman" pitchFamily="18" charset="0"/>
                <a:cs typeface="Times New Roman" pitchFamily="18" charset="0"/>
              </a:rPr>
              <a:t>values and skills, and </a:t>
            </a:r>
          </a:p>
          <a:p>
            <a:pPr marL="914400" lvl="1" indent="-457200" algn="just">
              <a:buFont typeface="Wingdings" pitchFamily="2" charset="2"/>
              <a:buChar char="Ø"/>
            </a:pPr>
            <a:r>
              <a:rPr lang="en-US" sz="2400" dirty="0">
                <a:solidFill>
                  <a:schemeClr val="tx1"/>
                </a:solidFill>
                <a:latin typeface="Times New Roman" pitchFamily="18" charset="0"/>
                <a:cs typeface="Times New Roman" pitchFamily="18" charset="0"/>
              </a:rPr>
              <a:t>aims to prepare students for active, responsible participation. </a:t>
            </a:r>
          </a:p>
          <a:p>
            <a:pPr marL="457200" indent="-457200" algn="just">
              <a:buFont typeface="Wingdings" panose="05000000000000000000" pitchFamily="2" charset="2"/>
              <a:buChar char="§"/>
            </a:pPr>
            <a:r>
              <a:rPr lang="en-US" sz="2800" b="1" dirty="0">
                <a:solidFill>
                  <a:srgbClr val="FF0000"/>
                </a:solidFill>
                <a:latin typeface="Times New Roman" pitchFamily="18" charset="0"/>
                <a:cs typeface="Times New Roman" pitchFamily="18" charset="0"/>
              </a:rPr>
              <a:t>Generally, it highly dependent on interactive teaching, which requires discussion, debate and the creation of many opportunities for students to participate effectively.</a:t>
            </a:r>
          </a:p>
          <a:p>
            <a:pPr marL="457200" indent="-457200" algn="just">
              <a:buFont typeface="Wingdings" pitchFamily="2" charset="2"/>
              <a:buChar char="Ø"/>
            </a:pPr>
            <a:endParaRPr lang="en-US" sz="2800" dirty="0">
              <a:solidFill>
                <a:schemeClr val="tx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6CCA10F0-3129-4186-A420-971C2D9FB555}" type="datetime1">
              <a:rPr lang="en-US" smtClean="0"/>
              <a:t>10/31/2021</a:t>
            </a:fld>
            <a:endParaRPr lang="en-US" dirty="0"/>
          </a:p>
        </p:txBody>
      </p:sp>
      <p:sp>
        <p:nvSpPr>
          <p:cNvPr id="5" name="Slide Number Placeholder 4"/>
          <p:cNvSpPr>
            <a:spLocks noGrp="1"/>
          </p:cNvSpPr>
          <p:nvPr>
            <p:ph type="sldNum" sz="quarter" idx="12"/>
          </p:nvPr>
        </p:nvSpPr>
        <p:spPr/>
        <p:txBody>
          <a:bodyPr/>
          <a:lstStyle/>
          <a:p>
            <a:fld id="{167C7869-A53D-427E-BD12-D1985B8D3EB6}" type="slidenum">
              <a:rPr lang="en-US" smtClean="0"/>
              <a:pPr/>
              <a:t>6</a:t>
            </a:fld>
            <a:endParaRPr lang="en-US" dirty="0"/>
          </a:p>
        </p:txBody>
      </p:sp>
    </p:spTree>
    <p:extLst>
      <p:ext uri="{BB962C8B-B14F-4D97-AF65-F5344CB8AC3E}">
        <p14:creationId xmlns:p14="http://schemas.microsoft.com/office/powerpoint/2010/main" val="48232052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 y="152400"/>
            <a:ext cx="8839200" cy="6858000"/>
          </a:xfrm>
          <a:solidFill>
            <a:schemeClr val="bg1"/>
          </a:solidFill>
        </p:spPr>
        <p:txBody>
          <a:bodyPr>
            <a:noAutofit/>
          </a:bodyPr>
          <a:lstStyle/>
          <a:p>
            <a:pPr lvl="2" algn="just"/>
            <a:r>
              <a:rPr lang="en-US" sz="2800" b="1" dirty="0">
                <a:solidFill>
                  <a:srgbClr val="00B0F0"/>
                </a:solidFill>
                <a:latin typeface="Times New Roman" pitchFamily="18" charset="0"/>
                <a:cs typeface="Times New Roman" pitchFamily="18" charset="0"/>
              </a:rPr>
              <a:t>The Definition and Nature of Ethics and Morality</a:t>
            </a:r>
            <a:endParaRPr lang="en-US" sz="2800" b="1" dirty="0">
              <a:solidFill>
                <a:schemeClr val="tx1"/>
              </a:solidFill>
            </a:endParaRPr>
          </a:p>
          <a:p>
            <a:pPr lvl="2" algn="just"/>
            <a:r>
              <a:rPr lang="en-US" sz="2800" b="1" dirty="0">
                <a:solidFill>
                  <a:schemeClr val="tx1"/>
                </a:solidFill>
              </a:rPr>
              <a:t>What Ethics is?</a:t>
            </a:r>
          </a:p>
          <a:p>
            <a:pPr marL="342900" indent="-342900" algn="just">
              <a:buFont typeface="Wingdings" pitchFamily="2" charset="2"/>
              <a:buChar char="Ø"/>
            </a:pPr>
            <a:r>
              <a:rPr lang="en-US" sz="2800" dirty="0">
                <a:solidFill>
                  <a:srgbClr val="C00000"/>
                </a:solidFill>
                <a:latin typeface="Times New Roman" pitchFamily="18" charset="0"/>
                <a:cs typeface="Times New Roman" pitchFamily="18" charset="0"/>
              </a:rPr>
              <a:t>Etymologically the word ethics is derived from Greek word “ethos” meaning culture, custom or habit. </a:t>
            </a:r>
          </a:p>
          <a:p>
            <a:pPr marL="342900" indent="-342900" algn="just">
              <a:buFont typeface="Wingdings" pitchFamily="2" charset="2"/>
              <a:buChar char="Ø"/>
            </a:pPr>
            <a:r>
              <a:rPr lang="en-US" sz="2800" dirty="0">
                <a:solidFill>
                  <a:schemeClr val="tx1"/>
                </a:solidFill>
                <a:latin typeface="Times New Roman" pitchFamily="18" charset="0"/>
                <a:cs typeface="Times New Roman" pitchFamily="18" charset="0"/>
              </a:rPr>
              <a:t>Ethics is a branch of philosophy that attempts to understand people’s moral beliefs and actions.</a:t>
            </a:r>
          </a:p>
          <a:p>
            <a:pPr marL="342900" indent="-342900" algn="just">
              <a:buFont typeface="Wingdings" pitchFamily="2" charset="2"/>
              <a:buChar char="Ø"/>
            </a:pPr>
            <a:r>
              <a:rPr lang="en-US" sz="2800" dirty="0">
                <a:solidFill>
                  <a:schemeClr val="tx1"/>
                </a:solidFill>
                <a:latin typeface="Times New Roman" pitchFamily="18" charset="0"/>
                <a:cs typeface="Times New Roman" pitchFamily="18" charset="0"/>
              </a:rPr>
              <a:t>Ethics, or moral philosophy, considers theories about what human beings are capable of doing, alongside accounts of what they ought to do if they are to live an ethically good life. </a:t>
            </a:r>
          </a:p>
          <a:p>
            <a:pPr marL="342900" indent="-342900" algn="just">
              <a:buFont typeface="Wingdings" pitchFamily="2" charset="2"/>
              <a:buChar char="Ø"/>
            </a:pPr>
            <a:r>
              <a:rPr lang="en-US" sz="2800" dirty="0">
                <a:solidFill>
                  <a:schemeClr val="tx1"/>
                </a:solidFill>
                <a:latin typeface="Times New Roman" pitchFamily="18" charset="0"/>
                <a:cs typeface="Times New Roman" pitchFamily="18" charset="0"/>
              </a:rPr>
              <a:t>Ethics also explores the meaning and the ranking of different ethical values, such as honesty, autonomy, equality and justice…</a:t>
            </a:r>
          </a:p>
          <a:p>
            <a:pPr marL="342900" indent="-342900" algn="just">
              <a:buFont typeface="Wingdings" pitchFamily="2" charset="2"/>
              <a:buChar char="Ø"/>
            </a:pPr>
            <a:r>
              <a:rPr lang="en-US" sz="2800" dirty="0">
                <a:solidFill>
                  <a:schemeClr val="tx1"/>
                </a:solidFill>
                <a:latin typeface="Times New Roman" pitchFamily="18" charset="0"/>
                <a:cs typeface="Times New Roman" pitchFamily="18" charset="0"/>
              </a:rPr>
              <a:t>Ethics is the branch of philosophy that deals with moral principles</a:t>
            </a:r>
          </a:p>
          <a:p>
            <a:pPr algn="just"/>
            <a:endParaRPr lang="en-US" sz="2800" dirty="0">
              <a:solidFill>
                <a:schemeClr val="tx1"/>
              </a:solidFill>
              <a:latin typeface="Times New Roman" pitchFamily="18" charset="0"/>
              <a:cs typeface="Times New Roman" pitchFamily="18" charset="0"/>
            </a:endParaRPr>
          </a:p>
          <a:p>
            <a:pPr marL="342900" indent="-342900" algn="just">
              <a:buFont typeface="Wingdings" pitchFamily="2" charset="2"/>
              <a:buChar char="Ø"/>
            </a:pPr>
            <a:endParaRPr lang="en-US" sz="2800" dirty="0">
              <a:solidFill>
                <a:schemeClr val="tx1"/>
              </a:solidFill>
              <a:latin typeface="Times New Roman" pitchFamily="18" charset="0"/>
              <a:cs typeface="Times New Roman" pitchFamily="18" charset="0"/>
            </a:endParaRPr>
          </a:p>
          <a:p>
            <a:pPr marL="342900" indent="-342900" algn="just">
              <a:buFont typeface="Wingdings" pitchFamily="2" charset="2"/>
              <a:buChar char="Ø"/>
            </a:pPr>
            <a:endParaRPr lang="en-US" dirty="0">
              <a:solidFill>
                <a:schemeClr val="tx1"/>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167C7869-A53D-427E-BD12-D1985B8D3EB6}" type="slidenum">
              <a:rPr lang="en-US" smtClean="0"/>
              <a:pPr/>
              <a:t>7</a:t>
            </a:fld>
            <a:endParaRPr lang="en-US" dirty="0"/>
          </a:p>
        </p:txBody>
      </p:sp>
    </p:spTree>
    <p:extLst>
      <p:ext uri="{BB962C8B-B14F-4D97-AF65-F5344CB8AC3E}">
        <p14:creationId xmlns:p14="http://schemas.microsoft.com/office/powerpoint/2010/main" val="343215831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228600"/>
            <a:ext cx="8686800" cy="6400800"/>
          </a:xfrm>
          <a:solidFill>
            <a:schemeClr val="bg1"/>
          </a:solidFill>
        </p:spPr>
        <p:txBody>
          <a:bodyPr>
            <a:noAutofit/>
          </a:bodyPr>
          <a:lstStyle/>
          <a:p>
            <a:pPr marL="457200" lvl="0" indent="-457200" algn="just">
              <a:buFont typeface="Wingdings" pitchFamily="2" charset="2"/>
              <a:buChar char="§"/>
            </a:pPr>
            <a:r>
              <a:rPr lang="en-US" sz="2800" dirty="0">
                <a:solidFill>
                  <a:schemeClr val="tx1"/>
                </a:solidFill>
                <a:latin typeface="Times New Roman" pitchFamily="18" charset="0"/>
                <a:cs typeface="Times New Roman" pitchFamily="18" charset="0"/>
              </a:rPr>
              <a:t>Ethics may share common ground with the law, religious belief, popular opinion, professional codes and the dictates of authority figures.</a:t>
            </a:r>
          </a:p>
          <a:p>
            <a:pPr marL="457200" indent="-457200" algn="just">
              <a:buFont typeface="Wingdings" pitchFamily="2" charset="2"/>
              <a:buChar char="§"/>
            </a:pPr>
            <a:r>
              <a:rPr lang="en-US" sz="2800" dirty="0">
                <a:solidFill>
                  <a:schemeClr val="tx1"/>
                </a:solidFill>
                <a:latin typeface="Times New Roman" pitchFamily="18" charset="0"/>
                <a:cs typeface="Times New Roman" pitchFamily="18" charset="0"/>
              </a:rPr>
              <a:t>Invariably all ethical questions involve a decision about what one </a:t>
            </a:r>
            <a:r>
              <a:rPr lang="en-US" sz="2800" i="1" dirty="0">
                <a:solidFill>
                  <a:srgbClr val="FF0000"/>
                </a:solidFill>
                <a:latin typeface="Times New Roman" pitchFamily="18" charset="0"/>
                <a:cs typeface="Times New Roman" pitchFamily="18" charset="0"/>
              </a:rPr>
              <a:t>should do/ought</a:t>
            </a:r>
            <a:r>
              <a:rPr lang="en-US" sz="2800" i="1" dirty="0">
                <a:solidFill>
                  <a:schemeClr val="tx1"/>
                </a:solidFill>
                <a:latin typeface="Times New Roman" pitchFamily="18" charset="0"/>
                <a:cs typeface="Times New Roman" pitchFamily="18" charset="0"/>
              </a:rPr>
              <a:t> to do</a:t>
            </a:r>
            <a:r>
              <a:rPr lang="en-US" sz="2800" dirty="0">
                <a:solidFill>
                  <a:schemeClr val="tx1"/>
                </a:solidFill>
                <a:latin typeface="Times New Roman" pitchFamily="18" charset="0"/>
                <a:cs typeface="Times New Roman" pitchFamily="18" charset="0"/>
              </a:rPr>
              <a:t> in a specific instance. </a:t>
            </a:r>
            <a:endParaRPr lang="en-US" sz="2800" i="1" dirty="0">
              <a:solidFill>
                <a:srgbClr val="FF0000"/>
              </a:solidFill>
              <a:latin typeface="Times New Roman" pitchFamily="18" charset="0"/>
              <a:cs typeface="Times New Roman" pitchFamily="18" charset="0"/>
            </a:endParaRPr>
          </a:p>
          <a:p>
            <a:pPr algn="just"/>
            <a:r>
              <a:rPr lang="en-US" sz="2800" b="1" dirty="0">
                <a:solidFill>
                  <a:schemeClr val="tx1"/>
                </a:solidFill>
                <a:latin typeface="Times New Roman" pitchFamily="18" charset="0"/>
                <a:cs typeface="Times New Roman" pitchFamily="18" charset="0"/>
              </a:rPr>
              <a:t>Generally, Ethics is:</a:t>
            </a:r>
            <a:endParaRPr lang="en-US" sz="2800" dirty="0">
              <a:solidFill>
                <a:schemeClr val="tx1"/>
              </a:solidFill>
              <a:latin typeface="Times New Roman" pitchFamily="18" charset="0"/>
              <a:cs typeface="Times New Roman" pitchFamily="18" charset="0"/>
            </a:endParaRPr>
          </a:p>
          <a:p>
            <a:pPr marL="457200" indent="-457200" algn="just">
              <a:buFont typeface="Wingdings" pitchFamily="2" charset="2"/>
              <a:buChar char="q"/>
            </a:pPr>
            <a:r>
              <a:rPr lang="en-US" sz="2800" b="1" dirty="0">
                <a:solidFill>
                  <a:srgbClr val="FF0000"/>
                </a:solidFill>
                <a:latin typeface="Times New Roman" pitchFamily="18" charset="0"/>
                <a:cs typeface="Times New Roman" pitchFamily="18" charset="0"/>
              </a:rPr>
              <a:t>The critical examination and evaluation of what is good, evil, right and wrong in human conduct </a:t>
            </a:r>
            <a:r>
              <a:rPr lang="en-US" sz="2800" dirty="0">
                <a:solidFill>
                  <a:schemeClr val="tx1"/>
                </a:solidFill>
                <a:latin typeface="Times New Roman" pitchFamily="18" charset="0"/>
                <a:cs typeface="Times New Roman" pitchFamily="18" charset="0"/>
              </a:rPr>
              <a:t>(Guy, 2001).</a:t>
            </a:r>
          </a:p>
          <a:p>
            <a:pPr marL="457200" indent="-457200" algn="just">
              <a:buFont typeface="Wingdings" pitchFamily="2" charset="2"/>
              <a:buChar char="q"/>
            </a:pPr>
            <a:r>
              <a:rPr lang="en-US" sz="2800" b="1" dirty="0">
                <a:solidFill>
                  <a:srgbClr val="00B0F0"/>
                </a:solidFill>
                <a:latin typeface="Times New Roman" pitchFamily="18" charset="0"/>
                <a:cs typeface="Times New Roman" pitchFamily="18" charset="0"/>
              </a:rPr>
              <a:t>It is a specific set of principles, values and guidelines for a particular group or organization </a:t>
            </a:r>
            <a:r>
              <a:rPr lang="en-US" sz="2800" dirty="0">
                <a:solidFill>
                  <a:schemeClr val="tx1"/>
                </a:solidFill>
                <a:latin typeface="Times New Roman" pitchFamily="18" charset="0"/>
                <a:cs typeface="Times New Roman" pitchFamily="18" charset="0"/>
              </a:rPr>
              <a:t>(Guy, 2001).</a:t>
            </a:r>
          </a:p>
          <a:p>
            <a:pPr algn="just"/>
            <a:endParaRPr lang="en-US" sz="2800" dirty="0">
              <a:solidFill>
                <a:schemeClr val="tx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25D8739-B057-421B-94CC-ABA043B8D750}" type="datetime1">
              <a:rPr lang="en-US" smtClean="0"/>
              <a:t>10/31/2021</a:t>
            </a:fld>
            <a:endParaRPr lang="en-US" dirty="0"/>
          </a:p>
        </p:txBody>
      </p:sp>
      <p:sp>
        <p:nvSpPr>
          <p:cNvPr id="5" name="Slide Number Placeholder 4"/>
          <p:cNvSpPr>
            <a:spLocks noGrp="1"/>
          </p:cNvSpPr>
          <p:nvPr>
            <p:ph type="sldNum" sz="quarter" idx="12"/>
          </p:nvPr>
        </p:nvSpPr>
        <p:spPr/>
        <p:txBody>
          <a:bodyPr/>
          <a:lstStyle/>
          <a:p>
            <a:fld id="{167C7869-A53D-427E-BD12-D1985B8D3EB6}" type="slidenum">
              <a:rPr lang="en-US" smtClean="0"/>
              <a:pPr/>
              <a:t>8</a:t>
            </a:fld>
            <a:endParaRPr lang="en-US" dirty="0"/>
          </a:p>
        </p:txBody>
      </p:sp>
    </p:spTree>
    <p:extLst>
      <p:ext uri="{BB962C8B-B14F-4D97-AF65-F5344CB8AC3E}">
        <p14:creationId xmlns:p14="http://schemas.microsoft.com/office/powerpoint/2010/main" val="283702284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228600"/>
            <a:ext cx="8686800" cy="6477000"/>
          </a:xfrm>
          <a:solidFill>
            <a:schemeClr val="bg1"/>
          </a:solidFill>
        </p:spPr>
        <p:txBody>
          <a:bodyPr>
            <a:noAutofit/>
          </a:bodyPr>
          <a:lstStyle/>
          <a:p>
            <a:pPr marL="457200" indent="-457200" algn="just">
              <a:buFont typeface="Wingdings" pitchFamily="2" charset="2"/>
              <a:buChar char="q"/>
            </a:pPr>
            <a:r>
              <a:rPr lang="en-US" sz="2800" dirty="0">
                <a:solidFill>
                  <a:schemeClr val="tx1"/>
                </a:solidFill>
                <a:latin typeface="Times New Roman" pitchFamily="18" charset="0"/>
                <a:cs typeface="Times New Roman" pitchFamily="18" charset="0"/>
              </a:rPr>
              <a:t>Ethics is the study of goodness, right action and moral responsibility, it asks what choices and ends we ought to pursue and what moral principles should govern our pursuits and choices (Madden, 2000).</a:t>
            </a:r>
          </a:p>
          <a:p>
            <a:pPr marL="457200" indent="-457200" algn="just">
              <a:buFont typeface="Wingdings" pitchFamily="2" charset="2"/>
              <a:buChar char="q"/>
            </a:pPr>
            <a:r>
              <a:rPr lang="en-US" sz="2800" b="1" dirty="0">
                <a:solidFill>
                  <a:srgbClr val="C00000"/>
                </a:solidFill>
                <a:latin typeface="Times New Roman" pitchFamily="18" charset="0"/>
                <a:cs typeface="Times New Roman" pitchFamily="18" charset="0"/>
              </a:rPr>
              <a:t>An academic discipline of philosophy concerned with the study and analysis of </a:t>
            </a:r>
            <a:r>
              <a:rPr lang="en-US" sz="2800" b="1" dirty="0">
                <a:solidFill>
                  <a:schemeClr val="tx1"/>
                </a:solidFill>
                <a:latin typeface="Times New Roman" pitchFamily="18" charset="0"/>
                <a:cs typeface="Times New Roman" pitchFamily="18" charset="0"/>
              </a:rPr>
              <a:t>what is good and what is bad,</a:t>
            </a:r>
            <a:r>
              <a:rPr lang="en-US" sz="2800" b="1" dirty="0">
                <a:solidFill>
                  <a:srgbClr val="C00000"/>
                </a:solidFill>
                <a:latin typeface="Times New Roman" pitchFamily="18" charset="0"/>
                <a:cs typeface="Times New Roman" pitchFamily="18" charset="0"/>
              </a:rPr>
              <a:t> </a:t>
            </a:r>
            <a:r>
              <a:rPr lang="en-US" sz="2800" b="1" dirty="0">
                <a:solidFill>
                  <a:srgbClr val="0070C0"/>
                </a:solidFill>
                <a:latin typeface="Times New Roman" pitchFamily="18" charset="0"/>
                <a:cs typeface="Times New Roman" pitchFamily="18" charset="0"/>
              </a:rPr>
              <a:t>what is right and what is wrong, </a:t>
            </a:r>
            <a:r>
              <a:rPr lang="en-US" sz="2800" b="1" dirty="0">
                <a:solidFill>
                  <a:schemeClr val="tx1"/>
                </a:solidFill>
                <a:latin typeface="Times New Roman" pitchFamily="18" charset="0"/>
                <a:cs typeface="Times New Roman" pitchFamily="18" charset="0"/>
              </a:rPr>
              <a:t>what is acceptable and what is not acceptable in interactions of human being. </a:t>
            </a:r>
          </a:p>
          <a:p>
            <a:pPr marL="457200" indent="-457200" algn="just">
              <a:buFont typeface="Wingdings" pitchFamily="2" charset="2"/>
              <a:buChar char="q"/>
            </a:pPr>
            <a:r>
              <a:rPr lang="en-US" sz="2800" dirty="0">
                <a:solidFill>
                  <a:schemeClr val="tx1"/>
                </a:solidFill>
                <a:latin typeface="Times New Roman" pitchFamily="18" charset="0"/>
                <a:cs typeface="Times New Roman" pitchFamily="18" charset="0"/>
              </a:rPr>
              <a:t>It is about the matter of knowing and study of morality.</a:t>
            </a:r>
          </a:p>
          <a:p>
            <a:pPr lvl="1" algn="l"/>
            <a:r>
              <a:rPr lang="en-US" b="1" dirty="0">
                <a:solidFill>
                  <a:schemeClr val="tx1"/>
                </a:solidFill>
              </a:rPr>
              <a:t>	What is Morality?</a:t>
            </a:r>
            <a:endParaRPr lang="en-US" sz="2800" dirty="0">
              <a:solidFill>
                <a:schemeClr val="tx1"/>
              </a:solidFill>
              <a:latin typeface="Times New Roman" pitchFamily="18" charset="0"/>
              <a:cs typeface="Times New Roman" pitchFamily="18" charset="0"/>
            </a:endParaRPr>
          </a:p>
          <a:p>
            <a:pPr marL="457200" indent="-457200" algn="just">
              <a:buFont typeface="Wingdings" pitchFamily="2" charset="2"/>
              <a:buChar char="q"/>
            </a:pPr>
            <a:r>
              <a:rPr lang="en-US" sz="2800" dirty="0">
                <a:solidFill>
                  <a:schemeClr val="tx1"/>
                </a:solidFill>
                <a:latin typeface="Times New Roman" pitchFamily="18" charset="0"/>
                <a:cs typeface="Times New Roman" pitchFamily="18" charset="0"/>
              </a:rPr>
              <a:t>The term Morality is derived from the  Latin </a:t>
            </a:r>
            <a:r>
              <a:rPr lang="en-US" sz="2800" i="1" dirty="0" err="1">
                <a:solidFill>
                  <a:schemeClr val="tx1"/>
                </a:solidFill>
                <a:latin typeface="Times New Roman" pitchFamily="18" charset="0"/>
                <a:cs typeface="Times New Roman" pitchFamily="18" charset="0"/>
              </a:rPr>
              <a:t>moralitas</a:t>
            </a:r>
            <a:r>
              <a:rPr lang="en-US" sz="2800" i="1" dirty="0">
                <a:solidFill>
                  <a:schemeClr val="tx1"/>
                </a:solidFill>
                <a:latin typeface="Times New Roman" pitchFamily="18" charset="0"/>
                <a:cs typeface="Times New Roman" pitchFamily="18" charset="0"/>
              </a:rPr>
              <a:t> to mean</a:t>
            </a:r>
            <a:r>
              <a:rPr lang="en-US" sz="2800" dirty="0">
                <a:solidFill>
                  <a:schemeClr val="tx1"/>
                </a:solidFill>
                <a:latin typeface="Times New Roman" pitchFamily="18" charset="0"/>
                <a:cs typeface="Times New Roman" pitchFamily="18" charset="0"/>
              </a:rPr>
              <a:t> </a:t>
            </a:r>
            <a:r>
              <a:rPr lang="en-US" sz="2800" i="1" dirty="0">
                <a:solidFill>
                  <a:srgbClr val="0070C0"/>
                </a:solidFill>
                <a:latin typeface="Times New Roman" pitchFamily="18" charset="0"/>
                <a:cs typeface="Times New Roman" pitchFamily="18" charset="0"/>
              </a:rPr>
              <a:t>“manner, character, proper behavior”. </a:t>
            </a:r>
          </a:p>
          <a:p>
            <a:pPr algn="just"/>
            <a:endParaRPr lang="en-US" sz="2800" dirty="0">
              <a:solidFill>
                <a:schemeClr val="tx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7A79B8A5-CF10-4246-B4D5-B92894F354F0}" type="datetime1">
              <a:rPr lang="en-US" smtClean="0"/>
              <a:t>10/31/2021</a:t>
            </a:fld>
            <a:endParaRPr lang="en-US" dirty="0"/>
          </a:p>
        </p:txBody>
      </p:sp>
      <p:sp>
        <p:nvSpPr>
          <p:cNvPr id="5" name="Slide Number Placeholder 4"/>
          <p:cNvSpPr>
            <a:spLocks noGrp="1"/>
          </p:cNvSpPr>
          <p:nvPr>
            <p:ph type="sldNum" sz="quarter" idx="12"/>
          </p:nvPr>
        </p:nvSpPr>
        <p:spPr/>
        <p:txBody>
          <a:bodyPr/>
          <a:lstStyle/>
          <a:p>
            <a:fld id="{167C7869-A53D-427E-BD12-D1985B8D3EB6}" type="slidenum">
              <a:rPr lang="en-US" smtClean="0"/>
              <a:pPr/>
              <a:t>9</a:t>
            </a:fld>
            <a:endParaRPr lang="en-US"/>
          </a:p>
        </p:txBody>
      </p:sp>
    </p:spTree>
    <p:extLst>
      <p:ext uri="{BB962C8B-B14F-4D97-AF65-F5344CB8AC3E}">
        <p14:creationId xmlns:p14="http://schemas.microsoft.com/office/powerpoint/2010/main" val="391528208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727</TotalTime>
  <Words>2311</Words>
  <Application>Microsoft Office PowerPoint</Application>
  <PresentationFormat>On-screen Show (4:3)</PresentationFormat>
  <Paragraphs>188</Paragraphs>
  <Slides>24</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Nyala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mbt</cp:lastModifiedBy>
  <cp:revision>117</cp:revision>
  <dcterms:created xsi:type="dcterms:W3CDTF">2019-10-18T16:20:19Z</dcterms:created>
  <dcterms:modified xsi:type="dcterms:W3CDTF">2021-10-31T19:09:40Z</dcterms:modified>
</cp:coreProperties>
</file>