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316" r:id="rId2"/>
    <p:sldId id="360" r:id="rId3"/>
    <p:sldId id="398" r:id="rId4"/>
    <p:sldId id="409" r:id="rId5"/>
    <p:sldId id="410" r:id="rId6"/>
    <p:sldId id="411" r:id="rId7"/>
    <p:sldId id="399" r:id="rId8"/>
    <p:sldId id="400" r:id="rId9"/>
    <p:sldId id="401" r:id="rId10"/>
    <p:sldId id="413" r:id="rId11"/>
    <p:sldId id="414" r:id="rId12"/>
    <p:sldId id="415" r:id="rId13"/>
    <p:sldId id="416" r:id="rId14"/>
    <p:sldId id="402" r:id="rId15"/>
    <p:sldId id="404" r:id="rId16"/>
    <p:sldId id="405" r:id="rId17"/>
    <p:sldId id="365" r:id="rId18"/>
    <p:sldId id="408" r:id="rId19"/>
    <p:sldId id="366" r:id="rId20"/>
    <p:sldId id="367" r:id="rId21"/>
    <p:sldId id="363" r:id="rId22"/>
    <p:sldId id="314" r:id="rId23"/>
    <p:sldId id="315" r:id="rId24"/>
    <p:sldId id="379" r:id="rId25"/>
    <p:sldId id="380" r:id="rId26"/>
    <p:sldId id="381" r:id="rId27"/>
    <p:sldId id="382" r:id="rId28"/>
    <p:sldId id="384" r:id="rId29"/>
    <p:sldId id="385" r:id="rId30"/>
    <p:sldId id="386" r:id="rId31"/>
    <p:sldId id="387" r:id="rId32"/>
    <p:sldId id="388" r:id="rId33"/>
    <p:sldId id="389" r:id="rId34"/>
    <p:sldId id="390" r:id="rId35"/>
    <p:sldId id="391" r:id="rId36"/>
    <p:sldId id="417" r:id="rId37"/>
    <p:sldId id="418" r:id="rId38"/>
    <p:sldId id="419" r:id="rId39"/>
    <p:sldId id="420" r:id="rId40"/>
    <p:sldId id="421" r:id="rId41"/>
    <p:sldId id="406" r:id="rId42"/>
    <p:sldId id="407" r:id="rId43"/>
    <p:sldId id="312" r:id="rId44"/>
    <p:sldId id="368" r:id="rId45"/>
    <p:sldId id="370" r:id="rId46"/>
    <p:sldId id="373" r:id="rId47"/>
    <p:sldId id="374" r:id="rId48"/>
    <p:sldId id="378" r:id="rId49"/>
    <p:sldId id="375" r:id="rId50"/>
    <p:sldId id="376" r:id="rId51"/>
    <p:sldId id="383" r:id="rId52"/>
    <p:sldId id="393" r:id="rId53"/>
    <p:sldId id="394" r:id="rId54"/>
    <p:sldId id="395" r:id="rId55"/>
    <p:sldId id="396" r:id="rId56"/>
    <p:sldId id="397" r:id="rId57"/>
    <p:sldId id="377" r:id="rId58"/>
    <p:sldId id="322" r:id="rId59"/>
    <p:sldId id="327" r:id="rId60"/>
    <p:sldId id="328" r:id="rId61"/>
    <p:sldId id="329" r:id="rId62"/>
    <p:sldId id="330" r:id="rId63"/>
    <p:sldId id="344" r:id="rId64"/>
    <p:sldId id="345" r:id="rId65"/>
    <p:sldId id="422" r:id="rId66"/>
    <p:sldId id="423" r:id="rId67"/>
    <p:sldId id="424" r:id="rId68"/>
    <p:sldId id="425" r:id="rId69"/>
    <p:sldId id="426" r:id="rId70"/>
    <p:sldId id="427" r:id="rId71"/>
    <p:sldId id="346" r:id="rId72"/>
    <p:sldId id="412" r:id="rId7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912" autoAdjust="0"/>
    <p:restoredTop sz="93969" autoAdjust="0"/>
  </p:normalViewPr>
  <p:slideViewPr>
    <p:cSldViewPr>
      <p:cViewPr varScale="1">
        <p:scale>
          <a:sx n="69" d="100"/>
          <a:sy n="69" d="100"/>
        </p:scale>
        <p:origin x="75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DBDBBC3-F81F-4492-9244-F4985DFE9898}" type="datetimeFigureOut">
              <a:rPr lang="en-US" smtClean="0"/>
              <a:pPr/>
              <a:t>11/10/2021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A948B7A-09BF-43E4-8C5E-AE77F9460045}" type="slidenum">
              <a:rPr lang="en-US" smtClean="0"/>
              <a:pPr/>
              <a:t>‹#›</a:t>
            </a:fld>
            <a:endParaRPr lang="en-US"/>
          </a:p>
        </p:txBody>
      </p:sp>
    </p:spTree>
    <p:extLst>
      <p:ext uri="{BB962C8B-B14F-4D97-AF65-F5344CB8AC3E}">
        <p14:creationId xmlns:p14="http://schemas.microsoft.com/office/powerpoint/2010/main" val="306302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77A6D00-1194-4FD6-A90C-CBC54457DC82}" type="datetimeFigureOut">
              <a:rPr lang="en-US" smtClean="0"/>
              <a:pPr/>
              <a:t>11/10/2021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24D2705-CCA5-4FBE-9F9E-B4A4447580B6}" type="slidenum">
              <a:rPr lang="en-US" smtClean="0"/>
              <a:pPr/>
              <a:t>‹#›</a:t>
            </a:fld>
            <a:endParaRPr lang="en-US"/>
          </a:p>
        </p:txBody>
      </p:sp>
    </p:spTree>
    <p:extLst>
      <p:ext uri="{BB962C8B-B14F-4D97-AF65-F5344CB8AC3E}">
        <p14:creationId xmlns:p14="http://schemas.microsoft.com/office/powerpoint/2010/main" val="65529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A24D2705-CCA5-4FBE-9F9E-B4A4447580B6}" type="slidenum">
              <a:rPr lang="en-US" smtClean="0"/>
              <a:pPr/>
              <a:t>57</a:t>
            </a:fld>
            <a:endParaRPr lang="en-US"/>
          </a:p>
        </p:txBody>
      </p:sp>
    </p:spTree>
    <p:extLst>
      <p:ext uri="{BB962C8B-B14F-4D97-AF65-F5344CB8AC3E}">
        <p14:creationId xmlns:p14="http://schemas.microsoft.com/office/powerpoint/2010/main" val="1211004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71</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58</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59</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60</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61</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62</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63</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D2705-CCA5-4FBE-9F9E-B4A4447580B6}" type="slidenum">
              <a:rPr lang="en-US" smtClean="0"/>
              <a:pPr/>
              <a:t>64</a:t>
            </a:fld>
            <a:endParaRPr lang="en-US"/>
          </a:p>
        </p:txBody>
      </p:sp>
    </p:spTree>
    <p:extLst>
      <p:ext uri="{BB962C8B-B14F-4D97-AF65-F5344CB8AC3E}">
        <p14:creationId xmlns:p14="http://schemas.microsoft.com/office/powerpoint/2010/main" val="234281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A24D2705-CCA5-4FBE-9F9E-B4A4447580B6}" type="slidenum">
              <a:rPr lang="en-US" smtClean="0"/>
              <a:pPr/>
              <a:t>68</a:t>
            </a:fld>
            <a:endParaRPr lang="en-US"/>
          </a:p>
        </p:txBody>
      </p:sp>
    </p:spTree>
    <p:extLst>
      <p:ext uri="{BB962C8B-B14F-4D97-AF65-F5344CB8AC3E}">
        <p14:creationId xmlns:p14="http://schemas.microsoft.com/office/powerpoint/2010/main" val="363967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F6274B-CD8C-4086-8B39-4E70877FFBDC}"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4260462202"/>
      </p:ext>
    </p:extLst>
  </p:cSld>
  <p:clrMapOvr>
    <a:masterClrMapping/>
  </p:clrMapOvr>
  <p:transition spd="slow">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1F7F78-9158-4B2F-B4D4-FCA9D6895435}"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40597998"/>
      </p:ext>
    </p:extLst>
  </p:cSld>
  <p:clrMapOvr>
    <a:masterClrMapping/>
  </p:clrMapOvr>
  <p:transition spd="slow">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4C040-43C0-4E85-95B5-1A15CF007E29}"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2644526492"/>
      </p:ext>
    </p:extLst>
  </p:cSld>
  <p:clrMapOvr>
    <a:masterClrMapping/>
  </p:clrMapOvr>
  <p:transition spd="slow">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556435-9AD2-4A6A-BC3B-7F366CD76FA2}"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1453814254"/>
      </p:ext>
    </p:extLst>
  </p:cSld>
  <p:clrMapOvr>
    <a:masterClrMapping/>
  </p:clrMapOvr>
  <p:transition spd="slow">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54E76-3A80-4154-B570-549ECE527399}"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2436444322"/>
      </p:ext>
    </p:extLst>
  </p:cSld>
  <p:clrMapOvr>
    <a:masterClrMapping/>
  </p:clrMapOvr>
  <p:transition spd="slow">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A12027-E0CA-4521-B31A-5D1B97295335}"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3508400022"/>
      </p:ext>
    </p:extLst>
  </p:cSld>
  <p:clrMapOvr>
    <a:masterClrMapping/>
  </p:clrMapOvr>
  <p:transition spd="slow">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E0012A-104D-4B5D-9F7E-7735090B628A}" type="datetime1">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3811901694"/>
      </p:ext>
    </p:extLst>
  </p:cSld>
  <p:clrMapOvr>
    <a:masterClrMapping/>
  </p:clrMapOvr>
  <p:transition spd="slow">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210CDB-84AE-4895-BB59-75794399D7D6}" type="datetime1">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3754246889"/>
      </p:ext>
    </p:extLst>
  </p:cSld>
  <p:clrMapOvr>
    <a:masterClrMapping/>
  </p:clrMapOvr>
  <p:transition spd="slow">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CD348-2D70-48C8-8144-8E802573F224}" type="datetime1">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3047076788"/>
      </p:ext>
    </p:extLst>
  </p:cSld>
  <p:clrMapOvr>
    <a:masterClrMapping/>
  </p:clrMapOvr>
  <p:transition spd="slow">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195DB-C8A5-430C-AC54-5DC7808B8948}"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1557213597"/>
      </p:ext>
    </p:extLst>
  </p:cSld>
  <p:clrMapOvr>
    <a:masterClrMapping/>
  </p:clrMapOvr>
  <p:transition spd="slow">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A4349-9509-46ED-BFEC-227B68189B53}"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13613-7801-4FB6-A12A-D7862092E913}" type="slidenum">
              <a:rPr lang="en-US" smtClean="0"/>
              <a:pPr/>
              <a:t>‹#›</a:t>
            </a:fld>
            <a:endParaRPr lang="en-US"/>
          </a:p>
        </p:txBody>
      </p:sp>
    </p:spTree>
    <p:extLst>
      <p:ext uri="{BB962C8B-B14F-4D97-AF65-F5344CB8AC3E}">
        <p14:creationId xmlns:p14="http://schemas.microsoft.com/office/powerpoint/2010/main" val="1404626845"/>
      </p:ext>
    </p:extLst>
  </p:cSld>
  <p:clrMapOvr>
    <a:masterClrMapping/>
  </p:clrMapOvr>
  <p:transition spd="slow">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733DC-A130-46FB-93B5-2239156EA94C}" type="datetime1">
              <a:rPr lang="en-US" smtClean="0"/>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13613-7801-4FB6-A12A-D7862092E913}" type="slidenum">
              <a:rPr lang="en-US" smtClean="0"/>
              <a:pPr/>
              <a:t>‹#›</a:t>
            </a:fld>
            <a:endParaRPr lang="en-US"/>
          </a:p>
        </p:txBody>
      </p:sp>
    </p:spTree>
    <p:extLst>
      <p:ext uri="{BB962C8B-B14F-4D97-AF65-F5344CB8AC3E}">
        <p14:creationId xmlns:p14="http://schemas.microsoft.com/office/powerpoint/2010/main" val="356963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trips dir="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553200"/>
          </a:xfrm>
        </p:spPr>
        <p:txBody>
          <a:bodyPr>
            <a:normAutofit lnSpcReduction="10000"/>
          </a:bodyPr>
          <a:lstStyle/>
          <a:p>
            <a:pPr hangingPunct="0"/>
            <a:r>
              <a:rPr lang="en-US" b="1" dirty="0">
                <a:solidFill>
                  <a:srgbClr val="FF0000"/>
                </a:solidFill>
                <a:latin typeface="Times New Roman" pitchFamily="18" charset="0"/>
                <a:cs typeface="Times New Roman" pitchFamily="18" charset="0"/>
              </a:rPr>
              <a:t>CHAPTER TWO</a:t>
            </a:r>
            <a:br>
              <a:rPr lang="en-US" b="1" dirty="0">
                <a:solidFill>
                  <a:srgbClr val="FF0000"/>
                </a:solidFill>
              </a:rPr>
            </a:br>
            <a:r>
              <a:rPr lang="en-US" b="1" dirty="0">
                <a:solidFill>
                  <a:srgbClr val="00B050"/>
                </a:solidFill>
              </a:rPr>
              <a:t>2. </a:t>
            </a:r>
            <a:r>
              <a:rPr lang="en-US" b="1" dirty="0">
                <a:solidFill>
                  <a:srgbClr val="00B050"/>
                </a:solidFill>
                <a:latin typeface="Times New Roman" pitchFamily="18" charset="0"/>
                <a:cs typeface="Times New Roman" pitchFamily="18" charset="0"/>
              </a:rPr>
              <a:t>Approaches to Ethics</a:t>
            </a:r>
          </a:p>
          <a:p>
            <a:pPr marL="457200" indent="-457200" algn="just" hangingPunct="0">
              <a:buFont typeface="Wingdings" panose="05000000000000000000" pitchFamily="2" charset="2"/>
              <a:buChar char="§"/>
            </a:pPr>
            <a:r>
              <a:rPr lang="en-US" sz="2800" b="1" dirty="0">
                <a:solidFill>
                  <a:schemeClr val="tx1"/>
                </a:solidFill>
                <a:latin typeface="Times New Roman" pitchFamily="18" charset="0"/>
                <a:cs typeface="Times New Roman" pitchFamily="18" charset="0"/>
              </a:rPr>
              <a:t>Ethics, also known as moral philosophy, is a branch of philosophy that addresses questions about morality that is, concepts such as good and evil, right and wrong, virtue and vice, justice, etc. </a:t>
            </a:r>
          </a:p>
          <a:p>
            <a:pPr marL="457200" indent="-457200" algn="just" hangingPunct="0">
              <a:buFont typeface="Wingdings" panose="05000000000000000000" pitchFamily="2" charset="2"/>
              <a:buChar char="§"/>
            </a:pPr>
            <a:r>
              <a:rPr lang="en-US" sz="2800" b="1" dirty="0">
                <a:solidFill>
                  <a:schemeClr val="tx1"/>
                </a:solidFill>
                <a:latin typeface="Times New Roman" pitchFamily="18" charset="0"/>
                <a:cs typeface="Times New Roman" pitchFamily="18" charset="0"/>
              </a:rPr>
              <a:t>The field of ethics (or moral philosophy) involves systematizing, defending, and recommending concepts of right and wrong behavior.</a:t>
            </a:r>
          </a:p>
          <a:p>
            <a:pPr marL="457200" indent="-457200" algn="just" hangingPunct="0">
              <a:buFont typeface="Wingdings" panose="05000000000000000000" pitchFamily="2" charset="2"/>
              <a:buChar char="§"/>
            </a:pPr>
            <a:r>
              <a:rPr lang="en-US" sz="2800" b="1" dirty="0">
                <a:solidFill>
                  <a:schemeClr val="tx1"/>
                </a:solidFill>
                <a:latin typeface="Times New Roman" pitchFamily="18" charset="0"/>
                <a:cs typeface="Times New Roman" pitchFamily="18" charset="0"/>
              </a:rPr>
              <a:t>The three major approaches; </a:t>
            </a:r>
            <a:r>
              <a:rPr lang="en-US" sz="2800" b="1" dirty="0">
                <a:solidFill>
                  <a:srgbClr val="FF0000"/>
                </a:solidFill>
                <a:latin typeface="Times New Roman" pitchFamily="18" charset="0"/>
                <a:cs typeface="Times New Roman" pitchFamily="18" charset="0"/>
              </a:rPr>
              <a:t>Non-normative, Normative and Applied ethics)</a:t>
            </a:r>
          </a:p>
          <a:p>
            <a:pPr lvl="1" algn="just" hangingPunct="0"/>
            <a:r>
              <a:rPr lang="en-US" sz="2600" b="1" dirty="0">
                <a:solidFill>
                  <a:schemeClr val="tx1"/>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2.1 Metaethics(Non-normative Ethics)</a:t>
            </a:r>
          </a:p>
          <a:p>
            <a:pPr lvl="1" algn="just" hangingPunct="0"/>
            <a:r>
              <a:rPr lang="en-US" sz="2600" b="1" dirty="0">
                <a:solidFill>
                  <a:schemeClr val="tx1"/>
                </a:solidFill>
                <a:latin typeface="Times New Roman" pitchFamily="18" charset="0"/>
                <a:cs typeface="Times New Roman" pitchFamily="18" charset="0"/>
              </a:rPr>
              <a:t>The term “meta” means after or beyond, and, consequently, the notion of metaethics involves a  removed, or bird’s eye view of the entire project of ethics.</a:t>
            </a:r>
          </a:p>
        </p:txBody>
      </p:sp>
      <p:sp>
        <p:nvSpPr>
          <p:cNvPr id="4" name="Date Placeholder 3"/>
          <p:cNvSpPr>
            <a:spLocks noGrp="1"/>
          </p:cNvSpPr>
          <p:nvPr>
            <p:ph type="dt" sz="half" idx="10"/>
          </p:nvPr>
        </p:nvSpPr>
        <p:spPr/>
        <p:txBody>
          <a:bodyPr/>
          <a:lstStyle/>
          <a:p>
            <a:fld id="{43325786-26B7-49F8-996C-0B39B727CD51}"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1</a:t>
            </a:fld>
            <a:endParaRPr lang="en-US"/>
          </a:p>
        </p:txBody>
      </p:sp>
    </p:spTree>
    <p:extLst>
      <p:ext uri="{BB962C8B-B14F-4D97-AF65-F5344CB8AC3E}">
        <p14:creationId xmlns:p14="http://schemas.microsoft.com/office/powerpoint/2010/main" val="974166513"/>
      </p:ext>
    </p:extLst>
  </p:cSld>
  <p:clrMapOvr>
    <a:masterClrMapping/>
  </p:clrMapOvr>
  <p:transition spd="slow">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EFC5B-7479-4A7A-8478-49371EAEE1C5}"/>
              </a:ext>
            </a:extLst>
          </p:cNvPr>
          <p:cNvSpPr>
            <a:spLocks noGrp="1"/>
          </p:cNvSpPr>
          <p:nvPr>
            <p:ph idx="1"/>
          </p:nvPr>
        </p:nvSpPr>
        <p:spPr>
          <a:xfrm>
            <a:off x="76200" y="304800"/>
            <a:ext cx="8991600" cy="6416675"/>
          </a:xfrm>
        </p:spPr>
        <p:txBody>
          <a:bodyPr>
            <a:normAutofit lnSpcReduction="10000"/>
          </a:bodyPr>
          <a:lstStyle/>
          <a:p>
            <a:pPr algn="just"/>
            <a:r>
              <a:rPr lang="en-US" dirty="0"/>
              <a:t>As this theory the property of moral goodness is </a:t>
            </a:r>
            <a:r>
              <a:rPr lang="en-US" b="1" dirty="0">
                <a:solidFill>
                  <a:srgbClr val="FF0000"/>
                </a:solidFill>
              </a:rPr>
              <a:t>non-natural, simple, and unanalyzable</a:t>
            </a:r>
          </a:p>
          <a:p>
            <a:pPr algn="just"/>
            <a:r>
              <a:rPr lang="en-US" dirty="0"/>
              <a:t>Non-naturalist theories are moral realists. </a:t>
            </a:r>
          </a:p>
          <a:p>
            <a:pPr algn="just"/>
            <a:r>
              <a:rPr lang="en-US" dirty="0"/>
              <a:t>They think that really moral facts and moral properties, and the existence of these moral facts and instantiation of these moral properties are constitutively </a:t>
            </a:r>
            <a:r>
              <a:rPr lang="en-US" b="1" dirty="0">
                <a:solidFill>
                  <a:srgbClr val="C00000"/>
                </a:solidFill>
              </a:rPr>
              <a:t>independent of human opinion.</a:t>
            </a:r>
          </a:p>
          <a:p>
            <a:pPr algn="just">
              <a:buFont typeface="Wingdings" panose="05000000000000000000" pitchFamily="2" charset="2"/>
              <a:buChar char="§"/>
            </a:pPr>
            <a:r>
              <a:rPr lang="en-US" sz="2800" b="1" dirty="0">
                <a:solidFill>
                  <a:srgbClr val="FF0000"/>
                </a:solidFill>
              </a:rPr>
              <a:t>   Strong Cognitivism without Moral Realism: Mackie’s 			'Error-Theory’</a:t>
            </a:r>
          </a:p>
          <a:p>
            <a:pPr algn="just">
              <a:buFont typeface="Wingdings" panose="05000000000000000000" pitchFamily="2" charset="2"/>
              <a:buChar char="§"/>
            </a:pPr>
            <a:r>
              <a:rPr lang="en-US" sz="2800" b="1" dirty="0"/>
              <a:t>John Mackie has argued that moral judgments are apt to be true or false, and that moral judgments, if true, it would afford us cognitive access to moral facts and  moral judgments are in </a:t>
            </a:r>
            <a:r>
              <a:rPr lang="en-US" sz="2800" b="1" dirty="0">
                <a:solidFill>
                  <a:srgbClr val="C00000"/>
                </a:solidFill>
              </a:rPr>
              <a:t>fact always false.</a:t>
            </a:r>
            <a:endParaRPr lang="am-ET" sz="2800" b="1" dirty="0">
              <a:solidFill>
                <a:srgbClr val="C00000"/>
              </a:solidFill>
            </a:endParaRPr>
          </a:p>
        </p:txBody>
      </p:sp>
      <p:sp>
        <p:nvSpPr>
          <p:cNvPr id="4" name="Date Placeholder 3">
            <a:extLst>
              <a:ext uri="{FF2B5EF4-FFF2-40B4-BE49-F238E27FC236}">
                <a16:creationId xmlns:a16="http://schemas.microsoft.com/office/drawing/2014/main" id="{A46D00E9-2346-4C5F-A364-6B077EEA60C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E6CCC37D-24DF-46B6-BF9D-97E13EA5D80A}"/>
              </a:ext>
            </a:extLst>
          </p:cNvPr>
          <p:cNvSpPr>
            <a:spLocks noGrp="1"/>
          </p:cNvSpPr>
          <p:nvPr>
            <p:ph type="sldNum" sz="quarter" idx="12"/>
          </p:nvPr>
        </p:nvSpPr>
        <p:spPr/>
        <p:txBody>
          <a:bodyPr/>
          <a:lstStyle/>
          <a:p>
            <a:fld id="{A1F13613-7801-4FB6-A12A-D7862092E913}" type="slidenum">
              <a:rPr lang="en-US" smtClean="0"/>
              <a:pPr/>
              <a:t>10</a:t>
            </a:fld>
            <a:endParaRPr lang="en-US"/>
          </a:p>
        </p:txBody>
      </p:sp>
    </p:spTree>
    <p:extLst>
      <p:ext uri="{BB962C8B-B14F-4D97-AF65-F5344CB8AC3E}">
        <p14:creationId xmlns:p14="http://schemas.microsoft.com/office/powerpoint/2010/main" val="796965061"/>
      </p:ext>
    </p:extLst>
  </p:cSld>
  <p:clrMapOvr>
    <a:masterClrMapping/>
  </p:clrMapOvr>
  <p:transition spd="slow">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D242C-F171-4282-B9AE-4BC754F2480F}"/>
              </a:ext>
            </a:extLst>
          </p:cNvPr>
          <p:cNvSpPr>
            <a:spLocks noGrp="1"/>
          </p:cNvSpPr>
          <p:nvPr>
            <p:ph idx="1"/>
          </p:nvPr>
        </p:nvSpPr>
        <p:spPr>
          <a:xfrm>
            <a:off x="0" y="136526"/>
            <a:ext cx="9144000" cy="6721474"/>
          </a:xfrm>
        </p:spPr>
        <p:txBody>
          <a:bodyPr/>
          <a:lstStyle/>
          <a:p>
            <a:pPr algn="just"/>
            <a:r>
              <a:rPr lang="en-US" dirty="0"/>
              <a:t>Because,  simply there are </a:t>
            </a:r>
            <a:r>
              <a:rPr lang="en-US" b="1" dirty="0">
                <a:solidFill>
                  <a:srgbClr val="C00000"/>
                </a:solidFill>
              </a:rPr>
              <a:t>no moral facts or properties</a:t>
            </a:r>
            <a:r>
              <a:rPr lang="en-US" dirty="0"/>
              <a:t> in the world to  render  moral judgments true: hence, we have no  epistemological account of how we could access such facts and properties.</a:t>
            </a:r>
          </a:p>
          <a:p>
            <a:pPr algn="just"/>
            <a:r>
              <a:rPr lang="en-US" dirty="0"/>
              <a:t>He concludes that there are no moral properties or moral facts, so that (positive, atomic) moral judgments are uniformly false: our moral thinking involves us in a radical error.   </a:t>
            </a:r>
          </a:p>
          <a:p>
            <a:pPr algn="just"/>
            <a:r>
              <a:rPr lang="en-US" dirty="0"/>
              <a:t>Mackie denies that moral facts or properties, he is not a moral realist, but a moral antirealist. </a:t>
            </a:r>
          </a:p>
          <a:p>
            <a:pPr algn="just"/>
            <a:endParaRPr lang="am-ET" dirty="0"/>
          </a:p>
        </p:txBody>
      </p:sp>
      <p:sp>
        <p:nvSpPr>
          <p:cNvPr id="4" name="Date Placeholder 3">
            <a:extLst>
              <a:ext uri="{FF2B5EF4-FFF2-40B4-BE49-F238E27FC236}">
                <a16:creationId xmlns:a16="http://schemas.microsoft.com/office/drawing/2014/main" id="{0F097345-3375-48F0-A66D-45690D0E217E}"/>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8B455573-4B94-49CF-B408-0AE930886E64}"/>
              </a:ext>
            </a:extLst>
          </p:cNvPr>
          <p:cNvSpPr>
            <a:spLocks noGrp="1"/>
          </p:cNvSpPr>
          <p:nvPr>
            <p:ph type="sldNum" sz="quarter" idx="12"/>
          </p:nvPr>
        </p:nvSpPr>
        <p:spPr/>
        <p:txBody>
          <a:bodyPr/>
          <a:lstStyle/>
          <a:p>
            <a:fld id="{A1F13613-7801-4FB6-A12A-D7862092E913}" type="slidenum">
              <a:rPr lang="en-US" smtClean="0"/>
              <a:pPr/>
              <a:t>11</a:t>
            </a:fld>
            <a:endParaRPr lang="en-US"/>
          </a:p>
        </p:txBody>
      </p:sp>
    </p:spTree>
    <p:extLst>
      <p:ext uri="{BB962C8B-B14F-4D97-AF65-F5344CB8AC3E}">
        <p14:creationId xmlns:p14="http://schemas.microsoft.com/office/powerpoint/2010/main" val="482825469"/>
      </p:ext>
    </p:extLst>
  </p:cSld>
  <p:clrMapOvr>
    <a:masterClrMapping/>
  </p:clrMapOvr>
  <p:transition spd="slow">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399CE-0174-4F95-85AD-B01FD9DB96F5}"/>
              </a:ext>
            </a:extLst>
          </p:cNvPr>
          <p:cNvSpPr>
            <a:spLocks noGrp="1"/>
          </p:cNvSpPr>
          <p:nvPr>
            <p:ph idx="1"/>
          </p:nvPr>
        </p:nvSpPr>
        <p:spPr>
          <a:xfrm>
            <a:off x="0" y="136526"/>
            <a:ext cx="9144000" cy="6721474"/>
          </a:xfrm>
        </p:spPr>
        <p:txBody>
          <a:bodyPr>
            <a:normAutofit/>
          </a:bodyPr>
          <a:lstStyle/>
          <a:p>
            <a:pPr marL="0" indent="0" algn="just">
              <a:buNone/>
            </a:pPr>
            <a:r>
              <a:rPr lang="en-US" b="1" dirty="0">
                <a:solidFill>
                  <a:srgbClr val="C00000"/>
                </a:solidFill>
              </a:rPr>
              <a:t>      Weak Cognitivism about Morals without Moral 			Realism: 'Best Opinion' Theories</a:t>
            </a:r>
          </a:p>
          <a:p>
            <a:pPr algn="just"/>
            <a:r>
              <a:rPr lang="en-US" dirty="0"/>
              <a:t>A weak cognitivist theory moral judgments are apt for evaluation in terms of truth and falsity, but cannot be the </a:t>
            </a:r>
            <a:r>
              <a:rPr lang="en-US" b="1" dirty="0">
                <a:solidFill>
                  <a:srgbClr val="C00000"/>
                </a:solidFill>
              </a:rPr>
              <a:t>upshot of cognitive access </a:t>
            </a:r>
            <a:r>
              <a:rPr lang="en-US" dirty="0"/>
              <a:t>to moral properties and states of affairs.</a:t>
            </a:r>
          </a:p>
          <a:p>
            <a:pPr algn="just"/>
            <a:r>
              <a:rPr lang="en-US" dirty="0"/>
              <a:t>Weak cognitivism thus agrees with strong cognitivism on, but disagrees on moral judgments it believe that our best judgements about morals determine the extensions of moral predicates, rather some faculty which tracks, detects or cognitively accesses facts about the instantiation of moral properties. </a:t>
            </a:r>
          </a:p>
          <a:p>
            <a:pPr algn="just"/>
            <a:endParaRPr lang="am-ET" dirty="0"/>
          </a:p>
        </p:txBody>
      </p:sp>
      <p:sp>
        <p:nvSpPr>
          <p:cNvPr id="4" name="Date Placeholder 3">
            <a:extLst>
              <a:ext uri="{FF2B5EF4-FFF2-40B4-BE49-F238E27FC236}">
                <a16:creationId xmlns:a16="http://schemas.microsoft.com/office/drawing/2014/main" id="{96262E00-BFB9-4AF1-944F-BFB0207DBD55}"/>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1603AC4A-57DF-483A-9D03-250FBE6FE944}"/>
              </a:ext>
            </a:extLst>
          </p:cNvPr>
          <p:cNvSpPr>
            <a:spLocks noGrp="1"/>
          </p:cNvSpPr>
          <p:nvPr>
            <p:ph type="sldNum" sz="quarter" idx="12"/>
          </p:nvPr>
        </p:nvSpPr>
        <p:spPr/>
        <p:txBody>
          <a:bodyPr/>
          <a:lstStyle/>
          <a:p>
            <a:fld id="{A1F13613-7801-4FB6-A12A-D7862092E913}" type="slidenum">
              <a:rPr lang="en-US" smtClean="0"/>
              <a:pPr/>
              <a:t>12</a:t>
            </a:fld>
            <a:endParaRPr lang="en-US"/>
          </a:p>
        </p:txBody>
      </p:sp>
    </p:spTree>
    <p:extLst>
      <p:ext uri="{BB962C8B-B14F-4D97-AF65-F5344CB8AC3E}">
        <p14:creationId xmlns:p14="http://schemas.microsoft.com/office/powerpoint/2010/main" val="3930768029"/>
      </p:ext>
    </p:extLst>
  </p:cSld>
  <p:clrMapOvr>
    <a:masterClrMapping/>
  </p:clrMapOvr>
  <p:transition spd="slow">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D49AA-AC24-42D8-9553-788760A98EAA}"/>
              </a:ext>
            </a:extLst>
          </p:cNvPr>
          <p:cNvSpPr>
            <a:spLocks noGrp="1"/>
          </p:cNvSpPr>
          <p:nvPr>
            <p:ph idx="1"/>
          </p:nvPr>
        </p:nvSpPr>
        <p:spPr>
          <a:xfrm>
            <a:off x="152400" y="136525"/>
            <a:ext cx="8915400" cy="6584949"/>
          </a:xfrm>
        </p:spPr>
        <p:txBody>
          <a:bodyPr>
            <a:normAutofit fontScale="85000" lnSpcReduction="20000"/>
          </a:bodyPr>
          <a:lstStyle/>
          <a:p>
            <a:pPr algn="just"/>
            <a:r>
              <a:rPr lang="en-US" dirty="0"/>
              <a:t>Non-cognitivists deny that moral judgements are even apt to be true or false. </a:t>
            </a:r>
          </a:p>
          <a:p>
            <a:pPr algn="just"/>
            <a:r>
              <a:rPr lang="en-US" dirty="0"/>
              <a:t>Non-cognitivists thus disagree with both weak and strong cognitivism. </a:t>
            </a:r>
          </a:p>
          <a:p>
            <a:pPr algn="just"/>
            <a:r>
              <a:rPr lang="en-US" dirty="0"/>
              <a:t>Non-cognitivists think that moral judgments express such as emotions or desires. </a:t>
            </a:r>
          </a:p>
          <a:p>
            <a:pPr algn="just"/>
            <a:r>
              <a:rPr lang="en-US" dirty="0"/>
              <a:t>We shall look at three versions of non-cognitivism which give different answers to this question: </a:t>
            </a:r>
          </a:p>
          <a:p>
            <a:pPr algn="just"/>
            <a:r>
              <a:rPr lang="en-US" dirty="0"/>
              <a:t>J. Ayer's </a:t>
            </a:r>
            <a:r>
              <a:rPr lang="en-US" b="1" dirty="0">
                <a:solidFill>
                  <a:srgbClr val="C00000"/>
                </a:solidFill>
              </a:rPr>
              <a:t>emotivism</a:t>
            </a:r>
            <a:r>
              <a:rPr lang="en-US" dirty="0"/>
              <a:t> (1936), according to which moral judgements </a:t>
            </a:r>
            <a:r>
              <a:rPr lang="en-US" b="1" dirty="0"/>
              <a:t>express emotions, or sentiments </a:t>
            </a:r>
            <a:r>
              <a:rPr lang="en-US" dirty="0"/>
              <a:t>of approval or disapproval; </a:t>
            </a:r>
          </a:p>
          <a:p>
            <a:pPr algn="just"/>
            <a:r>
              <a:rPr lang="en-US" dirty="0"/>
              <a:t>Simon Blackburn's </a:t>
            </a:r>
            <a:r>
              <a:rPr lang="en-US" b="1" dirty="0">
                <a:solidFill>
                  <a:srgbClr val="C00000"/>
                </a:solidFill>
              </a:rPr>
              <a:t>quasi-realism</a:t>
            </a:r>
            <a:r>
              <a:rPr lang="en-US" dirty="0"/>
              <a:t> (1984), according to which moral judgements </a:t>
            </a:r>
            <a:r>
              <a:rPr lang="en-US" b="1" dirty="0"/>
              <a:t>express our dispositions</a:t>
            </a:r>
            <a:r>
              <a:rPr lang="en-US" dirty="0"/>
              <a:t> to form sentiments of approval or disapproval; and </a:t>
            </a:r>
          </a:p>
          <a:p>
            <a:pPr algn="just"/>
            <a:r>
              <a:rPr lang="en-US" dirty="0"/>
              <a:t>Allan </a:t>
            </a:r>
            <a:r>
              <a:rPr lang="en-US" dirty="0" err="1"/>
              <a:t>Gibbard's</a:t>
            </a:r>
            <a:r>
              <a:rPr lang="en-US" dirty="0"/>
              <a:t> </a:t>
            </a:r>
            <a:r>
              <a:rPr lang="en-US" b="1" dirty="0">
                <a:solidFill>
                  <a:srgbClr val="C00000"/>
                </a:solidFill>
              </a:rPr>
              <a:t>norm-</a:t>
            </a:r>
            <a:r>
              <a:rPr lang="en-US" b="1" dirty="0" err="1">
                <a:solidFill>
                  <a:srgbClr val="C00000"/>
                </a:solidFill>
              </a:rPr>
              <a:t>expressivism</a:t>
            </a:r>
            <a:r>
              <a:rPr lang="en-US" dirty="0"/>
              <a:t> (1990), according to which our moral judgements </a:t>
            </a:r>
            <a:r>
              <a:rPr lang="en-US" b="1" dirty="0"/>
              <a:t>express our acceptance </a:t>
            </a:r>
            <a:r>
              <a:rPr lang="en-US" dirty="0"/>
              <a:t>of norms.</a:t>
            </a:r>
          </a:p>
          <a:p>
            <a:pPr algn="just"/>
            <a:endParaRPr lang="en-US" dirty="0"/>
          </a:p>
          <a:p>
            <a:pPr algn="just"/>
            <a:endParaRPr lang="am-ET" dirty="0"/>
          </a:p>
        </p:txBody>
      </p:sp>
      <p:sp>
        <p:nvSpPr>
          <p:cNvPr id="4" name="Date Placeholder 3">
            <a:extLst>
              <a:ext uri="{FF2B5EF4-FFF2-40B4-BE49-F238E27FC236}">
                <a16:creationId xmlns:a16="http://schemas.microsoft.com/office/drawing/2014/main" id="{1765CFFB-CBCA-4930-8A6F-14F63587CC7B}"/>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CD1AD490-842F-4834-BE44-9EAAE459E9AF}"/>
              </a:ext>
            </a:extLst>
          </p:cNvPr>
          <p:cNvSpPr>
            <a:spLocks noGrp="1"/>
          </p:cNvSpPr>
          <p:nvPr>
            <p:ph type="sldNum" sz="quarter" idx="12"/>
          </p:nvPr>
        </p:nvSpPr>
        <p:spPr/>
        <p:txBody>
          <a:bodyPr/>
          <a:lstStyle/>
          <a:p>
            <a:fld id="{A1F13613-7801-4FB6-A12A-D7862092E913}" type="slidenum">
              <a:rPr lang="en-US" smtClean="0"/>
              <a:pPr/>
              <a:t>13</a:t>
            </a:fld>
            <a:endParaRPr lang="en-US"/>
          </a:p>
        </p:txBody>
      </p:sp>
    </p:spTree>
    <p:extLst>
      <p:ext uri="{BB962C8B-B14F-4D97-AF65-F5344CB8AC3E}">
        <p14:creationId xmlns:p14="http://schemas.microsoft.com/office/powerpoint/2010/main" val="1770762608"/>
      </p:ext>
    </p:extLst>
  </p:cSld>
  <p:clrMapOvr>
    <a:masterClrMapping/>
  </p:clrMapOvr>
  <p:transition spd="slow">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881D2-AB2B-42FC-8C9B-76E052F8C7E8}"/>
              </a:ext>
            </a:extLst>
          </p:cNvPr>
          <p:cNvSpPr>
            <a:spLocks noGrp="1"/>
          </p:cNvSpPr>
          <p:nvPr>
            <p:ph idx="1"/>
          </p:nvPr>
        </p:nvSpPr>
        <p:spPr>
          <a:xfrm>
            <a:off x="0" y="136525"/>
            <a:ext cx="9144000" cy="7102475"/>
          </a:xfrm>
        </p:spPr>
        <p:txBody>
          <a:bodyPr>
            <a:normAutofit fontScale="92500" lnSpcReduction="20000"/>
          </a:bodyPr>
          <a:lstStyle/>
          <a:p>
            <a:pPr algn="just"/>
            <a:r>
              <a:rPr lang="en-US" dirty="0"/>
              <a:t>Number of arguments non-cognitivist that against cognitivism from moral psychology as follows. </a:t>
            </a:r>
          </a:p>
          <a:p>
            <a:pPr marL="0" indent="0" algn="just">
              <a:buNone/>
            </a:pPr>
            <a:r>
              <a:rPr lang="en-US" b="1" dirty="0">
                <a:solidFill>
                  <a:srgbClr val="C00000"/>
                </a:solidFill>
              </a:rPr>
              <a:t>    Internalism and Externalism, Humeanism and Anti- 			Humeanism	</a:t>
            </a:r>
          </a:p>
          <a:p>
            <a:pPr algn="just"/>
            <a:r>
              <a:rPr lang="en-US" dirty="0"/>
              <a:t>One of the premises in the argument from moral psychology claim that  an </a:t>
            </a:r>
            <a:r>
              <a:rPr lang="en-US" b="1" dirty="0">
                <a:solidFill>
                  <a:srgbClr val="C00000"/>
                </a:solidFill>
              </a:rPr>
              <a:t>internal and necessary </a:t>
            </a:r>
            <a:r>
              <a:rPr lang="en-US" dirty="0"/>
              <a:t>connection b/n making a moral judgments and motivated to act prescribed by that judgment is known </a:t>
            </a:r>
            <a:r>
              <a:rPr lang="en-US" b="1" dirty="0">
                <a:solidFill>
                  <a:srgbClr val="C00000"/>
                </a:solidFill>
              </a:rPr>
              <a:t>as </a:t>
            </a:r>
            <a:r>
              <a:rPr lang="en-US" b="1" dirty="0" err="1">
                <a:solidFill>
                  <a:srgbClr val="C00000"/>
                </a:solidFill>
              </a:rPr>
              <a:t>internalism</a:t>
            </a:r>
            <a:r>
              <a:rPr lang="en-US" b="1" dirty="0">
                <a:solidFill>
                  <a:srgbClr val="C00000"/>
                </a:solidFill>
              </a:rPr>
              <a:t>.</a:t>
            </a:r>
          </a:p>
          <a:p>
            <a:pPr algn="just"/>
            <a:r>
              <a:rPr lang="en-US" dirty="0"/>
              <a:t> Because it is an internal or conceptual connection between </a:t>
            </a:r>
            <a:r>
              <a:rPr lang="en-US" b="1" dirty="0"/>
              <a:t>moral judgment and motivation. </a:t>
            </a:r>
          </a:p>
          <a:p>
            <a:pPr algn="just"/>
            <a:r>
              <a:rPr lang="en-US" dirty="0"/>
              <a:t>The difference is cognitivist philosophers respond to the argument from moral psychology by denying </a:t>
            </a:r>
            <a:r>
              <a:rPr lang="en-US" dirty="0" err="1"/>
              <a:t>internalism</a:t>
            </a:r>
            <a:r>
              <a:rPr lang="en-US" dirty="0"/>
              <a:t>. </a:t>
            </a:r>
          </a:p>
          <a:p>
            <a:pPr algn="just"/>
            <a:r>
              <a:rPr lang="en-US" dirty="0"/>
              <a:t>The premises in an argument connection between judgement and motivation is only external and contingent (dependent on) is known </a:t>
            </a:r>
            <a:r>
              <a:rPr lang="en-US" b="1" dirty="0">
                <a:solidFill>
                  <a:srgbClr val="C00000"/>
                </a:solidFill>
              </a:rPr>
              <a:t>as externalism</a:t>
            </a:r>
            <a:r>
              <a:rPr lang="en-US" b="1" dirty="0"/>
              <a:t>.</a:t>
            </a:r>
          </a:p>
          <a:p>
            <a:pPr algn="just"/>
            <a:endParaRPr lang="am-ET" dirty="0"/>
          </a:p>
        </p:txBody>
      </p:sp>
      <p:sp>
        <p:nvSpPr>
          <p:cNvPr id="4" name="Date Placeholder 3">
            <a:extLst>
              <a:ext uri="{FF2B5EF4-FFF2-40B4-BE49-F238E27FC236}">
                <a16:creationId xmlns:a16="http://schemas.microsoft.com/office/drawing/2014/main" id="{37ED3877-7E18-4DF3-9C82-7C971E776009}"/>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E9563820-3D19-475C-BF82-2E00E1730351}"/>
              </a:ext>
            </a:extLst>
          </p:cNvPr>
          <p:cNvSpPr>
            <a:spLocks noGrp="1"/>
          </p:cNvSpPr>
          <p:nvPr>
            <p:ph type="sldNum" sz="quarter" idx="12"/>
          </p:nvPr>
        </p:nvSpPr>
        <p:spPr/>
        <p:txBody>
          <a:bodyPr/>
          <a:lstStyle/>
          <a:p>
            <a:fld id="{A1F13613-7801-4FB6-A12A-D7862092E913}" type="slidenum">
              <a:rPr lang="en-US" smtClean="0"/>
              <a:pPr/>
              <a:t>14</a:t>
            </a:fld>
            <a:endParaRPr lang="en-US" dirty="0"/>
          </a:p>
        </p:txBody>
      </p:sp>
    </p:spTree>
    <p:extLst>
      <p:ext uri="{BB962C8B-B14F-4D97-AF65-F5344CB8AC3E}">
        <p14:creationId xmlns:p14="http://schemas.microsoft.com/office/powerpoint/2010/main" val="2123905090"/>
      </p:ext>
    </p:extLst>
  </p:cSld>
  <p:clrMapOvr>
    <a:masterClrMapping/>
  </p:clrMapOvr>
  <p:transition spd="slow">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4B831-8DE6-4299-8D54-B7F99EB9B464}"/>
              </a:ext>
            </a:extLst>
          </p:cNvPr>
          <p:cNvSpPr>
            <a:spLocks noGrp="1"/>
          </p:cNvSpPr>
          <p:nvPr>
            <p:ph idx="1"/>
          </p:nvPr>
        </p:nvSpPr>
        <p:spPr>
          <a:xfrm>
            <a:off x="76200" y="136526"/>
            <a:ext cx="9067800" cy="6721474"/>
          </a:xfrm>
        </p:spPr>
        <p:txBody>
          <a:bodyPr/>
          <a:lstStyle/>
          <a:p>
            <a:pPr algn="just"/>
            <a:r>
              <a:rPr lang="en-US" dirty="0"/>
              <a:t>Other cognitivist philosophers respond to the argument from moral psychology by denying another premise of the argument, the claim that motivation always </a:t>
            </a:r>
            <a:r>
              <a:rPr lang="en-US" dirty="0">
                <a:solidFill>
                  <a:srgbClr val="FF0000"/>
                </a:solidFill>
              </a:rPr>
              <a:t>involves the presence of both beliefs and desires </a:t>
            </a:r>
            <a:r>
              <a:rPr lang="en-US" dirty="0"/>
              <a:t>(this premise is known as the </a:t>
            </a:r>
            <a:r>
              <a:rPr lang="en-US" b="1" dirty="0" err="1">
                <a:solidFill>
                  <a:srgbClr val="FF0000"/>
                </a:solidFill>
              </a:rPr>
              <a:t>Humean</a:t>
            </a:r>
            <a:r>
              <a:rPr lang="en-US" dirty="0"/>
              <a:t> theory of motivation, since it received a classic exposition by Hume). </a:t>
            </a:r>
          </a:p>
          <a:p>
            <a:pPr algn="just"/>
            <a:r>
              <a:rPr lang="en-US" dirty="0"/>
              <a:t>McDowell and Wiggins advance an </a:t>
            </a:r>
            <a:r>
              <a:rPr lang="en-US" b="1" dirty="0">
                <a:solidFill>
                  <a:srgbClr val="FF0000"/>
                </a:solidFill>
              </a:rPr>
              <a:t>anti-</a:t>
            </a:r>
            <a:r>
              <a:rPr lang="en-US" b="1" dirty="0" err="1">
                <a:solidFill>
                  <a:srgbClr val="FF0000"/>
                </a:solidFill>
              </a:rPr>
              <a:t>Humean</a:t>
            </a:r>
            <a:r>
              <a:rPr lang="en-US" dirty="0"/>
              <a:t> theory of motivation, according to </a:t>
            </a:r>
            <a:r>
              <a:rPr lang="en-US" dirty="0">
                <a:solidFill>
                  <a:srgbClr val="FF0000"/>
                </a:solidFill>
              </a:rPr>
              <a:t>which beliefs themselves can be intrinsically motivating.</a:t>
            </a:r>
          </a:p>
          <a:p>
            <a:pPr algn="just"/>
            <a:endParaRPr lang="am-ET" dirty="0"/>
          </a:p>
        </p:txBody>
      </p:sp>
      <p:sp>
        <p:nvSpPr>
          <p:cNvPr id="4" name="Date Placeholder 3">
            <a:extLst>
              <a:ext uri="{FF2B5EF4-FFF2-40B4-BE49-F238E27FC236}">
                <a16:creationId xmlns:a16="http://schemas.microsoft.com/office/drawing/2014/main" id="{E80B1C87-740D-4ABB-9995-7AA3F6D3BA1F}"/>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2B3CD293-BD95-4547-BA5D-8BF0D152736A}"/>
              </a:ext>
            </a:extLst>
          </p:cNvPr>
          <p:cNvSpPr>
            <a:spLocks noGrp="1"/>
          </p:cNvSpPr>
          <p:nvPr>
            <p:ph type="sldNum" sz="quarter" idx="12"/>
          </p:nvPr>
        </p:nvSpPr>
        <p:spPr/>
        <p:txBody>
          <a:bodyPr/>
          <a:lstStyle/>
          <a:p>
            <a:fld id="{A1F13613-7801-4FB6-A12A-D7862092E913}" type="slidenum">
              <a:rPr lang="en-US" smtClean="0"/>
              <a:pPr/>
              <a:t>15</a:t>
            </a:fld>
            <a:endParaRPr lang="en-US"/>
          </a:p>
        </p:txBody>
      </p:sp>
    </p:spTree>
    <p:extLst>
      <p:ext uri="{BB962C8B-B14F-4D97-AF65-F5344CB8AC3E}">
        <p14:creationId xmlns:p14="http://schemas.microsoft.com/office/powerpoint/2010/main" val="3777096242"/>
      </p:ext>
    </p:extLst>
  </p:cSld>
  <p:clrMapOvr>
    <a:masterClrMapping/>
  </p:clrMapOvr>
  <p:transition spd="slow">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D96F2-1ABA-4C8E-9EBE-D10B188A61DB}"/>
              </a:ext>
            </a:extLst>
          </p:cNvPr>
          <p:cNvSpPr>
            <a:spLocks noGrp="1"/>
          </p:cNvSpPr>
          <p:nvPr>
            <p:ph idx="1"/>
          </p:nvPr>
        </p:nvSpPr>
        <p:spPr>
          <a:xfrm>
            <a:off x="0" y="136526"/>
            <a:ext cx="9144000" cy="6721474"/>
          </a:xfrm>
        </p:spPr>
        <p:txBody>
          <a:bodyPr/>
          <a:lstStyle/>
          <a:p>
            <a:pPr algn="just"/>
            <a:r>
              <a:rPr lang="en-US" dirty="0"/>
              <a:t>Generally, Meta-ethics:</a:t>
            </a:r>
          </a:p>
          <a:p>
            <a:pPr algn="just"/>
            <a:r>
              <a:rPr lang="en-US" dirty="0"/>
              <a:t>Examines the meaning of moral terms and concepts and the relationships between these concepts.</a:t>
            </a:r>
          </a:p>
          <a:p>
            <a:pPr algn="just"/>
            <a:r>
              <a:rPr lang="en-US" dirty="0"/>
              <a:t>Explores where moral values, such as ‘personhood’ and ‘autonomy’, come from.</a:t>
            </a:r>
          </a:p>
          <a:p>
            <a:pPr algn="just"/>
            <a:r>
              <a:rPr lang="en-US" dirty="0"/>
              <a:t>Considers the difference between moral values and other kinds of values.</a:t>
            </a:r>
          </a:p>
          <a:p>
            <a:pPr algn="just"/>
            <a:r>
              <a:rPr lang="en-US" dirty="0"/>
              <a:t>Examines the way in which moral claims are justified.</a:t>
            </a:r>
            <a:endParaRPr lang="am-ET" dirty="0"/>
          </a:p>
        </p:txBody>
      </p:sp>
      <p:sp>
        <p:nvSpPr>
          <p:cNvPr id="4" name="Date Placeholder 3">
            <a:extLst>
              <a:ext uri="{FF2B5EF4-FFF2-40B4-BE49-F238E27FC236}">
                <a16:creationId xmlns:a16="http://schemas.microsoft.com/office/drawing/2014/main" id="{81127213-FAA6-4FCF-A223-FF2126FE3BEE}"/>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33A7946F-E0BA-46ED-B862-8C854909BFBA}"/>
              </a:ext>
            </a:extLst>
          </p:cNvPr>
          <p:cNvSpPr>
            <a:spLocks noGrp="1"/>
          </p:cNvSpPr>
          <p:nvPr>
            <p:ph type="sldNum" sz="quarter" idx="12"/>
          </p:nvPr>
        </p:nvSpPr>
        <p:spPr/>
        <p:txBody>
          <a:bodyPr/>
          <a:lstStyle/>
          <a:p>
            <a:fld id="{A1F13613-7801-4FB6-A12A-D7862092E913}" type="slidenum">
              <a:rPr lang="en-US" smtClean="0"/>
              <a:pPr/>
              <a:t>16</a:t>
            </a:fld>
            <a:endParaRPr lang="en-US"/>
          </a:p>
        </p:txBody>
      </p:sp>
    </p:spTree>
    <p:extLst>
      <p:ext uri="{BB962C8B-B14F-4D97-AF65-F5344CB8AC3E}">
        <p14:creationId xmlns:p14="http://schemas.microsoft.com/office/powerpoint/2010/main" val="2811063530"/>
      </p:ext>
    </p:extLst>
  </p:cSld>
  <p:clrMapOvr>
    <a:masterClrMapping/>
  </p:clrMapOvr>
  <p:transition spd="slow">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3B9AE-F807-4D02-8E4E-49D81711106C}"/>
              </a:ext>
            </a:extLst>
          </p:cNvPr>
          <p:cNvSpPr>
            <a:spLocks noGrp="1"/>
          </p:cNvSpPr>
          <p:nvPr>
            <p:ph idx="1"/>
          </p:nvPr>
        </p:nvSpPr>
        <p:spPr>
          <a:xfrm>
            <a:off x="0" y="136526"/>
            <a:ext cx="9144000" cy="6721474"/>
          </a:xfrm>
        </p:spPr>
        <p:txBody>
          <a:bodyPr>
            <a:normAutofit lnSpcReduction="10000"/>
          </a:bodyPr>
          <a:lstStyle/>
          <a:p>
            <a:pPr marL="0" indent="0" algn="just">
              <a:buNone/>
            </a:pPr>
            <a:r>
              <a:rPr lang="en-US" dirty="0"/>
              <a:t>	</a:t>
            </a:r>
            <a:r>
              <a:rPr lang="en-US" b="1" dirty="0">
                <a:solidFill>
                  <a:srgbClr val="C00000"/>
                </a:solidFill>
              </a:rPr>
              <a:t>2.2 Applied Ethics</a:t>
            </a:r>
          </a:p>
          <a:p>
            <a:pPr algn="just"/>
            <a:r>
              <a:rPr lang="en-US" dirty="0"/>
              <a:t>Applied ethics is the branch of ethics which consists of the analysis of  </a:t>
            </a:r>
            <a:r>
              <a:rPr lang="en-US" b="1" dirty="0">
                <a:solidFill>
                  <a:srgbClr val="FF0000"/>
                </a:solidFill>
              </a:rPr>
              <a:t>specific, controversial moral issues </a:t>
            </a:r>
            <a:r>
              <a:rPr lang="en-US" dirty="0"/>
              <a:t>such as abortion, animal rights, or euthanasia. </a:t>
            </a:r>
          </a:p>
          <a:p>
            <a:pPr algn="just"/>
            <a:r>
              <a:rPr lang="en-US" dirty="0"/>
              <a:t>In recent years applied ethical issues have been subdivided  into convenient groups (Professional ethics) such as medical ethics, business ethics, environmental ethics, and sexual ethics.</a:t>
            </a:r>
          </a:p>
          <a:p>
            <a:pPr algn="just"/>
            <a:r>
              <a:rPr lang="en-US" dirty="0"/>
              <a:t> Generally  speaking, two features are necessary for an issue to be considered an </a:t>
            </a:r>
            <a:r>
              <a:rPr lang="en-US" b="1" dirty="0">
                <a:solidFill>
                  <a:srgbClr val="C00000"/>
                </a:solidFill>
              </a:rPr>
              <a:t>“applied ethical issue.” First, the issue needs to be controversial </a:t>
            </a:r>
            <a:r>
              <a:rPr lang="en-US" dirty="0"/>
              <a:t>in the  sense that there are significant groups of people both for and against the issue at hand. </a:t>
            </a:r>
            <a:endParaRPr lang="am-ET" dirty="0"/>
          </a:p>
        </p:txBody>
      </p:sp>
      <p:sp>
        <p:nvSpPr>
          <p:cNvPr id="4" name="Date Placeholder 3">
            <a:extLst>
              <a:ext uri="{FF2B5EF4-FFF2-40B4-BE49-F238E27FC236}">
                <a16:creationId xmlns:a16="http://schemas.microsoft.com/office/drawing/2014/main" id="{DA687A5C-B9F9-4C47-A6B4-BDB7A040ACAD}"/>
              </a:ext>
            </a:extLst>
          </p:cNvPr>
          <p:cNvSpPr>
            <a:spLocks noGrp="1"/>
          </p:cNvSpPr>
          <p:nvPr>
            <p:ph type="dt" sz="half" idx="10"/>
          </p:nvPr>
        </p:nvSpPr>
        <p:spPr/>
        <p:txBody>
          <a:bodyPr/>
          <a:lstStyle/>
          <a:p>
            <a:fld id="{27556435-9AD2-4A6A-BC3B-7F366CD76FA2}" type="datetime1">
              <a:rPr lang="en-US" smtClean="0"/>
              <a:t>11/10/2021</a:t>
            </a:fld>
            <a:endParaRPr lang="en-US" dirty="0"/>
          </a:p>
        </p:txBody>
      </p:sp>
      <p:sp>
        <p:nvSpPr>
          <p:cNvPr id="5" name="Slide Number Placeholder 4">
            <a:extLst>
              <a:ext uri="{FF2B5EF4-FFF2-40B4-BE49-F238E27FC236}">
                <a16:creationId xmlns:a16="http://schemas.microsoft.com/office/drawing/2014/main" id="{7DC771A1-D4C2-41AB-AB1E-71778485A3A3}"/>
              </a:ext>
            </a:extLst>
          </p:cNvPr>
          <p:cNvSpPr>
            <a:spLocks noGrp="1"/>
          </p:cNvSpPr>
          <p:nvPr>
            <p:ph type="sldNum" sz="quarter" idx="12"/>
          </p:nvPr>
        </p:nvSpPr>
        <p:spPr/>
        <p:txBody>
          <a:bodyPr/>
          <a:lstStyle/>
          <a:p>
            <a:fld id="{A1F13613-7801-4FB6-A12A-D7862092E913}" type="slidenum">
              <a:rPr lang="en-US" smtClean="0"/>
              <a:pPr/>
              <a:t>17</a:t>
            </a:fld>
            <a:endParaRPr lang="en-US"/>
          </a:p>
        </p:txBody>
      </p:sp>
    </p:spTree>
    <p:extLst>
      <p:ext uri="{BB962C8B-B14F-4D97-AF65-F5344CB8AC3E}">
        <p14:creationId xmlns:p14="http://schemas.microsoft.com/office/powerpoint/2010/main" val="906328324"/>
      </p:ext>
    </p:extLst>
  </p:cSld>
  <p:clrMapOvr>
    <a:masterClrMapping/>
  </p:clrMapOvr>
  <p:transition spd="slow">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612F2-B774-4BD9-8F65-83ED97782899}"/>
              </a:ext>
            </a:extLst>
          </p:cNvPr>
          <p:cNvSpPr>
            <a:spLocks noGrp="1"/>
          </p:cNvSpPr>
          <p:nvPr>
            <p:ph idx="1"/>
          </p:nvPr>
        </p:nvSpPr>
        <p:spPr>
          <a:xfrm>
            <a:off x="0" y="136525"/>
            <a:ext cx="9144000" cy="6584949"/>
          </a:xfrm>
        </p:spPr>
        <p:txBody>
          <a:bodyPr/>
          <a:lstStyle/>
          <a:p>
            <a:pPr algn="just"/>
            <a:r>
              <a:rPr lang="en-US" b="1" dirty="0">
                <a:solidFill>
                  <a:srgbClr val="FF0000"/>
                </a:solidFill>
              </a:rPr>
              <a:t>The second </a:t>
            </a:r>
            <a:r>
              <a:rPr lang="en-US" dirty="0"/>
              <a:t>requirement for in issue to be an applied ethical issue is that it must be </a:t>
            </a:r>
            <a:r>
              <a:rPr lang="en-US" b="1" dirty="0">
                <a:solidFill>
                  <a:srgbClr val="FF0000"/>
                </a:solidFill>
              </a:rPr>
              <a:t>a distinctly moral issue</a:t>
            </a:r>
            <a:r>
              <a:rPr lang="en-US" dirty="0"/>
              <a:t>. </a:t>
            </a:r>
          </a:p>
          <a:p>
            <a:pPr algn="just"/>
            <a:r>
              <a:rPr lang="en-US" dirty="0"/>
              <a:t>On any given day, the media presents us with an array of sensitive issues such as:</a:t>
            </a:r>
          </a:p>
          <a:p>
            <a:pPr lvl="1" algn="just"/>
            <a:r>
              <a:rPr lang="en-US" dirty="0"/>
              <a:t> affirmative action policies, </a:t>
            </a:r>
          </a:p>
          <a:p>
            <a:pPr lvl="1" algn="just"/>
            <a:r>
              <a:rPr lang="en-US" dirty="0"/>
              <a:t>gays in the military, </a:t>
            </a:r>
          </a:p>
          <a:p>
            <a:pPr lvl="1" algn="just"/>
            <a:r>
              <a:rPr lang="en-US" dirty="0"/>
              <a:t>involuntary commitment of the mentally impaired,</a:t>
            </a:r>
          </a:p>
          <a:p>
            <a:pPr lvl="1" algn="just"/>
            <a:r>
              <a:rPr lang="en-US" dirty="0"/>
              <a:t>capitalistic versus socialistic business practices, </a:t>
            </a:r>
          </a:p>
          <a:p>
            <a:pPr lvl="1" algn="just"/>
            <a:r>
              <a:rPr lang="en-US" dirty="0"/>
              <a:t>public versus private health care systems, or </a:t>
            </a:r>
          </a:p>
          <a:p>
            <a:pPr lvl="1" algn="just"/>
            <a:r>
              <a:rPr lang="en-US" dirty="0"/>
              <a:t>energy conservation. </a:t>
            </a:r>
            <a:endParaRPr lang="am-ET" dirty="0"/>
          </a:p>
        </p:txBody>
      </p:sp>
      <p:sp>
        <p:nvSpPr>
          <p:cNvPr id="4" name="Date Placeholder 3">
            <a:extLst>
              <a:ext uri="{FF2B5EF4-FFF2-40B4-BE49-F238E27FC236}">
                <a16:creationId xmlns:a16="http://schemas.microsoft.com/office/drawing/2014/main" id="{C07EA7A0-11FA-4165-9295-8767A9290F2B}"/>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D00ED4C8-0134-4B59-8412-D69B825D40C6}"/>
              </a:ext>
            </a:extLst>
          </p:cNvPr>
          <p:cNvSpPr>
            <a:spLocks noGrp="1"/>
          </p:cNvSpPr>
          <p:nvPr>
            <p:ph type="sldNum" sz="quarter" idx="12"/>
          </p:nvPr>
        </p:nvSpPr>
        <p:spPr/>
        <p:txBody>
          <a:bodyPr/>
          <a:lstStyle/>
          <a:p>
            <a:fld id="{A1F13613-7801-4FB6-A12A-D7862092E913}" type="slidenum">
              <a:rPr lang="en-US" smtClean="0"/>
              <a:pPr/>
              <a:t>18</a:t>
            </a:fld>
            <a:endParaRPr lang="en-US"/>
          </a:p>
        </p:txBody>
      </p:sp>
    </p:spTree>
    <p:extLst>
      <p:ext uri="{BB962C8B-B14F-4D97-AF65-F5344CB8AC3E}">
        <p14:creationId xmlns:p14="http://schemas.microsoft.com/office/powerpoint/2010/main" val="716757494"/>
      </p:ext>
    </p:extLst>
  </p:cSld>
  <p:clrMapOvr>
    <a:masterClrMapping/>
  </p:clrMapOvr>
  <p:transition spd="slow">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DB88D-FD31-4E66-A8F4-2922AD278690}"/>
              </a:ext>
            </a:extLst>
          </p:cNvPr>
          <p:cNvSpPr>
            <a:spLocks noGrp="1"/>
          </p:cNvSpPr>
          <p:nvPr>
            <p:ph idx="1"/>
          </p:nvPr>
        </p:nvSpPr>
        <p:spPr>
          <a:xfrm>
            <a:off x="0" y="304800"/>
            <a:ext cx="8991600" cy="6416675"/>
          </a:xfrm>
        </p:spPr>
        <p:txBody>
          <a:bodyPr>
            <a:normAutofit/>
          </a:bodyPr>
          <a:lstStyle/>
          <a:p>
            <a:pPr marL="0" indent="0" algn="just">
              <a:buNone/>
            </a:pPr>
            <a:r>
              <a:rPr lang="en-US" dirty="0"/>
              <a:t>	</a:t>
            </a:r>
            <a:r>
              <a:rPr lang="en-US" b="1" dirty="0">
                <a:solidFill>
                  <a:srgbClr val="C00000"/>
                </a:solidFill>
              </a:rPr>
              <a:t>2.3. Normative Ethics</a:t>
            </a:r>
          </a:p>
          <a:p>
            <a:pPr algn="just"/>
            <a:r>
              <a:rPr lang="en-US" dirty="0"/>
              <a:t>Normative ethics involves arriving at moral standards that regulate right and wrong conduct. In a sense, it is a search for an ideal litmus test of proper behavior.</a:t>
            </a:r>
          </a:p>
          <a:p>
            <a:pPr algn="just"/>
            <a:r>
              <a:rPr lang="en-US" dirty="0"/>
              <a:t> </a:t>
            </a:r>
            <a:r>
              <a:rPr lang="en-US" b="1" dirty="0">
                <a:solidFill>
                  <a:srgbClr val="FF0000"/>
                </a:solidFill>
              </a:rPr>
              <a:t>The Golden Rule is a classic example </a:t>
            </a:r>
            <a:r>
              <a:rPr lang="en-US" dirty="0"/>
              <a:t>of a normative principle: We should do to others what we would want others to do to us. </a:t>
            </a:r>
          </a:p>
          <a:p>
            <a:pPr algn="just"/>
            <a:r>
              <a:rPr lang="en-US" dirty="0"/>
              <a:t>Since I do not want my neighbor to steal my car, then it is wrong for me to steal her car. </a:t>
            </a:r>
          </a:p>
          <a:p>
            <a:pPr algn="just"/>
            <a:r>
              <a:rPr lang="en-US" dirty="0"/>
              <a:t>Since I would want people to feed me if I was starving, then I should help feed starving people. </a:t>
            </a:r>
            <a:endParaRPr lang="am-ET" dirty="0"/>
          </a:p>
        </p:txBody>
      </p:sp>
      <p:sp>
        <p:nvSpPr>
          <p:cNvPr id="4" name="Date Placeholder 3">
            <a:extLst>
              <a:ext uri="{FF2B5EF4-FFF2-40B4-BE49-F238E27FC236}">
                <a16:creationId xmlns:a16="http://schemas.microsoft.com/office/drawing/2014/main" id="{02601232-7A0D-47DF-80B0-DCC020ABA3F3}"/>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F5A47992-A701-464D-9B14-F8A9FCDA6663}"/>
              </a:ext>
            </a:extLst>
          </p:cNvPr>
          <p:cNvSpPr>
            <a:spLocks noGrp="1"/>
          </p:cNvSpPr>
          <p:nvPr>
            <p:ph type="sldNum" sz="quarter" idx="12"/>
          </p:nvPr>
        </p:nvSpPr>
        <p:spPr/>
        <p:txBody>
          <a:bodyPr/>
          <a:lstStyle/>
          <a:p>
            <a:fld id="{A1F13613-7801-4FB6-A12A-D7862092E913}" type="slidenum">
              <a:rPr lang="en-US" smtClean="0"/>
              <a:pPr/>
              <a:t>19</a:t>
            </a:fld>
            <a:endParaRPr lang="en-US"/>
          </a:p>
        </p:txBody>
      </p:sp>
    </p:spTree>
    <p:extLst>
      <p:ext uri="{BB962C8B-B14F-4D97-AF65-F5344CB8AC3E}">
        <p14:creationId xmlns:p14="http://schemas.microsoft.com/office/powerpoint/2010/main" val="2136613728"/>
      </p:ext>
    </p:extLst>
  </p:cSld>
  <p:clrMapOvr>
    <a:masterClrMapping/>
  </p:clrMapOvr>
  <p:transition spd="slow">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F14DC-EF7E-46F3-9130-954D6F4AEDB6}"/>
              </a:ext>
            </a:extLst>
          </p:cNvPr>
          <p:cNvSpPr>
            <a:spLocks noGrp="1"/>
          </p:cNvSpPr>
          <p:nvPr>
            <p:ph idx="1"/>
          </p:nvPr>
        </p:nvSpPr>
        <p:spPr>
          <a:xfrm>
            <a:off x="0" y="136526"/>
            <a:ext cx="9144000" cy="6721474"/>
          </a:xfrm>
        </p:spPr>
        <p:txBody>
          <a:bodyPr/>
          <a:lstStyle/>
          <a:p>
            <a:pPr algn="just"/>
            <a:r>
              <a:rPr lang="en-US" dirty="0"/>
              <a:t>Metaethics is the study of </a:t>
            </a:r>
            <a:r>
              <a:rPr lang="en-US" b="1" dirty="0">
                <a:solidFill>
                  <a:srgbClr val="FF0000"/>
                </a:solidFill>
              </a:rPr>
              <a:t>the origin and meaning of ethical concepts. </a:t>
            </a:r>
          </a:p>
          <a:p>
            <a:pPr algn="just"/>
            <a:r>
              <a:rPr lang="en-US" dirty="0"/>
              <a:t>When compared to normative ethics and applied ethics, the field of metaethics is the least </a:t>
            </a:r>
            <a:r>
              <a:rPr lang="en-US" b="1" dirty="0">
                <a:solidFill>
                  <a:srgbClr val="FF0000"/>
                </a:solidFill>
              </a:rPr>
              <a:t>precisely defined area of moral philosophy. </a:t>
            </a:r>
          </a:p>
          <a:p>
            <a:pPr algn="just"/>
            <a:r>
              <a:rPr lang="en-US" dirty="0"/>
              <a:t>It covers issues from moral semantics(Meanings of words) to moral epistemology. Two issues, though, are prominent: </a:t>
            </a:r>
          </a:p>
          <a:p>
            <a:pPr algn="just"/>
            <a:r>
              <a:rPr lang="en-US" dirty="0">
                <a:solidFill>
                  <a:srgbClr val="C00000"/>
                </a:solidFill>
              </a:rPr>
              <a:t>(1)Metaphysical issues </a:t>
            </a:r>
            <a:r>
              <a:rPr lang="en-US" dirty="0"/>
              <a:t>concerning whether morality exists independently of humans, and </a:t>
            </a:r>
          </a:p>
          <a:p>
            <a:pPr algn="just"/>
            <a:r>
              <a:rPr lang="en-US" dirty="0">
                <a:solidFill>
                  <a:srgbClr val="C00000"/>
                </a:solidFill>
              </a:rPr>
              <a:t>(2)Psychological issues </a:t>
            </a:r>
            <a:r>
              <a:rPr lang="en-US" dirty="0"/>
              <a:t>concerning the underlying </a:t>
            </a:r>
            <a:r>
              <a:rPr lang="en-US" dirty="0">
                <a:solidFill>
                  <a:srgbClr val="FF0000"/>
                </a:solidFill>
              </a:rPr>
              <a:t>mental basis </a:t>
            </a:r>
            <a:r>
              <a:rPr lang="en-US" dirty="0"/>
              <a:t>of our moral judgments and  conduct.</a:t>
            </a:r>
            <a:endParaRPr lang="am-ET" dirty="0"/>
          </a:p>
        </p:txBody>
      </p:sp>
      <p:sp>
        <p:nvSpPr>
          <p:cNvPr id="4" name="Date Placeholder 3">
            <a:extLst>
              <a:ext uri="{FF2B5EF4-FFF2-40B4-BE49-F238E27FC236}">
                <a16:creationId xmlns:a16="http://schemas.microsoft.com/office/drawing/2014/main" id="{F603BAB6-3DFC-4974-87CE-1BD364C0B99B}"/>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CD944284-1606-4AE1-B571-25968CF8A632}"/>
              </a:ext>
            </a:extLst>
          </p:cNvPr>
          <p:cNvSpPr>
            <a:spLocks noGrp="1"/>
          </p:cNvSpPr>
          <p:nvPr>
            <p:ph type="sldNum" sz="quarter" idx="12"/>
          </p:nvPr>
        </p:nvSpPr>
        <p:spPr/>
        <p:txBody>
          <a:bodyPr/>
          <a:lstStyle/>
          <a:p>
            <a:fld id="{A1F13613-7801-4FB6-A12A-D7862092E913}" type="slidenum">
              <a:rPr lang="en-US" smtClean="0"/>
              <a:pPr/>
              <a:t>2</a:t>
            </a:fld>
            <a:endParaRPr lang="en-US"/>
          </a:p>
        </p:txBody>
      </p:sp>
    </p:spTree>
    <p:extLst>
      <p:ext uri="{BB962C8B-B14F-4D97-AF65-F5344CB8AC3E}">
        <p14:creationId xmlns:p14="http://schemas.microsoft.com/office/powerpoint/2010/main" val="4029344140"/>
      </p:ext>
    </p:extLst>
  </p:cSld>
  <p:clrMapOvr>
    <a:masterClrMapping/>
  </p:clrMapOvr>
  <p:transition spd="slow">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ADE8-4480-4200-8648-BCD9DE9AD7B7}"/>
              </a:ext>
            </a:extLst>
          </p:cNvPr>
          <p:cNvSpPr>
            <a:spLocks noGrp="1"/>
          </p:cNvSpPr>
          <p:nvPr>
            <p:ph idx="1"/>
          </p:nvPr>
        </p:nvSpPr>
        <p:spPr>
          <a:xfrm>
            <a:off x="152400" y="136526"/>
            <a:ext cx="8839200" cy="6721474"/>
          </a:xfrm>
        </p:spPr>
        <p:txBody>
          <a:bodyPr/>
          <a:lstStyle/>
          <a:p>
            <a:pPr algn="just"/>
            <a:r>
              <a:rPr lang="en-US" dirty="0"/>
              <a:t>The ultimate concern of the normative theory of obligation is to guide us in the making of decisions and judgments about actions in particular situations. </a:t>
            </a:r>
          </a:p>
          <a:p>
            <a:pPr algn="just"/>
            <a:r>
              <a:rPr lang="en-US" dirty="0"/>
              <a:t>Offers theories or accounts of the best way to live. </a:t>
            </a:r>
          </a:p>
          <a:p>
            <a:pPr algn="just"/>
            <a:r>
              <a:rPr lang="en-US" dirty="0"/>
              <a:t>These theories evaluate actions in a systematic way, i.e., </a:t>
            </a:r>
            <a:r>
              <a:rPr lang="en-US" b="1" dirty="0">
                <a:solidFill>
                  <a:srgbClr val="C00000"/>
                </a:solidFill>
              </a:rPr>
              <a:t>they may focus on outcomes or duties </a:t>
            </a:r>
            <a:r>
              <a:rPr lang="en-US" dirty="0"/>
              <a:t>or motivation as a means of justifying human conduct.</a:t>
            </a:r>
          </a:p>
          <a:p>
            <a:pPr algn="just"/>
            <a:endParaRPr lang="am-ET" dirty="0"/>
          </a:p>
        </p:txBody>
      </p:sp>
      <p:sp>
        <p:nvSpPr>
          <p:cNvPr id="4" name="Date Placeholder 3">
            <a:extLst>
              <a:ext uri="{FF2B5EF4-FFF2-40B4-BE49-F238E27FC236}">
                <a16:creationId xmlns:a16="http://schemas.microsoft.com/office/drawing/2014/main" id="{359872B3-EE69-40CF-BF20-729ADCFD9983}"/>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D87AD95E-4860-4E3A-8F66-E1D471BF8455}"/>
              </a:ext>
            </a:extLst>
          </p:cNvPr>
          <p:cNvSpPr>
            <a:spLocks noGrp="1"/>
          </p:cNvSpPr>
          <p:nvPr>
            <p:ph type="sldNum" sz="quarter" idx="12"/>
          </p:nvPr>
        </p:nvSpPr>
        <p:spPr/>
        <p:txBody>
          <a:bodyPr/>
          <a:lstStyle/>
          <a:p>
            <a:fld id="{A1F13613-7801-4FB6-A12A-D7862092E913}" type="slidenum">
              <a:rPr lang="en-US" smtClean="0"/>
              <a:pPr/>
              <a:t>20</a:t>
            </a:fld>
            <a:endParaRPr lang="en-US"/>
          </a:p>
        </p:txBody>
      </p:sp>
    </p:spTree>
    <p:extLst>
      <p:ext uri="{BB962C8B-B14F-4D97-AF65-F5344CB8AC3E}">
        <p14:creationId xmlns:p14="http://schemas.microsoft.com/office/powerpoint/2010/main" val="2543233112"/>
      </p:ext>
    </p:extLst>
  </p:cSld>
  <p:clrMapOvr>
    <a:masterClrMapping/>
  </p:clrMapOvr>
  <p:transition spd="slow">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A10A1-A899-4F7B-B5FF-9D34A7F8949A}"/>
              </a:ext>
            </a:extLst>
          </p:cNvPr>
          <p:cNvSpPr>
            <a:spLocks noGrp="1"/>
          </p:cNvSpPr>
          <p:nvPr>
            <p:ph idx="1"/>
          </p:nvPr>
        </p:nvSpPr>
        <p:spPr>
          <a:xfrm>
            <a:off x="76200" y="136525"/>
            <a:ext cx="8915400" cy="6797675"/>
          </a:xfrm>
        </p:spPr>
        <p:txBody>
          <a:bodyPr>
            <a:normAutofit/>
          </a:bodyPr>
          <a:lstStyle/>
          <a:p>
            <a:pPr marL="0" indent="0" algn="just">
              <a:buNone/>
            </a:pPr>
            <a:endParaRPr lang="en-US" sz="2800" dirty="0"/>
          </a:p>
          <a:p>
            <a:pPr algn="just"/>
            <a:r>
              <a:rPr lang="en-US" sz="2800" dirty="0"/>
              <a:t>It includes ethical theories or approaches such as</a:t>
            </a:r>
          </a:p>
          <a:p>
            <a:pPr lvl="1" algn="just"/>
            <a:r>
              <a:rPr lang="en-US" sz="2400" b="1" dirty="0">
                <a:solidFill>
                  <a:srgbClr val="C00000"/>
                </a:solidFill>
              </a:rPr>
              <a:t>teleological, </a:t>
            </a:r>
          </a:p>
          <a:p>
            <a:pPr lvl="1" algn="just"/>
            <a:r>
              <a:rPr lang="en-US" sz="2400" b="1" dirty="0">
                <a:solidFill>
                  <a:srgbClr val="C00000"/>
                </a:solidFill>
              </a:rPr>
              <a:t>deontology, </a:t>
            </a:r>
          </a:p>
          <a:p>
            <a:pPr lvl="1" algn="just"/>
            <a:r>
              <a:rPr lang="en-US" sz="2400" b="1" dirty="0">
                <a:solidFill>
                  <a:srgbClr val="C00000"/>
                </a:solidFill>
              </a:rPr>
              <a:t>virtue ethics, </a:t>
            </a:r>
          </a:p>
          <a:p>
            <a:pPr lvl="1" algn="just"/>
            <a:r>
              <a:rPr lang="en-US" sz="2400" b="1" dirty="0" err="1">
                <a:solidFill>
                  <a:srgbClr val="C00000"/>
                </a:solidFill>
              </a:rPr>
              <a:t>principlism</a:t>
            </a:r>
            <a:r>
              <a:rPr lang="en-US" sz="2400" b="1" dirty="0">
                <a:solidFill>
                  <a:srgbClr val="C00000"/>
                </a:solidFill>
              </a:rPr>
              <a:t>, </a:t>
            </a:r>
          </a:p>
          <a:p>
            <a:pPr lvl="1" algn="just"/>
            <a:r>
              <a:rPr lang="en-US" sz="2400" b="1" dirty="0">
                <a:solidFill>
                  <a:srgbClr val="C00000"/>
                </a:solidFill>
              </a:rPr>
              <a:t>narrative ethics and feminist ethics.</a:t>
            </a:r>
          </a:p>
          <a:p>
            <a:pPr algn="just"/>
            <a:r>
              <a:rPr lang="en-US" sz="2800" dirty="0"/>
              <a:t>Normative ethics poses questions of the following kind: </a:t>
            </a:r>
          </a:p>
          <a:p>
            <a:pPr algn="just"/>
            <a:r>
              <a:rPr lang="en-US" sz="2800" dirty="0"/>
              <a:t>Are there general principles or rules that we could follow which distinguish between right and wrong? Or: </a:t>
            </a:r>
          </a:p>
          <a:p>
            <a:pPr algn="just"/>
            <a:r>
              <a:rPr lang="en-US" sz="2800" dirty="0"/>
              <a:t>Are there virtues and/or relationships that we can nurture, in order to behave well?</a:t>
            </a:r>
          </a:p>
          <a:p>
            <a:pPr algn="just"/>
            <a:endParaRPr lang="am-ET" sz="2800" dirty="0"/>
          </a:p>
        </p:txBody>
      </p:sp>
      <p:sp>
        <p:nvSpPr>
          <p:cNvPr id="4" name="Date Placeholder 3">
            <a:extLst>
              <a:ext uri="{FF2B5EF4-FFF2-40B4-BE49-F238E27FC236}">
                <a16:creationId xmlns:a16="http://schemas.microsoft.com/office/drawing/2014/main" id="{B5A9EFA8-813E-4DE4-84FB-E7A7C606F130}"/>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2234588C-8DF4-4DBE-A635-153D57A759F6}"/>
              </a:ext>
            </a:extLst>
          </p:cNvPr>
          <p:cNvSpPr>
            <a:spLocks noGrp="1"/>
          </p:cNvSpPr>
          <p:nvPr>
            <p:ph type="sldNum" sz="quarter" idx="12"/>
          </p:nvPr>
        </p:nvSpPr>
        <p:spPr/>
        <p:txBody>
          <a:bodyPr/>
          <a:lstStyle/>
          <a:p>
            <a:fld id="{A1F13613-7801-4FB6-A12A-D7862092E913}" type="slidenum">
              <a:rPr lang="en-US" smtClean="0"/>
              <a:pPr/>
              <a:t>21</a:t>
            </a:fld>
            <a:endParaRPr lang="en-US"/>
          </a:p>
        </p:txBody>
      </p:sp>
    </p:spTree>
    <p:extLst>
      <p:ext uri="{BB962C8B-B14F-4D97-AF65-F5344CB8AC3E}">
        <p14:creationId xmlns:p14="http://schemas.microsoft.com/office/powerpoint/2010/main" val="2465592173"/>
      </p:ext>
    </p:extLst>
  </p:cSld>
  <p:clrMapOvr>
    <a:masterClrMapping/>
  </p:clrMapOvr>
  <p:transition spd="slow">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553200"/>
          </a:xfrm>
        </p:spPr>
        <p:txBody>
          <a:bodyPr>
            <a:normAutofit fontScale="92500" lnSpcReduction="20000"/>
          </a:bodyPr>
          <a:lstStyle/>
          <a:p>
            <a:pPr lvl="2" algn="just"/>
            <a:r>
              <a:rPr lang="en-US" sz="3200" b="1" dirty="0">
                <a:solidFill>
                  <a:srgbClr val="C00000"/>
                </a:solidFill>
                <a:latin typeface="Times New Roman" pitchFamily="18" charset="0"/>
                <a:cs typeface="Times New Roman" pitchFamily="18" charset="0"/>
              </a:rPr>
              <a:t>2.3.1 Teleological Ethics (Consequentialism)</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Consequentialist theories are sometimes called teleological theories, from the </a:t>
            </a:r>
            <a:r>
              <a:rPr lang="en-US" sz="2800" b="1" dirty="0">
                <a:solidFill>
                  <a:srgbClr val="C00000"/>
                </a:solidFill>
                <a:latin typeface="Times New Roman" pitchFamily="18" charset="0"/>
                <a:cs typeface="Times New Roman" pitchFamily="18" charset="0"/>
              </a:rPr>
              <a:t>Greek word telos, or end</a:t>
            </a:r>
            <a:r>
              <a:rPr lang="en-US" sz="2800" dirty="0">
                <a:solidFill>
                  <a:schemeClr val="tx1"/>
                </a:solidFill>
                <a:latin typeface="Times New Roman" pitchFamily="18" charset="0"/>
                <a:cs typeface="Times New Roman" pitchFamily="18" charset="0"/>
              </a:rPr>
              <a:t>, since the end result of the action is the sole determining factor of its morality.</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According to consequentialism, correct moral conduct is determined </a:t>
            </a:r>
            <a:r>
              <a:rPr lang="en-US" sz="2800" dirty="0">
                <a:solidFill>
                  <a:srgbClr val="C00000"/>
                </a:solidFill>
                <a:latin typeface="Times New Roman" pitchFamily="18" charset="0"/>
                <a:cs typeface="Times New Roman" pitchFamily="18" charset="0"/>
              </a:rPr>
              <a:t>solely by a cost-benefit analysis </a:t>
            </a:r>
            <a:r>
              <a:rPr lang="en-US" sz="2800" dirty="0">
                <a:solidFill>
                  <a:schemeClr val="tx1"/>
                </a:solidFill>
                <a:latin typeface="Times New Roman" pitchFamily="18" charset="0"/>
                <a:cs typeface="Times New Roman" pitchFamily="18" charset="0"/>
              </a:rPr>
              <a:t>of an action’s consequences: </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Consequentialism: An action is morally right if the consequences of that action are  more favorable than unfavorable</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It is referred as </a:t>
            </a:r>
            <a:r>
              <a:rPr lang="en-US" sz="2800" b="1" dirty="0">
                <a:solidFill>
                  <a:srgbClr val="C00000"/>
                </a:solidFill>
                <a:latin typeface="Times New Roman" pitchFamily="18" charset="0"/>
                <a:cs typeface="Times New Roman" pitchFamily="18" charset="0"/>
              </a:rPr>
              <a:t>“the end justifies the means”. </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It believes in purpose, ends or goals of an action, it stress that the consequences of an action determines the morality or immorality of a given action. </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Which means an action is judged as right or wrong, moral or immoral depending on </a:t>
            </a:r>
            <a:r>
              <a:rPr lang="en-US" sz="2800" b="1" dirty="0">
                <a:solidFill>
                  <a:srgbClr val="C00000"/>
                </a:solidFill>
                <a:latin typeface="Times New Roman" pitchFamily="18" charset="0"/>
                <a:cs typeface="Times New Roman" pitchFamily="18" charset="0"/>
              </a:rPr>
              <a:t>what happens because of it. </a:t>
            </a:r>
          </a:p>
          <a:p>
            <a:pPr marL="457200" indent="-457200" algn="just" fontAlgn="base">
              <a:spcBef>
                <a:spcPct val="0"/>
              </a:spcBef>
              <a:spcAft>
                <a:spcPct val="0"/>
              </a:spcAft>
              <a:buFont typeface="Wingdings" pitchFamily="2" charset="2"/>
              <a:buChar char="q"/>
            </a:pPr>
            <a:r>
              <a:rPr lang="en-US" sz="2800" dirty="0">
                <a:solidFill>
                  <a:schemeClr val="tx1"/>
                </a:solidFill>
                <a:latin typeface="Times New Roman" pitchFamily="18" charset="0"/>
                <a:cs typeface="Times New Roman" pitchFamily="18" charset="0"/>
              </a:rPr>
              <a:t>One may have the best intention or follow the highest moral principles but if the result, moral act is harmful, or bad it must be judged as morally or ethically wrong act.</a:t>
            </a:r>
          </a:p>
          <a:p>
            <a:pPr algn="just" fontAlgn="base">
              <a:spcBef>
                <a:spcPct val="0"/>
              </a:spcBef>
              <a:spcAft>
                <a:spcPct val="0"/>
              </a:spcAft>
            </a:pPr>
            <a:endParaRPr lang="en-US" sz="2800" dirty="0">
              <a:solidFill>
                <a:schemeClr val="tx1"/>
              </a:solidFill>
              <a:latin typeface="Times New Roman" pitchFamily="18" charset="0"/>
              <a:cs typeface="Times New Roman" pitchFamily="18" charset="0"/>
            </a:endParaRPr>
          </a:p>
          <a:p>
            <a:pPr algn="just" fontAlgn="base">
              <a:spcBef>
                <a:spcPct val="0"/>
              </a:spcBef>
              <a:spcAft>
                <a:spcPct val="0"/>
              </a:spcAft>
            </a:pPr>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8C266FE-36AC-4EF7-821E-DFC87FB5F037}"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22</a:t>
            </a:fld>
            <a:endParaRPr lang="en-US"/>
          </a:p>
        </p:txBody>
      </p:sp>
    </p:spTree>
    <p:extLst>
      <p:ext uri="{BB962C8B-B14F-4D97-AF65-F5344CB8AC3E}">
        <p14:creationId xmlns:p14="http://schemas.microsoft.com/office/powerpoint/2010/main" val="1919921584"/>
      </p:ext>
    </p:extLst>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553200"/>
          </a:xfrm>
        </p:spPr>
        <p:txBody>
          <a:bodyPr>
            <a:normAutofit fontScale="85000" lnSpcReduction="10000"/>
          </a:bodyPr>
          <a:lstStyle/>
          <a:p>
            <a:pPr marL="457200" indent="-457200" algn="just">
              <a:buFont typeface="Wingdings" panose="05000000000000000000" pitchFamily="2" charset="2"/>
              <a:buChar char="q"/>
            </a:pPr>
            <a:r>
              <a:rPr lang="en-US" sz="2800" dirty="0">
                <a:solidFill>
                  <a:schemeClr val="tx1"/>
                </a:solidFill>
                <a:latin typeface="Times New Roman" pitchFamily="18" charset="0"/>
                <a:cs typeface="Times New Roman" pitchFamily="18" charset="0"/>
              </a:rPr>
              <a:t>Thus, an act is </a:t>
            </a:r>
            <a:r>
              <a:rPr lang="en-US" sz="2800" i="1" dirty="0">
                <a:solidFill>
                  <a:schemeClr val="tx1"/>
                </a:solidFill>
                <a:latin typeface="Times New Roman" pitchFamily="18" charset="0"/>
                <a:cs typeface="Times New Roman" pitchFamily="18" charset="0"/>
              </a:rPr>
              <a:t>right</a:t>
            </a:r>
            <a:r>
              <a:rPr lang="en-US" sz="2800" dirty="0">
                <a:solidFill>
                  <a:schemeClr val="tx1"/>
                </a:solidFill>
                <a:latin typeface="Times New Roman" pitchFamily="18" charset="0"/>
                <a:cs typeface="Times New Roman" pitchFamily="18" charset="0"/>
              </a:rPr>
              <a:t> if and only if it or the rule under which it falls produces, will probably produce, or is intended to </a:t>
            </a:r>
            <a:r>
              <a:rPr lang="en-US" sz="2800" b="1" dirty="0">
                <a:solidFill>
                  <a:srgbClr val="C00000"/>
                </a:solidFill>
                <a:latin typeface="Times New Roman" pitchFamily="18" charset="0"/>
                <a:cs typeface="Times New Roman" pitchFamily="18" charset="0"/>
              </a:rPr>
              <a:t>produce </a:t>
            </a:r>
            <a:r>
              <a:rPr lang="en-US" sz="2800" b="1" i="1" dirty="0">
                <a:solidFill>
                  <a:srgbClr val="C00000"/>
                </a:solidFill>
                <a:latin typeface="Times New Roman" pitchFamily="18" charset="0"/>
                <a:cs typeface="Times New Roman" pitchFamily="18" charset="0"/>
              </a:rPr>
              <a:t>at least as great a balance of good over evil</a:t>
            </a:r>
            <a:r>
              <a:rPr lang="en-US" sz="2800" b="1" dirty="0">
                <a:solidFill>
                  <a:srgbClr val="C00000"/>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as any available alternative; an act is </a:t>
            </a:r>
            <a:r>
              <a:rPr lang="en-US" sz="2800" i="1" dirty="0">
                <a:solidFill>
                  <a:schemeClr val="tx1"/>
                </a:solidFill>
                <a:latin typeface="Times New Roman" pitchFamily="18" charset="0"/>
                <a:cs typeface="Times New Roman" pitchFamily="18" charset="0"/>
              </a:rPr>
              <a:t>wrong</a:t>
            </a:r>
            <a:r>
              <a:rPr lang="en-US" sz="2800" dirty="0">
                <a:solidFill>
                  <a:schemeClr val="tx1"/>
                </a:solidFill>
                <a:latin typeface="Times New Roman" pitchFamily="18" charset="0"/>
                <a:cs typeface="Times New Roman" pitchFamily="18" charset="0"/>
              </a:rPr>
              <a:t> if and only if it does not do so. </a:t>
            </a:r>
          </a:p>
          <a:p>
            <a:pPr marL="457200" indent="-457200" algn="just">
              <a:buFont typeface="Wingdings" panose="05000000000000000000" pitchFamily="2" charset="2"/>
              <a:buChar char="q"/>
            </a:pPr>
            <a:r>
              <a:rPr lang="en-US" sz="2800" dirty="0">
                <a:solidFill>
                  <a:schemeClr val="tx1"/>
                </a:solidFill>
                <a:latin typeface="Times New Roman" pitchFamily="18" charset="0"/>
                <a:cs typeface="Times New Roman" pitchFamily="18" charset="0"/>
              </a:rPr>
              <a:t>An act </a:t>
            </a:r>
            <a:r>
              <a:rPr lang="en-US" sz="2800" i="1" dirty="0">
                <a:solidFill>
                  <a:schemeClr val="tx1"/>
                </a:solidFill>
                <a:latin typeface="Times New Roman" pitchFamily="18" charset="0"/>
                <a:cs typeface="Times New Roman" pitchFamily="18" charset="0"/>
              </a:rPr>
              <a:t>ought to be done</a:t>
            </a:r>
            <a:r>
              <a:rPr lang="en-US" sz="2800" dirty="0">
                <a:solidFill>
                  <a:schemeClr val="tx1"/>
                </a:solidFill>
                <a:latin typeface="Times New Roman" pitchFamily="18" charset="0"/>
                <a:cs typeface="Times New Roman" pitchFamily="18" charset="0"/>
              </a:rPr>
              <a:t> if and only if it or the rule under which it falls produces, will probably produce, or is intended to produce </a:t>
            </a:r>
            <a:r>
              <a:rPr lang="en-US" sz="2800" i="1" dirty="0">
                <a:solidFill>
                  <a:schemeClr val="tx1"/>
                </a:solidFill>
                <a:latin typeface="Times New Roman" pitchFamily="18" charset="0"/>
                <a:cs typeface="Times New Roman" pitchFamily="18" charset="0"/>
              </a:rPr>
              <a:t>a greater balance of good over evil</a:t>
            </a:r>
            <a:r>
              <a:rPr lang="en-US" sz="2800" dirty="0">
                <a:solidFill>
                  <a:schemeClr val="tx1"/>
                </a:solidFill>
                <a:latin typeface="Times New Roman" pitchFamily="18" charset="0"/>
                <a:cs typeface="Times New Roman" pitchFamily="18" charset="0"/>
              </a:rPr>
              <a:t> than any available alternative. </a:t>
            </a:r>
          </a:p>
          <a:p>
            <a:pPr algn="just"/>
            <a:r>
              <a:rPr lang="en-US" sz="2800" dirty="0">
                <a:solidFill>
                  <a:schemeClr val="tx1"/>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Three subdivisions of consequentialism emerge:</a:t>
            </a:r>
          </a:p>
          <a:p>
            <a:pPr algn="just"/>
            <a:r>
              <a:rPr lang="en-US" sz="2800" dirty="0">
                <a:solidFill>
                  <a:schemeClr val="tx1"/>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Ethical Egoism: </a:t>
            </a:r>
            <a:r>
              <a:rPr lang="en-US" sz="2800" dirty="0">
                <a:solidFill>
                  <a:schemeClr val="tx1"/>
                </a:solidFill>
                <a:latin typeface="Times New Roman" pitchFamily="18" charset="0"/>
                <a:cs typeface="Times New Roman" pitchFamily="18" charset="0"/>
              </a:rPr>
              <a:t>an action is morally right if the consequences of 	that action are more favorable than unfavorable only to the 	agent performing the action.</a:t>
            </a:r>
          </a:p>
          <a:p>
            <a:pPr algn="just"/>
            <a:r>
              <a:rPr lang="en-US" sz="2800" dirty="0">
                <a:solidFill>
                  <a:schemeClr val="tx1"/>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Ethical Altruism: </a:t>
            </a:r>
            <a:r>
              <a:rPr lang="en-US" sz="2800" dirty="0">
                <a:solidFill>
                  <a:schemeClr val="tx1"/>
                </a:solidFill>
                <a:latin typeface="Times New Roman" pitchFamily="18" charset="0"/>
                <a:cs typeface="Times New Roman" pitchFamily="18" charset="0"/>
              </a:rPr>
              <a:t>an action is morally right if the consequences of 	that action are more favorable than unfavorable to everyone 	except the agent.</a:t>
            </a:r>
          </a:p>
          <a:p>
            <a:pPr algn="just"/>
            <a:r>
              <a:rPr lang="en-US" sz="2800" dirty="0">
                <a:solidFill>
                  <a:schemeClr val="tx1"/>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Utilitarianism: </a:t>
            </a:r>
            <a:r>
              <a:rPr lang="en-US" sz="2800" dirty="0">
                <a:solidFill>
                  <a:schemeClr val="tx1"/>
                </a:solidFill>
                <a:latin typeface="Times New Roman" pitchFamily="18" charset="0"/>
                <a:cs typeface="Times New Roman" pitchFamily="18" charset="0"/>
              </a:rPr>
              <a:t>an action is morally right if the consequences of that 	action are more favorable than unfavorable to everyone.</a:t>
            </a:r>
          </a:p>
          <a:p>
            <a:pPr marL="457200" indent="-457200" algn="just">
              <a:buFont typeface="Wingdings" panose="05000000000000000000" pitchFamily="2" charset="2"/>
              <a:buChar char="q"/>
            </a:pPr>
            <a:endParaRPr lang="en-US" sz="2800" dirty="0">
              <a:solidFill>
                <a:schemeClr val="tx1"/>
              </a:solidFill>
              <a:latin typeface="Times New Roman" pitchFamily="18" charset="0"/>
              <a:cs typeface="Times New Roman" pitchFamily="18" charset="0"/>
            </a:endParaRPr>
          </a:p>
          <a:p>
            <a:pPr algn="just" fontAlgn="base">
              <a:spcBef>
                <a:spcPct val="0"/>
              </a:spcBef>
              <a:spcAft>
                <a:spcPct val="0"/>
              </a:spcAft>
            </a:pPr>
            <a:r>
              <a:rPr lang="en-US" sz="3600" b="1" dirty="0">
                <a:solidFill>
                  <a:schemeClr val="tx1"/>
                </a:solidFill>
                <a:latin typeface="Times New Roman" pitchFamily="18" charset="0"/>
                <a:cs typeface="Times New Roman" pitchFamily="18" charset="0"/>
              </a:rPr>
              <a:t>	</a:t>
            </a:r>
            <a:endParaRPr kumimoji="0" lang="en-US" sz="2800" b="1" i="1"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C05CAC9-2CC0-4973-B4F1-026B71884382}"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23</a:t>
            </a:fld>
            <a:endParaRPr lang="en-US"/>
          </a:p>
        </p:txBody>
      </p:sp>
    </p:spTree>
    <p:extLst>
      <p:ext uri="{BB962C8B-B14F-4D97-AF65-F5344CB8AC3E}">
        <p14:creationId xmlns:p14="http://schemas.microsoft.com/office/powerpoint/2010/main" val="3228892128"/>
      </p:ext>
    </p:extLst>
  </p:cSld>
  <p:clrMapOvr>
    <a:masterClrMapping/>
  </p:clrMapOvr>
  <p:transition spd="slow">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FAEB2-C4BA-433C-A629-C06199A3EB6A}"/>
              </a:ext>
            </a:extLst>
          </p:cNvPr>
          <p:cNvSpPr>
            <a:spLocks noGrp="1"/>
          </p:cNvSpPr>
          <p:nvPr>
            <p:ph idx="1"/>
          </p:nvPr>
        </p:nvSpPr>
        <p:spPr>
          <a:xfrm>
            <a:off x="0" y="304800"/>
            <a:ext cx="9144000" cy="6416675"/>
          </a:xfrm>
        </p:spPr>
        <p:txBody>
          <a:bodyPr>
            <a:normAutofit fontScale="92500" lnSpcReduction="10000"/>
          </a:bodyPr>
          <a:lstStyle/>
          <a:p>
            <a:pPr marL="0" indent="0" algn="just">
              <a:buNone/>
            </a:pPr>
            <a:r>
              <a:rPr lang="en-US" dirty="0"/>
              <a:t>	</a:t>
            </a:r>
            <a:r>
              <a:rPr lang="en-US" b="1" dirty="0">
                <a:solidFill>
                  <a:srgbClr val="C00000"/>
                </a:solidFill>
              </a:rPr>
              <a:t>A. Egoism</a:t>
            </a:r>
          </a:p>
          <a:p>
            <a:pPr algn="just"/>
            <a:r>
              <a:rPr lang="en-US" dirty="0"/>
              <a:t>The word “Egoism’ comes from Greek word ‘ego’, ‘I’ and therefore, literally, ‘</a:t>
            </a:r>
            <a:r>
              <a:rPr lang="en-US" dirty="0" err="1"/>
              <a:t>I’ism</a:t>
            </a:r>
            <a:r>
              <a:rPr lang="en-US" dirty="0"/>
              <a:t>’. The central concern of egoism is the ‘self’ as the beginning and of all consideration.</a:t>
            </a:r>
          </a:p>
          <a:p>
            <a:pPr algn="just"/>
            <a:r>
              <a:rPr lang="en-US" dirty="0"/>
              <a:t>Generally, in egoism, self-interest is the nucleus or central for every ethical action or decision. </a:t>
            </a:r>
          </a:p>
          <a:p>
            <a:pPr algn="just"/>
            <a:r>
              <a:rPr lang="en-US" dirty="0"/>
              <a:t>In other words, what is right and wrong is to be decided </a:t>
            </a:r>
            <a:r>
              <a:rPr lang="en-US" b="1" dirty="0">
                <a:solidFill>
                  <a:srgbClr val="FF0000"/>
                </a:solidFill>
              </a:rPr>
              <a:t>on the basis of the interest of every egoist individual.</a:t>
            </a:r>
          </a:p>
          <a:p>
            <a:pPr algn="just"/>
            <a:r>
              <a:rPr lang="en-US" dirty="0"/>
              <a:t>On the basis of the above two views, egoism can be taken two forms,</a:t>
            </a:r>
          </a:p>
          <a:p>
            <a:pPr algn="just"/>
            <a:r>
              <a:rPr lang="en-US" dirty="0"/>
              <a:t>• </a:t>
            </a:r>
            <a:r>
              <a:rPr lang="en-US" b="1" dirty="0">
                <a:solidFill>
                  <a:srgbClr val="C00000"/>
                </a:solidFill>
              </a:rPr>
              <a:t>The psychological egoism</a:t>
            </a:r>
          </a:p>
          <a:p>
            <a:pPr algn="just"/>
            <a:r>
              <a:rPr lang="en-US" b="1" dirty="0">
                <a:solidFill>
                  <a:srgbClr val="C00000"/>
                </a:solidFill>
              </a:rPr>
              <a:t>• The ethical egoism</a:t>
            </a:r>
          </a:p>
          <a:p>
            <a:pPr algn="just"/>
            <a:endParaRPr lang="am-ET" dirty="0"/>
          </a:p>
        </p:txBody>
      </p:sp>
      <p:sp>
        <p:nvSpPr>
          <p:cNvPr id="4" name="Date Placeholder 3">
            <a:extLst>
              <a:ext uri="{FF2B5EF4-FFF2-40B4-BE49-F238E27FC236}">
                <a16:creationId xmlns:a16="http://schemas.microsoft.com/office/drawing/2014/main" id="{1307427E-694D-4794-9AA6-E8DCF4721F15}"/>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7AA6A6DB-C2ED-4CD3-BCA4-492446C08E3E}"/>
              </a:ext>
            </a:extLst>
          </p:cNvPr>
          <p:cNvSpPr>
            <a:spLocks noGrp="1"/>
          </p:cNvSpPr>
          <p:nvPr>
            <p:ph type="sldNum" sz="quarter" idx="12"/>
          </p:nvPr>
        </p:nvSpPr>
        <p:spPr/>
        <p:txBody>
          <a:bodyPr/>
          <a:lstStyle/>
          <a:p>
            <a:fld id="{A1F13613-7801-4FB6-A12A-D7862092E913}" type="slidenum">
              <a:rPr lang="en-US" smtClean="0"/>
              <a:pPr/>
              <a:t>24</a:t>
            </a:fld>
            <a:endParaRPr lang="en-US"/>
          </a:p>
        </p:txBody>
      </p:sp>
    </p:spTree>
    <p:extLst>
      <p:ext uri="{BB962C8B-B14F-4D97-AF65-F5344CB8AC3E}">
        <p14:creationId xmlns:p14="http://schemas.microsoft.com/office/powerpoint/2010/main" val="1951741364"/>
      </p:ext>
    </p:extLst>
  </p:cSld>
  <p:clrMapOvr>
    <a:masterClrMapping/>
  </p:clrMapOvr>
  <p:transition spd="slow">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884B7-9399-4356-ACC0-E47CDAEDCA31}"/>
              </a:ext>
            </a:extLst>
          </p:cNvPr>
          <p:cNvSpPr>
            <a:spLocks noGrp="1"/>
          </p:cNvSpPr>
          <p:nvPr>
            <p:ph idx="1"/>
          </p:nvPr>
        </p:nvSpPr>
        <p:spPr>
          <a:xfrm>
            <a:off x="152400" y="228600"/>
            <a:ext cx="8991600" cy="6629400"/>
          </a:xfrm>
        </p:spPr>
        <p:txBody>
          <a:bodyPr>
            <a:normAutofit fontScale="92500" lnSpcReduction="10000"/>
          </a:bodyPr>
          <a:lstStyle/>
          <a:p>
            <a:pPr marL="0" indent="0" algn="just">
              <a:buNone/>
            </a:pPr>
            <a:r>
              <a:rPr lang="en-US" dirty="0"/>
              <a:t>	</a:t>
            </a:r>
            <a:r>
              <a:rPr lang="en-US" b="1" dirty="0">
                <a:solidFill>
                  <a:srgbClr val="C00000"/>
                </a:solidFill>
              </a:rPr>
              <a:t>A. The psychological Egoism</a:t>
            </a:r>
          </a:p>
          <a:p>
            <a:pPr algn="just">
              <a:buFont typeface="Wingdings" panose="05000000000000000000" pitchFamily="2" charset="2"/>
              <a:buChar char="§"/>
            </a:pPr>
            <a:r>
              <a:rPr lang="en-US" dirty="0"/>
              <a:t>The psychological Egoism is motivated out of self-interests and aims at self satisfaction. </a:t>
            </a:r>
          </a:p>
          <a:p>
            <a:pPr algn="just">
              <a:buFont typeface="Wingdings" panose="05000000000000000000" pitchFamily="2" charset="2"/>
              <a:buChar char="§"/>
            </a:pPr>
            <a:r>
              <a:rPr lang="en-US" dirty="0"/>
              <a:t>It is also doctrine about human nature, claiming that everyone by nature motivated primarily his or her own interests. </a:t>
            </a:r>
          </a:p>
          <a:p>
            <a:pPr algn="just">
              <a:buFont typeface="Wingdings" panose="05000000000000000000" pitchFamily="2" charset="2"/>
              <a:buChar char="§"/>
            </a:pPr>
            <a:r>
              <a:rPr lang="en-US" dirty="0"/>
              <a:t>According to psychological egoism, people always seeks one’s own advantage or self interest, or always does what he thinks will give him the greatest balance of good over evil. </a:t>
            </a:r>
          </a:p>
          <a:p>
            <a:pPr algn="just">
              <a:buFont typeface="Wingdings" panose="05000000000000000000" pitchFamily="2" charset="2"/>
              <a:buChar char="§"/>
            </a:pPr>
            <a:r>
              <a:rPr lang="en-US" b="1" dirty="0">
                <a:solidFill>
                  <a:srgbClr val="C00000"/>
                </a:solidFill>
              </a:rPr>
              <a:t>This means also that “self-love’ is the only basic “principle” in human nature. </a:t>
            </a:r>
          </a:p>
          <a:p>
            <a:pPr algn="just">
              <a:buFont typeface="Wingdings" panose="05000000000000000000" pitchFamily="2" charset="2"/>
              <a:buChar char="§"/>
            </a:pPr>
            <a:r>
              <a:rPr lang="en-US" dirty="0"/>
              <a:t>The </a:t>
            </a:r>
            <a:r>
              <a:rPr lang="en-US" b="1" dirty="0"/>
              <a:t>‘ego-satisfaction” </a:t>
            </a:r>
            <a:r>
              <a:rPr lang="en-US" dirty="0"/>
              <a:t>is the final aim of all activity or that” the  pleasure principle”.</a:t>
            </a:r>
          </a:p>
          <a:p>
            <a:pPr algn="just"/>
            <a:endParaRPr lang="am-ET" dirty="0"/>
          </a:p>
        </p:txBody>
      </p:sp>
      <p:sp>
        <p:nvSpPr>
          <p:cNvPr id="4" name="Date Placeholder 3">
            <a:extLst>
              <a:ext uri="{FF2B5EF4-FFF2-40B4-BE49-F238E27FC236}">
                <a16:creationId xmlns:a16="http://schemas.microsoft.com/office/drawing/2014/main" id="{3EEBAD2C-1EC3-4419-AB0D-609800F43760}"/>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B0209897-20F0-44B2-86FE-C9095865FC5F}"/>
              </a:ext>
            </a:extLst>
          </p:cNvPr>
          <p:cNvSpPr>
            <a:spLocks noGrp="1"/>
          </p:cNvSpPr>
          <p:nvPr>
            <p:ph type="sldNum" sz="quarter" idx="12"/>
          </p:nvPr>
        </p:nvSpPr>
        <p:spPr/>
        <p:txBody>
          <a:bodyPr/>
          <a:lstStyle/>
          <a:p>
            <a:fld id="{A1F13613-7801-4FB6-A12A-D7862092E913}" type="slidenum">
              <a:rPr lang="en-US" smtClean="0"/>
              <a:pPr/>
              <a:t>25</a:t>
            </a:fld>
            <a:endParaRPr lang="en-US"/>
          </a:p>
        </p:txBody>
      </p:sp>
    </p:spTree>
    <p:extLst>
      <p:ext uri="{BB962C8B-B14F-4D97-AF65-F5344CB8AC3E}">
        <p14:creationId xmlns:p14="http://schemas.microsoft.com/office/powerpoint/2010/main" val="3551476686"/>
      </p:ext>
    </p:extLst>
  </p:cSld>
  <p:clrMapOvr>
    <a:masterClrMapping/>
  </p:clrMapOvr>
  <p:transition spd="slow">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C2D46-524E-4F99-B0F9-3117965F6292}"/>
              </a:ext>
            </a:extLst>
          </p:cNvPr>
          <p:cNvSpPr>
            <a:spLocks noGrp="1"/>
          </p:cNvSpPr>
          <p:nvPr>
            <p:ph idx="1"/>
          </p:nvPr>
        </p:nvSpPr>
        <p:spPr>
          <a:xfrm>
            <a:off x="152400" y="136526"/>
            <a:ext cx="8991600" cy="6721474"/>
          </a:xfrm>
        </p:spPr>
        <p:txBody>
          <a:bodyPr/>
          <a:lstStyle/>
          <a:p>
            <a:pPr marL="0" indent="0" algn="just">
              <a:buNone/>
            </a:pPr>
            <a:r>
              <a:rPr lang="en-US" dirty="0"/>
              <a:t>		</a:t>
            </a:r>
            <a:r>
              <a:rPr lang="en-US" b="1" dirty="0">
                <a:solidFill>
                  <a:srgbClr val="C00000"/>
                </a:solidFill>
              </a:rPr>
              <a:t>B. Ethical Egoism</a:t>
            </a:r>
          </a:p>
          <a:p>
            <a:pPr algn="just"/>
            <a:r>
              <a:rPr lang="en-US" dirty="0"/>
              <a:t> Ethical egoism maintains that each of us should look at </a:t>
            </a:r>
            <a:r>
              <a:rPr lang="en-US" b="1" dirty="0"/>
              <a:t>only at the consequences that affect us.</a:t>
            </a:r>
          </a:p>
          <a:p>
            <a:pPr algn="just"/>
            <a:r>
              <a:rPr lang="en-US" dirty="0"/>
              <a:t> If views that each person ought to perform those actions that contribute most to his or her own </a:t>
            </a:r>
            <a:r>
              <a:rPr lang="en-US" b="1" dirty="0"/>
              <a:t>self-interest.</a:t>
            </a:r>
          </a:p>
          <a:p>
            <a:pPr algn="just"/>
            <a:r>
              <a:rPr lang="en-US" dirty="0"/>
              <a:t>Ethical egoism is a normative theory. </a:t>
            </a:r>
          </a:p>
          <a:p>
            <a:pPr algn="just"/>
            <a:r>
              <a:rPr lang="en-US" dirty="0"/>
              <a:t>It is a theory about what ought to do, how we ought to act as with psychological egoism.</a:t>
            </a:r>
            <a:endParaRPr lang="am-ET" dirty="0"/>
          </a:p>
        </p:txBody>
      </p:sp>
      <p:sp>
        <p:nvSpPr>
          <p:cNvPr id="4" name="Date Placeholder 3">
            <a:extLst>
              <a:ext uri="{FF2B5EF4-FFF2-40B4-BE49-F238E27FC236}">
                <a16:creationId xmlns:a16="http://schemas.microsoft.com/office/drawing/2014/main" id="{229B4656-5FF4-4CB3-BE03-BE86DA97F144}"/>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BFA7FB5A-8FB4-4C4A-9CA1-195F161F79BE}"/>
              </a:ext>
            </a:extLst>
          </p:cNvPr>
          <p:cNvSpPr>
            <a:spLocks noGrp="1"/>
          </p:cNvSpPr>
          <p:nvPr>
            <p:ph type="sldNum" sz="quarter" idx="12"/>
          </p:nvPr>
        </p:nvSpPr>
        <p:spPr/>
        <p:txBody>
          <a:bodyPr/>
          <a:lstStyle/>
          <a:p>
            <a:fld id="{A1F13613-7801-4FB6-A12A-D7862092E913}" type="slidenum">
              <a:rPr lang="en-US" smtClean="0"/>
              <a:pPr/>
              <a:t>26</a:t>
            </a:fld>
            <a:endParaRPr lang="en-US"/>
          </a:p>
        </p:txBody>
      </p:sp>
    </p:spTree>
    <p:extLst>
      <p:ext uri="{BB962C8B-B14F-4D97-AF65-F5344CB8AC3E}">
        <p14:creationId xmlns:p14="http://schemas.microsoft.com/office/powerpoint/2010/main" val="2041078331"/>
      </p:ext>
    </p:extLst>
  </p:cSld>
  <p:clrMapOvr>
    <a:masterClrMapping/>
  </p:clrMapOvr>
  <p:transition spd="slow">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BFE9C-8305-4105-B6FB-6B04FDD62358}"/>
              </a:ext>
            </a:extLst>
          </p:cNvPr>
          <p:cNvSpPr>
            <a:spLocks noGrp="1"/>
          </p:cNvSpPr>
          <p:nvPr>
            <p:ph idx="1"/>
          </p:nvPr>
        </p:nvSpPr>
        <p:spPr>
          <a:xfrm>
            <a:off x="76200" y="304800"/>
            <a:ext cx="8991600" cy="6416675"/>
          </a:xfrm>
        </p:spPr>
        <p:txBody>
          <a:bodyPr>
            <a:normAutofit lnSpcReduction="10000"/>
          </a:bodyPr>
          <a:lstStyle/>
          <a:p>
            <a:pPr marL="0" indent="0" algn="just">
              <a:buNone/>
            </a:pPr>
            <a:r>
              <a:rPr lang="en-US" dirty="0"/>
              <a:t>	</a:t>
            </a:r>
            <a:r>
              <a:rPr lang="en-US" b="1" dirty="0">
                <a:solidFill>
                  <a:srgbClr val="C00000"/>
                </a:solidFill>
              </a:rPr>
              <a:t>B. Utilitarianism</a:t>
            </a:r>
          </a:p>
          <a:p>
            <a:pPr algn="just"/>
            <a:r>
              <a:rPr lang="en-US" dirty="0"/>
              <a:t>Utilitarianism is a universal teleological system it calls for the </a:t>
            </a:r>
            <a:r>
              <a:rPr lang="en-US" b="1" dirty="0"/>
              <a:t>maximization of goodness in society </a:t>
            </a:r>
            <a:r>
              <a:rPr lang="en-US" dirty="0"/>
              <a:t>that is, the </a:t>
            </a:r>
            <a:r>
              <a:rPr lang="en-US" b="1" dirty="0">
                <a:solidFill>
                  <a:srgbClr val="FF0000"/>
                </a:solidFill>
              </a:rPr>
              <a:t>greatest goodness for the greatest number </a:t>
            </a:r>
            <a:r>
              <a:rPr lang="en-US" dirty="0"/>
              <a:t>and not merely the good of the agent.</a:t>
            </a:r>
          </a:p>
          <a:p>
            <a:pPr marL="0" indent="0" algn="just">
              <a:buNone/>
            </a:pPr>
            <a:r>
              <a:rPr lang="en-US" dirty="0"/>
              <a:t>		</a:t>
            </a:r>
            <a:r>
              <a:rPr lang="en-US" b="1" dirty="0">
                <a:solidFill>
                  <a:srgbClr val="FF0000"/>
                </a:solidFill>
              </a:rPr>
              <a:t>Classical utilitarianism</a:t>
            </a:r>
          </a:p>
          <a:p>
            <a:pPr algn="just"/>
            <a:r>
              <a:rPr lang="en-US" dirty="0"/>
              <a:t>For Epicurus (342–270 BCE), who stated that </a:t>
            </a:r>
            <a:r>
              <a:rPr lang="en-US" b="1" dirty="0">
                <a:solidFill>
                  <a:srgbClr val="FF0000"/>
                </a:solidFill>
              </a:rPr>
              <a:t>“pleasure’’ </a:t>
            </a:r>
            <a:r>
              <a:rPr lang="en-US" dirty="0"/>
              <a:t>is the goal that nature has ordained for us; it is also the standard by which we judge everything good.” </a:t>
            </a:r>
          </a:p>
          <a:p>
            <a:pPr algn="just"/>
            <a:r>
              <a:rPr lang="en-US" dirty="0"/>
              <a:t>According to this view, rightness and wrongness are determined by </a:t>
            </a:r>
            <a:r>
              <a:rPr lang="en-US" b="1" dirty="0">
                <a:solidFill>
                  <a:srgbClr val="FF0000"/>
                </a:solidFill>
              </a:rPr>
              <a:t>pleasure or pain</a:t>
            </a:r>
            <a:r>
              <a:rPr lang="en-US" dirty="0"/>
              <a:t> that something produces.</a:t>
            </a:r>
          </a:p>
          <a:p>
            <a:pPr algn="just"/>
            <a:endParaRPr lang="am-ET" dirty="0"/>
          </a:p>
        </p:txBody>
      </p:sp>
      <p:sp>
        <p:nvSpPr>
          <p:cNvPr id="4" name="Date Placeholder 3">
            <a:extLst>
              <a:ext uri="{FF2B5EF4-FFF2-40B4-BE49-F238E27FC236}">
                <a16:creationId xmlns:a16="http://schemas.microsoft.com/office/drawing/2014/main" id="{1864B507-CEF4-49E3-A1F5-14A56BAF920B}"/>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39F261BE-249D-4AF5-A55D-BA49B984596B}"/>
              </a:ext>
            </a:extLst>
          </p:cNvPr>
          <p:cNvSpPr>
            <a:spLocks noGrp="1"/>
          </p:cNvSpPr>
          <p:nvPr>
            <p:ph type="sldNum" sz="quarter" idx="12"/>
          </p:nvPr>
        </p:nvSpPr>
        <p:spPr/>
        <p:txBody>
          <a:bodyPr/>
          <a:lstStyle/>
          <a:p>
            <a:fld id="{A1F13613-7801-4FB6-A12A-D7862092E913}" type="slidenum">
              <a:rPr lang="en-US" smtClean="0"/>
              <a:pPr/>
              <a:t>27</a:t>
            </a:fld>
            <a:endParaRPr lang="en-US"/>
          </a:p>
        </p:txBody>
      </p:sp>
    </p:spTree>
    <p:extLst>
      <p:ext uri="{BB962C8B-B14F-4D97-AF65-F5344CB8AC3E}">
        <p14:creationId xmlns:p14="http://schemas.microsoft.com/office/powerpoint/2010/main" val="117093534"/>
      </p:ext>
    </p:extLst>
  </p:cSld>
  <p:clrMapOvr>
    <a:masterClrMapping/>
  </p:clrMapOvr>
  <p:transition spd="slow">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3799D-AAC8-4C97-92F9-36A44046FAC9}"/>
              </a:ext>
            </a:extLst>
          </p:cNvPr>
          <p:cNvSpPr>
            <a:spLocks noGrp="1"/>
          </p:cNvSpPr>
          <p:nvPr>
            <p:ph idx="1"/>
          </p:nvPr>
        </p:nvSpPr>
        <p:spPr>
          <a:xfrm>
            <a:off x="152400" y="136526"/>
            <a:ext cx="8991600" cy="6721474"/>
          </a:xfrm>
        </p:spPr>
        <p:txBody>
          <a:bodyPr>
            <a:normAutofit fontScale="92500" lnSpcReduction="10000"/>
          </a:bodyPr>
          <a:lstStyle/>
          <a:p>
            <a:pPr marL="0" indent="0" algn="just">
              <a:buNone/>
            </a:pPr>
            <a:r>
              <a:rPr lang="en-US" dirty="0"/>
              <a:t>	</a:t>
            </a:r>
            <a:r>
              <a:rPr lang="en-US" b="1" dirty="0">
                <a:solidFill>
                  <a:srgbClr val="FF0000"/>
                </a:solidFill>
              </a:rPr>
              <a:t>Jeremy Bentham and John Stuart Mill</a:t>
            </a:r>
          </a:p>
          <a:p>
            <a:pPr marL="0" indent="0" algn="just">
              <a:buNone/>
            </a:pPr>
            <a:r>
              <a:rPr lang="en-US" dirty="0"/>
              <a:t>	Jeremy Bentham: </a:t>
            </a:r>
            <a:r>
              <a:rPr lang="en-US" b="1" dirty="0">
                <a:solidFill>
                  <a:srgbClr val="FF0000"/>
                </a:solidFill>
              </a:rPr>
              <a:t>Quantity over Quality</a:t>
            </a:r>
          </a:p>
          <a:p>
            <a:pPr algn="just"/>
            <a:r>
              <a:rPr lang="en-US" dirty="0"/>
              <a:t>There are two main features of utilitarianism, both of which Bentham articulated: </a:t>
            </a:r>
          </a:p>
          <a:p>
            <a:pPr algn="just"/>
            <a:r>
              <a:rPr lang="en-US" dirty="0">
                <a:solidFill>
                  <a:srgbClr val="FF0000"/>
                </a:solidFill>
              </a:rPr>
              <a:t>The consequentialist principle (or its teleological aspect): </a:t>
            </a:r>
            <a:r>
              <a:rPr lang="en-US" dirty="0"/>
              <a:t>states that the rightness or wrongness of an act is determined by the goodness or badness of the results that flow from it. </a:t>
            </a:r>
          </a:p>
          <a:p>
            <a:pPr algn="just"/>
            <a:r>
              <a:rPr lang="en-US" dirty="0"/>
              <a:t>It is the end, not the means that counts; </a:t>
            </a:r>
            <a:r>
              <a:rPr lang="en-US" b="1" dirty="0">
                <a:solidFill>
                  <a:srgbClr val="FF0000"/>
                </a:solidFill>
              </a:rPr>
              <a:t>the end justifies the means. and </a:t>
            </a:r>
          </a:p>
          <a:p>
            <a:pPr algn="just"/>
            <a:r>
              <a:rPr lang="en-US" dirty="0">
                <a:solidFill>
                  <a:srgbClr val="FF0000"/>
                </a:solidFill>
              </a:rPr>
              <a:t>The utility principle (or its hedonic aspect): </a:t>
            </a:r>
            <a:r>
              <a:rPr lang="en-US" dirty="0"/>
              <a:t>states that the only thing that is good in itself is some specific type of state (for example, pleasure, happiness, welfare).</a:t>
            </a:r>
          </a:p>
          <a:p>
            <a:pPr algn="just"/>
            <a:endParaRPr lang="am-ET" dirty="0"/>
          </a:p>
        </p:txBody>
      </p:sp>
      <p:sp>
        <p:nvSpPr>
          <p:cNvPr id="4" name="Date Placeholder 3">
            <a:extLst>
              <a:ext uri="{FF2B5EF4-FFF2-40B4-BE49-F238E27FC236}">
                <a16:creationId xmlns:a16="http://schemas.microsoft.com/office/drawing/2014/main" id="{D25D6B68-B9A5-47AC-83B1-704410430473}"/>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54FFCB6D-BD25-4776-8EF6-FB5D649EEEBE}"/>
              </a:ext>
            </a:extLst>
          </p:cNvPr>
          <p:cNvSpPr>
            <a:spLocks noGrp="1"/>
          </p:cNvSpPr>
          <p:nvPr>
            <p:ph type="sldNum" sz="quarter" idx="12"/>
          </p:nvPr>
        </p:nvSpPr>
        <p:spPr/>
        <p:txBody>
          <a:bodyPr/>
          <a:lstStyle/>
          <a:p>
            <a:fld id="{A1F13613-7801-4FB6-A12A-D7862092E913}" type="slidenum">
              <a:rPr lang="en-US" smtClean="0"/>
              <a:pPr/>
              <a:t>28</a:t>
            </a:fld>
            <a:endParaRPr lang="en-US"/>
          </a:p>
        </p:txBody>
      </p:sp>
    </p:spTree>
    <p:extLst>
      <p:ext uri="{BB962C8B-B14F-4D97-AF65-F5344CB8AC3E}">
        <p14:creationId xmlns:p14="http://schemas.microsoft.com/office/powerpoint/2010/main" val="3606701579"/>
      </p:ext>
    </p:extLst>
  </p:cSld>
  <p:clrMapOvr>
    <a:masterClrMapping/>
  </p:clrMapOvr>
  <p:transition spd="slow">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4013A-9076-4682-B773-076985109BB9}"/>
              </a:ext>
            </a:extLst>
          </p:cNvPr>
          <p:cNvSpPr>
            <a:spLocks noGrp="1"/>
          </p:cNvSpPr>
          <p:nvPr>
            <p:ph idx="1"/>
          </p:nvPr>
        </p:nvSpPr>
        <p:spPr>
          <a:xfrm>
            <a:off x="0" y="228600"/>
            <a:ext cx="8991600" cy="6492875"/>
          </a:xfrm>
        </p:spPr>
        <p:txBody>
          <a:bodyPr>
            <a:normAutofit fontScale="77500" lnSpcReduction="20000"/>
          </a:bodyPr>
          <a:lstStyle/>
          <a:p>
            <a:pPr algn="just"/>
            <a:r>
              <a:rPr lang="en-US" b="1" dirty="0">
                <a:solidFill>
                  <a:srgbClr val="FF0000"/>
                </a:solidFill>
              </a:rPr>
              <a:t>Hedonistic utilitarianism </a:t>
            </a:r>
            <a:r>
              <a:rPr lang="en-US" dirty="0"/>
              <a:t>views pleasure as the sole good and pain as the only evil. </a:t>
            </a:r>
          </a:p>
          <a:p>
            <a:pPr algn="just"/>
            <a:r>
              <a:rPr lang="en-US" dirty="0"/>
              <a:t>An act is right if it either brings about more pleasure than pain or prevents pain, and an act is wrong if it either brings about more pain than pleasure or prevents pleasure from occurring. </a:t>
            </a:r>
          </a:p>
          <a:p>
            <a:pPr algn="just"/>
            <a:r>
              <a:rPr lang="en-US" dirty="0"/>
              <a:t>Bentham invented a scheme for measuring pleasure and pain that he called the hedonic calculus:</a:t>
            </a:r>
          </a:p>
          <a:p>
            <a:pPr algn="just"/>
            <a:r>
              <a:rPr lang="en-US" dirty="0"/>
              <a:t>The quantitative score for any pleasure or pain experience is obtained by summing the seven aspects of a pleasurable or painful experience: </a:t>
            </a:r>
          </a:p>
          <a:p>
            <a:pPr lvl="1" algn="just"/>
            <a:r>
              <a:rPr lang="en-US" b="1" dirty="0">
                <a:solidFill>
                  <a:srgbClr val="FF0000"/>
                </a:solidFill>
              </a:rPr>
              <a:t>Intensity:</a:t>
            </a:r>
          </a:p>
          <a:p>
            <a:pPr lvl="1" algn="just"/>
            <a:r>
              <a:rPr lang="en-US" b="1" dirty="0">
                <a:solidFill>
                  <a:srgbClr val="FF0000"/>
                </a:solidFill>
              </a:rPr>
              <a:t>Duration:</a:t>
            </a:r>
          </a:p>
          <a:p>
            <a:pPr lvl="1" algn="just"/>
            <a:r>
              <a:rPr lang="en-US" b="1" dirty="0">
                <a:solidFill>
                  <a:srgbClr val="FF0000"/>
                </a:solidFill>
              </a:rPr>
              <a:t>Certainty: </a:t>
            </a:r>
          </a:p>
          <a:p>
            <a:pPr lvl="1" algn="just"/>
            <a:r>
              <a:rPr lang="en-US" b="1" dirty="0">
                <a:solidFill>
                  <a:srgbClr val="FF0000"/>
                </a:solidFill>
              </a:rPr>
              <a:t>Nearness:</a:t>
            </a:r>
          </a:p>
          <a:p>
            <a:pPr lvl="1" algn="just"/>
            <a:r>
              <a:rPr lang="en-US" b="1" dirty="0">
                <a:solidFill>
                  <a:srgbClr val="FF0000"/>
                </a:solidFill>
              </a:rPr>
              <a:t>Fruitfulness:</a:t>
            </a:r>
          </a:p>
          <a:p>
            <a:pPr lvl="1" algn="just"/>
            <a:r>
              <a:rPr lang="en-US" b="1" dirty="0">
                <a:solidFill>
                  <a:srgbClr val="FF0000"/>
                </a:solidFill>
              </a:rPr>
              <a:t>Purity:</a:t>
            </a:r>
          </a:p>
          <a:p>
            <a:pPr lvl="1" algn="just"/>
            <a:r>
              <a:rPr lang="en-US" b="1" dirty="0">
                <a:solidFill>
                  <a:srgbClr val="FF0000"/>
                </a:solidFill>
              </a:rPr>
              <a:t>Extent:</a:t>
            </a:r>
          </a:p>
          <a:p>
            <a:pPr algn="just"/>
            <a:endParaRPr lang="am-ET" dirty="0"/>
          </a:p>
        </p:txBody>
      </p:sp>
      <p:sp>
        <p:nvSpPr>
          <p:cNvPr id="4" name="Date Placeholder 3">
            <a:extLst>
              <a:ext uri="{FF2B5EF4-FFF2-40B4-BE49-F238E27FC236}">
                <a16:creationId xmlns:a16="http://schemas.microsoft.com/office/drawing/2014/main" id="{D1361996-EAB3-440D-B60E-DAD52D9150F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7657B6F7-8397-4BA9-AF13-2DE2B2E935B2}"/>
              </a:ext>
            </a:extLst>
          </p:cNvPr>
          <p:cNvSpPr>
            <a:spLocks noGrp="1"/>
          </p:cNvSpPr>
          <p:nvPr>
            <p:ph type="sldNum" sz="quarter" idx="12"/>
          </p:nvPr>
        </p:nvSpPr>
        <p:spPr/>
        <p:txBody>
          <a:bodyPr/>
          <a:lstStyle/>
          <a:p>
            <a:fld id="{A1F13613-7801-4FB6-A12A-D7862092E913}" type="slidenum">
              <a:rPr lang="en-US" smtClean="0"/>
              <a:pPr/>
              <a:t>29</a:t>
            </a:fld>
            <a:endParaRPr lang="en-US"/>
          </a:p>
        </p:txBody>
      </p:sp>
    </p:spTree>
    <p:extLst>
      <p:ext uri="{BB962C8B-B14F-4D97-AF65-F5344CB8AC3E}">
        <p14:creationId xmlns:p14="http://schemas.microsoft.com/office/powerpoint/2010/main" val="2638402068"/>
      </p:ext>
    </p:extLst>
  </p:cSld>
  <p:clrMapOvr>
    <a:masterClrMapping/>
  </p:clrMapOvr>
  <p:transition spd="slow">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36DEB-2282-4284-B17C-2B7E570FE0E4}"/>
              </a:ext>
            </a:extLst>
          </p:cNvPr>
          <p:cNvSpPr>
            <a:spLocks noGrp="1"/>
          </p:cNvSpPr>
          <p:nvPr>
            <p:ph idx="1"/>
          </p:nvPr>
        </p:nvSpPr>
        <p:spPr>
          <a:xfrm>
            <a:off x="152400" y="136526"/>
            <a:ext cx="8839200" cy="6721474"/>
          </a:xfrm>
        </p:spPr>
        <p:txBody>
          <a:bodyPr>
            <a:normAutofit fontScale="85000" lnSpcReduction="20000"/>
          </a:bodyPr>
          <a:lstStyle/>
          <a:p>
            <a:pPr algn="just"/>
            <a:r>
              <a:rPr lang="en-US" dirty="0"/>
              <a:t>Meta-ethics, rather, concerned with questions about the following:</a:t>
            </a:r>
          </a:p>
          <a:p>
            <a:pPr algn="just"/>
            <a:r>
              <a:rPr lang="en-US" b="1" dirty="0">
                <a:solidFill>
                  <a:srgbClr val="FF0000"/>
                </a:solidFill>
              </a:rPr>
              <a:t>Meaning: </a:t>
            </a:r>
            <a:r>
              <a:rPr lang="en-US" dirty="0"/>
              <a:t>what is the semantic function of moral discourse? Is the function of moral discourse to state facts, or does it have some other non-fact-stating role?</a:t>
            </a:r>
          </a:p>
          <a:p>
            <a:pPr algn="just"/>
            <a:r>
              <a:rPr lang="en-US" b="1" dirty="0">
                <a:solidFill>
                  <a:srgbClr val="FF0000"/>
                </a:solidFill>
              </a:rPr>
              <a:t>Metaphysics: </a:t>
            </a:r>
            <a:r>
              <a:rPr lang="en-US" dirty="0"/>
              <a:t>do moral facts (or properties) exist? If so, what are they like? Are they identical or reducible to some other type of fact (or property) or are they irreducible and sui generis?</a:t>
            </a:r>
          </a:p>
          <a:p>
            <a:pPr algn="just"/>
            <a:r>
              <a:rPr lang="en-US" b="1" dirty="0">
                <a:solidFill>
                  <a:srgbClr val="FF0000"/>
                </a:solidFill>
              </a:rPr>
              <a:t>Epistemology and justification: </a:t>
            </a:r>
            <a:r>
              <a:rPr lang="en-US" dirty="0"/>
              <a:t>is there such a thing as moral knowledge? How can we know whether our moral judgments are true or false? How can we ever justify our claims to moral knowledge?</a:t>
            </a:r>
          </a:p>
          <a:p>
            <a:pPr algn="just"/>
            <a:r>
              <a:rPr lang="en-US" b="1" dirty="0">
                <a:solidFill>
                  <a:srgbClr val="FF0000"/>
                </a:solidFill>
              </a:rPr>
              <a:t>Phenomenology: </a:t>
            </a:r>
            <a:r>
              <a:rPr lang="en-US" dirty="0"/>
              <a:t>how are moral qualities represented in the experience of an agent making a moral judgement? Do they appear to be 'out there' in the world?</a:t>
            </a:r>
          </a:p>
          <a:p>
            <a:pPr algn="just"/>
            <a:r>
              <a:rPr lang="en-US" dirty="0"/>
              <a:t>Is the study of the development of human consciousness and self awareness.</a:t>
            </a:r>
          </a:p>
          <a:p>
            <a:pPr algn="just"/>
            <a:endParaRPr lang="am-ET" dirty="0"/>
          </a:p>
        </p:txBody>
      </p:sp>
      <p:sp>
        <p:nvSpPr>
          <p:cNvPr id="4" name="Date Placeholder 3">
            <a:extLst>
              <a:ext uri="{FF2B5EF4-FFF2-40B4-BE49-F238E27FC236}">
                <a16:creationId xmlns:a16="http://schemas.microsoft.com/office/drawing/2014/main" id="{3D1B4F51-A44F-4643-9285-8DB68E620629}"/>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28461A6E-EAFB-4518-87E9-0CE0DDFC9E12}"/>
              </a:ext>
            </a:extLst>
          </p:cNvPr>
          <p:cNvSpPr>
            <a:spLocks noGrp="1"/>
          </p:cNvSpPr>
          <p:nvPr>
            <p:ph type="sldNum" sz="quarter" idx="12"/>
          </p:nvPr>
        </p:nvSpPr>
        <p:spPr/>
        <p:txBody>
          <a:bodyPr/>
          <a:lstStyle/>
          <a:p>
            <a:fld id="{A1F13613-7801-4FB6-A12A-D7862092E913}" type="slidenum">
              <a:rPr lang="en-US" smtClean="0"/>
              <a:pPr/>
              <a:t>3</a:t>
            </a:fld>
            <a:endParaRPr lang="en-US"/>
          </a:p>
        </p:txBody>
      </p:sp>
    </p:spTree>
    <p:extLst>
      <p:ext uri="{BB962C8B-B14F-4D97-AF65-F5344CB8AC3E}">
        <p14:creationId xmlns:p14="http://schemas.microsoft.com/office/powerpoint/2010/main" val="1564543384"/>
      </p:ext>
    </p:extLst>
  </p:cSld>
  <p:clrMapOvr>
    <a:masterClrMapping/>
  </p:clrMapOvr>
  <p:transition spd="slow">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ABE11-B437-468B-842B-198495C6C425}"/>
              </a:ext>
            </a:extLst>
          </p:cNvPr>
          <p:cNvSpPr>
            <a:spLocks noGrp="1"/>
          </p:cNvSpPr>
          <p:nvPr>
            <p:ph idx="1"/>
          </p:nvPr>
        </p:nvSpPr>
        <p:spPr>
          <a:xfrm>
            <a:off x="152400" y="136525"/>
            <a:ext cx="8839200" cy="6584949"/>
          </a:xfrm>
        </p:spPr>
        <p:txBody>
          <a:bodyPr/>
          <a:lstStyle/>
          <a:p>
            <a:pPr algn="just"/>
            <a:r>
              <a:rPr lang="en-US" dirty="0"/>
              <a:t>There is something appealing about Bentham’s utilitarianism. </a:t>
            </a:r>
          </a:p>
          <a:p>
            <a:pPr algn="just"/>
            <a:r>
              <a:rPr lang="en-US" dirty="0"/>
              <a:t>It is simple in that there is only one principle to </a:t>
            </a:r>
            <a:r>
              <a:rPr lang="en-US" dirty="0" err="1"/>
              <a:t>apply:</a:t>
            </a:r>
            <a:r>
              <a:rPr lang="en-US" b="1" dirty="0" err="1">
                <a:solidFill>
                  <a:srgbClr val="FF0000"/>
                </a:solidFill>
              </a:rPr>
              <a:t>Maximize</a:t>
            </a:r>
            <a:r>
              <a:rPr lang="en-US" b="1" dirty="0">
                <a:solidFill>
                  <a:srgbClr val="FF0000"/>
                </a:solidFill>
              </a:rPr>
              <a:t> pleasure and minimize suffering.</a:t>
            </a:r>
          </a:p>
          <a:p>
            <a:pPr algn="just"/>
            <a:r>
              <a:rPr lang="en-US" b="1" dirty="0">
                <a:solidFill>
                  <a:srgbClr val="FF0000"/>
                </a:solidFill>
              </a:rPr>
              <a:t> </a:t>
            </a:r>
            <a:r>
              <a:rPr lang="en-US" dirty="0"/>
              <a:t>It is commonsensical in that we think that morality really is about reducing suffering and promoting benevolence. It is scientific: </a:t>
            </a:r>
          </a:p>
          <a:p>
            <a:pPr algn="just"/>
            <a:r>
              <a:rPr lang="en-US" dirty="0"/>
              <a:t>Simply make quantitative measurements and apply the principle impartially, giving no special treatment to ourselves or to anyone else because of race, gender, personal relationship, or religion.</a:t>
            </a:r>
          </a:p>
          <a:p>
            <a:pPr algn="just"/>
            <a:endParaRPr lang="am-ET" dirty="0"/>
          </a:p>
        </p:txBody>
      </p:sp>
      <p:sp>
        <p:nvSpPr>
          <p:cNvPr id="4" name="Date Placeholder 3">
            <a:extLst>
              <a:ext uri="{FF2B5EF4-FFF2-40B4-BE49-F238E27FC236}">
                <a16:creationId xmlns:a16="http://schemas.microsoft.com/office/drawing/2014/main" id="{7F16DD6E-E183-47FD-9119-65A1ECC13D4D}"/>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D2361D41-4A5E-4C8A-BBD5-016F0CD7058C}"/>
              </a:ext>
            </a:extLst>
          </p:cNvPr>
          <p:cNvSpPr>
            <a:spLocks noGrp="1"/>
          </p:cNvSpPr>
          <p:nvPr>
            <p:ph type="sldNum" sz="quarter" idx="12"/>
          </p:nvPr>
        </p:nvSpPr>
        <p:spPr/>
        <p:txBody>
          <a:bodyPr/>
          <a:lstStyle/>
          <a:p>
            <a:fld id="{A1F13613-7801-4FB6-A12A-D7862092E913}" type="slidenum">
              <a:rPr lang="en-US" smtClean="0"/>
              <a:pPr/>
              <a:t>30</a:t>
            </a:fld>
            <a:endParaRPr lang="en-US"/>
          </a:p>
        </p:txBody>
      </p:sp>
    </p:spTree>
    <p:extLst>
      <p:ext uri="{BB962C8B-B14F-4D97-AF65-F5344CB8AC3E}">
        <p14:creationId xmlns:p14="http://schemas.microsoft.com/office/powerpoint/2010/main" val="1682907415"/>
      </p:ext>
    </p:extLst>
  </p:cSld>
  <p:clrMapOvr>
    <a:masterClrMapping/>
  </p:clrMapOvr>
  <p:transition spd="slow">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60923-3554-4E05-A0B6-4ECABD975D5D}"/>
              </a:ext>
            </a:extLst>
          </p:cNvPr>
          <p:cNvSpPr>
            <a:spLocks noGrp="1"/>
          </p:cNvSpPr>
          <p:nvPr>
            <p:ph idx="1"/>
          </p:nvPr>
        </p:nvSpPr>
        <p:spPr>
          <a:xfrm>
            <a:off x="0" y="136525"/>
            <a:ext cx="9144000" cy="6584949"/>
          </a:xfrm>
        </p:spPr>
        <p:txBody>
          <a:bodyPr>
            <a:normAutofit fontScale="85000" lnSpcReduction="10000"/>
          </a:bodyPr>
          <a:lstStyle/>
          <a:p>
            <a:pPr marL="0" indent="0" algn="just">
              <a:buNone/>
            </a:pPr>
            <a:r>
              <a:rPr lang="en-US" dirty="0"/>
              <a:t>	</a:t>
            </a:r>
            <a:r>
              <a:rPr lang="en-US" sz="3800" b="1" dirty="0">
                <a:solidFill>
                  <a:srgbClr val="FF0000"/>
                </a:solidFill>
              </a:rPr>
              <a:t>John Stuart Mill: Quality over Quantity</a:t>
            </a:r>
          </a:p>
          <a:p>
            <a:pPr algn="just"/>
            <a:r>
              <a:rPr lang="en-US" dirty="0"/>
              <a:t>His version of the theory is often called </a:t>
            </a:r>
            <a:r>
              <a:rPr lang="en-US" dirty="0" err="1"/>
              <a:t>eudaimonistic</a:t>
            </a:r>
            <a:r>
              <a:rPr lang="en-US" dirty="0"/>
              <a:t> utilitarianism (from the Greek eudaimonia, meaning </a:t>
            </a:r>
            <a:r>
              <a:rPr lang="en-US" b="1" dirty="0">
                <a:solidFill>
                  <a:srgbClr val="FF0000"/>
                </a:solidFill>
              </a:rPr>
              <a:t>“happiness”).</a:t>
            </a:r>
          </a:p>
          <a:p>
            <a:pPr algn="just"/>
            <a:r>
              <a:rPr lang="en-US" dirty="0"/>
              <a:t>He defines happiness in terms of certain types of higher-order pleasures or satisfactions such as </a:t>
            </a:r>
            <a:r>
              <a:rPr lang="en-US" b="1" dirty="0">
                <a:solidFill>
                  <a:srgbClr val="FF0000"/>
                </a:solidFill>
              </a:rPr>
              <a:t>intellectual, aesthetic, and social enjoyments,</a:t>
            </a:r>
            <a:r>
              <a:rPr lang="en-US" dirty="0"/>
              <a:t> as well as in terms of minimal suffering. </a:t>
            </a:r>
          </a:p>
          <a:p>
            <a:pPr algn="just"/>
            <a:r>
              <a:rPr lang="en-US" dirty="0"/>
              <a:t>For Mill, there are two types of pleasures. </a:t>
            </a:r>
          </a:p>
          <a:p>
            <a:pPr lvl="1" algn="just"/>
            <a:r>
              <a:rPr lang="en-US" b="1" dirty="0">
                <a:solidFill>
                  <a:srgbClr val="FF0000"/>
                </a:solidFill>
              </a:rPr>
              <a:t>The lower, or elementary, </a:t>
            </a:r>
            <a:r>
              <a:rPr lang="en-US" dirty="0"/>
              <a:t>include eating, drinking, sexuality, resting, and sensuous titillation. </a:t>
            </a:r>
          </a:p>
          <a:p>
            <a:pPr lvl="1" algn="just"/>
            <a:r>
              <a:rPr lang="en-US" b="1" dirty="0">
                <a:solidFill>
                  <a:srgbClr val="FF0000"/>
                </a:solidFill>
              </a:rPr>
              <a:t>The higher </a:t>
            </a:r>
            <a:r>
              <a:rPr lang="en-US" dirty="0"/>
              <a:t>include high culture, scientific knowledge, intellectuality, and creativity. </a:t>
            </a:r>
          </a:p>
          <a:p>
            <a:pPr algn="just">
              <a:buFont typeface="Wingdings" panose="05000000000000000000" pitchFamily="2" charset="2"/>
              <a:buChar char="§"/>
            </a:pPr>
            <a:r>
              <a:rPr lang="en-US" dirty="0"/>
              <a:t>Although the lower pleasures are more intensely gratifying, they also lead to pain when overindulged in. </a:t>
            </a:r>
          </a:p>
          <a:p>
            <a:pPr algn="just"/>
            <a:r>
              <a:rPr lang="en-US" dirty="0"/>
              <a:t>The higher pleasures tend to be more long term, continuous, and gradual.</a:t>
            </a:r>
          </a:p>
          <a:p>
            <a:pPr algn="just"/>
            <a:endParaRPr lang="am-ET" dirty="0"/>
          </a:p>
        </p:txBody>
      </p:sp>
      <p:sp>
        <p:nvSpPr>
          <p:cNvPr id="4" name="Date Placeholder 3">
            <a:extLst>
              <a:ext uri="{FF2B5EF4-FFF2-40B4-BE49-F238E27FC236}">
                <a16:creationId xmlns:a16="http://schemas.microsoft.com/office/drawing/2014/main" id="{BBD94A48-5480-4866-86F2-0FA6E96B8623}"/>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7AB534A2-9E1A-4117-B02B-CCBDA1F0200E}"/>
              </a:ext>
            </a:extLst>
          </p:cNvPr>
          <p:cNvSpPr>
            <a:spLocks noGrp="1"/>
          </p:cNvSpPr>
          <p:nvPr>
            <p:ph type="sldNum" sz="quarter" idx="12"/>
          </p:nvPr>
        </p:nvSpPr>
        <p:spPr/>
        <p:txBody>
          <a:bodyPr/>
          <a:lstStyle/>
          <a:p>
            <a:fld id="{A1F13613-7801-4FB6-A12A-D7862092E913}" type="slidenum">
              <a:rPr lang="en-US" smtClean="0"/>
              <a:pPr/>
              <a:t>31</a:t>
            </a:fld>
            <a:endParaRPr lang="en-US"/>
          </a:p>
        </p:txBody>
      </p:sp>
    </p:spTree>
    <p:extLst>
      <p:ext uri="{BB962C8B-B14F-4D97-AF65-F5344CB8AC3E}">
        <p14:creationId xmlns:p14="http://schemas.microsoft.com/office/powerpoint/2010/main" val="3253737296"/>
      </p:ext>
    </p:extLst>
  </p:cSld>
  <p:clrMapOvr>
    <a:masterClrMapping/>
  </p:clrMapOvr>
  <p:transition spd="slow">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82D5F-7DEE-4AAB-8F23-9C9C5CAE5C07}"/>
              </a:ext>
            </a:extLst>
          </p:cNvPr>
          <p:cNvSpPr>
            <a:spLocks noGrp="1"/>
          </p:cNvSpPr>
          <p:nvPr>
            <p:ph idx="1"/>
          </p:nvPr>
        </p:nvSpPr>
        <p:spPr>
          <a:xfrm>
            <a:off x="228600" y="381000"/>
            <a:ext cx="8915400" cy="6340475"/>
          </a:xfrm>
        </p:spPr>
        <p:txBody>
          <a:bodyPr>
            <a:normAutofit fontScale="77500" lnSpcReduction="20000"/>
          </a:bodyPr>
          <a:lstStyle/>
          <a:p>
            <a:pPr algn="just"/>
            <a:r>
              <a:rPr lang="en-US" dirty="0"/>
              <a:t>Mill argued that the higher, or more refined, pleasures are superior to the lower ones: </a:t>
            </a:r>
          </a:p>
          <a:p>
            <a:pPr lvl="1" algn="just"/>
            <a:r>
              <a:rPr lang="en-US" b="1" dirty="0">
                <a:solidFill>
                  <a:srgbClr val="FF0000"/>
                </a:solidFill>
              </a:rPr>
              <a:t>“It is better to be a human being dissatisfied than a pig satisfied; better to be Socrates dissatisfied than a fool satisfied.” </a:t>
            </a:r>
          </a:p>
          <a:p>
            <a:pPr algn="just"/>
            <a:r>
              <a:rPr lang="en-US" dirty="0"/>
              <a:t>Humans are the kind of creatures who require more to be truly happy. </a:t>
            </a:r>
          </a:p>
          <a:p>
            <a:pPr algn="just"/>
            <a:r>
              <a:rPr lang="en-US" dirty="0"/>
              <a:t>They want the lower pleasures, but they also want deep friendship, intellectual ability, culture, the ability to create and appreciate art, knowledge, and wisdom.</a:t>
            </a:r>
          </a:p>
          <a:p>
            <a:pPr algn="just"/>
            <a:r>
              <a:rPr lang="en-US" dirty="0"/>
              <a:t>But what does it mean to speak of better pleasure? The formula he comes up with is this: Happiness … [is] not a life of rapture; </a:t>
            </a:r>
          </a:p>
          <a:p>
            <a:pPr algn="just"/>
            <a:r>
              <a:rPr lang="en-US" dirty="0"/>
              <a:t>But  moments of such, in an existence made up of few and transitory pains, many and various pleasures, with a decided predominance of the active over the passive, and having as the foundation of the whole, not to expect more from life than it is capable of bestowing.</a:t>
            </a:r>
          </a:p>
          <a:p>
            <a:pPr algn="just"/>
            <a:r>
              <a:rPr lang="en-US" dirty="0"/>
              <a:t> </a:t>
            </a:r>
          </a:p>
          <a:p>
            <a:pPr algn="just"/>
            <a:endParaRPr lang="en-US" dirty="0"/>
          </a:p>
          <a:p>
            <a:pPr algn="just"/>
            <a:endParaRPr lang="en-US" dirty="0"/>
          </a:p>
          <a:p>
            <a:pPr algn="just"/>
            <a:endParaRPr lang="am-ET" dirty="0"/>
          </a:p>
        </p:txBody>
      </p:sp>
      <p:sp>
        <p:nvSpPr>
          <p:cNvPr id="4" name="Date Placeholder 3">
            <a:extLst>
              <a:ext uri="{FF2B5EF4-FFF2-40B4-BE49-F238E27FC236}">
                <a16:creationId xmlns:a16="http://schemas.microsoft.com/office/drawing/2014/main" id="{D6C4D7CD-9BC0-4523-A219-26AEFF4D51B4}"/>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A903DDB4-0155-4C8D-99FD-5756A063D7D1}"/>
              </a:ext>
            </a:extLst>
          </p:cNvPr>
          <p:cNvSpPr>
            <a:spLocks noGrp="1"/>
          </p:cNvSpPr>
          <p:nvPr>
            <p:ph type="sldNum" sz="quarter" idx="12"/>
          </p:nvPr>
        </p:nvSpPr>
        <p:spPr/>
        <p:txBody>
          <a:bodyPr/>
          <a:lstStyle/>
          <a:p>
            <a:fld id="{A1F13613-7801-4FB6-A12A-D7862092E913}" type="slidenum">
              <a:rPr lang="en-US" smtClean="0"/>
              <a:pPr/>
              <a:t>32</a:t>
            </a:fld>
            <a:endParaRPr lang="en-US"/>
          </a:p>
        </p:txBody>
      </p:sp>
    </p:spTree>
    <p:extLst>
      <p:ext uri="{BB962C8B-B14F-4D97-AF65-F5344CB8AC3E}">
        <p14:creationId xmlns:p14="http://schemas.microsoft.com/office/powerpoint/2010/main" val="2281842317"/>
      </p:ext>
    </p:extLst>
  </p:cSld>
  <p:clrMapOvr>
    <a:masterClrMapping/>
  </p:clrMapOvr>
  <p:transition spd="slow">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F8907-6C5C-456F-BAC1-AB5A75886AF7}"/>
              </a:ext>
            </a:extLst>
          </p:cNvPr>
          <p:cNvSpPr>
            <a:spLocks noGrp="1"/>
          </p:cNvSpPr>
          <p:nvPr>
            <p:ph idx="1"/>
          </p:nvPr>
        </p:nvSpPr>
        <p:spPr>
          <a:xfrm>
            <a:off x="76200" y="136525"/>
            <a:ext cx="8915400" cy="6584949"/>
          </a:xfrm>
        </p:spPr>
        <p:txBody>
          <a:bodyPr>
            <a:normAutofit fontScale="92500" lnSpcReduction="20000"/>
          </a:bodyPr>
          <a:lstStyle/>
          <a:p>
            <a:pPr algn="just"/>
            <a:r>
              <a:rPr lang="en-US" dirty="0"/>
              <a:t>Mill is clearly pushing the boundaries of the concept of “pleasure” by emphasizing higher qualities such as knowledge, intelligence, freedom, friendship, love, and health. </a:t>
            </a:r>
          </a:p>
          <a:p>
            <a:pPr algn="just"/>
            <a:r>
              <a:rPr lang="en-US" dirty="0"/>
              <a:t>In fact, one might even say that his litmus test for happiness really has little to do with actual pleasure and more to do with a non-hedonic cultivated state of mind.</a:t>
            </a:r>
          </a:p>
          <a:p>
            <a:pPr marL="0" indent="0" algn="just">
              <a:buNone/>
            </a:pPr>
            <a:r>
              <a:rPr lang="en-US" dirty="0"/>
              <a:t>		</a:t>
            </a:r>
            <a:r>
              <a:rPr lang="en-US" b="1" dirty="0">
                <a:solidFill>
                  <a:srgbClr val="FF0000"/>
                </a:solidFill>
              </a:rPr>
              <a:t>Act- And Rule-Utilitarianism</a:t>
            </a:r>
          </a:p>
          <a:p>
            <a:pPr algn="just"/>
            <a:r>
              <a:rPr lang="en-US" dirty="0"/>
              <a:t>There are two classical types of utilitarianism: </a:t>
            </a:r>
            <a:r>
              <a:rPr lang="en-US" dirty="0">
                <a:solidFill>
                  <a:srgbClr val="FF0000"/>
                </a:solidFill>
              </a:rPr>
              <a:t>act- and rule-utilitarianism. </a:t>
            </a:r>
          </a:p>
          <a:p>
            <a:pPr algn="just"/>
            <a:r>
              <a:rPr lang="en-US" dirty="0"/>
              <a:t>In applying the principle of utility, </a:t>
            </a:r>
            <a:r>
              <a:rPr lang="en-US" b="1" dirty="0">
                <a:solidFill>
                  <a:srgbClr val="FF0000"/>
                </a:solidFill>
              </a:rPr>
              <a:t>act-</a:t>
            </a:r>
            <a:r>
              <a:rPr lang="en-US" b="1" dirty="0" err="1">
                <a:solidFill>
                  <a:srgbClr val="FF0000"/>
                </a:solidFill>
              </a:rPr>
              <a:t>utilitarians</a:t>
            </a:r>
            <a:r>
              <a:rPr lang="en-US" b="1" dirty="0">
                <a:solidFill>
                  <a:srgbClr val="FF0000"/>
                </a:solidFill>
              </a:rPr>
              <a:t>, </a:t>
            </a:r>
            <a:r>
              <a:rPr lang="en-US" dirty="0"/>
              <a:t>such as Bentham, say that ideally we ought to apply the principle to all of the alternatives open to us at any given moment.</a:t>
            </a:r>
          </a:p>
          <a:p>
            <a:pPr algn="just"/>
            <a:r>
              <a:rPr lang="en-US" dirty="0"/>
              <a:t>We may define act-utilitarianism in this way:</a:t>
            </a:r>
          </a:p>
          <a:p>
            <a:pPr algn="just"/>
            <a:endParaRPr lang="am-ET" dirty="0"/>
          </a:p>
        </p:txBody>
      </p:sp>
      <p:sp>
        <p:nvSpPr>
          <p:cNvPr id="4" name="Date Placeholder 3">
            <a:extLst>
              <a:ext uri="{FF2B5EF4-FFF2-40B4-BE49-F238E27FC236}">
                <a16:creationId xmlns:a16="http://schemas.microsoft.com/office/drawing/2014/main" id="{58FB3247-99EC-4B9D-90BC-21D74B3D3F89}"/>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2C2F1150-4318-4E9D-B0F7-BAD0E23BDD2A}"/>
              </a:ext>
            </a:extLst>
          </p:cNvPr>
          <p:cNvSpPr>
            <a:spLocks noGrp="1"/>
          </p:cNvSpPr>
          <p:nvPr>
            <p:ph type="sldNum" sz="quarter" idx="12"/>
          </p:nvPr>
        </p:nvSpPr>
        <p:spPr/>
        <p:txBody>
          <a:bodyPr/>
          <a:lstStyle/>
          <a:p>
            <a:fld id="{A1F13613-7801-4FB6-A12A-D7862092E913}" type="slidenum">
              <a:rPr lang="en-US" smtClean="0"/>
              <a:pPr/>
              <a:t>33</a:t>
            </a:fld>
            <a:endParaRPr lang="en-US"/>
          </a:p>
        </p:txBody>
      </p:sp>
    </p:spTree>
    <p:extLst>
      <p:ext uri="{BB962C8B-B14F-4D97-AF65-F5344CB8AC3E}">
        <p14:creationId xmlns:p14="http://schemas.microsoft.com/office/powerpoint/2010/main" val="1686377127"/>
      </p:ext>
    </p:extLst>
  </p:cSld>
  <p:clrMapOvr>
    <a:masterClrMapping/>
  </p:clrMapOvr>
  <p:transition spd="slow">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01909-3C9C-42EC-9C10-71DBF076A31C}"/>
              </a:ext>
            </a:extLst>
          </p:cNvPr>
          <p:cNvSpPr>
            <a:spLocks noGrp="1"/>
          </p:cNvSpPr>
          <p:nvPr>
            <p:ph idx="1"/>
          </p:nvPr>
        </p:nvSpPr>
        <p:spPr>
          <a:xfrm>
            <a:off x="76200" y="136526"/>
            <a:ext cx="8991600" cy="6721474"/>
          </a:xfrm>
        </p:spPr>
        <p:txBody>
          <a:bodyPr>
            <a:normAutofit fontScale="92500" lnSpcReduction="10000"/>
          </a:bodyPr>
          <a:lstStyle/>
          <a:p>
            <a:pPr algn="just"/>
            <a:r>
              <a:rPr lang="en-US" b="1" dirty="0">
                <a:solidFill>
                  <a:srgbClr val="FF0000"/>
                </a:solidFill>
              </a:rPr>
              <a:t>Act-utilitarianism argues that an act is right if and only if it results in as much good as any available alternative. </a:t>
            </a:r>
          </a:p>
          <a:p>
            <a:pPr algn="just"/>
            <a:r>
              <a:rPr lang="en-US" dirty="0"/>
              <a:t>One practical problem with act-utilitarianism is that we cannot do the necessary calculations to determine which act is the correct one in each case, for often we must act spontaneously and quickly. </a:t>
            </a:r>
          </a:p>
          <a:p>
            <a:pPr algn="just"/>
            <a:r>
              <a:rPr lang="en-US" dirty="0"/>
              <a:t>So rules of thumb are of practical importance for example, </a:t>
            </a:r>
            <a:r>
              <a:rPr lang="en-US" dirty="0">
                <a:solidFill>
                  <a:srgbClr val="FF0000"/>
                </a:solidFill>
              </a:rPr>
              <a:t>“In general, don’t lie,” and “keep your promises.” </a:t>
            </a:r>
          </a:p>
          <a:p>
            <a:pPr algn="just"/>
            <a:r>
              <a:rPr lang="en-US" dirty="0"/>
              <a:t>However, the right act is still that alternative that results in the most utility.</a:t>
            </a:r>
          </a:p>
          <a:p>
            <a:pPr algn="just"/>
            <a:r>
              <a:rPr lang="en-US" dirty="0"/>
              <a:t> A second problem with act-utilitarianism is that it seems to fly in the face of fundamental intuitions about minimally correct behavior. </a:t>
            </a:r>
          </a:p>
          <a:p>
            <a:pPr algn="just"/>
            <a:endParaRPr lang="am-ET" dirty="0"/>
          </a:p>
        </p:txBody>
      </p:sp>
      <p:sp>
        <p:nvSpPr>
          <p:cNvPr id="4" name="Date Placeholder 3">
            <a:extLst>
              <a:ext uri="{FF2B5EF4-FFF2-40B4-BE49-F238E27FC236}">
                <a16:creationId xmlns:a16="http://schemas.microsoft.com/office/drawing/2014/main" id="{B3E6591D-1E42-4861-AF58-1E4DE809C5F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1BEB2C39-35FB-400E-BDAF-75B18338BE2E}"/>
              </a:ext>
            </a:extLst>
          </p:cNvPr>
          <p:cNvSpPr>
            <a:spLocks noGrp="1"/>
          </p:cNvSpPr>
          <p:nvPr>
            <p:ph type="sldNum" sz="quarter" idx="12"/>
          </p:nvPr>
        </p:nvSpPr>
        <p:spPr/>
        <p:txBody>
          <a:bodyPr/>
          <a:lstStyle/>
          <a:p>
            <a:fld id="{A1F13613-7801-4FB6-A12A-D7862092E913}" type="slidenum">
              <a:rPr lang="en-US" smtClean="0"/>
              <a:pPr/>
              <a:t>34</a:t>
            </a:fld>
            <a:endParaRPr lang="en-US"/>
          </a:p>
        </p:txBody>
      </p:sp>
    </p:spTree>
    <p:extLst>
      <p:ext uri="{BB962C8B-B14F-4D97-AF65-F5344CB8AC3E}">
        <p14:creationId xmlns:p14="http://schemas.microsoft.com/office/powerpoint/2010/main" val="2899601813"/>
      </p:ext>
    </p:extLst>
  </p:cSld>
  <p:clrMapOvr>
    <a:masterClrMapping/>
  </p:clrMapOvr>
  <p:transition spd="slow">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A3A63-FE29-4E16-A572-1EFF4D3DFE9F}"/>
              </a:ext>
            </a:extLst>
          </p:cNvPr>
          <p:cNvSpPr>
            <a:spLocks noGrp="1"/>
          </p:cNvSpPr>
          <p:nvPr>
            <p:ph idx="1"/>
          </p:nvPr>
        </p:nvSpPr>
        <p:spPr>
          <a:xfrm>
            <a:off x="0" y="136526"/>
            <a:ext cx="8991600" cy="6721474"/>
          </a:xfrm>
        </p:spPr>
        <p:txBody>
          <a:bodyPr>
            <a:normAutofit fontScale="77500" lnSpcReduction="20000"/>
          </a:bodyPr>
          <a:lstStyle/>
          <a:p>
            <a:pPr algn="just"/>
            <a:r>
              <a:rPr lang="en-US" dirty="0"/>
              <a:t>The alternative to act-</a:t>
            </a:r>
            <a:r>
              <a:rPr lang="en-US" dirty="0" err="1"/>
              <a:t>utlitarianism</a:t>
            </a:r>
            <a:r>
              <a:rPr lang="en-US" dirty="0"/>
              <a:t> is a view called rule-utilitarianism—elements of which we find in Mill’s theory. Most generally, the position is this:</a:t>
            </a:r>
          </a:p>
          <a:p>
            <a:pPr algn="just"/>
            <a:r>
              <a:rPr lang="en-US" b="1" dirty="0">
                <a:solidFill>
                  <a:srgbClr val="FF0000"/>
                </a:solidFill>
              </a:rPr>
              <a:t>Rule-utilitarianism:</a:t>
            </a:r>
            <a:r>
              <a:rPr lang="en-US" dirty="0"/>
              <a:t> An act is right if and only if it is required by a rule that is itself a member of a set of rules whose acceptance would lead to greater utility for society than any available alternative. </a:t>
            </a:r>
          </a:p>
          <a:p>
            <a:pPr algn="just"/>
            <a:r>
              <a:rPr lang="en-US" dirty="0"/>
              <a:t>Human beings are rule-following creatures. The act-utilitarian rule, to do the act that maximizes utility, is too general for most purposes.</a:t>
            </a:r>
          </a:p>
          <a:p>
            <a:pPr marL="0" indent="0" algn="just">
              <a:buNone/>
            </a:pPr>
            <a:r>
              <a:rPr lang="en-US" dirty="0"/>
              <a:t>		</a:t>
            </a:r>
            <a:r>
              <a:rPr lang="en-US" b="1" dirty="0">
                <a:solidFill>
                  <a:srgbClr val="FF0000"/>
                </a:solidFill>
              </a:rPr>
              <a:t>The Strengths of Utilitarianism</a:t>
            </a:r>
          </a:p>
          <a:p>
            <a:pPr algn="just"/>
            <a:r>
              <a:rPr lang="en-US" dirty="0"/>
              <a:t>Utilitarianism has three  positive features</a:t>
            </a:r>
          </a:p>
          <a:p>
            <a:pPr algn="just"/>
            <a:r>
              <a:rPr lang="en-US" dirty="0"/>
              <a:t>The </a:t>
            </a:r>
            <a:r>
              <a:rPr lang="en-US" dirty="0">
                <a:solidFill>
                  <a:srgbClr val="C00000"/>
                </a:solidFill>
              </a:rPr>
              <a:t>first strength of utilitarianism </a:t>
            </a:r>
            <a:r>
              <a:rPr lang="en-US" dirty="0"/>
              <a:t>is, it has a single principle and an absolute system answer for every situation that is promote the most utility! </a:t>
            </a:r>
          </a:p>
          <a:p>
            <a:pPr algn="just"/>
            <a:r>
              <a:rPr lang="en-US" dirty="0"/>
              <a:t>Its </a:t>
            </a:r>
            <a:r>
              <a:rPr lang="en-US" dirty="0">
                <a:solidFill>
                  <a:srgbClr val="C00000"/>
                </a:solidFill>
              </a:rPr>
              <a:t>second strength </a:t>
            </a:r>
            <a:r>
              <a:rPr lang="en-US" dirty="0"/>
              <a:t>is that utilitarianism seems to get to the substance( uniformity) of morality. </a:t>
            </a:r>
            <a:r>
              <a:rPr lang="en-US" dirty="0" err="1"/>
              <a:t>i.e</a:t>
            </a:r>
            <a:r>
              <a:rPr lang="en-US" dirty="0"/>
              <a:t> it has universal principle  of morality which had </a:t>
            </a:r>
            <a:r>
              <a:rPr lang="en-US" b="1" dirty="0">
                <a:solidFill>
                  <a:srgbClr val="C00000"/>
                </a:solidFill>
              </a:rPr>
              <a:t>‘’We should promote human (and possibly animal)’’ flourishing and reduce suffering.</a:t>
            </a:r>
          </a:p>
          <a:p>
            <a:pPr algn="just"/>
            <a:endParaRPr lang="am-ET" dirty="0"/>
          </a:p>
        </p:txBody>
      </p:sp>
      <p:sp>
        <p:nvSpPr>
          <p:cNvPr id="4" name="Date Placeholder 3">
            <a:extLst>
              <a:ext uri="{FF2B5EF4-FFF2-40B4-BE49-F238E27FC236}">
                <a16:creationId xmlns:a16="http://schemas.microsoft.com/office/drawing/2014/main" id="{FE317AE5-7402-4A44-843E-F188EDCD6AE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C7DF7C23-55BF-4202-BE94-0CE03B5DA2D8}"/>
              </a:ext>
            </a:extLst>
          </p:cNvPr>
          <p:cNvSpPr>
            <a:spLocks noGrp="1"/>
          </p:cNvSpPr>
          <p:nvPr>
            <p:ph type="sldNum" sz="quarter" idx="12"/>
          </p:nvPr>
        </p:nvSpPr>
        <p:spPr/>
        <p:txBody>
          <a:bodyPr/>
          <a:lstStyle/>
          <a:p>
            <a:fld id="{A1F13613-7801-4FB6-A12A-D7862092E913}" type="slidenum">
              <a:rPr lang="en-US" smtClean="0"/>
              <a:pPr/>
              <a:t>35</a:t>
            </a:fld>
            <a:endParaRPr lang="en-US" dirty="0"/>
          </a:p>
        </p:txBody>
      </p:sp>
    </p:spTree>
    <p:extLst>
      <p:ext uri="{BB962C8B-B14F-4D97-AF65-F5344CB8AC3E}">
        <p14:creationId xmlns:p14="http://schemas.microsoft.com/office/powerpoint/2010/main" val="469655290"/>
      </p:ext>
    </p:extLst>
  </p:cSld>
  <p:clrMapOvr>
    <a:masterClrMapping/>
  </p:clrMapOvr>
  <p:transition spd="slow">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5BC2A-D281-4635-AABA-397A89801C0D}"/>
              </a:ext>
            </a:extLst>
          </p:cNvPr>
          <p:cNvSpPr>
            <a:spLocks noGrp="1"/>
          </p:cNvSpPr>
          <p:nvPr>
            <p:ph idx="1"/>
          </p:nvPr>
        </p:nvSpPr>
        <p:spPr>
          <a:xfrm>
            <a:off x="0" y="136526"/>
            <a:ext cx="9144000" cy="6721474"/>
          </a:xfrm>
        </p:spPr>
        <p:txBody>
          <a:bodyPr>
            <a:normAutofit fontScale="92500" lnSpcReduction="10000"/>
          </a:bodyPr>
          <a:lstStyle/>
          <a:p>
            <a:pPr algn="just"/>
            <a:r>
              <a:rPr lang="en-US" dirty="0"/>
              <a:t> </a:t>
            </a:r>
            <a:r>
              <a:rPr lang="en-US" dirty="0">
                <a:solidFill>
                  <a:srgbClr val="FF0000"/>
                </a:solidFill>
              </a:rPr>
              <a:t>A third strength </a:t>
            </a:r>
            <a:r>
              <a:rPr lang="en-US" dirty="0"/>
              <a:t>of utilitarianism is that it is particularly well suited to address the problem of posterity (future).  </a:t>
            </a:r>
          </a:p>
          <a:p>
            <a:pPr algn="just"/>
            <a:r>
              <a:rPr lang="en-US" dirty="0"/>
              <a:t>However, </a:t>
            </a:r>
            <a:r>
              <a:rPr lang="en-US" dirty="0" err="1"/>
              <a:t>utilitarians</a:t>
            </a:r>
            <a:r>
              <a:rPr lang="en-US" dirty="0"/>
              <a:t> believes that one overriding duty:</a:t>
            </a:r>
          </a:p>
          <a:p>
            <a:pPr algn="just"/>
            <a:r>
              <a:rPr lang="en-US" dirty="0"/>
              <a:t>They strive to preserve scarce natural resources for the betterment of future generations of humans that do not yet exist. </a:t>
            </a:r>
          </a:p>
          <a:p>
            <a:pPr algn="just"/>
            <a:r>
              <a:rPr lang="en-US" dirty="0"/>
              <a:t>To maximize general happiness.  </a:t>
            </a:r>
          </a:p>
          <a:p>
            <a:pPr algn="just"/>
            <a:r>
              <a:rPr lang="en-US" dirty="0"/>
              <a:t>To ensure the quality of life of future people promises to be positive </a:t>
            </a:r>
          </a:p>
          <a:p>
            <a:pPr algn="just"/>
            <a:r>
              <a:rPr lang="en-US" dirty="0"/>
              <a:t>If </a:t>
            </a:r>
            <a:r>
              <a:rPr lang="en-US" dirty="0" err="1"/>
              <a:t>utilitarians</a:t>
            </a:r>
            <a:r>
              <a:rPr lang="en-US" dirty="0"/>
              <a:t> are correct, we have an obligation to leave posterity to as good a world as we can through , keeping  top soil intact,  protecting endangered species, reducing our carbon dioxide emissions, preserving the wilderness, and using technology wisely. </a:t>
            </a:r>
          </a:p>
          <a:p>
            <a:pPr algn="just"/>
            <a:endParaRPr lang="am-ET" dirty="0"/>
          </a:p>
        </p:txBody>
      </p:sp>
      <p:sp>
        <p:nvSpPr>
          <p:cNvPr id="4" name="Date Placeholder 3">
            <a:extLst>
              <a:ext uri="{FF2B5EF4-FFF2-40B4-BE49-F238E27FC236}">
                <a16:creationId xmlns:a16="http://schemas.microsoft.com/office/drawing/2014/main" id="{CA4DBB0A-67C9-484C-B4C5-FA82C81830F7}"/>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47730331-D3D0-433D-B2EC-038993B299AA}"/>
              </a:ext>
            </a:extLst>
          </p:cNvPr>
          <p:cNvSpPr>
            <a:spLocks noGrp="1"/>
          </p:cNvSpPr>
          <p:nvPr>
            <p:ph type="sldNum" sz="quarter" idx="12"/>
          </p:nvPr>
        </p:nvSpPr>
        <p:spPr/>
        <p:txBody>
          <a:bodyPr/>
          <a:lstStyle/>
          <a:p>
            <a:fld id="{A1F13613-7801-4FB6-A12A-D7862092E913}" type="slidenum">
              <a:rPr lang="en-US" smtClean="0"/>
              <a:pPr/>
              <a:t>36</a:t>
            </a:fld>
            <a:endParaRPr lang="en-US"/>
          </a:p>
        </p:txBody>
      </p:sp>
    </p:spTree>
    <p:extLst>
      <p:ext uri="{BB962C8B-B14F-4D97-AF65-F5344CB8AC3E}">
        <p14:creationId xmlns:p14="http://schemas.microsoft.com/office/powerpoint/2010/main" val="3857245952"/>
      </p:ext>
    </p:extLst>
  </p:cSld>
  <p:clrMapOvr>
    <a:masterClrMapping/>
  </p:clrMapOvr>
  <p:transition spd="slow">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0FB02-0A7C-478C-80A7-E6A7501FA87E}"/>
              </a:ext>
            </a:extLst>
          </p:cNvPr>
          <p:cNvSpPr>
            <a:spLocks noGrp="1"/>
          </p:cNvSpPr>
          <p:nvPr>
            <p:ph idx="1"/>
          </p:nvPr>
        </p:nvSpPr>
        <p:spPr>
          <a:xfrm>
            <a:off x="152400" y="136525"/>
            <a:ext cx="8991600" cy="6721475"/>
          </a:xfrm>
        </p:spPr>
        <p:txBody>
          <a:bodyPr>
            <a:normAutofit fontScale="92500" lnSpcReduction="10000"/>
          </a:bodyPr>
          <a:lstStyle/>
          <a:p>
            <a:pPr marL="0" indent="0" algn="just">
              <a:buNone/>
            </a:pPr>
            <a:r>
              <a:rPr lang="en-US" dirty="0"/>
              <a:t>	   </a:t>
            </a:r>
            <a:r>
              <a:rPr lang="en-US" b="1" dirty="0"/>
              <a:t>Criticism of Utilitarianism</a:t>
            </a:r>
          </a:p>
          <a:p>
            <a:pPr algn="just">
              <a:buFont typeface="Wingdings" panose="05000000000000000000" pitchFamily="2" charset="2"/>
              <a:buChar char="§"/>
            </a:pPr>
            <a:r>
              <a:rPr lang="en-US" dirty="0"/>
              <a:t> </a:t>
            </a:r>
            <a:r>
              <a:rPr lang="en-US" b="1" dirty="0">
                <a:solidFill>
                  <a:srgbClr val="FF0000"/>
                </a:solidFill>
              </a:rPr>
              <a:t>A. Problems with Formulating Utilitarianism:- </a:t>
            </a:r>
            <a:r>
              <a:rPr lang="en-US" dirty="0"/>
              <a:t>The one set of problems occurs in formulation of utilitarianism in  two greatest things called happiness and number how we can identifying by formula.</a:t>
            </a:r>
          </a:p>
          <a:p>
            <a:pPr algn="just">
              <a:buFont typeface="Wingdings" panose="05000000000000000000" pitchFamily="2" charset="2"/>
              <a:buChar char="§"/>
            </a:pPr>
            <a:r>
              <a:rPr lang="en-US" dirty="0"/>
              <a:t> </a:t>
            </a:r>
            <a:r>
              <a:rPr lang="en-US" b="1" dirty="0" err="1">
                <a:solidFill>
                  <a:srgbClr val="FF0000"/>
                </a:solidFill>
              </a:rPr>
              <a:t>B.The</a:t>
            </a:r>
            <a:r>
              <a:rPr lang="en-US" b="1" dirty="0">
                <a:solidFill>
                  <a:srgbClr val="FF0000"/>
                </a:solidFill>
              </a:rPr>
              <a:t> Comparative Consequences Objection:- </a:t>
            </a:r>
            <a:r>
              <a:rPr lang="en-US" dirty="0"/>
              <a:t>Another crucial problem with utilitarianism believes that a superhuman ability to look into the future and survey a mind-boggling array of consequences of actions. </a:t>
            </a:r>
          </a:p>
          <a:p>
            <a:pPr algn="just">
              <a:buFont typeface="Wingdings" panose="05000000000000000000" pitchFamily="2" charset="2"/>
              <a:buChar char="§"/>
            </a:pPr>
            <a:r>
              <a:rPr lang="en-US" dirty="0"/>
              <a:t>Of course, we normally do not know the long-term consequences of our actions because life is too complex and the consequences go on into the indefinite future. </a:t>
            </a:r>
          </a:p>
          <a:p>
            <a:pPr marL="0" indent="0" algn="just">
              <a:buNone/>
            </a:pPr>
            <a:endParaRPr lang="am-ET" dirty="0"/>
          </a:p>
        </p:txBody>
      </p:sp>
      <p:sp>
        <p:nvSpPr>
          <p:cNvPr id="4" name="Date Placeholder 3">
            <a:extLst>
              <a:ext uri="{FF2B5EF4-FFF2-40B4-BE49-F238E27FC236}">
                <a16:creationId xmlns:a16="http://schemas.microsoft.com/office/drawing/2014/main" id="{62207CA5-5A94-4780-AF31-9837883C9F0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CF9B6332-1332-4862-AE94-6E4500F60ADD}"/>
              </a:ext>
            </a:extLst>
          </p:cNvPr>
          <p:cNvSpPr>
            <a:spLocks noGrp="1"/>
          </p:cNvSpPr>
          <p:nvPr>
            <p:ph type="sldNum" sz="quarter" idx="12"/>
          </p:nvPr>
        </p:nvSpPr>
        <p:spPr/>
        <p:txBody>
          <a:bodyPr/>
          <a:lstStyle/>
          <a:p>
            <a:fld id="{A1F13613-7801-4FB6-A12A-D7862092E913}" type="slidenum">
              <a:rPr lang="en-US" smtClean="0"/>
              <a:pPr/>
              <a:t>37</a:t>
            </a:fld>
            <a:endParaRPr lang="en-US"/>
          </a:p>
        </p:txBody>
      </p:sp>
    </p:spTree>
    <p:extLst>
      <p:ext uri="{BB962C8B-B14F-4D97-AF65-F5344CB8AC3E}">
        <p14:creationId xmlns:p14="http://schemas.microsoft.com/office/powerpoint/2010/main" val="2335427384"/>
      </p:ext>
    </p:extLst>
  </p:cSld>
  <p:clrMapOvr>
    <a:masterClrMapping/>
  </p:clrMapOvr>
  <p:transition spd="slow">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E473A-7EC4-49BA-9547-EBFA580175FA}"/>
              </a:ext>
            </a:extLst>
          </p:cNvPr>
          <p:cNvSpPr>
            <a:spLocks noGrp="1"/>
          </p:cNvSpPr>
          <p:nvPr>
            <p:ph idx="1"/>
          </p:nvPr>
        </p:nvSpPr>
        <p:spPr>
          <a:xfrm>
            <a:off x="0" y="288926"/>
            <a:ext cx="9067800" cy="6721474"/>
          </a:xfrm>
        </p:spPr>
        <p:txBody>
          <a:bodyPr>
            <a:normAutofit fontScale="92500" lnSpcReduction="10000"/>
          </a:bodyPr>
          <a:lstStyle/>
          <a:p>
            <a:pPr algn="just"/>
            <a:r>
              <a:rPr lang="en-US" b="1" dirty="0">
                <a:solidFill>
                  <a:srgbClr val="FF0000"/>
                </a:solidFill>
              </a:rPr>
              <a:t>C. The Consistency Objection to Rule-Utilitarianism:-</a:t>
            </a:r>
            <a:r>
              <a:rPr lang="en-US" dirty="0"/>
              <a:t>An often-debated question about rule-utilitarianism is logical limits, either become a deontological system or act-utilitarianism. As such, it is an inconsistent theory that offers no truly independent standard for making moral judgments. </a:t>
            </a:r>
          </a:p>
          <a:p>
            <a:pPr algn="just"/>
            <a:r>
              <a:rPr lang="en-US" b="1" dirty="0">
                <a:solidFill>
                  <a:srgbClr val="FF0000"/>
                </a:solidFill>
              </a:rPr>
              <a:t>D. The No-Rest Objection :- </a:t>
            </a:r>
            <a:r>
              <a:rPr lang="en-US" dirty="0"/>
              <a:t>According to utilitarianism, always promises to promote the most utility. But  impossible  to understand he/she  acts fairly sure.  </a:t>
            </a:r>
          </a:p>
          <a:p>
            <a:pPr algn="just"/>
            <a:r>
              <a:rPr lang="en-US" b="1" dirty="0" err="1">
                <a:solidFill>
                  <a:srgbClr val="FF0000"/>
                </a:solidFill>
              </a:rPr>
              <a:t>E.The</a:t>
            </a:r>
            <a:r>
              <a:rPr lang="en-US" b="1" dirty="0">
                <a:solidFill>
                  <a:srgbClr val="FF0000"/>
                </a:solidFill>
              </a:rPr>
              <a:t> Publicity Objection:- </a:t>
            </a:r>
            <a:r>
              <a:rPr lang="en-US" dirty="0"/>
              <a:t>This is precisely the problem with utilitarianism. </a:t>
            </a:r>
          </a:p>
          <a:p>
            <a:pPr algn="just"/>
            <a:r>
              <a:rPr lang="en-US" dirty="0"/>
              <a:t>Because on the one hand, they were might concern ourselves (own interest) and the other things happiness the greatest number. So, this is contradict  the objection of publicity.</a:t>
            </a:r>
          </a:p>
          <a:p>
            <a:pPr algn="just"/>
            <a:endParaRPr lang="am-ET" dirty="0"/>
          </a:p>
        </p:txBody>
      </p:sp>
      <p:sp>
        <p:nvSpPr>
          <p:cNvPr id="4" name="Date Placeholder 3">
            <a:extLst>
              <a:ext uri="{FF2B5EF4-FFF2-40B4-BE49-F238E27FC236}">
                <a16:creationId xmlns:a16="http://schemas.microsoft.com/office/drawing/2014/main" id="{37E05C81-001E-4C12-AC87-DA7E3A03D025}"/>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7D358567-CCD7-413D-8AA1-BF679117770E}"/>
              </a:ext>
            </a:extLst>
          </p:cNvPr>
          <p:cNvSpPr>
            <a:spLocks noGrp="1"/>
          </p:cNvSpPr>
          <p:nvPr>
            <p:ph type="sldNum" sz="quarter" idx="12"/>
          </p:nvPr>
        </p:nvSpPr>
        <p:spPr/>
        <p:txBody>
          <a:bodyPr/>
          <a:lstStyle/>
          <a:p>
            <a:fld id="{A1F13613-7801-4FB6-A12A-D7862092E913}" type="slidenum">
              <a:rPr lang="en-US" smtClean="0"/>
              <a:pPr/>
              <a:t>38</a:t>
            </a:fld>
            <a:endParaRPr lang="en-US"/>
          </a:p>
        </p:txBody>
      </p:sp>
    </p:spTree>
    <p:extLst>
      <p:ext uri="{BB962C8B-B14F-4D97-AF65-F5344CB8AC3E}">
        <p14:creationId xmlns:p14="http://schemas.microsoft.com/office/powerpoint/2010/main" val="3288792646"/>
      </p:ext>
    </p:extLst>
  </p:cSld>
  <p:clrMapOvr>
    <a:masterClrMapping/>
  </p:clrMapOvr>
  <p:transition spd="slow">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663E0-33C8-4CCB-9F4A-8EF09F5FB592}"/>
              </a:ext>
            </a:extLst>
          </p:cNvPr>
          <p:cNvSpPr>
            <a:spLocks noGrp="1"/>
          </p:cNvSpPr>
          <p:nvPr>
            <p:ph idx="1"/>
          </p:nvPr>
        </p:nvSpPr>
        <p:spPr>
          <a:xfrm>
            <a:off x="0" y="136525"/>
            <a:ext cx="9144000" cy="6584949"/>
          </a:xfrm>
        </p:spPr>
        <p:txBody>
          <a:bodyPr>
            <a:normAutofit fontScale="92500" lnSpcReduction="20000"/>
          </a:bodyPr>
          <a:lstStyle/>
          <a:p>
            <a:pPr algn="just"/>
            <a:r>
              <a:rPr lang="en-US" b="1" dirty="0">
                <a:solidFill>
                  <a:srgbClr val="FF0000"/>
                </a:solidFill>
              </a:rPr>
              <a:t>F. The Relativism Objection:- </a:t>
            </a:r>
            <a:r>
              <a:rPr lang="en-US" dirty="0"/>
              <a:t>Sometimes people accuse rule-utilitarianism  being relativistic because it seems to endorse different rules in different societies. So, this fails the universal principle of utilitarianism happiness of greatest number. </a:t>
            </a:r>
          </a:p>
          <a:p>
            <a:pPr algn="just"/>
            <a:r>
              <a:rPr lang="en-US" b="1" dirty="0">
                <a:solidFill>
                  <a:srgbClr val="FF0000"/>
                </a:solidFill>
              </a:rPr>
              <a:t>G. Criticism of the Ends Justifying Immoral Means:- </a:t>
            </a:r>
            <a:r>
              <a:rPr lang="en-US" dirty="0"/>
              <a:t>As utilitarianism  we can do different immoral things to maximizing general happiness: for example deceit, torture, slavery, even killing off ethnic minorities. </a:t>
            </a:r>
          </a:p>
          <a:p>
            <a:pPr algn="just"/>
            <a:r>
              <a:rPr lang="en-US" b="1" dirty="0">
                <a:solidFill>
                  <a:srgbClr val="FF0000"/>
                </a:solidFill>
              </a:rPr>
              <a:t>H. The Lying Objection:- </a:t>
            </a:r>
            <a:r>
              <a:rPr lang="en-US" dirty="0"/>
              <a:t>William D. Ross has argued that utilitarianism is to be rejected. because it leads to the counterintuitive endorsement of lying when it serves the greater good.  </a:t>
            </a:r>
          </a:p>
          <a:p>
            <a:pPr lvl="1" algn="just"/>
            <a:r>
              <a:rPr lang="en-US" dirty="0" err="1"/>
              <a:t>Eg.</a:t>
            </a:r>
            <a:r>
              <a:rPr lang="en-US" dirty="0"/>
              <a:t> two acts, A and B,  will both result in 100 hedonism (units of pleasure of utility). The only difference is that A telling a lie and B telling the truth. The utilitarian must maintain that the two acts are of equal value .</a:t>
            </a:r>
          </a:p>
          <a:p>
            <a:pPr algn="just"/>
            <a:endParaRPr lang="en-US" dirty="0"/>
          </a:p>
          <a:p>
            <a:pPr algn="just"/>
            <a:endParaRPr lang="am-ET" dirty="0"/>
          </a:p>
        </p:txBody>
      </p:sp>
      <p:sp>
        <p:nvSpPr>
          <p:cNvPr id="4" name="Date Placeholder 3">
            <a:extLst>
              <a:ext uri="{FF2B5EF4-FFF2-40B4-BE49-F238E27FC236}">
                <a16:creationId xmlns:a16="http://schemas.microsoft.com/office/drawing/2014/main" id="{D9E69B1C-D9AC-47AB-A22C-89E645D08E39}"/>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179657AF-67C3-4AD4-BFF4-BCF84A8B8255}"/>
              </a:ext>
            </a:extLst>
          </p:cNvPr>
          <p:cNvSpPr>
            <a:spLocks noGrp="1"/>
          </p:cNvSpPr>
          <p:nvPr>
            <p:ph type="sldNum" sz="quarter" idx="12"/>
          </p:nvPr>
        </p:nvSpPr>
        <p:spPr/>
        <p:txBody>
          <a:bodyPr/>
          <a:lstStyle/>
          <a:p>
            <a:fld id="{A1F13613-7801-4FB6-A12A-D7862092E913}" type="slidenum">
              <a:rPr lang="en-US" smtClean="0"/>
              <a:pPr/>
              <a:t>39</a:t>
            </a:fld>
            <a:endParaRPr lang="en-US"/>
          </a:p>
        </p:txBody>
      </p:sp>
    </p:spTree>
    <p:extLst>
      <p:ext uri="{BB962C8B-B14F-4D97-AF65-F5344CB8AC3E}">
        <p14:creationId xmlns:p14="http://schemas.microsoft.com/office/powerpoint/2010/main" val="1742531088"/>
      </p:ext>
    </p:extLst>
  </p:cSld>
  <p:clrMapOvr>
    <a:masterClrMapping/>
  </p:clrMapOvr>
  <p:transition spd="slow">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8D930-D301-4C02-B5F7-0A3D9EC942DD}"/>
              </a:ext>
            </a:extLst>
          </p:cNvPr>
          <p:cNvSpPr>
            <a:spLocks noGrp="1"/>
          </p:cNvSpPr>
          <p:nvPr>
            <p:ph idx="1"/>
          </p:nvPr>
        </p:nvSpPr>
        <p:spPr>
          <a:xfrm>
            <a:off x="0" y="136526"/>
            <a:ext cx="9144000" cy="6721474"/>
          </a:xfrm>
        </p:spPr>
        <p:txBody>
          <a:bodyPr>
            <a:normAutofit lnSpcReduction="10000"/>
          </a:bodyPr>
          <a:lstStyle/>
          <a:p>
            <a:pPr marL="0" indent="0" algn="just">
              <a:buNone/>
            </a:pPr>
            <a:r>
              <a:rPr lang="en-US" sz="2800" b="1" dirty="0">
                <a:solidFill>
                  <a:srgbClr val="FF0000"/>
                </a:solidFill>
              </a:rPr>
              <a:t>    2.1.1. Metaphysical Issues: Objectivism and Relativism</a:t>
            </a:r>
          </a:p>
          <a:p>
            <a:pPr algn="just"/>
            <a:r>
              <a:rPr lang="en-US" dirty="0"/>
              <a:t>Metaphysics is the study of the kinds of things that exist in the universe. </a:t>
            </a:r>
          </a:p>
          <a:p>
            <a:pPr algn="just"/>
            <a:r>
              <a:rPr lang="en-US" dirty="0"/>
              <a:t>Some things in the universe are made of </a:t>
            </a:r>
            <a:r>
              <a:rPr lang="en-US" b="1" dirty="0">
                <a:solidFill>
                  <a:srgbClr val="FF0000"/>
                </a:solidFill>
              </a:rPr>
              <a:t>physical stuff, such as rocks; </a:t>
            </a:r>
            <a:r>
              <a:rPr lang="en-US" dirty="0"/>
              <a:t>and perhaps other things are </a:t>
            </a:r>
            <a:r>
              <a:rPr lang="en-US" b="1" dirty="0">
                <a:solidFill>
                  <a:srgbClr val="FF0000"/>
                </a:solidFill>
              </a:rPr>
              <a:t>nonphysical in  nature</a:t>
            </a:r>
            <a:r>
              <a:rPr lang="en-US" dirty="0"/>
              <a:t>, such as thoughts, spirits, and gods. </a:t>
            </a:r>
          </a:p>
          <a:p>
            <a:pPr algn="just"/>
            <a:r>
              <a:rPr lang="en-US" dirty="0"/>
              <a:t>The metaphysical component of metaethics involves discovering specifically whether moral values are </a:t>
            </a:r>
            <a:r>
              <a:rPr lang="en-US" b="1" dirty="0">
                <a:solidFill>
                  <a:srgbClr val="FF0000"/>
                </a:solidFill>
              </a:rPr>
              <a:t>eternal truths </a:t>
            </a:r>
            <a:r>
              <a:rPr lang="en-US" dirty="0"/>
              <a:t>that exist in a spirit-like realm, or simply human conventions. </a:t>
            </a:r>
          </a:p>
          <a:p>
            <a:pPr algn="just"/>
            <a:r>
              <a:rPr lang="en-US" dirty="0"/>
              <a:t>There are two general directions, </a:t>
            </a:r>
            <a:r>
              <a:rPr lang="en-US" b="1" dirty="0">
                <a:solidFill>
                  <a:srgbClr val="FF0000"/>
                </a:solidFill>
              </a:rPr>
              <a:t>other-worldly</a:t>
            </a:r>
            <a:r>
              <a:rPr lang="en-US" dirty="0"/>
              <a:t> and </a:t>
            </a:r>
            <a:r>
              <a:rPr lang="en-US" b="1" dirty="0">
                <a:solidFill>
                  <a:srgbClr val="FF0000"/>
                </a:solidFill>
              </a:rPr>
              <a:t>this-worldly</a:t>
            </a:r>
          </a:p>
          <a:p>
            <a:pPr algn="just"/>
            <a:endParaRPr lang="am-ET" dirty="0"/>
          </a:p>
        </p:txBody>
      </p:sp>
      <p:sp>
        <p:nvSpPr>
          <p:cNvPr id="4" name="Date Placeholder 3">
            <a:extLst>
              <a:ext uri="{FF2B5EF4-FFF2-40B4-BE49-F238E27FC236}">
                <a16:creationId xmlns:a16="http://schemas.microsoft.com/office/drawing/2014/main" id="{99B6AE03-72EA-4E23-8C27-EA2020EA8985}"/>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7BB26E85-697F-48F1-A422-CB6D9A984160}"/>
              </a:ext>
            </a:extLst>
          </p:cNvPr>
          <p:cNvSpPr>
            <a:spLocks noGrp="1"/>
          </p:cNvSpPr>
          <p:nvPr>
            <p:ph type="sldNum" sz="quarter" idx="12"/>
          </p:nvPr>
        </p:nvSpPr>
        <p:spPr/>
        <p:txBody>
          <a:bodyPr/>
          <a:lstStyle/>
          <a:p>
            <a:fld id="{A1F13613-7801-4FB6-A12A-D7862092E913}" type="slidenum">
              <a:rPr lang="en-US" smtClean="0"/>
              <a:pPr/>
              <a:t>4</a:t>
            </a:fld>
            <a:endParaRPr lang="en-US"/>
          </a:p>
        </p:txBody>
      </p:sp>
    </p:spTree>
    <p:extLst>
      <p:ext uri="{BB962C8B-B14F-4D97-AF65-F5344CB8AC3E}">
        <p14:creationId xmlns:p14="http://schemas.microsoft.com/office/powerpoint/2010/main" val="1798578557"/>
      </p:ext>
    </p:extLst>
  </p:cSld>
  <p:clrMapOvr>
    <a:masterClrMapping/>
  </p:clrMapOvr>
  <p:transition spd="slow">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2EB39-0561-46EB-AA55-1B2EDF0142D0}"/>
              </a:ext>
            </a:extLst>
          </p:cNvPr>
          <p:cNvSpPr>
            <a:spLocks noGrp="1"/>
          </p:cNvSpPr>
          <p:nvPr>
            <p:ph idx="1"/>
          </p:nvPr>
        </p:nvSpPr>
        <p:spPr>
          <a:xfrm>
            <a:off x="0" y="304800"/>
            <a:ext cx="9144000" cy="6416675"/>
          </a:xfrm>
        </p:spPr>
        <p:txBody>
          <a:bodyPr/>
          <a:lstStyle/>
          <a:p>
            <a:r>
              <a:rPr lang="en-US" b="1" dirty="0">
                <a:solidFill>
                  <a:srgbClr val="FF0000"/>
                </a:solidFill>
              </a:rPr>
              <a:t>H. The Justice Objection:- </a:t>
            </a:r>
            <a:r>
              <a:rPr lang="en-US" dirty="0"/>
              <a:t>The utilitarian response was reconsider whether truth telling and personal integrity are values that should never be compromised. </a:t>
            </a:r>
          </a:p>
          <a:p>
            <a:endParaRPr lang="am-ET" dirty="0"/>
          </a:p>
        </p:txBody>
      </p:sp>
      <p:sp>
        <p:nvSpPr>
          <p:cNvPr id="4" name="Date Placeholder 3">
            <a:extLst>
              <a:ext uri="{FF2B5EF4-FFF2-40B4-BE49-F238E27FC236}">
                <a16:creationId xmlns:a16="http://schemas.microsoft.com/office/drawing/2014/main" id="{ACF42116-A767-4CE3-A823-1DEB44B6B793}"/>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495E704B-33C2-4472-8070-8E29F480B0EE}"/>
              </a:ext>
            </a:extLst>
          </p:cNvPr>
          <p:cNvSpPr>
            <a:spLocks noGrp="1"/>
          </p:cNvSpPr>
          <p:nvPr>
            <p:ph type="sldNum" sz="quarter" idx="12"/>
          </p:nvPr>
        </p:nvSpPr>
        <p:spPr/>
        <p:txBody>
          <a:bodyPr/>
          <a:lstStyle/>
          <a:p>
            <a:fld id="{A1F13613-7801-4FB6-A12A-D7862092E913}" type="slidenum">
              <a:rPr lang="en-US" smtClean="0"/>
              <a:pPr/>
              <a:t>40</a:t>
            </a:fld>
            <a:endParaRPr lang="en-US"/>
          </a:p>
        </p:txBody>
      </p:sp>
    </p:spTree>
    <p:extLst>
      <p:ext uri="{BB962C8B-B14F-4D97-AF65-F5344CB8AC3E}">
        <p14:creationId xmlns:p14="http://schemas.microsoft.com/office/powerpoint/2010/main" val="4251494601"/>
      </p:ext>
    </p:extLst>
  </p:cSld>
  <p:clrMapOvr>
    <a:masterClrMapping/>
  </p:clrMapOvr>
  <p:transition spd="slow">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F7FAD-47B4-4792-8517-081DC1BA2B10}"/>
              </a:ext>
            </a:extLst>
          </p:cNvPr>
          <p:cNvSpPr>
            <a:spLocks noGrp="1"/>
          </p:cNvSpPr>
          <p:nvPr>
            <p:ph idx="1"/>
          </p:nvPr>
        </p:nvSpPr>
        <p:spPr>
          <a:xfrm>
            <a:off x="0" y="136525"/>
            <a:ext cx="8991600" cy="6721475"/>
          </a:xfrm>
        </p:spPr>
        <p:txBody>
          <a:bodyPr/>
          <a:lstStyle/>
          <a:p>
            <a:pPr marL="0" indent="0" algn="just">
              <a:buNone/>
            </a:pPr>
            <a:r>
              <a:rPr lang="en-US" dirty="0"/>
              <a:t>		</a:t>
            </a:r>
            <a:r>
              <a:rPr lang="en-US" b="1" dirty="0">
                <a:solidFill>
                  <a:srgbClr val="FF0000"/>
                </a:solidFill>
              </a:rPr>
              <a:t>C. Altruism</a:t>
            </a:r>
          </a:p>
          <a:p>
            <a:pPr algn="just">
              <a:buFont typeface="Wingdings" panose="05000000000000000000" pitchFamily="2" charset="2"/>
              <a:buChar char="§"/>
            </a:pPr>
            <a:r>
              <a:rPr lang="en-US" dirty="0"/>
              <a:t>In altruism an action is right if the consequences of that action are favorable to all except the actor. Butler argued that we have an inherent psychological capacity to show benevolence to others. </a:t>
            </a:r>
          </a:p>
          <a:p>
            <a:pPr algn="just">
              <a:buFont typeface="Wingdings" panose="05000000000000000000" pitchFamily="2" charset="2"/>
              <a:buChar char="§"/>
            </a:pPr>
            <a:r>
              <a:rPr lang="en-US" dirty="0"/>
              <a:t>This view is called psychological altruism and maintains that at least some of our actions are motivated by instinctive benevolence.</a:t>
            </a:r>
          </a:p>
          <a:p>
            <a:pPr algn="just">
              <a:buFont typeface="Wingdings" panose="05000000000000000000" pitchFamily="2" charset="2"/>
              <a:buChar char="§"/>
            </a:pPr>
            <a:r>
              <a:rPr lang="en-US" dirty="0"/>
              <a:t>Psychological altruism holds that all human action is necessarily other centered and other motivated. </a:t>
            </a:r>
            <a:endParaRPr lang="am-ET" dirty="0"/>
          </a:p>
        </p:txBody>
      </p:sp>
      <p:sp>
        <p:nvSpPr>
          <p:cNvPr id="4" name="Date Placeholder 3">
            <a:extLst>
              <a:ext uri="{FF2B5EF4-FFF2-40B4-BE49-F238E27FC236}">
                <a16:creationId xmlns:a16="http://schemas.microsoft.com/office/drawing/2014/main" id="{125415CE-B8E4-4CF7-B3BD-D53EE5EB772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4D69E782-EEE0-4311-854A-E98C23419F14}"/>
              </a:ext>
            </a:extLst>
          </p:cNvPr>
          <p:cNvSpPr>
            <a:spLocks noGrp="1"/>
          </p:cNvSpPr>
          <p:nvPr>
            <p:ph type="sldNum" sz="quarter" idx="12"/>
          </p:nvPr>
        </p:nvSpPr>
        <p:spPr/>
        <p:txBody>
          <a:bodyPr/>
          <a:lstStyle/>
          <a:p>
            <a:fld id="{A1F13613-7801-4FB6-A12A-D7862092E913}" type="slidenum">
              <a:rPr lang="en-US" smtClean="0"/>
              <a:pPr/>
              <a:t>41</a:t>
            </a:fld>
            <a:endParaRPr lang="en-US"/>
          </a:p>
        </p:txBody>
      </p:sp>
    </p:spTree>
    <p:extLst>
      <p:ext uri="{BB962C8B-B14F-4D97-AF65-F5344CB8AC3E}">
        <p14:creationId xmlns:p14="http://schemas.microsoft.com/office/powerpoint/2010/main" val="2123917135"/>
      </p:ext>
    </p:extLst>
  </p:cSld>
  <p:clrMapOvr>
    <a:masterClrMapping/>
  </p:clrMapOvr>
  <p:transition spd="slow">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4F25A-B993-45A4-BE22-556DA21CD490}"/>
              </a:ext>
            </a:extLst>
          </p:cNvPr>
          <p:cNvSpPr>
            <a:spLocks noGrp="1"/>
          </p:cNvSpPr>
          <p:nvPr>
            <p:ph idx="1"/>
          </p:nvPr>
        </p:nvSpPr>
        <p:spPr>
          <a:xfrm>
            <a:off x="152400" y="136526"/>
            <a:ext cx="8991600" cy="6721474"/>
          </a:xfrm>
        </p:spPr>
        <p:txBody>
          <a:bodyPr>
            <a:normAutofit fontScale="85000" lnSpcReduction="20000"/>
          </a:bodyPr>
          <a:lstStyle/>
          <a:p>
            <a:pPr algn="just"/>
            <a:r>
              <a:rPr lang="en-US" dirty="0"/>
              <a:t>A parallel analysis of psychological altruism results in opposing conclusions to psychological egoism, and again arguably the theory is just as closed as psychological egoism. </a:t>
            </a:r>
          </a:p>
          <a:p>
            <a:pPr algn="just"/>
            <a:r>
              <a:rPr lang="en-US" dirty="0"/>
              <a:t>If both theories can be validly maintained, it follows that the soundness of either or both must be questioned. Suppose, for example, that Degu, who is not good at swimming, saves a child from drawing in Lake Tana. </a:t>
            </a:r>
          </a:p>
          <a:p>
            <a:pPr algn="just"/>
            <a:r>
              <a:rPr lang="en-US" dirty="0"/>
              <a:t>What ultimately motivated him to do this? It would be odd to suggest  that Degu is seeking. After all, he is risking his own life in the process.</a:t>
            </a:r>
          </a:p>
          <a:p>
            <a:pPr algn="just"/>
            <a:r>
              <a:rPr lang="en-US" dirty="0"/>
              <a:t>Altruists are people who act so as to increase other people‘s pleasure. They w someone else even if it decreases their own pleasure and causes themselves pain. Altruists reject the theory of psychological egoism and argue</a:t>
            </a:r>
          </a:p>
          <a:p>
            <a:pPr algn="just"/>
            <a:r>
              <a:rPr lang="en-US" dirty="0"/>
              <a:t>instead that humans are instinctively benevolent. And instinctive benevolence, they argue, is the</a:t>
            </a:r>
          </a:p>
          <a:p>
            <a:pPr algn="just"/>
            <a:r>
              <a:rPr lang="en-US" dirty="0"/>
              <a:t>feature of our human nature which is the basis of our altruistic moral obligations</a:t>
            </a:r>
          </a:p>
          <a:p>
            <a:pPr algn="just"/>
            <a:endParaRPr lang="en-US" dirty="0"/>
          </a:p>
          <a:p>
            <a:pPr algn="just"/>
            <a:endParaRPr lang="am-ET" dirty="0"/>
          </a:p>
        </p:txBody>
      </p:sp>
      <p:sp>
        <p:nvSpPr>
          <p:cNvPr id="4" name="Date Placeholder 3">
            <a:extLst>
              <a:ext uri="{FF2B5EF4-FFF2-40B4-BE49-F238E27FC236}">
                <a16:creationId xmlns:a16="http://schemas.microsoft.com/office/drawing/2014/main" id="{067E4044-D6EE-4411-A55C-1D778C96DE39}"/>
              </a:ext>
            </a:extLst>
          </p:cNvPr>
          <p:cNvSpPr>
            <a:spLocks noGrp="1"/>
          </p:cNvSpPr>
          <p:nvPr>
            <p:ph type="dt" sz="half" idx="10"/>
          </p:nvPr>
        </p:nvSpPr>
        <p:spPr/>
        <p:txBody>
          <a:bodyPr/>
          <a:lstStyle/>
          <a:p>
            <a:fld id="{27556435-9AD2-4A6A-BC3B-7F366CD76FA2}" type="datetime1">
              <a:rPr lang="en-US" smtClean="0"/>
              <a:t>11/10/2021</a:t>
            </a:fld>
            <a:endParaRPr lang="en-US" dirty="0"/>
          </a:p>
        </p:txBody>
      </p:sp>
      <p:sp>
        <p:nvSpPr>
          <p:cNvPr id="5" name="Slide Number Placeholder 4">
            <a:extLst>
              <a:ext uri="{FF2B5EF4-FFF2-40B4-BE49-F238E27FC236}">
                <a16:creationId xmlns:a16="http://schemas.microsoft.com/office/drawing/2014/main" id="{FC26C824-3EF0-4325-9775-11AED4A5006D}"/>
              </a:ext>
            </a:extLst>
          </p:cNvPr>
          <p:cNvSpPr>
            <a:spLocks noGrp="1"/>
          </p:cNvSpPr>
          <p:nvPr>
            <p:ph type="sldNum" sz="quarter" idx="12"/>
          </p:nvPr>
        </p:nvSpPr>
        <p:spPr/>
        <p:txBody>
          <a:bodyPr/>
          <a:lstStyle/>
          <a:p>
            <a:fld id="{A1F13613-7801-4FB6-A12A-D7862092E913}" type="slidenum">
              <a:rPr lang="en-US" smtClean="0"/>
              <a:pPr/>
              <a:t>42</a:t>
            </a:fld>
            <a:endParaRPr lang="en-US"/>
          </a:p>
        </p:txBody>
      </p:sp>
    </p:spTree>
    <p:extLst>
      <p:ext uri="{BB962C8B-B14F-4D97-AF65-F5344CB8AC3E}">
        <p14:creationId xmlns:p14="http://schemas.microsoft.com/office/powerpoint/2010/main" val="137807246"/>
      </p:ext>
    </p:extLst>
  </p:cSld>
  <p:clrMapOvr>
    <a:masterClrMapping/>
  </p:clrMapOvr>
  <p:transition spd="slow">
    <p:strips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Autofit/>
          </a:bodyPr>
          <a:lstStyle/>
          <a:p>
            <a:pPr marL="0" lvl="0" indent="0" algn="just" fontAlgn="base">
              <a:spcBef>
                <a:spcPct val="0"/>
              </a:spcBef>
              <a:spcAft>
                <a:spcPct val="0"/>
              </a:spcAft>
              <a:buNone/>
            </a:pPr>
            <a:r>
              <a:rPr lang="en-US" sz="2800" dirty="0">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2.3.2 Duty(Deontological) Ethics </a:t>
            </a:r>
          </a:p>
          <a:p>
            <a:pPr lvl="0" algn="just" fontAlgn="base">
              <a:spcBef>
                <a:spcPct val="0"/>
              </a:spcBef>
              <a:spcAft>
                <a:spcPct val="0"/>
              </a:spcAft>
              <a:buFont typeface="Wingdings" panose="05000000000000000000" pitchFamily="2" charset="2"/>
              <a:buChar char="§"/>
            </a:pPr>
            <a:r>
              <a:rPr lang="en-US" sz="2800" dirty="0">
                <a:latin typeface="Times New Roman" pitchFamily="18" charset="0"/>
                <a:cs typeface="Times New Roman" pitchFamily="18" charset="0"/>
              </a:rPr>
              <a:t>Duty theories base morality on  specific, foundational principles of obligation. </a:t>
            </a:r>
          </a:p>
          <a:p>
            <a:pPr lvl="0" algn="just" fontAlgn="base">
              <a:spcBef>
                <a:spcPct val="0"/>
              </a:spcBef>
              <a:spcAft>
                <a:spcPct val="0"/>
              </a:spcAft>
              <a:buFont typeface="Wingdings" panose="05000000000000000000" pitchFamily="2" charset="2"/>
              <a:buChar char="§"/>
            </a:pPr>
            <a:r>
              <a:rPr lang="en-US" sz="2800" dirty="0">
                <a:latin typeface="Times New Roman" pitchFamily="18" charset="0"/>
                <a:cs typeface="Times New Roman" pitchFamily="18" charset="0"/>
              </a:rPr>
              <a:t>These theories are sometimes called deontological, from the </a:t>
            </a:r>
            <a:r>
              <a:rPr lang="en-US" sz="2800" b="1" dirty="0">
                <a:solidFill>
                  <a:srgbClr val="C00000"/>
                </a:solidFill>
                <a:latin typeface="Times New Roman" pitchFamily="18" charset="0"/>
                <a:cs typeface="Times New Roman" pitchFamily="18" charset="0"/>
              </a:rPr>
              <a:t>Greek word </a:t>
            </a:r>
            <a:r>
              <a:rPr lang="en-US" sz="2800" b="1" dirty="0" err="1">
                <a:solidFill>
                  <a:srgbClr val="C00000"/>
                </a:solidFill>
                <a:latin typeface="Times New Roman" pitchFamily="18" charset="0"/>
                <a:cs typeface="Times New Roman" pitchFamily="18" charset="0"/>
              </a:rPr>
              <a:t>deon</a:t>
            </a:r>
            <a:r>
              <a:rPr lang="en-US" sz="2800" b="1" dirty="0">
                <a:solidFill>
                  <a:srgbClr val="C00000"/>
                </a:solidFill>
                <a:latin typeface="Times New Roman" pitchFamily="18" charset="0"/>
                <a:cs typeface="Times New Roman" pitchFamily="18" charset="0"/>
              </a:rPr>
              <a:t>, or duty, </a:t>
            </a:r>
            <a:r>
              <a:rPr lang="en-US" sz="2800" dirty="0">
                <a:latin typeface="Times New Roman" pitchFamily="18" charset="0"/>
                <a:cs typeface="Times New Roman" pitchFamily="18" charset="0"/>
              </a:rPr>
              <a:t>in view of the foundational  nature of our duty or obligation. </a:t>
            </a:r>
          </a:p>
          <a:p>
            <a:pPr lvl="0" algn="just" fontAlgn="base">
              <a:spcBef>
                <a:spcPct val="0"/>
              </a:spcBef>
              <a:spcAft>
                <a:spcPct val="0"/>
              </a:spcAft>
              <a:buFont typeface="Wingdings" panose="05000000000000000000" pitchFamily="2" charset="2"/>
              <a:buChar char="§"/>
            </a:pPr>
            <a:r>
              <a:rPr lang="en-US" sz="2800" dirty="0">
                <a:latin typeface="Times New Roman" pitchFamily="18" charset="0"/>
                <a:cs typeface="Times New Roman" pitchFamily="18" charset="0"/>
              </a:rPr>
              <a:t>They are also sometimes </a:t>
            </a:r>
            <a:r>
              <a:rPr lang="en-US" sz="2800" b="1" dirty="0">
                <a:solidFill>
                  <a:srgbClr val="C00000"/>
                </a:solidFill>
                <a:latin typeface="Times New Roman" pitchFamily="18" charset="0"/>
                <a:cs typeface="Times New Roman" pitchFamily="18" charset="0"/>
              </a:rPr>
              <a:t>called </a:t>
            </a:r>
            <a:r>
              <a:rPr lang="en-US" sz="2800" b="1" dirty="0" err="1">
                <a:solidFill>
                  <a:srgbClr val="C00000"/>
                </a:solidFill>
                <a:latin typeface="Times New Roman" pitchFamily="18" charset="0"/>
                <a:cs typeface="Times New Roman" pitchFamily="18" charset="0"/>
              </a:rPr>
              <a:t>nonconsequentialist</a:t>
            </a:r>
            <a:r>
              <a:rPr lang="en-US" sz="2800" b="1" dirty="0">
                <a:solidFill>
                  <a:srgbClr val="C00000"/>
                </a:solidFill>
                <a:latin typeface="Times New Roman" pitchFamily="18" charset="0"/>
                <a:cs typeface="Times New Roman" pitchFamily="18" charset="0"/>
              </a:rPr>
              <a:t> </a:t>
            </a:r>
            <a:r>
              <a:rPr lang="en-US" sz="2800" dirty="0">
                <a:latin typeface="Times New Roman" pitchFamily="18" charset="0"/>
                <a:cs typeface="Times New Roman" pitchFamily="18" charset="0"/>
              </a:rPr>
              <a:t>since these principles are obligatory, irrespective of the consequences that might follow from our actions. </a:t>
            </a:r>
          </a:p>
          <a:p>
            <a:pPr lvl="0" algn="just" fontAlgn="base">
              <a:spcBef>
                <a:spcPct val="0"/>
              </a:spcBef>
              <a:spcAft>
                <a:spcPct val="0"/>
              </a:spcAft>
              <a:buFont typeface="Wingdings" panose="05000000000000000000" pitchFamily="2" charset="2"/>
              <a:buChar char="§"/>
            </a:pPr>
            <a:r>
              <a:rPr lang="en-US" sz="2800" dirty="0">
                <a:latin typeface="Times New Roman" pitchFamily="18" charset="0"/>
                <a:cs typeface="Times New Roman" pitchFamily="18" charset="0"/>
              </a:rPr>
              <a:t>It is a theory of the </a:t>
            </a:r>
            <a:r>
              <a:rPr lang="en-US" sz="2800" b="1" i="1" dirty="0">
                <a:solidFill>
                  <a:srgbClr val="C00000"/>
                </a:solidFill>
                <a:latin typeface="Times New Roman" pitchFamily="18" charset="0"/>
                <a:cs typeface="Times New Roman" pitchFamily="18" charset="0"/>
              </a:rPr>
              <a:t>Means </a:t>
            </a:r>
            <a:r>
              <a:rPr lang="en-US" sz="2800" b="1" dirty="0">
                <a:solidFill>
                  <a:srgbClr val="C00000"/>
                </a:solidFill>
                <a:latin typeface="Times New Roman" pitchFamily="18" charset="0"/>
                <a:cs typeface="Times New Roman" pitchFamily="18" charset="0"/>
              </a:rPr>
              <a:t> justifies the </a:t>
            </a:r>
            <a:r>
              <a:rPr lang="en-US" sz="2800" b="1" i="1" dirty="0">
                <a:solidFill>
                  <a:srgbClr val="C00000"/>
                </a:solidFill>
                <a:latin typeface="Times New Roman" pitchFamily="18" charset="0"/>
                <a:cs typeface="Times New Roman" pitchFamily="18" charset="0"/>
              </a:rPr>
              <a:t>End</a:t>
            </a:r>
            <a:r>
              <a:rPr lang="en-US" sz="2800" b="1" dirty="0">
                <a:solidFill>
                  <a:srgbClr val="C00000"/>
                </a:solidFill>
                <a:latin typeface="Times New Roman" pitchFamily="18" charset="0"/>
                <a:cs typeface="Times New Roman" pitchFamily="18" charset="0"/>
              </a:rPr>
              <a:t> </a:t>
            </a:r>
          </a:p>
          <a:p>
            <a:pPr lvl="0" algn="just" fontAlgn="base">
              <a:spcBef>
                <a:spcPct val="0"/>
              </a:spcBef>
              <a:spcAft>
                <a:spcPct val="0"/>
              </a:spcAft>
              <a:buFont typeface="Wingdings" panose="05000000000000000000" pitchFamily="2" charset="2"/>
              <a:buChar char="§"/>
            </a:pPr>
            <a:r>
              <a:rPr lang="en-US" sz="2800" dirty="0">
                <a:latin typeface="Times New Roman" pitchFamily="18" charset="0"/>
                <a:cs typeface="Times New Roman" pitchFamily="18" charset="0"/>
              </a:rPr>
              <a:t>For this theory it is not the end result of action that determines it rightness rather the </a:t>
            </a:r>
            <a:r>
              <a:rPr lang="en-US" sz="2800" b="1" i="1" dirty="0">
                <a:latin typeface="Times New Roman" pitchFamily="18" charset="0"/>
                <a:cs typeface="Times New Roman" pitchFamily="18" charset="0"/>
              </a:rPr>
              <a:t>means and the motive</a:t>
            </a:r>
            <a:r>
              <a:rPr lang="en-US" sz="2800" dirty="0">
                <a:latin typeface="Times New Roman" pitchFamily="18" charset="0"/>
                <a:cs typeface="Times New Roman" pitchFamily="18" charset="0"/>
              </a:rPr>
              <a:t> of the action is also important. </a:t>
            </a:r>
          </a:p>
          <a:p>
            <a:pPr marL="0" lvl="0" indent="0" algn="just" fontAlgn="base">
              <a:spcBef>
                <a:spcPct val="0"/>
              </a:spcBef>
              <a:spcAft>
                <a:spcPct val="0"/>
              </a:spcAft>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0FF40A8-0808-4F66-BDE4-286DB508C750}"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43</a:t>
            </a:fld>
            <a:endParaRPr lang="en-US"/>
          </a:p>
        </p:txBody>
      </p:sp>
    </p:spTree>
    <p:extLst>
      <p:ext uri="{BB962C8B-B14F-4D97-AF65-F5344CB8AC3E}">
        <p14:creationId xmlns:p14="http://schemas.microsoft.com/office/powerpoint/2010/main" val="1608788802"/>
      </p:ext>
    </p:extLst>
  </p:cSld>
  <p:clrMapOvr>
    <a:masterClrMapping/>
  </p:clrMapOvr>
  <p:transition spd="slow">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349B4-9C01-431F-99CD-A9A1B210C43A}"/>
              </a:ext>
            </a:extLst>
          </p:cNvPr>
          <p:cNvSpPr>
            <a:spLocks noGrp="1"/>
          </p:cNvSpPr>
          <p:nvPr>
            <p:ph idx="1"/>
          </p:nvPr>
        </p:nvSpPr>
        <p:spPr>
          <a:xfrm>
            <a:off x="76200" y="136526"/>
            <a:ext cx="9067800" cy="6721474"/>
          </a:xfrm>
        </p:spPr>
        <p:txBody>
          <a:bodyPr>
            <a:normAutofit fontScale="85000" lnSpcReduction="10000"/>
          </a:bodyPr>
          <a:lstStyle/>
          <a:p>
            <a:pPr marL="0" indent="0" algn="just">
              <a:buNone/>
            </a:pPr>
            <a:r>
              <a:rPr lang="en-US" b="1" dirty="0">
                <a:solidFill>
                  <a:srgbClr val="C00000"/>
                </a:solidFill>
              </a:rPr>
              <a:t>There are four central duty theories.</a:t>
            </a:r>
          </a:p>
          <a:p>
            <a:pPr lvl="1" algn="just">
              <a:buFont typeface="Wingdings" panose="05000000000000000000" pitchFamily="2" charset="2"/>
              <a:buChar char="§"/>
            </a:pPr>
            <a:r>
              <a:rPr lang="en-US" dirty="0"/>
              <a:t>Samuel </a:t>
            </a:r>
            <a:r>
              <a:rPr lang="en-US" dirty="0" err="1"/>
              <a:t>Pufendorfs</a:t>
            </a:r>
            <a:r>
              <a:rPr lang="en-US" dirty="0"/>
              <a:t> theory</a:t>
            </a:r>
          </a:p>
          <a:p>
            <a:pPr lvl="1" algn="just">
              <a:buFont typeface="Wingdings" panose="05000000000000000000" pitchFamily="2" charset="2"/>
              <a:buChar char="§"/>
            </a:pPr>
            <a:r>
              <a:rPr lang="en-US" dirty="0"/>
              <a:t>Rights theory	</a:t>
            </a:r>
          </a:p>
          <a:p>
            <a:pPr lvl="1" algn="just">
              <a:buFont typeface="Wingdings" panose="05000000000000000000" pitchFamily="2" charset="2"/>
              <a:buChar char="§"/>
            </a:pPr>
            <a:r>
              <a:rPr lang="en-US" dirty="0" err="1"/>
              <a:t>Kants</a:t>
            </a:r>
            <a:r>
              <a:rPr lang="en-US" dirty="0"/>
              <a:t> theory</a:t>
            </a:r>
          </a:p>
          <a:p>
            <a:pPr lvl="1" algn="just">
              <a:buFont typeface="Wingdings" panose="05000000000000000000" pitchFamily="2" charset="2"/>
              <a:buChar char="§"/>
            </a:pPr>
            <a:r>
              <a:rPr lang="en-US" dirty="0"/>
              <a:t>W.D Rosses theory</a:t>
            </a:r>
          </a:p>
          <a:p>
            <a:pPr marL="0" indent="0" algn="just">
              <a:buNone/>
            </a:pPr>
            <a:r>
              <a:rPr lang="en-US" dirty="0"/>
              <a:t>	</a:t>
            </a:r>
            <a:r>
              <a:rPr lang="en-US" b="1" dirty="0">
                <a:solidFill>
                  <a:srgbClr val="C00000"/>
                </a:solidFill>
              </a:rPr>
              <a:t>A. Samuel </a:t>
            </a:r>
            <a:r>
              <a:rPr lang="en-US" b="1" dirty="0" err="1">
                <a:solidFill>
                  <a:srgbClr val="C00000"/>
                </a:solidFill>
              </a:rPr>
              <a:t>Pufendorfs</a:t>
            </a:r>
            <a:r>
              <a:rPr lang="en-US" b="1" dirty="0">
                <a:solidFill>
                  <a:srgbClr val="C00000"/>
                </a:solidFill>
              </a:rPr>
              <a:t> theory</a:t>
            </a:r>
          </a:p>
          <a:p>
            <a:pPr marL="0" indent="0" algn="just">
              <a:buNone/>
            </a:pPr>
            <a:r>
              <a:rPr lang="en-US" dirty="0"/>
              <a:t>The first is that championed by 17th century German philosopher Samuel </a:t>
            </a:r>
            <a:r>
              <a:rPr lang="en-US" dirty="0" err="1"/>
              <a:t>Pufendorf</a:t>
            </a:r>
            <a:r>
              <a:rPr lang="en-US" dirty="0"/>
              <a:t>, who classified dozens of duties under three headings: </a:t>
            </a:r>
          </a:p>
          <a:p>
            <a:pPr algn="just">
              <a:buFont typeface="Wingdings" panose="05000000000000000000" pitchFamily="2" charset="2"/>
              <a:buChar char="§"/>
            </a:pPr>
            <a:r>
              <a:rPr lang="en-US" b="1" dirty="0">
                <a:solidFill>
                  <a:srgbClr val="C00000"/>
                </a:solidFill>
              </a:rPr>
              <a:t>duties to God, </a:t>
            </a:r>
          </a:p>
          <a:p>
            <a:pPr algn="just">
              <a:buFont typeface="Wingdings" panose="05000000000000000000" pitchFamily="2" charset="2"/>
              <a:buChar char="§"/>
            </a:pPr>
            <a:r>
              <a:rPr lang="en-US" b="1" dirty="0">
                <a:solidFill>
                  <a:srgbClr val="C00000"/>
                </a:solidFill>
              </a:rPr>
              <a:t>duties to oneself, and </a:t>
            </a:r>
          </a:p>
          <a:p>
            <a:pPr algn="just">
              <a:buFont typeface="Wingdings" panose="05000000000000000000" pitchFamily="2" charset="2"/>
              <a:buChar char="§"/>
            </a:pPr>
            <a:r>
              <a:rPr lang="en-US" b="1" dirty="0">
                <a:solidFill>
                  <a:srgbClr val="C00000"/>
                </a:solidFill>
              </a:rPr>
              <a:t>duties to others.</a:t>
            </a:r>
          </a:p>
          <a:p>
            <a:pPr algn="just">
              <a:buFont typeface="Wingdings" panose="05000000000000000000" pitchFamily="2" charset="2"/>
              <a:buChar char="q"/>
            </a:pPr>
            <a:r>
              <a:rPr lang="en-US" dirty="0"/>
              <a:t>Concerning our duties towards God, he argued that there are two kinds: </a:t>
            </a:r>
          </a:p>
          <a:p>
            <a:pPr lvl="1" algn="just">
              <a:buFont typeface="Wingdings" panose="05000000000000000000" pitchFamily="2" charset="2"/>
              <a:buChar char="§"/>
            </a:pPr>
            <a:r>
              <a:rPr lang="en-US" dirty="0">
                <a:solidFill>
                  <a:srgbClr val="C00000"/>
                </a:solidFill>
              </a:rPr>
              <a:t>A theoretical duty: </a:t>
            </a:r>
            <a:r>
              <a:rPr lang="en-US" dirty="0"/>
              <a:t>to know the existence and nature of God, and</a:t>
            </a:r>
          </a:p>
          <a:p>
            <a:pPr lvl="1" algn="just">
              <a:buFont typeface="Wingdings" panose="05000000000000000000" pitchFamily="2" charset="2"/>
              <a:buChar char="§"/>
            </a:pPr>
            <a:r>
              <a:rPr lang="en-US" dirty="0">
                <a:solidFill>
                  <a:srgbClr val="C00000"/>
                </a:solidFill>
              </a:rPr>
              <a:t>A practical duty: </a:t>
            </a:r>
            <a:r>
              <a:rPr lang="en-US" dirty="0"/>
              <a:t>to both inwardly and outwardly worship God.</a:t>
            </a:r>
          </a:p>
          <a:p>
            <a:pPr marL="0" indent="0" algn="just">
              <a:buNone/>
            </a:pPr>
            <a:endParaRPr lang="en-US" dirty="0"/>
          </a:p>
        </p:txBody>
      </p:sp>
      <p:sp>
        <p:nvSpPr>
          <p:cNvPr id="4" name="Date Placeholder 3">
            <a:extLst>
              <a:ext uri="{FF2B5EF4-FFF2-40B4-BE49-F238E27FC236}">
                <a16:creationId xmlns:a16="http://schemas.microsoft.com/office/drawing/2014/main" id="{042176E4-A835-4C64-B882-99A8B7B6FDB7}"/>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951B512A-980A-44D2-AF01-57ED71A7C7F3}"/>
              </a:ext>
            </a:extLst>
          </p:cNvPr>
          <p:cNvSpPr>
            <a:spLocks noGrp="1"/>
          </p:cNvSpPr>
          <p:nvPr>
            <p:ph type="sldNum" sz="quarter" idx="12"/>
          </p:nvPr>
        </p:nvSpPr>
        <p:spPr/>
        <p:txBody>
          <a:bodyPr/>
          <a:lstStyle/>
          <a:p>
            <a:fld id="{A1F13613-7801-4FB6-A12A-D7862092E913}" type="slidenum">
              <a:rPr lang="en-US" smtClean="0"/>
              <a:pPr/>
              <a:t>44</a:t>
            </a:fld>
            <a:endParaRPr lang="en-US"/>
          </a:p>
        </p:txBody>
      </p:sp>
    </p:spTree>
    <p:extLst>
      <p:ext uri="{BB962C8B-B14F-4D97-AF65-F5344CB8AC3E}">
        <p14:creationId xmlns:p14="http://schemas.microsoft.com/office/powerpoint/2010/main" val="955202042"/>
      </p:ext>
    </p:extLst>
  </p:cSld>
  <p:clrMapOvr>
    <a:masterClrMapping/>
  </p:clrMapOvr>
  <p:transition spd="slow">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741A4-F33F-4158-BB99-B20FE3A9F234}"/>
              </a:ext>
            </a:extLst>
          </p:cNvPr>
          <p:cNvSpPr>
            <a:spLocks noGrp="1"/>
          </p:cNvSpPr>
          <p:nvPr>
            <p:ph idx="1"/>
          </p:nvPr>
        </p:nvSpPr>
        <p:spPr>
          <a:xfrm>
            <a:off x="0" y="136526"/>
            <a:ext cx="9144000" cy="6721474"/>
          </a:xfrm>
        </p:spPr>
        <p:txBody>
          <a:bodyPr/>
          <a:lstStyle/>
          <a:p>
            <a:pPr algn="just">
              <a:buFont typeface="Wingdings" panose="05000000000000000000" pitchFamily="2" charset="2"/>
              <a:buChar char="q"/>
            </a:pPr>
            <a:r>
              <a:rPr lang="en-US" dirty="0"/>
              <a:t>Concerning our duties towards oneself, these are also of two sorts:</a:t>
            </a:r>
          </a:p>
          <a:p>
            <a:pPr lvl="1" algn="just">
              <a:buFont typeface="Wingdings" panose="05000000000000000000" pitchFamily="2" charset="2"/>
              <a:buChar char="§"/>
            </a:pPr>
            <a:r>
              <a:rPr lang="en-US" b="1" dirty="0">
                <a:solidFill>
                  <a:srgbClr val="C00000"/>
                </a:solidFill>
              </a:rPr>
              <a:t>duties of the soul: </a:t>
            </a:r>
            <a:r>
              <a:rPr lang="en-US" dirty="0"/>
              <a:t>which involve developing 	one’s skills and talents, and</a:t>
            </a:r>
          </a:p>
          <a:p>
            <a:pPr lvl="1" algn="just">
              <a:buFont typeface="Wingdings" panose="05000000000000000000" pitchFamily="2" charset="2"/>
              <a:buChar char="§"/>
            </a:pPr>
            <a:r>
              <a:rPr lang="en-US" b="1" dirty="0">
                <a:solidFill>
                  <a:srgbClr val="C00000"/>
                </a:solidFill>
              </a:rPr>
              <a:t> duties of the body: </a:t>
            </a:r>
            <a:r>
              <a:rPr lang="en-US" dirty="0"/>
              <a:t>which involve not harming our bodies, through gluttony or  drunkenness, and not killing oneself.</a:t>
            </a:r>
          </a:p>
          <a:p>
            <a:pPr algn="just">
              <a:buFont typeface="Wingdings" panose="05000000000000000000" pitchFamily="2" charset="2"/>
              <a:buChar char="q"/>
            </a:pPr>
            <a:r>
              <a:rPr lang="en-US" dirty="0"/>
              <a:t>Concerning our duties towards others, </a:t>
            </a:r>
            <a:r>
              <a:rPr lang="en-US" dirty="0" err="1"/>
              <a:t>Pufendorf</a:t>
            </a:r>
            <a:r>
              <a:rPr lang="en-US" dirty="0"/>
              <a:t> divides these between </a:t>
            </a:r>
            <a:r>
              <a:rPr lang="en-US" b="1" dirty="0">
                <a:solidFill>
                  <a:srgbClr val="C00000"/>
                </a:solidFill>
              </a:rPr>
              <a:t>absolute duties, </a:t>
            </a:r>
            <a:r>
              <a:rPr lang="en-US" dirty="0"/>
              <a:t>which are universally binding on people, and </a:t>
            </a:r>
            <a:r>
              <a:rPr lang="en-US" b="1" dirty="0">
                <a:solidFill>
                  <a:srgbClr val="C00000"/>
                </a:solidFill>
              </a:rPr>
              <a:t>conditional duties,</a:t>
            </a:r>
            <a:r>
              <a:rPr lang="en-US" dirty="0"/>
              <a:t> which are the result of contracts between people.</a:t>
            </a:r>
            <a:endParaRPr lang="am-ET" dirty="0"/>
          </a:p>
        </p:txBody>
      </p:sp>
      <p:sp>
        <p:nvSpPr>
          <p:cNvPr id="4" name="Date Placeholder 3">
            <a:extLst>
              <a:ext uri="{FF2B5EF4-FFF2-40B4-BE49-F238E27FC236}">
                <a16:creationId xmlns:a16="http://schemas.microsoft.com/office/drawing/2014/main" id="{E839EE75-6439-453C-A0B1-1F08EC64584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850CD4FC-7D2D-47EE-90CD-4C27314289DD}"/>
              </a:ext>
            </a:extLst>
          </p:cNvPr>
          <p:cNvSpPr>
            <a:spLocks noGrp="1"/>
          </p:cNvSpPr>
          <p:nvPr>
            <p:ph type="sldNum" sz="quarter" idx="12"/>
          </p:nvPr>
        </p:nvSpPr>
        <p:spPr/>
        <p:txBody>
          <a:bodyPr/>
          <a:lstStyle/>
          <a:p>
            <a:fld id="{A1F13613-7801-4FB6-A12A-D7862092E913}" type="slidenum">
              <a:rPr lang="en-US" smtClean="0"/>
              <a:pPr/>
              <a:t>45</a:t>
            </a:fld>
            <a:endParaRPr lang="en-US"/>
          </a:p>
        </p:txBody>
      </p:sp>
    </p:spTree>
    <p:extLst>
      <p:ext uri="{BB962C8B-B14F-4D97-AF65-F5344CB8AC3E}">
        <p14:creationId xmlns:p14="http://schemas.microsoft.com/office/powerpoint/2010/main" val="408317461"/>
      </p:ext>
    </p:extLst>
  </p:cSld>
  <p:clrMapOvr>
    <a:masterClrMapping/>
  </p:clrMapOvr>
  <p:transition spd="slow">
    <p:strips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626FD-4D3B-4C76-AED2-62B9F207810E}"/>
              </a:ext>
            </a:extLst>
          </p:cNvPr>
          <p:cNvSpPr>
            <a:spLocks noGrp="1"/>
          </p:cNvSpPr>
          <p:nvPr>
            <p:ph idx="1"/>
          </p:nvPr>
        </p:nvSpPr>
        <p:spPr>
          <a:xfrm>
            <a:off x="0" y="136525"/>
            <a:ext cx="9144000" cy="6584949"/>
          </a:xfrm>
        </p:spPr>
        <p:txBody>
          <a:bodyPr/>
          <a:lstStyle/>
          <a:p>
            <a:pPr algn="just">
              <a:buFont typeface="Wingdings" panose="05000000000000000000" pitchFamily="2" charset="2"/>
              <a:buChar char="q"/>
            </a:pPr>
            <a:r>
              <a:rPr lang="en-US" b="1" dirty="0">
                <a:solidFill>
                  <a:srgbClr val="C00000"/>
                </a:solidFill>
              </a:rPr>
              <a:t>Absolute duties are of three sorts:</a:t>
            </a:r>
          </a:p>
          <a:p>
            <a:pPr algn="just"/>
            <a:r>
              <a:rPr lang="en-US" dirty="0"/>
              <a:t>• avoid wronging others,</a:t>
            </a:r>
          </a:p>
          <a:p>
            <a:pPr algn="just"/>
            <a:r>
              <a:rPr lang="en-US" dirty="0"/>
              <a:t>• treat people as equals, and</a:t>
            </a:r>
          </a:p>
          <a:p>
            <a:pPr algn="just"/>
            <a:r>
              <a:rPr lang="en-US" dirty="0"/>
              <a:t>• promote the good of others.</a:t>
            </a:r>
          </a:p>
          <a:p>
            <a:pPr algn="just">
              <a:buFont typeface="Wingdings" panose="05000000000000000000" pitchFamily="2" charset="2"/>
              <a:buChar char="q"/>
            </a:pPr>
            <a:r>
              <a:rPr lang="en-US" b="1" dirty="0">
                <a:solidFill>
                  <a:srgbClr val="C00000"/>
                </a:solidFill>
              </a:rPr>
              <a:t>Conditional duties </a:t>
            </a:r>
            <a:r>
              <a:rPr lang="en-US" dirty="0"/>
              <a:t>involve various types of agreements, the principal one of which is the duty is to keep one’s promises.</a:t>
            </a:r>
          </a:p>
          <a:p>
            <a:pPr algn="just"/>
            <a:endParaRPr lang="am-ET" dirty="0"/>
          </a:p>
        </p:txBody>
      </p:sp>
      <p:sp>
        <p:nvSpPr>
          <p:cNvPr id="4" name="Date Placeholder 3">
            <a:extLst>
              <a:ext uri="{FF2B5EF4-FFF2-40B4-BE49-F238E27FC236}">
                <a16:creationId xmlns:a16="http://schemas.microsoft.com/office/drawing/2014/main" id="{DCB1B24C-65E0-43E6-997C-11E47761738E}"/>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DA35AC19-8752-4DDE-9BA6-39822E402629}"/>
              </a:ext>
            </a:extLst>
          </p:cNvPr>
          <p:cNvSpPr>
            <a:spLocks noGrp="1"/>
          </p:cNvSpPr>
          <p:nvPr>
            <p:ph type="sldNum" sz="quarter" idx="12"/>
          </p:nvPr>
        </p:nvSpPr>
        <p:spPr/>
        <p:txBody>
          <a:bodyPr/>
          <a:lstStyle/>
          <a:p>
            <a:fld id="{A1F13613-7801-4FB6-A12A-D7862092E913}" type="slidenum">
              <a:rPr lang="en-US" smtClean="0"/>
              <a:pPr/>
              <a:t>46</a:t>
            </a:fld>
            <a:endParaRPr lang="en-US"/>
          </a:p>
        </p:txBody>
      </p:sp>
    </p:spTree>
    <p:extLst>
      <p:ext uri="{BB962C8B-B14F-4D97-AF65-F5344CB8AC3E}">
        <p14:creationId xmlns:p14="http://schemas.microsoft.com/office/powerpoint/2010/main" val="2018242160"/>
      </p:ext>
    </p:extLst>
  </p:cSld>
  <p:clrMapOvr>
    <a:masterClrMapping/>
  </p:clrMapOvr>
  <p:transition spd="slow">
    <p:strips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76068-820A-4607-9679-B46DDC589697}"/>
              </a:ext>
            </a:extLst>
          </p:cNvPr>
          <p:cNvSpPr>
            <a:spLocks noGrp="1"/>
          </p:cNvSpPr>
          <p:nvPr>
            <p:ph idx="1"/>
          </p:nvPr>
        </p:nvSpPr>
        <p:spPr>
          <a:xfrm>
            <a:off x="0" y="212726"/>
            <a:ext cx="9144000" cy="6721474"/>
          </a:xfrm>
        </p:spPr>
        <p:txBody>
          <a:bodyPr>
            <a:normAutofit fontScale="85000" lnSpcReduction="10000"/>
          </a:bodyPr>
          <a:lstStyle/>
          <a:p>
            <a:pPr marL="0" indent="0" algn="just">
              <a:buNone/>
            </a:pPr>
            <a:r>
              <a:rPr lang="en-US" dirty="0"/>
              <a:t>	</a:t>
            </a:r>
            <a:r>
              <a:rPr lang="en-US" b="1" dirty="0">
                <a:solidFill>
                  <a:srgbClr val="C00000"/>
                </a:solidFill>
              </a:rPr>
              <a:t>	B. Rights Theory</a:t>
            </a:r>
          </a:p>
          <a:p>
            <a:pPr algn="just">
              <a:buFont typeface="Wingdings" panose="05000000000000000000" pitchFamily="2" charset="2"/>
              <a:buChar char="§"/>
            </a:pPr>
            <a:r>
              <a:rPr lang="en-US" dirty="0"/>
              <a:t>Most generally, a “right”  is a justified claim against another person’s behavior  such as my right to not be  harmed by you (see also human rights).</a:t>
            </a:r>
          </a:p>
          <a:p>
            <a:pPr algn="just">
              <a:buFont typeface="Wingdings" panose="05000000000000000000" pitchFamily="2" charset="2"/>
              <a:buChar char="§"/>
            </a:pPr>
            <a:r>
              <a:rPr lang="en-US" dirty="0"/>
              <a:t> Rights and duties are related in such a way  that the rights of one person implies the duties of another person. </a:t>
            </a:r>
          </a:p>
          <a:p>
            <a:pPr algn="just">
              <a:buFont typeface="Wingdings" panose="05000000000000000000" pitchFamily="2" charset="2"/>
              <a:buChar char="§"/>
            </a:pPr>
            <a:r>
              <a:rPr lang="en-US" dirty="0"/>
              <a:t>The most influential early  account of rights theory is that of 17th century British philosopher John Locke, who  argued that the laws of nature mandate that we should not harm </a:t>
            </a:r>
            <a:r>
              <a:rPr lang="en-US" b="1" dirty="0">
                <a:solidFill>
                  <a:srgbClr val="C00000"/>
                </a:solidFill>
              </a:rPr>
              <a:t>anyone’s life,  health, liberty or possessions. </a:t>
            </a:r>
          </a:p>
          <a:p>
            <a:pPr algn="just">
              <a:buFont typeface="Wingdings" panose="05000000000000000000" pitchFamily="2" charset="2"/>
              <a:buChar char="§"/>
            </a:pPr>
            <a:r>
              <a:rPr lang="en-US" dirty="0"/>
              <a:t>For Locke, these are our natural rights, given to us  by God.</a:t>
            </a:r>
          </a:p>
          <a:p>
            <a:pPr algn="just">
              <a:buFont typeface="Wingdings" panose="05000000000000000000" pitchFamily="2" charset="2"/>
              <a:buChar char="§"/>
            </a:pPr>
            <a:r>
              <a:rPr lang="en-US" dirty="0"/>
              <a:t>Following Locke, the United States Declaration of Independence authored  by Thomas Jefferson recognizes three foundational rights: </a:t>
            </a:r>
          </a:p>
          <a:p>
            <a:pPr lvl="1" algn="just">
              <a:buFont typeface="Wingdings" panose="05000000000000000000" pitchFamily="2" charset="2"/>
              <a:buChar char="§"/>
            </a:pPr>
            <a:r>
              <a:rPr lang="en-US" b="1" dirty="0">
                <a:solidFill>
                  <a:srgbClr val="C00000"/>
                </a:solidFill>
              </a:rPr>
              <a:t>life, </a:t>
            </a:r>
          </a:p>
          <a:p>
            <a:pPr lvl="1" algn="just">
              <a:buFont typeface="Wingdings" panose="05000000000000000000" pitchFamily="2" charset="2"/>
              <a:buChar char="§"/>
            </a:pPr>
            <a:r>
              <a:rPr lang="en-US" b="1" dirty="0">
                <a:solidFill>
                  <a:srgbClr val="C00000"/>
                </a:solidFill>
              </a:rPr>
              <a:t>liberty, and the pursuit of happiness.</a:t>
            </a:r>
            <a:r>
              <a:rPr lang="en-US" dirty="0"/>
              <a:t> </a:t>
            </a:r>
            <a:endParaRPr lang="am-ET" dirty="0"/>
          </a:p>
        </p:txBody>
      </p:sp>
      <p:sp>
        <p:nvSpPr>
          <p:cNvPr id="4" name="Date Placeholder 3">
            <a:extLst>
              <a:ext uri="{FF2B5EF4-FFF2-40B4-BE49-F238E27FC236}">
                <a16:creationId xmlns:a16="http://schemas.microsoft.com/office/drawing/2014/main" id="{CEA7FB6A-3CD1-41D0-B3C9-13E3EED1AC00}"/>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3CD458C3-CC8D-4322-B4D8-48E54350CA30}"/>
              </a:ext>
            </a:extLst>
          </p:cNvPr>
          <p:cNvSpPr>
            <a:spLocks noGrp="1"/>
          </p:cNvSpPr>
          <p:nvPr>
            <p:ph type="sldNum" sz="quarter" idx="12"/>
          </p:nvPr>
        </p:nvSpPr>
        <p:spPr/>
        <p:txBody>
          <a:bodyPr/>
          <a:lstStyle/>
          <a:p>
            <a:fld id="{A1F13613-7801-4FB6-A12A-D7862092E913}" type="slidenum">
              <a:rPr lang="en-US" smtClean="0"/>
              <a:pPr/>
              <a:t>47</a:t>
            </a:fld>
            <a:endParaRPr lang="en-US"/>
          </a:p>
        </p:txBody>
      </p:sp>
    </p:spTree>
    <p:extLst>
      <p:ext uri="{BB962C8B-B14F-4D97-AF65-F5344CB8AC3E}">
        <p14:creationId xmlns:p14="http://schemas.microsoft.com/office/powerpoint/2010/main" val="3312670354"/>
      </p:ext>
    </p:extLst>
  </p:cSld>
  <p:clrMapOvr>
    <a:masterClrMapping/>
  </p:clrMapOvr>
  <p:transition spd="slow">
    <p:strips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2D257-A2E2-4CC3-AFEB-EABD452EE028}"/>
              </a:ext>
            </a:extLst>
          </p:cNvPr>
          <p:cNvSpPr>
            <a:spLocks noGrp="1"/>
          </p:cNvSpPr>
          <p:nvPr>
            <p:ph idx="1"/>
          </p:nvPr>
        </p:nvSpPr>
        <p:spPr>
          <a:xfrm>
            <a:off x="0" y="136525"/>
            <a:ext cx="8991600" cy="6584949"/>
          </a:xfrm>
        </p:spPr>
        <p:txBody>
          <a:bodyPr/>
          <a:lstStyle/>
          <a:p>
            <a:pPr algn="just"/>
            <a:r>
              <a:rPr lang="en-US" dirty="0"/>
              <a:t>There are four features traditionally associated with moral rights: </a:t>
            </a:r>
          </a:p>
          <a:p>
            <a:pPr algn="just"/>
            <a:r>
              <a:rPr lang="en-US" dirty="0"/>
              <a:t>First, rights are </a:t>
            </a:r>
            <a:r>
              <a:rPr lang="en-US" b="1" dirty="0">
                <a:solidFill>
                  <a:srgbClr val="C00000"/>
                </a:solidFill>
              </a:rPr>
              <a:t>natural</a:t>
            </a:r>
            <a:r>
              <a:rPr lang="en-US" dirty="0"/>
              <a:t> insofar as they are not invented or created by governments. </a:t>
            </a:r>
          </a:p>
          <a:p>
            <a:pPr algn="just"/>
            <a:r>
              <a:rPr lang="en-US" dirty="0"/>
              <a:t>Second, they are </a:t>
            </a:r>
            <a:r>
              <a:rPr lang="en-US" b="1" dirty="0">
                <a:solidFill>
                  <a:srgbClr val="C00000"/>
                </a:solidFill>
              </a:rPr>
              <a:t>universal </a:t>
            </a:r>
            <a:r>
              <a:rPr lang="en-US" dirty="0"/>
              <a:t>insofar as they do not change from country to country. </a:t>
            </a:r>
          </a:p>
          <a:p>
            <a:pPr algn="just"/>
            <a:r>
              <a:rPr lang="en-US" dirty="0"/>
              <a:t>Third, </a:t>
            </a:r>
            <a:r>
              <a:rPr lang="en-US" b="1" dirty="0">
                <a:solidFill>
                  <a:srgbClr val="C00000"/>
                </a:solidFill>
              </a:rPr>
              <a:t>they are equal</a:t>
            </a:r>
            <a:r>
              <a:rPr lang="en-US" dirty="0"/>
              <a:t> in the sense that rights are the same for all people, irrespective of gender, race, or handicap. </a:t>
            </a:r>
          </a:p>
          <a:p>
            <a:pPr algn="just"/>
            <a:r>
              <a:rPr lang="en-US" dirty="0"/>
              <a:t>Fourth, they are </a:t>
            </a:r>
            <a:r>
              <a:rPr lang="en-US" b="1" dirty="0">
                <a:solidFill>
                  <a:srgbClr val="C00000"/>
                </a:solidFill>
              </a:rPr>
              <a:t>inalienable</a:t>
            </a:r>
            <a:r>
              <a:rPr lang="en-US" dirty="0"/>
              <a:t> which means that I cannot hand over my rights to another person, such as by selling myself into slavery</a:t>
            </a:r>
          </a:p>
          <a:p>
            <a:pPr algn="just"/>
            <a:endParaRPr lang="am-ET" dirty="0"/>
          </a:p>
        </p:txBody>
      </p:sp>
      <p:sp>
        <p:nvSpPr>
          <p:cNvPr id="4" name="Date Placeholder 3">
            <a:extLst>
              <a:ext uri="{FF2B5EF4-FFF2-40B4-BE49-F238E27FC236}">
                <a16:creationId xmlns:a16="http://schemas.microsoft.com/office/drawing/2014/main" id="{BFBB9C3C-7F08-4751-A019-C383EDA727C1}"/>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E53E5F37-026A-4A6C-9DA5-90C06552FAAD}"/>
              </a:ext>
            </a:extLst>
          </p:cNvPr>
          <p:cNvSpPr>
            <a:spLocks noGrp="1"/>
          </p:cNvSpPr>
          <p:nvPr>
            <p:ph type="sldNum" sz="quarter" idx="12"/>
          </p:nvPr>
        </p:nvSpPr>
        <p:spPr/>
        <p:txBody>
          <a:bodyPr/>
          <a:lstStyle/>
          <a:p>
            <a:fld id="{A1F13613-7801-4FB6-A12A-D7862092E913}" type="slidenum">
              <a:rPr lang="en-US" smtClean="0"/>
              <a:pPr/>
              <a:t>48</a:t>
            </a:fld>
            <a:endParaRPr lang="en-US"/>
          </a:p>
        </p:txBody>
      </p:sp>
    </p:spTree>
    <p:extLst>
      <p:ext uri="{BB962C8B-B14F-4D97-AF65-F5344CB8AC3E}">
        <p14:creationId xmlns:p14="http://schemas.microsoft.com/office/powerpoint/2010/main" val="1127534549"/>
      </p:ext>
    </p:extLst>
  </p:cSld>
  <p:clrMapOvr>
    <a:masterClrMapping/>
  </p:clrMapOvr>
  <p:transition spd="slow">
    <p:strips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81CBB-8238-4F60-8BB8-A836F544EE45}"/>
              </a:ext>
            </a:extLst>
          </p:cNvPr>
          <p:cNvSpPr>
            <a:spLocks noGrp="1"/>
          </p:cNvSpPr>
          <p:nvPr>
            <p:ph idx="1"/>
          </p:nvPr>
        </p:nvSpPr>
        <p:spPr>
          <a:xfrm>
            <a:off x="0" y="136526"/>
            <a:ext cx="8991600" cy="6721474"/>
          </a:xfrm>
        </p:spPr>
        <p:txBody>
          <a:bodyPr>
            <a:normAutofit fontScale="92500" lnSpcReduction="20000"/>
          </a:bodyPr>
          <a:lstStyle/>
          <a:p>
            <a:pPr marL="0" indent="0" algn="just">
              <a:buNone/>
            </a:pPr>
            <a:r>
              <a:rPr lang="en-US" dirty="0"/>
              <a:t>	</a:t>
            </a:r>
            <a:r>
              <a:rPr lang="en-US" b="1" dirty="0">
                <a:solidFill>
                  <a:srgbClr val="C00000"/>
                </a:solidFill>
              </a:rPr>
              <a:t>	C. Kant's Theory </a:t>
            </a:r>
          </a:p>
          <a:p>
            <a:pPr algn="just">
              <a:buFont typeface="Wingdings" panose="05000000000000000000" pitchFamily="2" charset="2"/>
              <a:buChar char="§"/>
            </a:pPr>
            <a:r>
              <a:rPr lang="en-US" dirty="0"/>
              <a:t>A third duty-based theory is that by Immanuel Kant, which emphasizes a single principle of  duty. </a:t>
            </a:r>
          </a:p>
          <a:p>
            <a:pPr algn="just">
              <a:buFont typeface="Wingdings" panose="05000000000000000000" pitchFamily="2" charset="2"/>
              <a:buChar char="§"/>
            </a:pPr>
            <a:r>
              <a:rPr lang="en-US" dirty="0"/>
              <a:t>Influenced by </a:t>
            </a:r>
            <a:r>
              <a:rPr lang="en-US" dirty="0" err="1"/>
              <a:t>Pufendorf</a:t>
            </a:r>
            <a:r>
              <a:rPr lang="en-US" dirty="0"/>
              <a:t>, Kant agreed that we have moral duties to oneself and others, such as developing one’s talents, and keeping our promises to others.</a:t>
            </a:r>
          </a:p>
          <a:p>
            <a:pPr algn="just">
              <a:buFont typeface="Wingdings" panose="05000000000000000000" pitchFamily="2" charset="2"/>
              <a:buChar char="§"/>
            </a:pPr>
            <a:r>
              <a:rPr lang="en-US" dirty="0"/>
              <a:t>However, Kant argued that there is a more foundational principle of duty that  encompasses our particular duties.</a:t>
            </a:r>
          </a:p>
          <a:p>
            <a:pPr algn="just">
              <a:buFont typeface="Wingdings" panose="05000000000000000000" pitchFamily="2" charset="2"/>
              <a:buChar char="§"/>
            </a:pPr>
            <a:r>
              <a:rPr lang="en-US" b="1" dirty="0">
                <a:solidFill>
                  <a:srgbClr val="C00000"/>
                </a:solidFill>
              </a:rPr>
              <a:t> It is a single, self-evident principle of reason that he calls the “categorical imperative.” </a:t>
            </a:r>
          </a:p>
          <a:p>
            <a:pPr algn="just">
              <a:buFont typeface="Wingdings" panose="05000000000000000000" pitchFamily="2" charset="2"/>
              <a:buChar char="§"/>
            </a:pPr>
            <a:r>
              <a:rPr lang="en-US" dirty="0"/>
              <a:t>A categorical imperative, he argued, is fundamentally different from hypothetical imperatives that hinge on some personal desire that we have, for example, “If you want to get a good job, then you ought to  go to college.”</a:t>
            </a:r>
            <a:endParaRPr lang="am-ET" dirty="0"/>
          </a:p>
        </p:txBody>
      </p:sp>
      <p:sp>
        <p:nvSpPr>
          <p:cNvPr id="4" name="Date Placeholder 3">
            <a:extLst>
              <a:ext uri="{FF2B5EF4-FFF2-40B4-BE49-F238E27FC236}">
                <a16:creationId xmlns:a16="http://schemas.microsoft.com/office/drawing/2014/main" id="{D2822CC7-D5CA-49D6-BF49-44CB75125777}"/>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DEEDAA3A-2B61-4D6A-8E58-D5F2AF4B34EF}"/>
              </a:ext>
            </a:extLst>
          </p:cNvPr>
          <p:cNvSpPr>
            <a:spLocks noGrp="1"/>
          </p:cNvSpPr>
          <p:nvPr>
            <p:ph type="sldNum" sz="quarter" idx="12"/>
          </p:nvPr>
        </p:nvSpPr>
        <p:spPr/>
        <p:txBody>
          <a:bodyPr/>
          <a:lstStyle/>
          <a:p>
            <a:fld id="{A1F13613-7801-4FB6-A12A-D7862092E913}" type="slidenum">
              <a:rPr lang="en-US" smtClean="0"/>
              <a:pPr/>
              <a:t>49</a:t>
            </a:fld>
            <a:endParaRPr lang="en-US"/>
          </a:p>
        </p:txBody>
      </p:sp>
    </p:spTree>
    <p:extLst>
      <p:ext uri="{BB962C8B-B14F-4D97-AF65-F5344CB8AC3E}">
        <p14:creationId xmlns:p14="http://schemas.microsoft.com/office/powerpoint/2010/main" val="3691890140"/>
      </p:ext>
    </p:extLst>
  </p:cSld>
  <p:clrMapOvr>
    <a:masterClrMapping/>
  </p:clrMapOvr>
  <p:transition spd="slow">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47B69-7F0E-4908-A1E1-48F0004F695D}"/>
              </a:ext>
            </a:extLst>
          </p:cNvPr>
          <p:cNvSpPr>
            <a:spLocks noGrp="1"/>
          </p:cNvSpPr>
          <p:nvPr>
            <p:ph idx="1"/>
          </p:nvPr>
        </p:nvSpPr>
        <p:spPr>
          <a:xfrm>
            <a:off x="0" y="136526"/>
            <a:ext cx="9144000" cy="6721474"/>
          </a:xfrm>
        </p:spPr>
        <p:txBody>
          <a:bodyPr>
            <a:normAutofit lnSpcReduction="10000"/>
          </a:bodyPr>
          <a:lstStyle/>
          <a:p>
            <a:pPr marL="0" indent="0" algn="just">
              <a:buNone/>
            </a:pPr>
            <a:r>
              <a:rPr lang="en-US" dirty="0"/>
              <a:t>	</a:t>
            </a:r>
            <a:r>
              <a:rPr lang="en-US" b="1" dirty="0">
                <a:solidFill>
                  <a:srgbClr val="FF0000"/>
                </a:solidFill>
              </a:rPr>
              <a:t>A. Objectivism (Universalism)</a:t>
            </a:r>
          </a:p>
          <a:p>
            <a:pPr algn="just"/>
            <a:r>
              <a:rPr lang="en-US" dirty="0"/>
              <a:t>Proponents of the </a:t>
            </a:r>
            <a:r>
              <a:rPr lang="en-US" dirty="0">
                <a:solidFill>
                  <a:srgbClr val="FF0000"/>
                </a:solidFill>
              </a:rPr>
              <a:t>other-worldly view </a:t>
            </a:r>
            <a:r>
              <a:rPr lang="en-US" dirty="0"/>
              <a:t>typically hold that moral values are objective in the sense that they exist in a </a:t>
            </a:r>
            <a:r>
              <a:rPr lang="en-US" b="1" dirty="0">
                <a:solidFill>
                  <a:srgbClr val="FF0000"/>
                </a:solidFill>
              </a:rPr>
              <a:t>spirit-like realm beyond </a:t>
            </a:r>
            <a:r>
              <a:rPr lang="en-US" dirty="0"/>
              <a:t>subjective human conventions.</a:t>
            </a:r>
          </a:p>
          <a:p>
            <a:pPr algn="just"/>
            <a:r>
              <a:rPr lang="en-US" dirty="0"/>
              <a:t>They also hold that they are </a:t>
            </a:r>
            <a:r>
              <a:rPr lang="en-US" b="1" dirty="0">
                <a:solidFill>
                  <a:srgbClr val="FF0000"/>
                </a:solidFill>
              </a:rPr>
              <a:t>absolute, or eternal</a:t>
            </a:r>
            <a:r>
              <a:rPr lang="en-US" dirty="0"/>
              <a:t>, in that they never change, and also that they are universal insofar as they apply to all rational creatures around the world and throughout time. </a:t>
            </a:r>
          </a:p>
          <a:p>
            <a:pPr algn="just"/>
            <a:r>
              <a:rPr lang="en-US" dirty="0"/>
              <a:t>The most dramatic example of this view is Plato, who was mathematical relations, such as </a:t>
            </a:r>
            <a:r>
              <a:rPr lang="en-US" b="1" dirty="0">
                <a:solidFill>
                  <a:srgbClr val="FF0000"/>
                </a:solidFill>
              </a:rPr>
              <a:t>1+1=2</a:t>
            </a:r>
            <a:r>
              <a:rPr lang="en-US" dirty="0"/>
              <a:t>, they seem to be timeless concepts that never change, and apply everywhere in the universe. </a:t>
            </a:r>
          </a:p>
          <a:p>
            <a:pPr algn="just"/>
            <a:endParaRPr lang="am-ET" dirty="0"/>
          </a:p>
        </p:txBody>
      </p:sp>
      <p:sp>
        <p:nvSpPr>
          <p:cNvPr id="4" name="Date Placeholder 3">
            <a:extLst>
              <a:ext uri="{FF2B5EF4-FFF2-40B4-BE49-F238E27FC236}">
                <a16:creationId xmlns:a16="http://schemas.microsoft.com/office/drawing/2014/main" id="{5072D772-53FA-4738-B01D-7599FE4FC655}"/>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905BEF62-287C-4E94-90AA-484F69C88BB2}"/>
              </a:ext>
            </a:extLst>
          </p:cNvPr>
          <p:cNvSpPr>
            <a:spLocks noGrp="1"/>
          </p:cNvSpPr>
          <p:nvPr>
            <p:ph type="sldNum" sz="quarter" idx="12"/>
          </p:nvPr>
        </p:nvSpPr>
        <p:spPr/>
        <p:txBody>
          <a:bodyPr/>
          <a:lstStyle/>
          <a:p>
            <a:fld id="{A1F13613-7801-4FB6-A12A-D7862092E913}" type="slidenum">
              <a:rPr lang="en-US" smtClean="0"/>
              <a:pPr/>
              <a:t>5</a:t>
            </a:fld>
            <a:endParaRPr lang="en-US"/>
          </a:p>
        </p:txBody>
      </p:sp>
    </p:spTree>
    <p:extLst>
      <p:ext uri="{BB962C8B-B14F-4D97-AF65-F5344CB8AC3E}">
        <p14:creationId xmlns:p14="http://schemas.microsoft.com/office/powerpoint/2010/main" val="2981950413"/>
      </p:ext>
    </p:extLst>
  </p:cSld>
  <p:clrMapOvr>
    <a:masterClrMapping/>
  </p:clrMapOvr>
  <p:transition spd="slow">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601D9-CC6B-402B-91A2-18105ECA08C6}"/>
              </a:ext>
            </a:extLst>
          </p:cNvPr>
          <p:cNvSpPr>
            <a:spLocks noGrp="1"/>
          </p:cNvSpPr>
          <p:nvPr>
            <p:ph idx="1"/>
          </p:nvPr>
        </p:nvSpPr>
        <p:spPr>
          <a:xfrm>
            <a:off x="152400" y="136526"/>
            <a:ext cx="8991600" cy="6721474"/>
          </a:xfrm>
        </p:spPr>
        <p:txBody>
          <a:bodyPr>
            <a:normAutofit fontScale="85000" lnSpcReduction="10000"/>
          </a:bodyPr>
          <a:lstStyle/>
          <a:p>
            <a:pPr algn="just"/>
            <a:r>
              <a:rPr lang="en-US" dirty="0"/>
              <a:t>Kant gives at  least four versions of the categorical imperative, but one is especially direct: </a:t>
            </a:r>
          </a:p>
          <a:p>
            <a:pPr algn="just"/>
            <a:r>
              <a:rPr lang="en-US" b="1" dirty="0">
                <a:solidFill>
                  <a:srgbClr val="C00000"/>
                </a:solidFill>
              </a:rPr>
              <a:t>Treat people as an end, and never as a means to an end. </a:t>
            </a:r>
            <a:r>
              <a:rPr lang="en-US" dirty="0"/>
              <a:t>That is, we should always treat people with dignity, and never use them as mere instruments. </a:t>
            </a:r>
          </a:p>
          <a:p>
            <a:pPr algn="just"/>
            <a:r>
              <a:rPr lang="en-US" b="1" dirty="0">
                <a:solidFill>
                  <a:srgbClr val="C00000"/>
                </a:solidFill>
              </a:rPr>
              <a:t>Donating to charity, for example, is morally correct since this acknowledges the inherent value of the recipient. </a:t>
            </a:r>
          </a:p>
          <a:p>
            <a:pPr algn="just"/>
            <a:r>
              <a:rPr lang="en-US" dirty="0"/>
              <a:t>It is wrong, for example, to steal my neighbor’s car since I would be treating her as a means to my own happiness. </a:t>
            </a:r>
          </a:p>
          <a:p>
            <a:pPr algn="just"/>
            <a:r>
              <a:rPr lang="en-US" b="1" dirty="0">
                <a:solidFill>
                  <a:srgbClr val="C00000"/>
                </a:solidFill>
              </a:rPr>
              <a:t>Suicide, for example, would be  wrong since I would be treating my life as a means to the alleviation of my misery. </a:t>
            </a:r>
          </a:p>
          <a:p>
            <a:pPr algn="just"/>
            <a:r>
              <a:rPr lang="en-US" dirty="0"/>
              <a:t>Kant believes that the morality of all actions can be determined by appealing to  this single principle of duty.</a:t>
            </a:r>
            <a:endParaRPr lang="am-ET" dirty="0"/>
          </a:p>
        </p:txBody>
      </p:sp>
      <p:sp>
        <p:nvSpPr>
          <p:cNvPr id="4" name="Date Placeholder 3">
            <a:extLst>
              <a:ext uri="{FF2B5EF4-FFF2-40B4-BE49-F238E27FC236}">
                <a16:creationId xmlns:a16="http://schemas.microsoft.com/office/drawing/2014/main" id="{51BC0525-F202-4361-925A-7715142F055E}"/>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04991B60-5E38-45BE-ABF3-9C51F1DC2D0B}"/>
              </a:ext>
            </a:extLst>
          </p:cNvPr>
          <p:cNvSpPr>
            <a:spLocks noGrp="1"/>
          </p:cNvSpPr>
          <p:nvPr>
            <p:ph type="sldNum" sz="quarter" idx="12"/>
          </p:nvPr>
        </p:nvSpPr>
        <p:spPr/>
        <p:txBody>
          <a:bodyPr/>
          <a:lstStyle/>
          <a:p>
            <a:fld id="{A1F13613-7801-4FB6-A12A-D7862092E913}" type="slidenum">
              <a:rPr lang="en-US" smtClean="0"/>
              <a:pPr/>
              <a:t>50</a:t>
            </a:fld>
            <a:endParaRPr lang="en-US"/>
          </a:p>
        </p:txBody>
      </p:sp>
    </p:spTree>
    <p:extLst>
      <p:ext uri="{BB962C8B-B14F-4D97-AF65-F5344CB8AC3E}">
        <p14:creationId xmlns:p14="http://schemas.microsoft.com/office/powerpoint/2010/main" val="857744978"/>
      </p:ext>
    </p:extLst>
  </p:cSld>
  <p:clrMapOvr>
    <a:masterClrMapping/>
  </p:clrMapOvr>
  <p:transition spd="slow">
    <p:strips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0E5BA-2BF2-4F56-BBE7-2CDB3E5B7F76}"/>
              </a:ext>
            </a:extLst>
          </p:cNvPr>
          <p:cNvSpPr>
            <a:spLocks noGrp="1"/>
          </p:cNvSpPr>
          <p:nvPr>
            <p:ph idx="1"/>
          </p:nvPr>
        </p:nvSpPr>
        <p:spPr>
          <a:xfrm>
            <a:off x="0" y="136525"/>
            <a:ext cx="8991600" cy="6584949"/>
          </a:xfrm>
        </p:spPr>
        <p:txBody>
          <a:bodyPr/>
          <a:lstStyle/>
          <a:p>
            <a:pPr algn="just"/>
            <a:r>
              <a:rPr lang="en-US" dirty="0"/>
              <a:t>To understand Kant’s thought, note the emphasis he places on the idea of good intension. Kant believed that nothing was good in itself except a “good will.”</a:t>
            </a:r>
          </a:p>
          <a:p>
            <a:pPr algn="just"/>
            <a:r>
              <a:rPr lang="en-US" dirty="0"/>
              <a:t>Intelligence, judgment and all other facets of the human personality are perhaps good and desirable, but only if the will that makes use of them is good. </a:t>
            </a:r>
          </a:p>
          <a:p>
            <a:pPr algn="just"/>
            <a:r>
              <a:rPr lang="en-US" dirty="0"/>
              <a:t>By will, Kant means the uniquely human capacity to act according to the concepts behind laws, that is, principles presumably operating in nature. </a:t>
            </a:r>
          </a:p>
          <a:p>
            <a:pPr algn="just"/>
            <a:endParaRPr lang="am-ET" dirty="0"/>
          </a:p>
        </p:txBody>
      </p:sp>
      <p:sp>
        <p:nvSpPr>
          <p:cNvPr id="4" name="Date Placeholder 3">
            <a:extLst>
              <a:ext uri="{FF2B5EF4-FFF2-40B4-BE49-F238E27FC236}">
                <a16:creationId xmlns:a16="http://schemas.microsoft.com/office/drawing/2014/main" id="{6D293C76-37D2-4F7C-81F7-AD1CB4CCEB6B}"/>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091EE0B8-8D6A-4764-AB3D-C7EBB84B78A7}"/>
              </a:ext>
            </a:extLst>
          </p:cNvPr>
          <p:cNvSpPr>
            <a:spLocks noGrp="1"/>
          </p:cNvSpPr>
          <p:nvPr>
            <p:ph type="sldNum" sz="quarter" idx="12"/>
          </p:nvPr>
        </p:nvSpPr>
        <p:spPr/>
        <p:txBody>
          <a:bodyPr/>
          <a:lstStyle/>
          <a:p>
            <a:fld id="{A1F13613-7801-4FB6-A12A-D7862092E913}" type="slidenum">
              <a:rPr lang="en-US" smtClean="0"/>
              <a:pPr/>
              <a:t>51</a:t>
            </a:fld>
            <a:endParaRPr lang="en-US"/>
          </a:p>
        </p:txBody>
      </p:sp>
    </p:spTree>
    <p:extLst>
      <p:ext uri="{BB962C8B-B14F-4D97-AF65-F5344CB8AC3E}">
        <p14:creationId xmlns:p14="http://schemas.microsoft.com/office/powerpoint/2010/main" val="2076156081"/>
      </p:ext>
    </p:extLst>
  </p:cSld>
  <p:clrMapOvr>
    <a:masterClrMapping/>
  </p:clrMapOvr>
  <p:transition spd="slow">
    <p:strips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95E69-016B-418B-ACF6-7AB14CA7D370}"/>
              </a:ext>
            </a:extLst>
          </p:cNvPr>
          <p:cNvSpPr>
            <a:spLocks noGrp="1"/>
          </p:cNvSpPr>
          <p:nvPr>
            <p:ph idx="1"/>
          </p:nvPr>
        </p:nvSpPr>
        <p:spPr>
          <a:xfrm>
            <a:off x="0" y="136525"/>
            <a:ext cx="8991600" cy="6584949"/>
          </a:xfrm>
        </p:spPr>
        <p:txBody>
          <a:bodyPr>
            <a:normAutofit fontScale="85000" lnSpcReduction="20000"/>
          </a:bodyPr>
          <a:lstStyle/>
          <a:p>
            <a:pPr algn="just"/>
            <a:r>
              <a:rPr lang="en-US" dirty="0"/>
              <a:t>A good will, therefore, acts in accordance with nature’s laws. For Kant a will could be good without qualification only if it always had in view one principle: whether the maxim of its action could become a universal law.</a:t>
            </a:r>
          </a:p>
          <a:p>
            <a:pPr algn="just"/>
            <a:r>
              <a:rPr lang="en-US" dirty="0"/>
              <a:t>Kant’s categorical imperative states that we should act in such a way that the maxim or general rule governing our action could be a universal law.</a:t>
            </a:r>
          </a:p>
          <a:p>
            <a:pPr algn="just"/>
            <a:r>
              <a:rPr lang="en-US" dirty="0"/>
              <a:t>Kant gives at least three versions or formulations of the categorical imperative. </a:t>
            </a:r>
          </a:p>
          <a:p>
            <a:pPr algn="just"/>
            <a:r>
              <a:rPr lang="en-US" dirty="0"/>
              <a:t>His categorical imperative is a deontological ethical theory, which means it is based on the idea that there are certain objective ethical rules in the world.</a:t>
            </a:r>
          </a:p>
          <a:p>
            <a:pPr algn="just"/>
            <a:r>
              <a:rPr lang="en-US" dirty="0"/>
              <a:t>Kant’s version is possibly the most well-known, and relies heavily on his idea that all people are fundamentally capable of reasoning in the same manner and on the same level. </a:t>
            </a:r>
          </a:p>
          <a:p>
            <a:pPr algn="just"/>
            <a:r>
              <a:rPr lang="en-US" dirty="0"/>
              <a:t>Kantianism focuses more on intent and action in itself, as opposed to the consequentialist focus of utilitarianism.</a:t>
            </a:r>
          </a:p>
          <a:p>
            <a:pPr algn="just"/>
            <a:endParaRPr lang="am-ET" dirty="0"/>
          </a:p>
        </p:txBody>
      </p:sp>
      <p:sp>
        <p:nvSpPr>
          <p:cNvPr id="4" name="Date Placeholder 3">
            <a:extLst>
              <a:ext uri="{FF2B5EF4-FFF2-40B4-BE49-F238E27FC236}">
                <a16:creationId xmlns:a16="http://schemas.microsoft.com/office/drawing/2014/main" id="{8FCFC030-4A94-43E2-B121-B9479CFFA156}"/>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821801F5-252F-4369-ADE8-575ACC79DBAE}"/>
              </a:ext>
            </a:extLst>
          </p:cNvPr>
          <p:cNvSpPr>
            <a:spLocks noGrp="1"/>
          </p:cNvSpPr>
          <p:nvPr>
            <p:ph type="sldNum" sz="quarter" idx="12"/>
          </p:nvPr>
        </p:nvSpPr>
        <p:spPr/>
        <p:txBody>
          <a:bodyPr/>
          <a:lstStyle/>
          <a:p>
            <a:fld id="{A1F13613-7801-4FB6-A12A-D7862092E913}" type="slidenum">
              <a:rPr lang="en-US" smtClean="0"/>
              <a:pPr/>
              <a:t>52</a:t>
            </a:fld>
            <a:endParaRPr lang="en-US"/>
          </a:p>
        </p:txBody>
      </p:sp>
    </p:spTree>
    <p:extLst>
      <p:ext uri="{BB962C8B-B14F-4D97-AF65-F5344CB8AC3E}">
        <p14:creationId xmlns:p14="http://schemas.microsoft.com/office/powerpoint/2010/main" val="2324324020"/>
      </p:ext>
    </p:extLst>
  </p:cSld>
  <p:clrMapOvr>
    <a:masterClrMapping/>
  </p:clrMapOvr>
  <p:transition spd="slow">
    <p:strips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A8863-7653-4C95-8A93-CA6FF7318D85}"/>
              </a:ext>
            </a:extLst>
          </p:cNvPr>
          <p:cNvSpPr>
            <a:spLocks noGrp="1"/>
          </p:cNvSpPr>
          <p:nvPr>
            <p:ph idx="1"/>
          </p:nvPr>
        </p:nvSpPr>
        <p:spPr>
          <a:xfrm>
            <a:off x="0" y="136526"/>
            <a:ext cx="8915400" cy="6721474"/>
          </a:xfrm>
        </p:spPr>
        <p:txBody>
          <a:bodyPr>
            <a:normAutofit fontScale="85000" lnSpcReduction="20000"/>
          </a:bodyPr>
          <a:lstStyle/>
          <a:p>
            <a:pPr algn="just"/>
            <a:r>
              <a:rPr lang="en-US" dirty="0"/>
              <a:t>Hypothetical imperatives tell us which means best achieve our ends. </a:t>
            </a:r>
          </a:p>
          <a:p>
            <a:pPr algn="just"/>
            <a:r>
              <a:rPr lang="en-US" dirty="0"/>
              <a:t>They do not, however, tell us which ends we should choose. The typical dichotomy in choosing ends is between ends that are "right" (e.g., helping someone) and those that are "good" (e.g., enriching oneself). </a:t>
            </a:r>
          </a:p>
          <a:p>
            <a:pPr algn="just"/>
            <a:r>
              <a:rPr lang="en-US" dirty="0"/>
              <a:t>Pure practical reason in the process of determining it dictates what ought to be done without reference to empirical contingent factors. </a:t>
            </a:r>
          </a:p>
          <a:p>
            <a:pPr algn="just"/>
            <a:r>
              <a:rPr lang="en-US" dirty="0"/>
              <a:t>Moral questions are determined independent of reference to the particular subject posing them. It is because morality is determined by pure practical reason rather than particular empirical or sensuous factors that morality is universally valid. </a:t>
            </a:r>
          </a:p>
          <a:p>
            <a:pPr algn="just"/>
            <a:r>
              <a:rPr lang="en-US" dirty="0"/>
              <a:t>moral universalism has come to be seen as the distinctive aspect of Kant's moral philosophy and has had wide social impact in the legal and political concepts of human rights and equality.</a:t>
            </a:r>
            <a:endParaRPr lang="am-ET" dirty="0"/>
          </a:p>
        </p:txBody>
      </p:sp>
      <p:sp>
        <p:nvSpPr>
          <p:cNvPr id="4" name="Date Placeholder 3">
            <a:extLst>
              <a:ext uri="{FF2B5EF4-FFF2-40B4-BE49-F238E27FC236}">
                <a16:creationId xmlns:a16="http://schemas.microsoft.com/office/drawing/2014/main" id="{74EEA960-05E9-47EC-9696-8CD1814BA4AA}"/>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BE47E7F1-6F81-4A53-B539-6C17069B2C1B}"/>
              </a:ext>
            </a:extLst>
          </p:cNvPr>
          <p:cNvSpPr>
            <a:spLocks noGrp="1"/>
          </p:cNvSpPr>
          <p:nvPr>
            <p:ph type="sldNum" sz="quarter" idx="12"/>
          </p:nvPr>
        </p:nvSpPr>
        <p:spPr/>
        <p:txBody>
          <a:bodyPr/>
          <a:lstStyle/>
          <a:p>
            <a:fld id="{A1F13613-7801-4FB6-A12A-D7862092E913}" type="slidenum">
              <a:rPr lang="en-US" smtClean="0"/>
              <a:pPr/>
              <a:t>53</a:t>
            </a:fld>
            <a:endParaRPr lang="en-US"/>
          </a:p>
        </p:txBody>
      </p:sp>
    </p:spTree>
    <p:extLst>
      <p:ext uri="{BB962C8B-B14F-4D97-AF65-F5344CB8AC3E}">
        <p14:creationId xmlns:p14="http://schemas.microsoft.com/office/powerpoint/2010/main" val="447212412"/>
      </p:ext>
    </p:extLst>
  </p:cSld>
  <p:clrMapOvr>
    <a:masterClrMapping/>
  </p:clrMapOvr>
  <p:transition spd="slow">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FE83D-2F6C-49C1-98AC-BDB0757AF42C}"/>
              </a:ext>
            </a:extLst>
          </p:cNvPr>
          <p:cNvSpPr>
            <a:spLocks noGrp="1"/>
          </p:cNvSpPr>
          <p:nvPr>
            <p:ph idx="1"/>
          </p:nvPr>
        </p:nvSpPr>
        <p:spPr>
          <a:xfrm>
            <a:off x="152400" y="304800"/>
            <a:ext cx="8839200" cy="6553200"/>
          </a:xfrm>
        </p:spPr>
        <p:txBody>
          <a:bodyPr>
            <a:normAutofit fontScale="77500" lnSpcReduction="20000"/>
          </a:bodyPr>
          <a:lstStyle/>
          <a:p>
            <a:pPr algn="just"/>
            <a:r>
              <a:rPr lang="en-US" dirty="0"/>
              <a:t>Kant's theory is hinged by his beliefs on autonomy and his formulation of categorical imperatives. </a:t>
            </a:r>
          </a:p>
          <a:p>
            <a:pPr algn="just"/>
            <a:r>
              <a:rPr lang="en-US" dirty="0"/>
              <a:t>He believed that, unless a person freely and willingly makes a choice, their action has no meaning (and certainly no moral value). </a:t>
            </a:r>
          </a:p>
          <a:p>
            <a:pPr algn="just"/>
            <a:r>
              <a:rPr lang="en-US" dirty="0"/>
              <a:t>Autonomy allows us to be self-creating when it comes to our values and morality.</a:t>
            </a:r>
          </a:p>
          <a:p>
            <a:pPr algn="just"/>
            <a:r>
              <a:rPr lang="en-US" dirty="0"/>
              <a:t> Autonomy is one’s own beliefs, independence, and government: acting without regard for anyone else. Conversely, heteronomy is acting under the influence of someone else and allows for an individual to consistently place blame outside of self.</a:t>
            </a:r>
          </a:p>
          <a:p>
            <a:pPr algn="just"/>
            <a:r>
              <a:rPr lang="en-US" dirty="0"/>
              <a:t>Kant believed that each individual is rational and capable of making free choices; thereby relies on autonomous thinking. </a:t>
            </a:r>
          </a:p>
          <a:p>
            <a:pPr algn="just"/>
            <a:r>
              <a:rPr lang="en-US" dirty="0"/>
              <a:t>Kant concludes that a moral proposition that is true must be one that is not tied to any particular conditions, including the identity of the person making the moral deliberation. </a:t>
            </a:r>
            <a:endParaRPr lang="am-ET" dirty="0"/>
          </a:p>
        </p:txBody>
      </p:sp>
      <p:sp>
        <p:nvSpPr>
          <p:cNvPr id="4" name="Date Placeholder 3">
            <a:extLst>
              <a:ext uri="{FF2B5EF4-FFF2-40B4-BE49-F238E27FC236}">
                <a16:creationId xmlns:a16="http://schemas.microsoft.com/office/drawing/2014/main" id="{29844954-DEBA-46A1-9397-ABA10575B24F}"/>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C69B1E0F-47DF-4515-A26C-D23A0CAAEE2A}"/>
              </a:ext>
            </a:extLst>
          </p:cNvPr>
          <p:cNvSpPr>
            <a:spLocks noGrp="1"/>
          </p:cNvSpPr>
          <p:nvPr>
            <p:ph type="sldNum" sz="quarter" idx="12"/>
          </p:nvPr>
        </p:nvSpPr>
        <p:spPr/>
        <p:txBody>
          <a:bodyPr/>
          <a:lstStyle/>
          <a:p>
            <a:fld id="{A1F13613-7801-4FB6-A12A-D7862092E913}" type="slidenum">
              <a:rPr lang="en-US" smtClean="0"/>
              <a:pPr/>
              <a:t>54</a:t>
            </a:fld>
            <a:endParaRPr lang="en-US"/>
          </a:p>
        </p:txBody>
      </p:sp>
    </p:spTree>
    <p:extLst>
      <p:ext uri="{BB962C8B-B14F-4D97-AF65-F5344CB8AC3E}">
        <p14:creationId xmlns:p14="http://schemas.microsoft.com/office/powerpoint/2010/main" val="1958039985"/>
      </p:ext>
    </p:extLst>
  </p:cSld>
  <p:clrMapOvr>
    <a:masterClrMapping/>
  </p:clrMapOvr>
  <p:transition spd="slow">
    <p:strips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11E81-C1DD-4444-875C-582D24E7F810}"/>
              </a:ext>
            </a:extLst>
          </p:cNvPr>
          <p:cNvSpPr>
            <a:spLocks noGrp="1"/>
          </p:cNvSpPr>
          <p:nvPr>
            <p:ph idx="1"/>
          </p:nvPr>
        </p:nvSpPr>
        <p:spPr>
          <a:xfrm>
            <a:off x="0" y="157761"/>
            <a:ext cx="8839200" cy="6629400"/>
          </a:xfrm>
        </p:spPr>
        <p:txBody>
          <a:bodyPr>
            <a:normAutofit fontScale="77500" lnSpcReduction="20000"/>
          </a:bodyPr>
          <a:lstStyle/>
          <a:p>
            <a:pPr algn="just"/>
            <a:r>
              <a:rPr lang="en-US" dirty="0"/>
              <a:t>A moral maxim must imply absolute necessity, which is to say that it must be disconnected from the particular physical details surrounding the proposition, and could be applied to any rational being. </a:t>
            </a:r>
          </a:p>
          <a:p>
            <a:pPr algn="just"/>
            <a:r>
              <a:rPr lang="en-US" dirty="0"/>
              <a:t>This leads to the first formulation of the categorical imperative:</a:t>
            </a:r>
          </a:p>
          <a:p>
            <a:pPr marL="0" indent="0" algn="just">
              <a:buNone/>
            </a:pPr>
            <a:r>
              <a:rPr lang="en-US" dirty="0"/>
              <a:t>	</a:t>
            </a:r>
            <a:r>
              <a:rPr lang="en-US" b="1" dirty="0">
                <a:solidFill>
                  <a:srgbClr val="FF0000"/>
                </a:solidFill>
              </a:rPr>
              <a:t>A. The Principle of Universality</a:t>
            </a:r>
          </a:p>
          <a:p>
            <a:pPr algn="just"/>
            <a:r>
              <a:rPr lang="en-US" dirty="0"/>
              <a:t>The first maxim states that we should choose our 'codes of conduct' only if they serve perfect / imperfect duty and are good for all.</a:t>
            </a:r>
          </a:p>
          <a:p>
            <a:pPr algn="just"/>
            <a:r>
              <a:rPr lang="en-US" dirty="0"/>
              <a:t> "Act only according to that maxim whereby you can at the same time will that it should become a universal law without contradiction." Kant divides the duties imposed by this formulation into two subsets: </a:t>
            </a:r>
            <a:r>
              <a:rPr lang="en-US" dirty="0">
                <a:solidFill>
                  <a:srgbClr val="FF0000"/>
                </a:solidFill>
              </a:rPr>
              <a:t>perfect and imperfect duty. </a:t>
            </a:r>
            <a:r>
              <a:rPr lang="en-US" dirty="0"/>
              <a:t>Perfect duties are blameworthy if not met and are the basic requirements for a human being. </a:t>
            </a:r>
          </a:p>
          <a:p>
            <a:pPr algn="just"/>
            <a:r>
              <a:rPr lang="en-US" dirty="0"/>
              <a:t>According to his reasoning, we first have a perfect duty not to act by maxims that result in logical contradictions when we attempt to universalize them.</a:t>
            </a:r>
          </a:p>
          <a:p>
            <a:pPr algn="just"/>
            <a:endParaRPr lang="am-ET" dirty="0"/>
          </a:p>
        </p:txBody>
      </p:sp>
      <p:sp>
        <p:nvSpPr>
          <p:cNvPr id="4" name="Date Placeholder 3">
            <a:extLst>
              <a:ext uri="{FF2B5EF4-FFF2-40B4-BE49-F238E27FC236}">
                <a16:creationId xmlns:a16="http://schemas.microsoft.com/office/drawing/2014/main" id="{21162651-1DFD-4385-953D-1A1A43A7734A}"/>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618BC0E9-702A-4F08-8303-FF7D05C673B5}"/>
              </a:ext>
            </a:extLst>
          </p:cNvPr>
          <p:cNvSpPr>
            <a:spLocks noGrp="1"/>
          </p:cNvSpPr>
          <p:nvPr>
            <p:ph type="sldNum" sz="quarter" idx="12"/>
          </p:nvPr>
        </p:nvSpPr>
        <p:spPr/>
        <p:txBody>
          <a:bodyPr/>
          <a:lstStyle/>
          <a:p>
            <a:fld id="{A1F13613-7801-4FB6-A12A-D7862092E913}" type="slidenum">
              <a:rPr lang="en-US" smtClean="0"/>
              <a:pPr/>
              <a:t>55</a:t>
            </a:fld>
            <a:endParaRPr lang="en-US"/>
          </a:p>
        </p:txBody>
      </p:sp>
    </p:spTree>
    <p:extLst>
      <p:ext uri="{BB962C8B-B14F-4D97-AF65-F5344CB8AC3E}">
        <p14:creationId xmlns:p14="http://schemas.microsoft.com/office/powerpoint/2010/main" val="2635971861"/>
      </p:ext>
    </p:extLst>
  </p:cSld>
  <p:clrMapOvr>
    <a:masterClrMapping/>
  </p:clrMapOvr>
  <p:transition spd="slow">
    <p:strips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C58A1-87B0-4E9A-9909-78987C449348}"/>
              </a:ext>
            </a:extLst>
          </p:cNvPr>
          <p:cNvSpPr>
            <a:spLocks noGrp="1"/>
          </p:cNvSpPr>
          <p:nvPr>
            <p:ph idx="1"/>
          </p:nvPr>
        </p:nvSpPr>
        <p:spPr>
          <a:xfrm>
            <a:off x="0" y="228600"/>
            <a:ext cx="9144000" cy="6629400"/>
          </a:xfrm>
        </p:spPr>
        <p:txBody>
          <a:bodyPr>
            <a:normAutofit fontScale="85000" lnSpcReduction="20000"/>
          </a:bodyPr>
          <a:lstStyle/>
          <a:p>
            <a:pPr algn="just"/>
            <a:r>
              <a:rPr lang="en-US" dirty="0"/>
              <a:t>Imperfect duties are those that do not achieve blame, rather they receive praise if completed; they are circumstantial duties such as cultivating talent. They are still based on pure reason, but which allow for desires in how they are carried out in practice.</a:t>
            </a:r>
          </a:p>
          <a:p>
            <a:pPr marL="0" indent="0" algn="just">
              <a:buNone/>
            </a:pPr>
            <a:r>
              <a:rPr lang="en-US" b="1" dirty="0">
                <a:solidFill>
                  <a:srgbClr val="FF0000"/>
                </a:solidFill>
              </a:rPr>
              <a:t>B. The Principle of Humanity as an End, Never as Merely a 	Means</a:t>
            </a:r>
          </a:p>
          <a:p>
            <a:pPr algn="just"/>
            <a:r>
              <a:rPr lang="en-US" dirty="0"/>
              <a:t>The second maxim states that we should not use humanity of ourselves or others as a means to an end. </a:t>
            </a:r>
          </a:p>
          <a:p>
            <a:pPr algn="just"/>
            <a:r>
              <a:rPr lang="en-US" dirty="0"/>
              <a:t>“Act in such a way that you treat humanity, whether in your own person or in the person of any other, never merely as a means to an end, but always at the same time as an end.” </a:t>
            </a:r>
          </a:p>
          <a:p>
            <a:pPr marL="0" indent="0" algn="just">
              <a:buNone/>
            </a:pPr>
            <a:r>
              <a:rPr lang="en-US" b="1" dirty="0">
                <a:solidFill>
                  <a:srgbClr val="FF0000"/>
                </a:solidFill>
              </a:rPr>
              <a:t>C. The Principle of Autonomy</a:t>
            </a:r>
          </a:p>
          <a:p>
            <a:pPr algn="just"/>
            <a:r>
              <a:rPr lang="en-US" dirty="0"/>
              <a:t>The third maxim states that we should consider ourselves to be members in the universal realm of ends. Therefore, every rational being must so act as if he were through his maxim always a legislating member in the universal kingdom of ends.</a:t>
            </a:r>
          </a:p>
          <a:p>
            <a:pPr algn="just"/>
            <a:endParaRPr lang="am-ET" dirty="0"/>
          </a:p>
        </p:txBody>
      </p:sp>
      <p:sp>
        <p:nvSpPr>
          <p:cNvPr id="4" name="Date Placeholder 3">
            <a:extLst>
              <a:ext uri="{FF2B5EF4-FFF2-40B4-BE49-F238E27FC236}">
                <a16:creationId xmlns:a16="http://schemas.microsoft.com/office/drawing/2014/main" id="{2DAB05C2-B2C8-4545-90E7-C935120C6DE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07578BF5-B768-4282-81A4-6008C611A724}"/>
              </a:ext>
            </a:extLst>
          </p:cNvPr>
          <p:cNvSpPr>
            <a:spLocks noGrp="1"/>
          </p:cNvSpPr>
          <p:nvPr>
            <p:ph type="sldNum" sz="quarter" idx="12"/>
          </p:nvPr>
        </p:nvSpPr>
        <p:spPr/>
        <p:txBody>
          <a:bodyPr/>
          <a:lstStyle/>
          <a:p>
            <a:fld id="{A1F13613-7801-4FB6-A12A-D7862092E913}" type="slidenum">
              <a:rPr lang="en-US" smtClean="0"/>
              <a:pPr/>
              <a:t>56</a:t>
            </a:fld>
            <a:endParaRPr lang="en-US"/>
          </a:p>
        </p:txBody>
      </p:sp>
    </p:spTree>
    <p:extLst>
      <p:ext uri="{BB962C8B-B14F-4D97-AF65-F5344CB8AC3E}">
        <p14:creationId xmlns:p14="http://schemas.microsoft.com/office/powerpoint/2010/main" val="3209906512"/>
      </p:ext>
    </p:extLst>
  </p:cSld>
  <p:clrMapOvr>
    <a:masterClrMapping/>
  </p:clrMapOvr>
  <p:transition spd="slow">
    <p:strips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67D0D-FE03-497E-A430-5D0451736B26}"/>
              </a:ext>
            </a:extLst>
          </p:cNvPr>
          <p:cNvSpPr>
            <a:spLocks noGrp="1"/>
          </p:cNvSpPr>
          <p:nvPr>
            <p:ph idx="1"/>
          </p:nvPr>
        </p:nvSpPr>
        <p:spPr>
          <a:xfrm>
            <a:off x="0" y="304800"/>
            <a:ext cx="8991600" cy="6629400"/>
          </a:xfrm>
        </p:spPr>
        <p:txBody>
          <a:bodyPr>
            <a:normAutofit fontScale="77500" lnSpcReduction="20000"/>
          </a:bodyPr>
          <a:lstStyle/>
          <a:p>
            <a:pPr marL="0" indent="0" algn="just">
              <a:buNone/>
            </a:pPr>
            <a:r>
              <a:rPr lang="en-US" dirty="0"/>
              <a:t>	</a:t>
            </a:r>
            <a:r>
              <a:rPr lang="en-US" b="1" dirty="0">
                <a:solidFill>
                  <a:srgbClr val="C00000"/>
                </a:solidFill>
              </a:rPr>
              <a:t>		D. W.D Ross’s Theory</a:t>
            </a:r>
          </a:p>
          <a:p>
            <a:pPr algn="just">
              <a:buFont typeface="Wingdings" panose="05000000000000000000" pitchFamily="2" charset="2"/>
              <a:buChar char="§"/>
            </a:pPr>
            <a:r>
              <a:rPr lang="en-US" dirty="0"/>
              <a:t>A fourth and more recent duty-based theory is that by British philosopher W.D. </a:t>
            </a:r>
          </a:p>
          <a:p>
            <a:pPr algn="just">
              <a:buFont typeface="Wingdings" panose="05000000000000000000" pitchFamily="2" charset="2"/>
              <a:buChar char="§"/>
            </a:pPr>
            <a:r>
              <a:rPr lang="en-US" dirty="0"/>
              <a:t>Ross, which emphasizes prima facie duties. The term prima facie means “at a first sight” or “on the surface.”  Like his 17th and 18th century counterparts, Ross argues that our duties are “part of the fundamental nature of the universe.”</a:t>
            </a:r>
          </a:p>
          <a:p>
            <a:pPr marL="0" indent="0" algn="just">
              <a:buNone/>
            </a:pPr>
            <a:r>
              <a:rPr lang="en-US" dirty="0"/>
              <a:t>Ross’s list of duties is much shorter, which he believes  reflects our actual moral convictions:</a:t>
            </a:r>
          </a:p>
          <a:p>
            <a:pPr marL="0" indent="0" algn="just">
              <a:buNone/>
            </a:pPr>
            <a:r>
              <a:rPr lang="en-US" dirty="0"/>
              <a:t>• </a:t>
            </a:r>
            <a:r>
              <a:rPr lang="en-US" b="1" dirty="0">
                <a:solidFill>
                  <a:srgbClr val="C00000"/>
                </a:solidFill>
              </a:rPr>
              <a:t>Fidelity: </a:t>
            </a:r>
            <a:r>
              <a:rPr lang="en-US" dirty="0"/>
              <a:t>the duty to keep promises</a:t>
            </a:r>
          </a:p>
          <a:p>
            <a:pPr marL="0" indent="0" algn="just">
              <a:buNone/>
            </a:pPr>
            <a:r>
              <a:rPr lang="en-US" dirty="0"/>
              <a:t>• </a:t>
            </a:r>
            <a:r>
              <a:rPr lang="en-US" b="1" dirty="0">
                <a:solidFill>
                  <a:srgbClr val="C00000"/>
                </a:solidFill>
              </a:rPr>
              <a:t>Reparation:</a:t>
            </a:r>
            <a:r>
              <a:rPr lang="en-US" dirty="0"/>
              <a:t> the duty to compensate others when we harm 	them</a:t>
            </a:r>
          </a:p>
          <a:p>
            <a:pPr marL="0" indent="0" algn="just">
              <a:buNone/>
            </a:pPr>
            <a:r>
              <a:rPr lang="en-US" dirty="0"/>
              <a:t>• </a:t>
            </a:r>
            <a:r>
              <a:rPr lang="en-US" b="1" dirty="0">
                <a:solidFill>
                  <a:srgbClr val="C00000"/>
                </a:solidFill>
              </a:rPr>
              <a:t>Gratitude: </a:t>
            </a:r>
            <a:r>
              <a:rPr lang="en-US" dirty="0"/>
              <a:t>the duty to thank those who help us</a:t>
            </a:r>
          </a:p>
          <a:p>
            <a:pPr marL="0" indent="0" algn="just">
              <a:buNone/>
            </a:pPr>
            <a:r>
              <a:rPr lang="en-US" dirty="0"/>
              <a:t>• </a:t>
            </a:r>
            <a:r>
              <a:rPr lang="en-US" b="1" dirty="0">
                <a:solidFill>
                  <a:srgbClr val="C00000"/>
                </a:solidFill>
              </a:rPr>
              <a:t>Justice: </a:t>
            </a:r>
            <a:r>
              <a:rPr lang="en-US" dirty="0"/>
              <a:t>the duty to recognize merit</a:t>
            </a:r>
          </a:p>
          <a:p>
            <a:pPr marL="0" indent="0" algn="just">
              <a:buNone/>
            </a:pPr>
            <a:r>
              <a:rPr lang="en-US" dirty="0"/>
              <a:t>• </a:t>
            </a:r>
            <a:r>
              <a:rPr lang="en-US" b="1" dirty="0">
                <a:solidFill>
                  <a:srgbClr val="C00000"/>
                </a:solidFill>
              </a:rPr>
              <a:t>Beneficence: </a:t>
            </a:r>
            <a:r>
              <a:rPr lang="en-US" dirty="0"/>
              <a:t>the duty to improve the conditions of others</a:t>
            </a:r>
          </a:p>
          <a:p>
            <a:pPr marL="0" indent="0" algn="just">
              <a:buNone/>
            </a:pPr>
            <a:r>
              <a:rPr lang="en-US" dirty="0"/>
              <a:t>• </a:t>
            </a:r>
            <a:r>
              <a:rPr lang="en-US" b="1" dirty="0">
                <a:solidFill>
                  <a:srgbClr val="C00000"/>
                </a:solidFill>
              </a:rPr>
              <a:t>Self-improvement: </a:t>
            </a:r>
            <a:r>
              <a:rPr lang="en-US" dirty="0"/>
              <a:t>the duty to improve our virtue and 	intelligence</a:t>
            </a:r>
          </a:p>
          <a:p>
            <a:pPr marL="0" indent="0" algn="just">
              <a:buNone/>
            </a:pPr>
            <a:r>
              <a:rPr lang="en-US" dirty="0"/>
              <a:t>• </a:t>
            </a:r>
            <a:r>
              <a:rPr lang="en-US" b="1" dirty="0">
                <a:solidFill>
                  <a:srgbClr val="C00000"/>
                </a:solidFill>
              </a:rPr>
              <a:t>Nonmaleficence: </a:t>
            </a:r>
            <a:r>
              <a:rPr lang="en-US" dirty="0"/>
              <a:t>the duty to not injure others</a:t>
            </a:r>
            <a:endParaRPr lang="am-ET" dirty="0"/>
          </a:p>
        </p:txBody>
      </p:sp>
      <p:sp>
        <p:nvSpPr>
          <p:cNvPr id="4" name="Date Placeholder 3">
            <a:extLst>
              <a:ext uri="{FF2B5EF4-FFF2-40B4-BE49-F238E27FC236}">
                <a16:creationId xmlns:a16="http://schemas.microsoft.com/office/drawing/2014/main" id="{F7B2AD1B-A030-43C9-B7EF-CE5430BFCA9D}"/>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6B2633AF-0B16-4791-BDB2-6E8AFB2F2525}"/>
              </a:ext>
            </a:extLst>
          </p:cNvPr>
          <p:cNvSpPr>
            <a:spLocks noGrp="1"/>
          </p:cNvSpPr>
          <p:nvPr>
            <p:ph type="sldNum" sz="quarter" idx="12"/>
          </p:nvPr>
        </p:nvSpPr>
        <p:spPr/>
        <p:txBody>
          <a:bodyPr/>
          <a:lstStyle/>
          <a:p>
            <a:fld id="{A1F13613-7801-4FB6-A12A-D7862092E913}" type="slidenum">
              <a:rPr lang="en-US" smtClean="0"/>
              <a:pPr/>
              <a:t>57</a:t>
            </a:fld>
            <a:endParaRPr lang="en-US"/>
          </a:p>
        </p:txBody>
      </p:sp>
    </p:spTree>
    <p:extLst>
      <p:ext uri="{BB962C8B-B14F-4D97-AF65-F5344CB8AC3E}">
        <p14:creationId xmlns:p14="http://schemas.microsoft.com/office/powerpoint/2010/main" val="1107261564"/>
      </p:ext>
    </p:extLst>
  </p:cSld>
  <p:clrMapOvr>
    <a:masterClrMapping/>
  </p:clrMapOvr>
  <p:transition spd="slow">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txBody>
          <a:bodyPr>
            <a:normAutofit fontScale="92500" lnSpcReduction="20000"/>
          </a:bodyPr>
          <a:lstStyle/>
          <a:p>
            <a:pPr marL="457200" lvl="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On the basis of what I know, I must project the consequences of each alternative option open to me (e.g., taking different kinds of actions or taking no action).</a:t>
            </a:r>
          </a:p>
          <a:p>
            <a:pPr marL="457200" lvl="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Calculate how much happiness, or balance of happiness over unhappiness, is likely to be produced by anticipated consequences of each action or none.</a:t>
            </a:r>
          </a:p>
          <a:p>
            <a:pPr marL="457200" lvl="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Select that action which, on balance, will produce the greatest amount of happiness for the greatest number of people affected</a:t>
            </a:r>
          </a:p>
          <a:p>
            <a:pPr marL="457200" lvl="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Generally, utilitarianism is a moral theory which takes into account how the consequences of an act will affect all the parties involved.</a:t>
            </a:r>
          </a:p>
          <a:p>
            <a:pPr marL="457200" lvl="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 Moral rightness depends on the consequences for all affected people or sentient beings. </a:t>
            </a:r>
          </a:p>
          <a:p>
            <a:pPr marL="457200" lvl="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The fundamental principle of utilitarianism is the principle of utility:</a:t>
            </a:r>
          </a:p>
          <a:p>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70A74AD-E881-4532-B46D-FC369835CD69}"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58</a:t>
            </a:fld>
            <a:endParaRPr lang="en-US"/>
          </a:p>
        </p:txBody>
      </p:sp>
    </p:spTree>
    <p:extLst>
      <p:ext uri="{BB962C8B-B14F-4D97-AF65-F5344CB8AC3E}">
        <p14:creationId xmlns:p14="http://schemas.microsoft.com/office/powerpoint/2010/main" val="388264140"/>
      </p:ext>
    </p:extLst>
  </p:cSld>
  <p:clrMapOvr>
    <a:masterClrMapping/>
  </p:clrMapOvr>
  <p:transition spd="slow">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txBody>
          <a:bodyPr>
            <a:normAutofit fontScale="25000" lnSpcReduction="20000"/>
          </a:bodyPr>
          <a:lstStyle/>
          <a:p>
            <a:pPr algn="just"/>
            <a:r>
              <a:rPr lang="en-US" sz="11200" b="1" dirty="0">
                <a:solidFill>
                  <a:srgbClr val="FF0000"/>
                </a:solidFill>
                <a:latin typeface="Times New Roman" pitchFamily="18" charset="0"/>
                <a:cs typeface="Times New Roman" pitchFamily="18" charset="0"/>
              </a:rPr>
              <a:t>           The Divine Command Theory</a:t>
            </a:r>
          </a:p>
          <a:p>
            <a:pPr marL="1143000" indent="-1143000" algn="just">
              <a:buFont typeface="Wingdings" panose="05000000000000000000" pitchFamily="2" charset="2"/>
              <a:buChar char="§"/>
            </a:pPr>
            <a:r>
              <a:rPr lang="en-US" sz="11200" dirty="0">
                <a:solidFill>
                  <a:schemeClr val="tx1"/>
                </a:solidFill>
                <a:latin typeface="Times New Roman" pitchFamily="18" charset="0"/>
                <a:cs typeface="Times New Roman" pitchFamily="18" charset="0"/>
              </a:rPr>
              <a:t>According to one view, called the divine command theory (DCT), ethical principles are simply the commands of God. </a:t>
            </a:r>
          </a:p>
          <a:p>
            <a:pPr marL="1143000" indent="-1143000" algn="just">
              <a:buFont typeface="Wingdings" panose="05000000000000000000" pitchFamily="2" charset="2"/>
              <a:buChar char="§"/>
            </a:pPr>
            <a:r>
              <a:rPr lang="en-US" sz="11200" dirty="0">
                <a:solidFill>
                  <a:schemeClr val="tx1"/>
                </a:solidFill>
                <a:latin typeface="Times New Roman" pitchFamily="18" charset="0"/>
                <a:cs typeface="Times New Roman" pitchFamily="18" charset="0"/>
              </a:rPr>
              <a:t>They derive their validity from God’s commanding them, and they mean “commanded by God.”</a:t>
            </a:r>
          </a:p>
          <a:p>
            <a:pPr marL="1143000" indent="-1143000" algn="just">
              <a:buFont typeface="Wingdings" panose="05000000000000000000" pitchFamily="2" charset="2"/>
              <a:buChar char="§"/>
            </a:pPr>
            <a:r>
              <a:rPr lang="en-US" sz="11200" dirty="0">
                <a:solidFill>
                  <a:schemeClr val="tx1"/>
                </a:solidFill>
                <a:latin typeface="Times New Roman" pitchFamily="18" charset="0"/>
                <a:cs typeface="Times New Roman" pitchFamily="18" charset="0"/>
              </a:rPr>
              <a:t>Without God, there would be no universally valid morality. We can analyze the DCT into three separate theses:</a:t>
            </a:r>
          </a:p>
          <a:p>
            <a:pPr lvl="0" algn="just"/>
            <a:r>
              <a:rPr lang="en-US" sz="11200" dirty="0">
                <a:solidFill>
                  <a:schemeClr val="tx1"/>
                </a:solidFill>
                <a:latin typeface="Times New Roman" pitchFamily="18" charset="0"/>
                <a:cs typeface="Times New Roman" pitchFamily="18" charset="0"/>
              </a:rPr>
              <a:t>1. Morality (that is, rightness and wrongness) originates with God.</a:t>
            </a:r>
          </a:p>
          <a:p>
            <a:pPr lvl="0" algn="just"/>
            <a:r>
              <a:rPr lang="en-US" sz="11200" dirty="0">
                <a:solidFill>
                  <a:schemeClr val="tx1"/>
                </a:solidFill>
                <a:latin typeface="Times New Roman" pitchFamily="18" charset="0"/>
                <a:cs typeface="Times New Roman" pitchFamily="18" charset="0"/>
              </a:rPr>
              <a:t>2. Moral rightness simply means “willed by God,” and moral wrongness means “being against the will of God.”</a:t>
            </a:r>
          </a:p>
          <a:p>
            <a:pPr lvl="0" algn="just"/>
            <a:endParaRPr lang="en-US" sz="7000" dirty="0">
              <a:solidFill>
                <a:schemeClr val="tx1"/>
              </a:solidFill>
              <a:latin typeface="Times New Roman" pitchFamily="18" charset="0"/>
              <a:cs typeface="Times New Roman" pitchFamily="18" charset="0"/>
            </a:endParaRPr>
          </a:p>
          <a:p>
            <a:pPr algn="just"/>
            <a:endParaRPr lang="en-US" sz="5900" dirty="0">
              <a:solidFill>
                <a:schemeClr val="tx1"/>
              </a:solidFill>
            </a:endParaRPr>
          </a:p>
          <a:p>
            <a:pPr algn="just"/>
            <a:endParaRPr lang="en-US" sz="3600" dirty="0">
              <a:solidFill>
                <a:schemeClr val="tx1"/>
              </a:solidFill>
              <a:latin typeface="Times New Roman" pitchFamily="18" charset="0"/>
              <a:cs typeface="Times New Roman" pitchFamily="18" charset="0"/>
            </a:endParaRPr>
          </a:p>
          <a:p>
            <a:pPr algn="just"/>
            <a:r>
              <a:rPr lang="en-US" sz="3600" b="1" dirty="0">
                <a:solidFill>
                  <a:schemeClr val="tx1"/>
                </a:solidFill>
                <a:latin typeface="Times New Roman" pitchFamily="18" charset="0"/>
                <a:cs typeface="Times New Roman" pitchFamily="18" charset="0"/>
              </a:rPr>
              <a:t> </a:t>
            </a:r>
          </a:p>
          <a:p>
            <a:pPr algn="just"/>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425BAF1-0D2A-4F44-A0DD-2963CE1C6E14}"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59</a:t>
            </a:fld>
            <a:endParaRPr lang="en-US"/>
          </a:p>
        </p:txBody>
      </p:sp>
    </p:spTree>
    <p:extLst>
      <p:ext uri="{BB962C8B-B14F-4D97-AF65-F5344CB8AC3E}">
        <p14:creationId xmlns:p14="http://schemas.microsoft.com/office/powerpoint/2010/main" val="1182162392"/>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075AB-B6D8-47E2-9DA6-704E26992AC4}"/>
              </a:ext>
            </a:extLst>
          </p:cNvPr>
          <p:cNvSpPr>
            <a:spLocks noGrp="1"/>
          </p:cNvSpPr>
          <p:nvPr>
            <p:ph idx="1"/>
          </p:nvPr>
        </p:nvSpPr>
        <p:spPr>
          <a:xfrm>
            <a:off x="0" y="228600"/>
            <a:ext cx="9067800" cy="6492875"/>
          </a:xfrm>
        </p:spPr>
        <p:txBody>
          <a:bodyPr>
            <a:normAutofit fontScale="92500" lnSpcReduction="20000"/>
          </a:bodyPr>
          <a:lstStyle/>
          <a:p>
            <a:pPr marL="0" indent="0" algn="just">
              <a:buNone/>
            </a:pPr>
            <a:r>
              <a:rPr lang="en-US" dirty="0"/>
              <a:t>	</a:t>
            </a:r>
            <a:r>
              <a:rPr lang="en-US" b="1" dirty="0">
                <a:solidFill>
                  <a:srgbClr val="FF0000"/>
                </a:solidFill>
              </a:rPr>
              <a:t>B. Relativism (Subjectivism)</a:t>
            </a:r>
          </a:p>
          <a:p>
            <a:pPr algn="just"/>
            <a:r>
              <a:rPr lang="en-US" dirty="0"/>
              <a:t>The second and more </a:t>
            </a:r>
            <a:r>
              <a:rPr lang="en-US" b="1" dirty="0">
                <a:solidFill>
                  <a:srgbClr val="FF0000"/>
                </a:solidFill>
              </a:rPr>
              <a:t>this-worldly</a:t>
            </a:r>
            <a:r>
              <a:rPr lang="en-US" dirty="0"/>
              <a:t> approach to the metaphysical denies the objective status of moral values.</a:t>
            </a:r>
          </a:p>
          <a:p>
            <a:pPr algn="just"/>
            <a:r>
              <a:rPr lang="en-US" dirty="0"/>
              <a:t>Technically, skeptics did not reject moral values themselves, but only denied that values exist as spirit-like  objects, or as divine commands in the mind of God. </a:t>
            </a:r>
          </a:p>
          <a:p>
            <a:pPr algn="just"/>
            <a:r>
              <a:rPr lang="en-US" dirty="0"/>
              <a:t>Moral values, they argued, are </a:t>
            </a:r>
            <a:r>
              <a:rPr lang="en-US" b="1" dirty="0">
                <a:solidFill>
                  <a:srgbClr val="FF0000"/>
                </a:solidFill>
              </a:rPr>
              <a:t>strictly human inventions,</a:t>
            </a:r>
            <a:r>
              <a:rPr lang="en-US" dirty="0"/>
              <a:t> a position that has since been called moral relativism. </a:t>
            </a:r>
          </a:p>
          <a:p>
            <a:pPr algn="just"/>
            <a:r>
              <a:rPr lang="en-US" dirty="0"/>
              <a:t>There are two distinct forms of moral relativism. </a:t>
            </a:r>
          </a:p>
          <a:p>
            <a:pPr algn="just"/>
            <a:r>
              <a:rPr lang="en-US" dirty="0"/>
              <a:t>The first is </a:t>
            </a:r>
            <a:r>
              <a:rPr lang="en-US" b="1" dirty="0">
                <a:solidFill>
                  <a:srgbClr val="FF0000"/>
                </a:solidFill>
              </a:rPr>
              <a:t>individual relativism, </a:t>
            </a:r>
            <a:r>
              <a:rPr lang="en-US" dirty="0"/>
              <a:t>which holds that individual people create their own moral standards. </a:t>
            </a:r>
          </a:p>
          <a:p>
            <a:pPr algn="just"/>
            <a:r>
              <a:rPr lang="en-US" dirty="0"/>
              <a:t>The second is </a:t>
            </a:r>
            <a:r>
              <a:rPr lang="en-US" b="1" dirty="0">
                <a:solidFill>
                  <a:srgbClr val="FF0000"/>
                </a:solidFill>
              </a:rPr>
              <a:t>cultural relativism </a:t>
            </a:r>
            <a:r>
              <a:rPr lang="en-US" dirty="0"/>
              <a:t>which maintains that morality is grounded  in the approval of one’s society</a:t>
            </a:r>
          </a:p>
          <a:p>
            <a:pPr algn="just"/>
            <a:endParaRPr lang="am-ET" dirty="0"/>
          </a:p>
        </p:txBody>
      </p:sp>
      <p:sp>
        <p:nvSpPr>
          <p:cNvPr id="4" name="Date Placeholder 3">
            <a:extLst>
              <a:ext uri="{FF2B5EF4-FFF2-40B4-BE49-F238E27FC236}">
                <a16:creationId xmlns:a16="http://schemas.microsoft.com/office/drawing/2014/main" id="{B1EC4639-DDBC-4732-B3B5-CDC9B44BFEBF}"/>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10018E9F-3F49-48CC-8394-77847AA0333B}"/>
              </a:ext>
            </a:extLst>
          </p:cNvPr>
          <p:cNvSpPr>
            <a:spLocks noGrp="1"/>
          </p:cNvSpPr>
          <p:nvPr>
            <p:ph type="sldNum" sz="quarter" idx="12"/>
          </p:nvPr>
        </p:nvSpPr>
        <p:spPr/>
        <p:txBody>
          <a:bodyPr/>
          <a:lstStyle/>
          <a:p>
            <a:fld id="{A1F13613-7801-4FB6-A12A-D7862092E913}" type="slidenum">
              <a:rPr lang="en-US" smtClean="0"/>
              <a:pPr/>
              <a:t>6</a:t>
            </a:fld>
            <a:endParaRPr lang="en-US"/>
          </a:p>
        </p:txBody>
      </p:sp>
    </p:spTree>
    <p:extLst>
      <p:ext uri="{BB962C8B-B14F-4D97-AF65-F5344CB8AC3E}">
        <p14:creationId xmlns:p14="http://schemas.microsoft.com/office/powerpoint/2010/main" val="2627340883"/>
      </p:ext>
    </p:extLst>
  </p:cSld>
  <p:clrMapOvr>
    <a:masterClrMapping/>
  </p:clrMapOvr>
  <p:transition spd="slow">
    <p:strips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txBody>
          <a:bodyPr>
            <a:normAutofit fontScale="32500" lnSpcReduction="20000"/>
          </a:bodyPr>
          <a:lstStyle/>
          <a:p>
            <a:pPr lvl="0" algn="just"/>
            <a:r>
              <a:rPr lang="en-US" sz="11200" dirty="0">
                <a:solidFill>
                  <a:schemeClr val="tx1"/>
                </a:solidFill>
                <a:latin typeface="Times New Roman" pitchFamily="18" charset="0"/>
                <a:cs typeface="Times New Roman" pitchFamily="18" charset="0"/>
              </a:rPr>
              <a:t> </a:t>
            </a:r>
            <a:r>
              <a:rPr lang="en-US" sz="8600" dirty="0">
                <a:solidFill>
                  <a:schemeClr val="tx1"/>
                </a:solidFill>
                <a:latin typeface="Times New Roman" pitchFamily="18" charset="0"/>
                <a:cs typeface="Times New Roman" pitchFamily="18" charset="0"/>
              </a:rPr>
              <a:t>3. Because morality essentially is based on divine will, not on independently existing reasons for action, no further reasons for action are necessary.</a:t>
            </a:r>
          </a:p>
          <a:p>
            <a:pPr algn="just"/>
            <a:r>
              <a:rPr lang="en-US" sz="8600" dirty="0">
                <a:solidFill>
                  <a:schemeClr val="tx1"/>
                </a:solidFill>
                <a:latin typeface="Times New Roman" pitchFamily="18" charset="0"/>
                <a:cs typeface="Times New Roman" pitchFamily="18" charset="0"/>
              </a:rPr>
              <a:t>For this theory, we may list four propositions:</a:t>
            </a:r>
          </a:p>
          <a:p>
            <a:pPr algn="just"/>
            <a:r>
              <a:rPr lang="en-US" sz="8600" dirty="0">
                <a:solidFill>
                  <a:schemeClr val="tx1"/>
                </a:solidFill>
                <a:latin typeface="Times New Roman" pitchFamily="18" charset="0"/>
                <a:cs typeface="Times New Roman" pitchFamily="18" charset="0"/>
              </a:rPr>
              <a:t>1. Act A is wrong if and only if it is contrary to the command of God.</a:t>
            </a:r>
          </a:p>
          <a:p>
            <a:pPr algn="just"/>
            <a:r>
              <a:rPr lang="en-US" sz="8600" dirty="0">
                <a:solidFill>
                  <a:schemeClr val="tx1"/>
                </a:solidFill>
                <a:latin typeface="Times New Roman" pitchFamily="18" charset="0"/>
                <a:cs typeface="Times New Roman" pitchFamily="18" charset="0"/>
              </a:rPr>
              <a:t>2. Act A is right (required) if and only if it is commanded by God.</a:t>
            </a:r>
          </a:p>
          <a:p>
            <a:pPr algn="just"/>
            <a:r>
              <a:rPr lang="en-US" sz="8600" dirty="0">
                <a:solidFill>
                  <a:schemeClr val="tx1"/>
                </a:solidFill>
                <a:latin typeface="Times New Roman" pitchFamily="18" charset="0"/>
                <a:cs typeface="Times New Roman" pitchFamily="18" charset="0"/>
              </a:rPr>
              <a:t>3. Act A is morally permissible if and only if it is permitted by the command of God.</a:t>
            </a:r>
          </a:p>
          <a:p>
            <a:pPr algn="just"/>
            <a:r>
              <a:rPr lang="en-US" sz="8600" dirty="0">
                <a:solidFill>
                  <a:schemeClr val="tx1"/>
                </a:solidFill>
                <a:latin typeface="Times New Roman" pitchFamily="18" charset="0"/>
                <a:cs typeface="Times New Roman" pitchFamily="18" charset="0"/>
              </a:rPr>
              <a:t>4. If there is no God, then nothing is ethically wrong, required, or permitted.</a:t>
            </a:r>
          </a:p>
          <a:p>
            <a:pPr lvl="0" algn="just"/>
            <a:endParaRPr lang="en-US" sz="7000" dirty="0">
              <a:solidFill>
                <a:schemeClr val="tx1"/>
              </a:solidFill>
              <a:latin typeface="Times New Roman" pitchFamily="18" charset="0"/>
              <a:cs typeface="Times New Roman" pitchFamily="18" charset="0"/>
            </a:endParaRPr>
          </a:p>
          <a:p>
            <a:pPr algn="just"/>
            <a:endParaRPr lang="en-US" sz="7000" dirty="0">
              <a:solidFill>
                <a:schemeClr val="tx1"/>
              </a:solidFill>
              <a:latin typeface="Times New Roman" pitchFamily="18" charset="0"/>
              <a:cs typeface="Times New Roman" pitchFamily="18" charset="0"/>
            </a:endParaRPr>
          </a:p>
          <a:p>
            <a:pPr algn="just"/>
            <a:endParaRPr lang="en-US" sz="3600" dirty="0">
              <a:solidFill>
                <a:schemeClr val="tx1"/>
              </a:solidFill>
              <a:latin typeface="Times New Roman" pitchFamily="18" charset="0"/>
              <a:cs typeface="Times New Roman" pitchFamily="18" charset="0"/>
            </a:endParaRPr>
          </a:p>
          <a:p>
            <a:pPr algn="just"/>
            <a:r>
              <a:rPr lang="en-US" sz="3600" b="1" dirty="0">
                <a:solidFill>
                  <a:schemeClr val="tx1"/>
                </a:solidFill>
                <a:latin typeface="Times New Roman" pitchFamily="18" charset="0"/>
                <a:cs typeface="Times New Roman" pitchFamily="18" charset="0"/>
              </a:rPr>
              <a:t> </a:t>
            </a:r>
          </a:p>
          <a:p>
            <a:pPr algn="just"/>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CE179A-8865-46AE-8A44-3DE2ED9BF0AC}"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60</a:t>
            </a:fld>
            <a:endParaRPr lang="en-US"/>
          </a:p>
        </p:txBody>
      </p:sp>
    </p:spTree>
    <p:extLst>
      <p:ext uri="{BB962C8B-B14F-4D97-AF65-F5344CB8AC3E}">
        <p14:creationId xmlns:p14="http://schemas.microsoft.com/office/powerpoint/2010/main" val="2009494038"/>
      </p:ext>
    </p:extLst>
  </p:cSld>
  <p:clrMapOvr>
    <a:masterClrMapping/>
  </p:clrMapOvr>
  <p:transition spd="slow">
    <p:strips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txBody>
          <a:bodyPr>
            <a:normAutofit fontScale="25000" lnSpcReduction="20000"/>
          </a:bodyPr>
          <a:lstStyle/>
          <a:p>
            <a:pPr marL="1143000" indent="-1143000" algn="just">
              <a:buFont typeface="Wingdings" pitchFamily="2" charset="2"/>
              <a:buChar char="q"/>
            </a:pPr>
            <a:r>
              <a:rPr lang="en-US" sz="11200" i="1" dirty="0">
                <a:solidFill>
                  <a:schemeClr val="tx1"/>
                </a:solidFill>
                <a:latin typeface="Times New Roman" pitchFamily="18" charset="0"/>
                <a:cs typeface="Times New Roman" pitchFamily="18" charset="0"/>
              </a:rPr>
              <a:t>We can summarize the DCT this way: </a:t>
            </a:r>
          </a:p>
          <a:p>
            <a:pPr marL="1143000" indent="-1143000" algn="just">
              <a:buFont typeface="Wingdings" pitchFamily="2" charset="2"/>
              <a:buChar char="q"/>
            </a:pPr>
            <a:r>
              <a:rPr lang="en-US" sz="11200" dirty="0">
                <a:solidFill>
                  <a:schemeClr val="tx1"/>
                </a:solidFill>
                <a:latin typeface="Times New Roman" pitchFamily="18" charset="0"/>
                <a:cs typeface="Times New Roman" pitchFamily="18" charset="0"/>
              </a:rPr>
              <a:t>Morality not only originates with God, but moral rightness simply means “willed by God” and moral wrongness means “being against the will of God”.  </a:t>
            </a:r>
          </a:p>
          <a:p>
            <a:pPr marL="1143000" indent="-1143000" algn="just">
              <a:buFont typeface="Wingdings" pitchFamily="2" charset="2"/>
              <a:buChar char="q"/>
            </a:pPr>
            <a:r>
              <a:rPr lang="en-US" sz="11200" dirty="0">
                <a:solidFill>
                  <a:schemeClr val="tx1"/>
                </a:solidFill>
                <a:latin typeface="Times New Roman" pitchFamily="18" charset="0"/>
                <a:cs typeface="Times New Roman" pitchFamily="18" charset="0"/>
              </a:rPr>
              <a:t>That is, an act is right in virtue of being permitted by the will of God, and an act is wrong in virtue of being against the will of God. </a:t>
            </a:r>
          </a:p>
          <a:p>
            <a:pPr marL="1143000" indent="-1143000" algn="just">
              <a:buFont typeface="Wingdings" pitchFamily="2" charset="2"/>
              <a:buChar char="q"/>
            </a:pPr>
            <a:r>
              <a:rPr lang="en-US" sz="11200" dirty="0">
                <a:solidFill>
                  <a:schemeClr val="tx1"/>
                </a:solidFill>
                <a:latin typeface="Times New Roman" pitchFamily="18" charset="0"/>
                <a:cs typeface="Times New Roman" pitchFamily="18" charset="0"/>
              </a:rPr>
              <a:t>Because morality essentially is based on divine will, not on independently existing reasons for action, no further reasons for action are necessary. </a:t>
            </a:r>
          </a:p>
          <a:p>
            <a:pPr marL="1143000" indent="-1143000" algn="just">
              <a:buFont typeface="Wingdings" pitchFamily="2" charset="2"/>
              <a:buChar char="q"/>
            </a:pPr>
            <a:r>
              <a:rPr lang="en-US" sz="11200" dirty="0">
                <a:solidFill>
                  <a:schemeClr val="tx1"/>
                </a:solidFill>
                <a:latin typeface="Times New Roman" pitchFamily="18" charset="0"/>
                <a:cs typeface="Times New Roman" pitchFamily="18" charset="0"/>
              </a:rPr>
              <a:t>So we may ask, “If God doesn’t exist, everything is permissible?” If so, nothing is forbidden or required. </a:t>
            </a:r>
          </a:p>
          <a:p>
            <a:pPr marL="1143000" indent="-1143000" algn="just">
              <a:buFont typeface="Wingdings" pitchFamily="2" charset="2"/>
              <a:buChar char="q"/>
            </a:pPr>
            <a:r>
              <a:rPr lang="en-US" sz="11200" dirty="0">
                <a:solidFill>
                  <a:schemeClr val="tx1"/>
                </a:solidFill>
                <a:latin typeface="Times New Roman" pitchFamily="18" charset="0"/>
                <a:cs typeface="Times New Roman" pitchFamily="18" charset="0"/>
              </a:rPr>
              <a:t>Without God, we have moral nihilism. If there is no God, then nothing is ethically wrong, required, or permitted.</a:t>
            </a:r>
          </a:p>
          <a:p>
            <a:pPr lvl="0" algn="just"/>
            <a:endParaRPr lang="en-US" sz="7000" dirty="0">
              <a:solidFill>
                <a:schemeClr val="tx1"/>
              </a:solidFill>
              <a:latin typeface="Times New Roman" pitchFamily="18" charset="0"/>
              <a:cs typeface="Times New Roman" pitchFamily="18" charset="0"/>
            </a:endParaRPr>
          </a:p>
          <a:p>
            <a:pPr algn="just"/>
            <a:endParaRPr lang="en-US" sz="7000" dirty="0">
              <a:solidFill>
                <a:schemeClr val="tx1"/>
              </a:solidFill>
              <a:latin typeface="Times New Roman" pitchFamily="18" charset="0"/>
              <a:cs typeface="Times New Roman" pitchFamily="18" charset="0"/>
            </a:endParaRPr>
          </a:p>
          <a:p>
            <a:pPr algn="just"/>
            <a:endParaRPr lang="en-US" sz="3600" dirty="0">
              <a:solidFill>
                <a:schemeClr val="tx1"/>
              </a:solidFill>
              <a:latin typeface="Times New Roman" pitchFamily="18" charset="0"/>
              <a:cs typeface="Times New Roman" pitchFamily="18" charset="0"/>
            </a:endParaRPr>
          </a:p>
          <a:p>
            <a:pPr algn="just"/>
            <a:r>
              <a:rPr lang="en-US" sz="3600" b="1" dirty="0">
                <a:solidFill>
                  <a:schemeClr val="tx1"/>
                </a:solidFill>
                <a:latin typeface="Times New Roman" pitchFamily="18" charset="0"/>
                <a:cs typeface="Times New Roman" pitchFamily="18" charset="0"/>
              </a:rPr>
              <a:t> </a:t>
            </a:r>
          </a:p>
          <a:p>
            <a:pPr algn="just"/>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E83DB85-B354-4ECD-92D6-0F6235847D85}"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61</a:t>
            </a:fld>
            <a:endParaRPr lang="en-US"/>
          </a:p>
        </p:txBody>
      </p:sp>
    </p:spTree>
    <p:extLst>
      <p:ext uri="{BB962C8B-B14F-4D97-AF65-F5344CB8AC3E}">
        <p14:creationId xmlns:p14="http://schemas.microsoft.com/office/powerpoint/2010/main" val="4166228348"/>
      </p:ext>
    </p:extLst>
  </p:cSld>
  <p:clrMapOvr>
    <a:masterClrMapping/>
  </p:clrMapOvr>
  <p:transition spd="slow">
    <p:strips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p:spPr>
        <p:txBody>
          <a:bodyPr>
            <a:normAutofit fontScale="25000" lnSpcReduction="20000"/>
          </a:bodyPr>
          <a:lstStyle/>
          <a:p>
            <a:r>
              <a:rPr lang="en-US" sz="11200" b="1" dirty="0">
                <a:solidFill>
                  <a:srgbClr val="FF0000"/>
                </a:solidFill>
                <a:latin typeface="Times New Roman" pitchFamily="18" charset="0"/>
                <a:cs typeface="Times New Roman" pitchFamily="18" charset="0"/>
              </a:rPr>
              <a:t>Problems with the Divine Command Theory</a:t>
            </a:r>
          </a:p>
          <a:p>
            <a:pPr algn="just"/>
            <a:r>
              <a:rPr lang="en-US" sz="11200" dirty="0">
                <a:solidFill>
                  <a:schemeClr val="tx1"/>
                </a:solidFill>
                <a:latin typeface="Times New Roman" pitchFamily="18" charset="0"/>
                <a:cs typeface="Times New Roman" pitchFamily="18" charset="0"/>
              </a:rPr>
              <a:t>There are two problems with the DCT that need to be faced by those who hold it. </a:t>
            </a:r>
          </a:p>
          <a:p>
            <a:pPr algn="just"/>
            <a:r>
              <a:rPr lang="en-US" sz="11200" dirty="0">
                <a:solidFill>
                  <a:schemeClr val="tx1"/>
                </a:solidFill>
                <a:latin typeface="Times New Roman" pitchFamily="18" charset="0"/>
                <a:cs typeface="Times New Roman" pitchFamily="18" charset="0"/>
              </a:rPr>
              <a:t>1. DCT would seem to make the attribution of “goodness” to God redundant. When we say “God is good,” we think we are ascribing a property to God; but if good simply means “what God commands or wills,” then we are not attributing any property to God. Our statement “God is good” merely means “God does whatever he wills to do” or “God practices what he preaches,” </a:t>
            </a:r>
          </a:p>
          <a:p>
            <a:pPr lvl="0" algn="just"/>
            <a:r>
              <a:rPr lang="en-US" sz="11200" dirty="0">
                <a:solidFill>
                  <a:schemeClr val="tx1"/>
                </a:solidFill>
                <a:latin typeface="Times New Roman" pitchFamily="18" charset="0"/>
                <a:cs typeface="Times New Roman" pitchFamily="18" charset="0"/>
              </a:rPr>
              <a:t>2. DCT is that it seems to make morality into some-thing arbitrary. If God’s decree is the sole arbiter of right and wrong, it would seem to be logically possible for such heinous acts as rape, killing of the innocent for the fun of it, and gratuitous cruelty to become morally good actions—if God suddenly decided to command us to do these things</a:t>
            </a:r>
          </a:p>
          <a:p>
            <a:pPr algn="just"/>
            <a:endParaRPr lang="en-US" sz="7000" dirty="0">
              <a:solidFill>
                <a:schemeClr val="tx1"/>
              </a:solidFill>
              <a:latin typeface="Times New Roman" pitchFamily="18" charset="0"/>
              <a:cs typeface="Times New Roman" pitchFamily="18" charset="0"/>
            </a:endParaRPr>
          </a:p>
          <a:p>
            <a:pPr algn="just"/>
            <a:endParaRPr lang="en-US" sz="7000" dirty="0">
              <a:solidFill>
                <a:schemeClr val="tx1"/>
              </a:solidFill>
              <a:latin typeface="Times New Roman" pitchFamily="18" charset="0"/>
              <a:cs typeface="Times New Roman" pitchFamily="18" charset="0"/>
            </a:endParaRPr>
          </a:p>
          <a:p>
            <a:pPr algn="just"/>
            <a:endParaRPr lang="en-US" sz="3600" dirty="0">
              <a:solidFill>
                <a:schemeClr val="tx1"/>
              </a:solidFill>
              <a:latin typeface="Times New Roman" pitchFamily="18" charset="0"/>
              <a:cs typeface="Times New Roman" pitchFamily="18" charset="0"/>
            </a:endParaRPr>
          </a:p>
          <a:p>
            <a:pPr algn="just"/>
            <a:r>
              <a:rPr lang="en-US" sz="3600" b="1" dirty="0">
                <a:solidFill>
                  <a:schemeClr val="tx1"/>
                </a:solidFill>
                <a:latin typeface="Times New Roman" pitchFamily="18" charset="0"/>
                <a:cs typeface="Times New Roman" pitchFamily="18" charset="0"/>
              </a:rPr>
              <a:t> </a:t>
            </a:r>
          </a:p>
          <a:p>
            <a:pPr algn="just"/>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3CEA8E-B175-48AE-B82D-03C757A6E872}"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62</a:t>
            </a:fld>
            <a:endParaRPr lang="en-US"/>
          </a:p>
        </p:txBody>
      </p:sp>
    </p:spTree>
    <p:extLst>
      <p:ext uri="{BB962C8B-B14F-4D97-AF65-F5344CB8AC3E}">
        <p14:creationId xmlns:p14="http://schemas.microsoft.com/office/powerpoint/2010/main" val="1622530173"/>
      </p:ext>
    </p:extLst>
  </p:cSld>
  <p:clrMapOvr>
    <a:masterClrMapping/>
  </p:clrMapOvr>
  <p:transition spd="slow">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629400"/>
          </a:xfrm>
        </p:spPr>
        <p:txBody>
          <a:bodyPr>
            <a:normAutofit/>
          </a:bodyPr>
          <a:lstStyle/>
          <a:p>
            <a:pPr lvl="2" algn="just"/>
            <a:r>
              <a:rPr lang="en-US" sz="3000" b="1" dirty="0">
                <a:solidFill>
                  <a:srgbClr val="C00000"/>
                </a:solidFill>
                <a:latin typeface="Times New Roman" pitchFamily="18" charset="0"/>
                <a:cs typeface="Times New Roman" pitchFamily="18" charset="0"/>
              </a:rPr>
              <a:t>2.3.3.Virtue Ethics</a:t>
            </a:r>
          </a:p>
          <a:p>
            <a:pPr algn="just"/>
            <a:r>
              <a:rPr lang="en-US" sz="3000" b="1" dirty="0">
                <a:solidFill>
                  <a:schemeClr val="tx1"/>
                </a:solidFill>
                <a:latin typeface="Times New Roman" pitchFamily="18" charset="0"/>
                <a:cs typeface="Times New Roman" pitchFamily="18" charset="0"/>
              </a:rPr>
              <a:t>Virtue Ethics: Challenging the adequacy of rule-based theories</a:t>
            </a:r>
          </a:p>
          <a:p>
            <a:pPr algn="just"/>
            <a:r>
              <a:rPr lang="en-US" sz="3000" dirty="0">
                <a:solidFill>
                  <a:schemeClr val="tx1"/>
                </a:solidFill>
                <a:latin typeface="Times New Roman" pitchFamily="18" charset="0"/>
                <a:cs typeface="Times New Roman" pitchFamily="18" charset="0"/>
              </a:rPr>
              <a:t>“Virtue ethics” is a technical term in contemporary Western analytical moral philosophy, used to distinguish a normative ethical theory focused on the virtues, or moral character, from others such as deontology (or </a:t>
            </a:r>
            <a:r>
              <a:rPr lang="en-US" sz="3000" dirty="0" err="1">
                <a:solidFill>
                  <a:schemeClr val="tx1"/>
                </a:solidFill>
                <a:latin typeface="Times New Roman" pitchFamily="18" charset="0"/>
                <a:cs typeface="Times New Roman" pitchFamily="18" charset="0"/>
              </a:rPr>
              <a:t>contractarianism</a:t>
            </a:r>
            <a:r>
              <a:rPr lang="en-US" sz="3000" dirty="0">
                <a:solidFill>
                  <a:schemeClr val="tx1"/>
                </a:solidFill>
                <a:latin typeface="Times New Roman" pitchFamily="18" charset="0"/>
                <a:cs typeface="Times New Roman" pitchFamily="18" charset="0"/>
              </a:rPr>
              <a:t>) and consequentialism.</a:t>
            </a:r>
          </a:p>
          <a:p>
            <a:pPr algn="just"/>
            <a:r>
              <a:rPr lang="en-US" sz="3000" b="1" dirty="0">
                <a:solidFill>
                  <a:schemeClr val="tx1"/>
                </a:solidFill>
                <a:latin typeface="Times New Roman" pitchFamily="18" charset="0"/>
                <a:cs typeface="Times New Roman" pitchFamily="18" charset="0"/>
              </a:rPr>
              <a:t>Aristotle’s Ethics</a:t>
            </a:r>
            <a:endParaRPr lang="en-US" sz="3000" dirty="0">
              <a:solidFill>
                <a:schemeClr val="tx1"/>
              </a:solidFill>
              <a:latin typeface="Times New Roman" pitchFamily="18" charset="0"/>
              <a:cs typeface="Times New Roman" pitchFamily="18" charset="0"/>
            </a:endParaRPr>
          </a:p>
          <a:p>
            <a:pPr algn="just"/>
            <a:r>
              <a:rPr lang="en-US" sz="3000" dirty="0">
                <a:solidFill>
                  <a:schemeClr val="tx1"/>
                </a:solidFill>
                <a:latin typeface="Times New Roman" pitchFamily="18" charset="0"/>
                <a:cs typeface="Times New Roman" pitchFamily="18" charset="0"/>
              </a:rPr>
              <a:t>The ancient Greek philosopher, Aristotle, (384-322 B.C.) first wrote a detailed issues of virtue morality in the </a:t>
            </a:r>
            <a:r>
              <a:rPr lang="en-US" sz="3000" dirty="0" err="1">
                <a:solidFill>
                  <a:schemeClr val="tx1"/>
                </a:solidFill>
                <a:latin typeface="Times New Roman" pitchFamily="18" charset="0"/>
                <a:cs typeface="Times New Roman" pitchFamily="18" charset="0"/>
              </a:rPr>
              <a:t>Nichomachean</a:t>
            </a:r>
            <a:r>
              <a:rPr lang="en-US" sz="3000" dirty="0">
                <a:solidFill>
                  <a:schemeClr val="tx1"/>
                </a:solidFill>
                <a:latin typeface="Times New Roman" pitchFamily="18" charset="0"/>
                <a:cs typeface="Times New Roman" pitchFamily="18" charset="0"/>
              </a:rPr>
              <a:t> Ethics. ‘Virtus‘ he understood as strength of character. </a:t>
            </a:r>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82A496C-17D8-483D-9A79-4599F3F185C2}"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63</a:t>
            </a:fld>
            <a:endParaRPr lang="en-US"/>
          </a:p>
        </p:txBody>
      </p:sp>
    </p:spTree>
    <p:extLst>
      <p:ext uri="{BB962C8B-B14F-4D97-AF65-F5344CB8AC3E}">
        <p14:creationId xmlns:p14="http://schemas.microsoft.com/office/powerpoint/2010/main" val="2579320165"/>
      </p:ext>
    </p:extLst>
  </p:cSld>
  <p:clrMapOvr>
    <a:masterClrMapping/>
  </p:clrMapOvr>
  <p:transition spd="slow">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10000"/>
          </a:bodyPr>
          <a:lstStyle/>
          <a:p>
            <a:pPr algn="just"/>
            <a:r>
              <a:rPr lang="en-US" b="1" dirty="0">
                <a:solidFill>
                  <a:schemeClr val="tx1"/>
                </a:solidFill>
                <a:latin typeface="Times New Roman" pitchFamily="18" charset="0"/>
                <a:cs typeface="Times New Roman" pitchFamily="18" charset="0"/>
              </a:rPr>
              <a:t>Key questions which virtue ethical systems ask include: </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en-US" dirty="0">
                <a:solidFill>
                  <a:schemeClr val="tx1"/>
                </a:solidFill>
                <a:latin typeface="Times New Roman" pitchFamily="18" charset="0"/>
                <a:cs typeface="Times New Roman" pitchFamily="18" charset="0"/>
              </a:rPr>
              <a:t>What sort of person do I want to be? </a:t>
            </a:r>
          </a:p>
          <a:p>
            <a:pPr marL="457200" lvl="0" indent="-457200" algn="just">
              <a:buFont typeface="Wingdings" pitchFamily="2" charset="2"/>
              <a:buChar char="ü"/>
            </a:pPr>
            <a:r>
              <a:rPr lang="en-US" dirty="0">
                <a:solidFill>
                  <a:schemeClr val="tx1"/>
                </a:solidFill>
                <a:latin typeface="Times New Roman" pitchFamily="18" charset="0"/>
                <a:cs typeface="Times New Roman" pitchFamily="18" charset="0"/>
              </a:rPr>
              <a:t>What virtues are characteristic of the person I want to be? </a:t>
            </a:r>
          </a:p>
          <a:p>
            <a:pPr marL="457200" lvl="0" indent="-457200" algn="just">
              <a:buFont typeface="Wingdings" pitchFamily="2" charset="2"/>
              <a:buChar char="ü"/>
            </a:pPr>
            <a:r>
              <a:rPr lang="en-US" dirty="0">
                <a:solidFill>
                  <a:schemeClr val="tx1"/>
                </a:solidFill>
                <a:latin typeface="Times New Roman" pitchFamily="18" charset="0"/>
                <a:cs typeface="Times New Roman" pitchFamily="18" charset="0"/>
              </a:rPr>
              <a:t>What actions will cultivate the virtues I want to possess? </a:t>
            </a:r>
          </a:p>
          <a:p>
            <a:pPr marL="457200" indent="-457200" algn="just">
              <a:buFont typeface="Wingdings" pitchFamily="2" charset="2"/>
              <a:buChar char="ü"/>
            </a:pPr>
            <a:r>
              <a:rPr lang="en-US" dirty="0">
                <a:solidFill>
                  <a:schemeClr val="tx1"/>
                </a:solidFill>
                <a:latin typeface="Times New Roman" pitchFamily="18" charset="0"/>
                <a:cs typeface="Times New Roman" pitchFamily="18" charset="0"/>
              </a:rPr>
              <a:t>What actions will be characteristic of the sort of person I want to be?</a:t>
            </a:r>
            <a:r>
              <a:rPr lang="en-US" b="1" dirty="0">
                <a:solidFill>
                  <a:schemeClr val="tx1"/>
                </a:solidFill>
                <a:latin typeface="Times New Roman" pitchFamily="18" charset="0"/>
                <a:cs typeface="Times New Roman" pitchFamily="18" charset="0"/>
              </a:rPr>
              <a:t> </a:t>
            </a:r>
          </a:p>
          <a:p>
            <a:pPr algn="just"/>
            <a:r>
              <a:rPr lang="en-US" b="1" dirty="0">
                <a:solidFill>
                  <a:schemeClr val="tx1"/>
                </a:solidFill>
                <a:latin typeface="Times New Roman" pitchFamily="18" charset="0"/>
                <a:cs typeface="Times New Roman" pitchFamily="18" charset="0"/>
              </a:rPr>
              <a:t>		What are the good for Aristotle?</a:t>
            </a:r>
          </a:p>
          <a:p>
            <a:pPr lvl="0" algn="just"/>
            <a:r>
              <a:rPr lang="en-US" dirty="0">
                <a:solidFill>
                  <a:schemeClr val="tx1"/>
                </a:solidFill>
                <a:latin typeface="Times New Roman" pitchFamily="18" charset="0"/>
                <a:cs typeface="Times New Roman" pitchFamily="18" charset="0"/>
              </a:rPr>
              <a:t>As Aristotle the good involves(following) in teleological system (actions).</a:t>
            </a:r>
          </a:p>
          <a:p>
            <a:pPr lvl="0" algn="just"/>
            <a:r>
              <a:rPr lang="en-US" b="1" dirty="0">
                <a:solidFill>
                  <a:srgbClr val="FF0000"/>
                </a:solidFill>
                <a:latin typeface="Times New Roman" pitchFamily="18" charset="0"/>
                <a:cs typeface="Times New Roman" pitchFamily="18" charset="0"/>
              </a:rPr>
              <a:t>A. Good is that which all things had aim and performs its   	proper function. </a:t>
            </a:r>
          </a:p>
          <a:p>
            <a:pPr lvl="0" algn="just"/>
            <a:r>
              <a:rPr lang="en-US" dirty="0" err="1">
                <a:solidFill>
                  <a:schemeClr val="tx1"/>
                </a:solidFill>
                <a:latin typeface="Times New Roman" pitchFamily="18" charset="0"/>
                <a:cs typeface="Times New Roman" pitchFamily="18" charset="0"/>
              </a:rPr>
              <a:t>e.g</a:t>
            </a:r>
            <a:r>
              <a:rPr lang="en-US" dirty="0">
                <a:solidFill>
                  <a:schemeClr val="tx1"/>
                </a:solidFill>
                <a:latin typeface="Times New Roman" pitchFamily="18" charset="0"/>
                <a:cs typeface="Times New Roman" pitchFamily="18" charset="0"/>
              </a:rPr>
              <a:t> A right action conducive to sciences and arts.</a:t>
            </a:r>
          </a:p>
          <a:p>
            <a:pPr lvl="0" algn="just"/>
            <a:r>
              <a:rPr lang="en-US" dirty="0">
                <a:solidFill>
                  <a:schemeClr val="tx1"/>
                </a:solidFill>
                <a:latin typeface="Times New Roman" pitchFamily="18" charset="0"/>
                <a:cs typeface="Times New Roman" pitchFamily="18" charset="0"/>
              </a:rPr>
              <a:t>   "The god" or best good is desired for its own sake and desire 	for all other ends and </a:t>
            </a:r>
            <a:r>
              <a:rPr lang="en-US" dirty="0">
                <a:solidFill>
                  <a:srgbClr val="FF0000"/>
                </a:solidFill>
                <a:latin typeface="Times New Roman" pitchFamily="18" charset="0"/>
                <a:cs typeface="Times New Roman" pitchFamily="18" charset="0"/>
              </a:rPr>
              <a:t>eudaemonia</a:t>
            </a:r>
            <a:r>
              <a:rPr lang="en-US" dirty="0">
                <a:solidFill>
                  <a:schemeClr val="tx1"/>
                </a:solidFill>
                <a:latin typeface="Times New Roman" pitchFamily="18" charset="0"/>
                <a:cs typeface="Times New Roman" pitchFamily="18" charset="0"/>
              </a:rPr>
              <a:t> is activity of the soul. </a:t>
            </a:r>
          </a:p>
          <a:p>
            <a:pPr marL="457200" lvl="0" indent="-457200" algn="just">
              <a:buFont typeface="Wingdings" panose="05000000000000000000" pitchFamily="2" charset="2"/>
              <a:buChar char="§"/>
            </a:pPr>
            <a:r>
              <a:rPr lang="en-US" dirty="0">
                <a:solidFill>
                  <a:srgbClr val="FF0000"/>
                </a:solidFill>
                <a:latin typeface="Times New Roman" pitchFamily="18" charset="0"/>
                <a:cs typeface="Times New Roman" pitchFamily="18" charset="0"/>
              </a:rPr>
              <a:t>Eudaemonia</a:t>
            </a:r>
            <a:r>
              <a:rPr lang="en-US" dirty="0">
                <a:solidFill>
                  <a:schemeClr val="tx1"/>
                </a:solidFill>
                <a:latin typeface="Times New Roman" pitchFamily="18" charset="0"/>
                <a:cs typeface="Times New Roman" pitchFamily="18" charset="0"/>
              </a:rPr>
              <a:t> means living well and doing well in the affairs of the world (conducive for happiness). </a:t>
            </a:r>
          </a:p>
        </p:txBody>
      </p:sp>
      <p:sp>
        <p:nvSpPr>
          <p:cNvPr id="4" name="Date Placeholder 3"/>
          <p:cNvSpPr>
            <a:spLocks noGrp="1"/>
          </p:cNvSpPr>
          <p:nvPr>
            <p:ph type="dt" sz="half" idx="10"/>
          </p:nvPr>
        </p:nvSpPr>
        <p:spPr/>
        <p:txBody>
          <a:bodyPr/>
          <a:lstStyle/>
          <a:p>
            <a:fld id="{69A1727F-DD52-4D98-8A21-7FC3AE36B83A}"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64</a:t>
            </a:fld>
            <a:endParaRPr lang="en-US"/>
          </a:p>
        </p:txBody>
      </p:sp>
    </p:spTree>
    <p:extLst>
      <p:ext uri="{BB962C8B-B14F-4D97-AF65-F5344CB8AC3E}">
        <p14:creationId xmlns:p14="http://schemas.microsoft.com/office/powerpoint/2010/main" val="603773321"/>
      </p:ext>
    </p:extLst>
  </p:cSld>
  <p:clrMapOvr>
    <a:masterClrMapping/>
  </p:clrMapOvr>
  <p:transition spd="slow">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189A3-9FB4-47C3-8DDE-000084BAE639}"/>
              </a:ext>
            </a:extLst>
          </p:cNvPr>
          <p:cNvSpPr>
            <a:spLocks noGrp="1"/>
          </p:cNvSpPr>
          <p:nvPr>
            <p:ph idx="1"/>
          </p:nvPr>
        </p:nvSpPr>
        <p:spPr>
          <a:xfrm>
            <a:off x="0" y="228600"/>
            <a:ext cx="9144000" cy="6629400"/>
          </a:xfrm>
        </p:spPr>
        <p:txBody>
          <a:bodyPr/>
          <a:lstStyle/>
          <a:p>
            <a:pPr algn="just"/>
            <a:r>
              <a:rPr lang="en-US" b="1" dirty="0">
                <a:solidFill>
                  <a:srgbClr val="FF0000"/>
                </a:solidFill>
              </a:rPr>
              <a:t>B. The good of human beings cannot be answered with the exactitude of a mathematical problem since mathematics starts with general principles and argues to conclusions. </a:t>
            </a:r>
          </a:p>
          <a:p>
            <a:pPr lvl="1" algn="just"/>
            <a:r>
              <a:rPr lang="en-US" dirty="0" err="1"/>
              <a:t>Eg.</a:t>
            </a:r>
            <a:r>
              <a:rPr lang="en-US" dirty="0"/>
              <a:t> Ethics starts with actual moral judgments before the formulation of general principles.</a:t>
            </a:r>
          </a:p>
          <a:p>
            <a:pPr algn="just"/>
            <a:r>
              <a:rPr lang="en-US" dirty="0"/>
              <a:t> </a:t>
            </a:r>
            <a:r>
              <a:rPr lang="en-US" b="1" dirty="0">
                <a:solidFill>
                  <a:srgbClr val="FF0000"/>
                </a:solidFill>
              </a:rPr>
              <a:t>C. Aristotle distinguishes between happiness 	(eudaemonia) and moral virtue:</a:t>
            </a:r>
          </a:p>
          <a:p>
            <a:pPr lvl="1" algn="just"/>
            <a:r>
              <a:rPr lang="en-US" dirty="0" err="1"/>
              <a:t>Eg.</a:t>
            </a:r>
            <a:r>
              <a:rPr lang="en-US" dirty="0"/>
              <a:t> Moral virtue is not the end of life for it can go with inactivity, misery, and unhappiness</a:t>
            </a:r>
          </a:p>
          <a:p>
            <a:pPr algn="just"/>
            <a:r>
              <a:rPr lang="en-US" dirty="0"/>
              <a:t>Happiness is an activity involving both moral and intellectual arete and the end of life. </a:t>
            </a:r>
          </a:p>
          <a:p>
            <a:pPr algn="just"/>
            <a:endParaRPr lang="am-ET" dirty="0"/>
          </a:p>
        </p:txBody>
      </p:sp>
      <p:sp>
        <p:nvSpPr>
          <p:cNvPr id="4" name="Date Placeholder 3">
            <a:extLst>
              <a:ext uri="{FF2B5EF4-FFF2-40B4-BE49-F238E27FC236}">
                <a16:creationId xmlns:a16="http://schemas.microsoft.com/office/drawing/2014/main" id="{EF95C84F-7770-4E0A-8E94-F33AECE7038C}"/>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AF897D00-8FD9-4842-8E13-940026D8F723}"/>
              </a:ext>
            </a:extLst>
          </p:cNvPr>
          <p:cNvSpPr>
            <a:spLocks noGrp="1"/>
          </p:cNvSpPr>
          <p:nvPr>
            <p:ph type="sldNum" sz="quarter" idx="12"/>
          </p:nvPr>
        </p:nvSpPr>
        <p:spPr/>
        <p:txBody>
          <a:bodyPr/>
          <a:lstStyle/>
          <a:p>
            <a:fld id="{A1F13613-7801-4FB6-A12A-D7862092E913}" type="slidenum">
              <a:rPr lang="en-US" smtClean="0"/>
              <a:pPr/>
              <a:t>65</a:t>
            </a:fld>
            <a:endParaRPr lang="en-US"/>
          </a:p>
        </p:txBody>
      </p:sp>
    </p:spTree>
    <p:extLst>
      <p:ext uri="{BB962C8B-B14F-4D97-AF65-F5344CB8AC3E}">
        <p14:creationId xmlns:p14="http://schemas.microsoft.com/office/powerpoint/2010/main" val="3953226911"/>
      </p:ext>
    </p:extLst>
  </p:cSld>
  <p:clrMapOvr>
    <a:masterClrMapping/>
  </p:clrMapOvr>
  <p:transition spd="slow">
    <p:strips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A90B1-AA0A-4A8B-89A7-779E1282118B}"/>
              </a:ext>
            </a:extLst>
          </p:cNvPr>
          <p:cNvSpPr>
            <a:spLocks noGrp="1"/>
          </p:cNvSpPr>
          <p:nvPr>
            <p:ph idx="1"/>
          </p:nvPr>
        </p:nvSpPr>
        <p:spPr>
          <a:xfrm>
            <a:off x="0" y="136526"/>
            <a:ext cx="9144000" cy="6721474"/>
          </a:xfrm>
        </p:spPr>
        <p:txBody>
          <a:bodyPr/>
          <a:lstStyle/>
          <a:p>
            <a:pPr algn="just"/>
            <a:r>
              <a:rPr lang="en-US" sz="2800" dirty="0"/>
              <a:t>For Aristotle People have a natural capacity for good character, and it also can develop through practice. So, acts, habits, characters and state of mind are fundament traits.</a:t>
            </a:r>
          </a:p>
          <a:p>
            <a:pPr algn="just"/>
            <a:r>
              <a:rPr lang="en-US" sz="2800" b="1" dirty="0">
                <a:solidFill>
                  <a:srgbClr val="FF0000"/>
                </a:solidFill>
              </a:rPr>
              <a:t>Acts: </a:t>
            </a:r>
            <a:r>
              <a:rPr lang="en-US" sz="2800" dirty="0"/>
              <a:t>sequence  human behavior, </a:t>
            </a:r>
            <a:r>
              <a:rPr lang="en-US" sz="2800" b="1" dirty="0">
                <a:solidFill>
                  <a:srgbClr val="FF0000"/>
                </a:solidFill>
              </a:rPr>
              <a:t>Habits:- </a:t>
            </a:r>
            <a:r>
              <a:rPr lang="en-US" sz="2800" dirty="0"/>
              <a:t>are developed through acts personal character. </a:t>
            </a:r>
            <a:r>
              <a:rPr lang="en-US" sz="2800" b="1" dirty="0">
                <a:solidFill>
                  <a:srgbClr val="FF0000"/>
                </a:solidFill>
              </a:rPr>
              <a:t>Character:</a:t>
            </a:r>
            <a:r>
              <a:rPr lang="en-US" sz="2800" dirty="0"/>
              <a:t>-natural &amp; practical capacity. </a:t>
            </a:r>
            <a:r>
              <a:rPr lang="en-US" sz="2800" b="1" dirty="0">
                <a:solidFill>
                  <a:srgbClr val="FF0000"/>
                </a:solidFill>
              </a:rPr>
              <a:t>State of mind:- </a:t>
            </a:r>
            <a:r>
              <a:rPr lang="en-US" sz="2800" dirty="0"/>
              <a:t>inherent quality of mind set.</a:t>
            </a:r>
          </a:p>
          <a:p>
            <a:pPr algn="just"/>
            <a:endParaRPr lang="am-ET" dirty="0"/>
          </a:p>
        </p:txBody>
      </p:sp>
      <p:sp>
        <p:nvSpPr>
          <p:cNvPr id="4" name="Date Placeholder 3">
            <a:extLst>
              <a:ext uri="{FF2B5EF4-FFF2-40B4-BE49-F238E27FC236}">
                <a16:creationId xmlns:a16="http://schemas.microsoft.com/office/drawing/2014/main" id="{602A351C-FEB0-4143-AB47-8F4802AD3CB4}"/>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7E9DA3D0-6DDA-4DFC-992F-C4A1C9052625}"/>
              </a:ext>
            </a:extLst>
          </p:cNvPr>
          <p:cNvSpPr>
            <a:spLocks noGrp="1"/>
          </p:cNvSpPr>
          <p:nvPr>
            <p:ph type="sldNum" sz="quarter" idx="12"/>
          </p:nvPr>
        </p:nvSpPr>
        <p:spPr/>
        <p:txBody>
          <a:bodyPr/>
          <a:lstStyle/>
          <a:p>
            <a:fld id="{A1F13613-7801-4FB6-A12A-D7862092E913}" type="slidenum">
              <a:rPr lang="en-US" smtClean="0"/>
              <a:pPr/>
              <a:t>66</a:t>
            </a:fld>
            <a:endParaRPr lang="en-US"/>
          </a:p>
        </p:txBody>
      </p:sp>
      <p:pic>
        <p:nvPicPr>
          <p:cNvPr id="6" name="Picture 5">
            <a:extLst>
              <a:ext uri="{FF2B5EF4-FFF2-40B4-BE49-F238E27FC236}">
                <a16:creationId xmlns:a16="http://schemas.microsoft.com/office/drawing/2014/main" id="{0893CE2D-8299-4054-B83A-36AB4A936858}"/>
              </a:ext>
            </a:extLst>
          </p:cNvPr>
          <p:cNvPicPr>
            <a:picLocks noChangeAspect="1"/>
          </p:cNvPicPr>
          <p:nvPr/>
        </p:nvPicPr>
        <p:blipFill>
          <a:blip r:embed="rId2"/>
          <a:stretch>
            <a:fillRect/>
          </a:stretch>
        </p:blipFill>
        <p:spPr>
          <a:xfrm>
            <a:off x="2364885" y="3429001"/>
            <a:ext cx="4188315" cy="3292474"/>
          </a:xfrm>
          <a:prstGeom prst="rect">
            <a:avLst/>
          </a:prstGeom>
        </p:spPr>
      </p:pic>
    </p:spTree>
    <p:extLst>
      <p:ext uri="{BB962C8B-B14F-4D97-AF65-F5344CB8AC3E}">
        <p14:creationId xmlns:p14="http://schemas.microsoft.com/office/powerpoint/2010/main" val="2579525528"/>
      </p:ext>
    </p:extLst>
  </p:cSld>
  <p:clrMapOvr>
    <a:masterClrMapping/>
  </p:clrMapOvr>
  <p:transition spd="slow">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81FEF-96C7-45B8-8DF1-FD1EFD856B50}"/>
              </a:ext>
            </a:extLst>
          </p:cNvPr>
          <p:cNvSpPr>
            <a:spLocks noGrp="1"/>
          </p:cNvSpPr>
          <p:nvPr>
            <p:ph idx="1"/>
          </p:nvPr>
        </p:nvSpPr>
        <p:spPr>
          <a:xfrm>
            <a:off x="0" y="136525"/>
            <a:ext cx="9144000" cy="6584949"/>
          </a:xfrm>
        </p:spPr>
        <p:txBody>
          <a:bodyPr/>
          <a:lstStyle/>
          <a:p>
            <a:pPr algn="just"/>
            <a:r>
              <a:rPr lang="en-US" dirty="0"/>
              <a:t>Finally, Aristotle defined Virtue, </a:t>
            </a:r>
            <a:r>
              <a:rPr lang="en-US" b="1" dirty="0">
                <a:solidFill>
                  <a:srgbClr val="FF0000"/>
                </a:solidFill>
              </a:rPr>
              <a:t>as arete, or excellence</a:t>
            </a:r>
            <a:r>
              <a:rPr lang="en-US" dirty="0"/>
              <a:t> mean b/n two extremes of excess and defect in regard to a feeling or action. </a:t>
            </a:r>
          </a:p>
          <a:p>
            <a:pPr algn="just"/>
            <a:r>
              <a:rPr lang="en-US" dirty="0"/>
              <a:t>The mean cannot be calculated a priori (most important).</a:t>
            </a:r>
          </a:p>
          <a:p>
            <a:pPr algn="just"/>
            <a:r>
              <a:rPr lang="en-US" dirty="0"/>
              <a:t> Because the mean is relatively the individual circumstances. For example, consider the following traits:</a:t>
            </a:r>
          </a:p>
          <a:p>
            <a:pPr algn="just"/>
            <a:endParaRPr lang="am-ET" dirty="0"/>
          </a:p>
        </p:txBody>
      </p:sp>
      <p:sp>
        <p:nvSpPr>
          <p:cNvPr id="4" name="Date Placeholder 3">
            <a:extLst>
              <a:ext uri="{FF2B5EF4-FFF2-40B4-BE49-F238E27FC236}">
                <a16:creationId xmlns:a16="http://schemas.microsoft.com/office/drawing/2014/main" id="{F1B4DFD0-7AA0-4DCF-B1E8-9BD099F04F5A}"/>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CD557405-2D61-4E02-B61B-97CC020C894E}"/>
              </a:ext>
            </a:extLst>
          </p:cNvPr>
          <p:cNvSpPr>
            <a:spLocks noGrp="1"/>
          </p:cNvSpPr>
          <p:nvPr>
            <p:ph type="sldNum" sz="quarter" idx="12"/>
          </p:nvPr>
        </p:nvSpPr>
        <p:spPr/>
        <p:txBody>
          <a:bodyPr/>
          <a:lstStyle/>
          <a:p>
            <a:fld id="{A1F13613-7801-4FB6-A12A-D7862092E913}" type="slidenum">
              <a:rPr lang="en-US" smtClean="0"/>
              <a:pPr/>
              <a:t>67</a:t>
            </a:fld>
            <a:endParaRPr lang="en-US"/>
          </a:p>
        </p:txBody>
      </p:sp>
    </p:spTree>
    <p:extLst>
      <p:ext uri="{BB962C8B-B14F-4D97-AF65-F5344CB8AC3E}">
        <p14:creationId xmlns:p14="http://schemas.microsoft.com/office/powerpoint/2010/main" val="1842769354"/>
      </p:ext>
    </p:extLst>
  </p:cSld>
  <p:clrMapOvr>
    <a:masterClrMapping/>
  </p:clrMapOvr>
  <p:transition spd="slow">
    <p:strips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1D9552-6849-4E2D-BC49-23B5028B251E}"/>
              </a:ext>
            </a:extLst>
          </p:cNvPr>
          <p:cNvPicPr>
            <a:picLocks noGrp="1" noChangeAspect="1"/>
          </p:cNvPicPr>
          <p:nvPr>
            <p:ph idx="1"/>
          </p:nvPr>
        </p:nvPicPr>
        <p:blipFill>
          <a:blip r:embed="rId3"/>
          <a:stretch>
            <a:fillRect/>
          </a:stretch>
        </p:blipFill>
        <p:spPr>
          <a:xfrm>
            <a:off x="0" y="1"/>
            <a:ext cx="9296400" cy="6858000"/>
          </a:xfrm>
        </p:spPr>
      </p:pic>
      <p:sp>
        <p:nvSpPr>
          <p:cNvPr id="4" name="Date Placeholder 3">
            <a:extLst>
              <a:ext uri="{FF2B5EF4-FFF2-40B4-BE49-F238E27FC236}">
                <a16:creationId xmlns:a16="http://schemas.microsoft.com/office/drawing/2014/main" id="{471B0D2B-DFD4-4C96-8AAB-FFBE0785CEF5}"/>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8A614D4A-203B-4E04-9B86-59E81F07B5EA}"/>
              </a:ext>
            </a:extLst>
          </p:cNvPr>
          <p:cNvSpPr>
            <a:spLocks noGrp="1"/>
          </p:cNvSpPr>
          <p:nvPr>
            <p:ph type="sldNum" sz="quarter" idx="12"/>
          </p:nvPr>
        </p:nvSpPr>
        <p:spPr/>
        <p:txBody>
          <a:bodyPr/>
          <a:lstStyle/>
          <a:p>
            <a:fld id="{A1F13613-7801-4FB6-A12A-D7862092E913}" type="slidenum">
              <a:rPr lang="en-US" smtClean="0"/>
              <a:pPr/>
              <a:t>68</a:t>
            </a:fld>
            <a:endParaRPr lang="en-US"/>
          </a:p>
        </p:txBody>
      </p:sp>
    </p:spTree>
    <p:extLst>
      <p:ext uri="{BB962C8B-B14F-4D97-AF65-F5344CB8AC3E}">
        <p14:creationId xmlns:p14="http://schemas.microsoft.com/office/powerpoint/2010/main" val="914966986"/>
      </p:ext>
    </p:extLst>
  </p:cSld>
  <p:clrMapOvr>
    <a:masterClrMapping/>
  </p:clrMapOvr>
  <p:transition spd="slow">
    <p:strips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50407-47A6-41F4-872D-6B04FD5E57A5}"/>
              </a:ext>
            </a:extLst>
          </p:cNvPr>
          <p:cNvSpPr>
            <a:spLocks noGrp="1"/>
          </p:cNvSpPr>
          <p:nvPr>
            <p:ph idx="1"/>
          </p:nvPr>
        </p:nvSpPr>
        <p:spPr>
          <a:xfrm>
            <a:off x="0" y="136526"/>
            <a:ext cx="8991600" cy="6721474"/>
          </a:xfrm>
        </p:spPr>
        <p:txBody>
          <a:bodyPr/>
          <a:lstStyle/>
          <a:p>
            <a:pPr algn="just"/>
            <a:r>
              <a:rPr lang="en-US" dirty="0"/>
              <a:t>For example Hartmann's Diagram </a:t>
            </a:r>
          </a:p>
          <a:p>
            <a:pPr algn="just"/>
            <a:r>
              <a:rPr lang="en-US" b="1" dirty="0">
                <a:solidFill>
                  <a:srgbClr val="FF0000"/>
                </a:solidFill>
              </a:rPr>
              <a:t>Ontological dimension:- </a:t>
            </a:r>
            <a:r>
              <a:rPr lang="en-US" dirty="0"/>
              <a:t>virtue of ethics reflects mean b/n defect and excess action of ethics </a:t>
            </a:r>
          </a:p>
          <a:p>
            <a:pPr algn="just"/>
            <a:r>
              <a:rPr lang="en-US" b="1" dirty="0">
                <a:solidFill>
                  <a:srgbClr val="FF0000"/>
                </a:solidFill>
              </a:rPr>
              <a:t>Axiological dimension:- </a:t>
            </a:r>
            <a:r>
              <a:rPr lang="en-US" dirty="0"/>
              <a:t>Virtue of ethics promotes moral values, political values and social values that support the action of goodness. </a:t>
            </a:r>
          </a:p>
          <a:p>
            <a:pPr algn="just"/>
            <a:endParaRPr lang="am-ET" dirty="0"/>
          </a:p>
        </p:txBody>
      </p:sp>
      <p:sp>
        <p:nvSpPr>
          <p:cNvPr id="4" name="Date Placeholder 3">
            <a:extLst>
              <a:ext uri="{FF2B5EF4-FFF2-40B4-BE49-F238E27FC236}">
                <a16:creationId xmlns:a16="http://schemas.microsoft.com/office/drawing/2014/main" id="{D9BAE6EA-2407-429A-AE07-6EA24AED14E2}"/>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50296C77-3602-4A77-94C4-3BE9385DF104}"/>
              </a:ext>
            </a:extLst>
          </p:cNvPr>
          <p:cNvSpPr>
            <a:spLocks noGrp="1"/>
          </p:cNvSpPr>
          <p:nvPr>
            <p:ph type="sldNum" sz="quarter" idx="12"/>
          </p:nvPr>
        </p:nvSpPr>
        <p:spPr/>
        <p:txBody>
          <a:bodyPr/>
          <a:lstStyle/>
          <a:p>
            <a:fld id="{A1F13613-7801-4FB6-A12A-D7862092E913}" type="slidenum">
              <a:rPr lang="en-US" smtClean="0"/>
              <a:pPr/>
              <a:t>69</a:t>
            </a:fld>
            <a:endParaRPr lang="en-US"/>
          </a:p>
        </p:txBody>
      </p:sp>
      <p:pic>
        <p:nvPicPr>
          <p:cNvPr id="6" name="Picture 5">
            <a:extLst>
              <a:ext uri="{FF2B5EF4-FFF2-40B4-BE49-F238E27FC236}">
                <a16:creationId xmlns:a16="http://schemas.microsoft.com/office/drawing/2014/main" id="{58E0BE4C-9781-4541-873A-8BB7C6B8D8E3}"/>
              </a:ext>
            </a:extLst>
          </p:cNvPr>
          <p:cNvPicPr>
            <a:picLocks noChangeAspect="1"/>
          </p:cNvPicPr>
          <p:nvPr/>
        </p:nvPicPr>
        <p:blipFill>
          <a:blip r:embed="rId2"/>
          <a:stretch>
            <a:fillRect/>
          </a:stretch>
        </p:blipFill>
        <p:spPr>
          <a:xfrm>
            <a:off x="1862099" y="3581400"/>
            <a:ext cx="5267401" cy="3140074"/>
          </a:xfrm>
          <a:prstGeom prst="rect">
            <a:avLst/>
          </a:prstGeom>
        </p:spPr>
      </p:pic>
    </p:spTree>
    <p:extLst>
      <p:ext uri="{BB962C8B-B14F-4D97-AF65-F5344CB8AC3E}">
        <p14:creationId xmlns:p14="http://schemas.microsoft.com/office/powerpoint/2010/main" val="153090342"/>
      </p:ext>
    </p:extLst>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CDC58-0A65-4D62-9E94-6287F632A46F}"/>
              </a:ext>
            </a:extLst>
          </p:cNvPr>
          <p:cNvSpPr>
            <a:spLocks noGrp="1"/>
          </p:cNvSpPr>
          <p:nvPr>
            <p:ph idx="1"/>
          </p:nvPr>
        </p:nvSpPr>
        <p:spPr>
          <a:xfrm>
            <a:off x="0" y="304800"/>
            <a:ext cx="8991600" cy="6416675"/>
          </a:xfrm>
        </p:spPr>
        <p:txBody>
          <a:bodyPr>
            <a:normAutofit fontScale="92500" lnSpcReduction="10000"/>
          </a:bodyPr>
          <a:lstStyle/>
          <a:p>
            <a:pPr algn="just"/>
            <a:r>
              <a:rPr lang="en-US" dirty="0"/>
              <a:t>Meta-ethics concerns-in metaphysics, epistemology, phenomenology and moral psychology, as well as in semantics and the theory of meaning. </a:t>
            </a:r>
          </a:p>
          <a:p>
            <a:pPr algn="just"/>
            <a:r>
              <a:rPr lang="en-US" dirty="0"/>
              <a:t>Positions in meta-ethics can be defined in terms of the answers they give to these sorts of question. </a:t>
            </a:r>
          </a:p>
          <a:p>
            <a:pPr algn="just"/>
            <a:r>
              <a:rPr lang="en-US" dirty="0"/>
              <a:t>Some examples of meta-ethical theories are </a:t>
            </a:r>
            <a:r>
              <a:rPr lang="en-US" b="1" dirty="0">
                <a:solidFill>
                  <a:srgbClr val="FF0000"/>
                </a:solidFill>
              </a:rPr>
              <a:t>Cognitivism, non-cognitivism, Error theory, More realism</a:t>
            </a:r>
          </a:p>
          <a:p>
            <a:pPr algn="just"/>
            <a:r>
              <a:rPr lang="en-US" b="1" dirty="0">
                <a:solidFill>
                  <a:srgbClr val="FF0000"/>
                </a:solidFill>
              </a:rPr>
              <a:t>Cognitivism</a:t>
            </a:r>
            <a:r>
              <a:rPr lang="en-US" dirty="0"/>
              <a:t> think that moral judgments are capable of being </a:t>
            </a:r>
            <a:r>
              <a:rPr lang="en-US" b="1" dirty="0"/>
              <a:t>true or false. </a:t>
            </a:r>
          </a:p>
          <a:p>
            <a:pPr algn="just"/>
            <a:r>
              <a:rPr lang="en-US" b="1" dirty="0">
                <a:solidFill>
                  <a:srgbClr val="FF0000"/>
                </a:solidFill>
              </a:rPr>
              <a:t>Non-cognitivism</a:t>
            </a:r>
            <a:r>
              <a:rPr lang="en-US" dirty="0"/>
              <a:t> think that moral judgments express states such as emotions or desires.</a:t>
            </a:r>
          </a:p>
          <a:p>
            <a:pPr algn="just"/>
            <a:r>
              <a:rPr lang="en-US" dirty="0"/>
              <a:t>Desires and emotions are not truth-apt. So moral judgments are </a:t>
            </a:r>
            <a:r>
              <a:rPr lang="en-US" b="1" dirty="0"/>
              <a:t>not capable of being true or false</a:t>
            </a:r>
            <a:r>
              <a:rPr lang="en-US" dirty="0"/>
              <a:t>. </a:t>
            </a:r>
          </a:p>
          <a:p>
            <a:pPr algn="just"/>
            <a:endParaRPr lang="am-ET" dirty="0"/>
          </a:p>
        </p:txBody>
      </p:sp>
      <p:sp>
        <p:nvSpPr>
          <p:cNvPr id="4" name="Date Placeholder 3">
            <a:extLst>
              <a:ext uri="{FF2B5EF4-FFF2-40B4-BE49-F238E27FC236}">
                <a16:creationId xmlns:a16="http://schemas.microsoft.com/office/drawing/2014/main" id="{01DE83CF-57DC-43DB-A6D7-4629D995152D}"/>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8601746E-85C2-465B-ACF3-1AF40BCE99E3}"/>
              </a:ext>
            </a:extLst>
          </p:cNvPr>
          <p:cNvSpPr>
            <a:spLocks noGrp="1"/>
          </p:cNvSpPr>
          <p:nvPr>
            <p:ph type="sldNum" sz="quarter" idx="12"/>
          </p:nvPr>
        </p:nvSpPr>
        <p:spPr/>
        <p:txBody>
          <a:bodyPr/>
          <a:lstStyle/>
          <a:p>
            <a:fld id="{A1F13613-7801-4FB6-A12A-D7862092E913}" type="slidenum">
              <a:rPr lang="en-US" smtClean="0"/>
              <a:pPr/>
              <a:t>7</a:t>
            </a:fld>
            <a:endParaRPr lang="en-US" dirty="0"/>
          </a:p>
        </p:txBody>
      </p:sp>
    </p:spTree>
    <p:extLst>
      <p:ext uri="{BB962C8B-B14F-4D97-AF65-F5344CB8AC3E}">
        <p14:creationId xmlns:p14="http://schemas.microsoft.com/office/powerpoint/2010/main" val="3159220891"/>
      </p:ext>
    </p:extLst>
  </p:cSld>
  <p:clrMapOvr>
    <a:masterClrMapping/>
  </p:clrMapOvr>
  <p:transition spd="slow">
    <p:strips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01EB1-46C9-4249-9CD8-AEA267627BA5}"/>
              </a:ext>
            </a:extLst>
          </p:cNvPr>
          <p:cNvSpPr>
            <a:spLocks noGrp="1"/>
          </p:cNvSpPr>
          <p:nvPr>
            <p:ph idx="1"/>
          </p:nvPr>
        </p:nvSpPr>
        <p:spPr>
          <a:xfrm>
            <a:off x="0" y="136526"/>
            <a:ext cx="9144000" cy="6721474"/>
          </a:xfrm>
        </p:spPr>
        <p:txBody>
          <a:bodyPr>
            <a:normAutofit fontScale="85000" lnSpcReduction="20000"/>
          </a:bodyPr>
          <a:lstStyle/>
          <a:p>
            <a:pPr marL="0" indent="0" algn="just">
              <a:buNone/>
            </a:pPr>
            <a:r>
              <a:rPr lang="en-US" dirty="0"/>
              <a:t>	 </a:t>
            </a:r>
            <a:r>
              <a:rPr lang="en-US" b="1" dirty="0">
                <a:solidFill>
                  <a:srgbClr val="FF0000"/>
                </a:solidFill>
              </a:rPr>
              <a:t>A summary of Aristotle's ethics virtues </a:t>
            </a:r>
          </a:p>
          <a:p>
            <a:pPr algn="just"/>
            <a:r>
              <a:rPr lang="en-US" dirty="0"/>
              <a:t>For Aristotle </a:t>
            </a:r>
            <a:r>
              <a:rPr lang="en-US" dirty="0">
                <a:solidFill>
                  <a:srgbClr val="FF0000"/>
                </a:solidFill>
              </a:rPr>
              <a:t>Pleasure and pain </a:t>
            </a:r>
            <a:r>
              <a:rPr lang="en-US" dirty="0"/>
              <a:t>are powerful determinants of our actions. </a:t>
            </a:r>
          </a:p>
          <a:p>
            <a:pPr algn="just"/>
            <a:r>
              <a:rPr lang="en-US" dirty="0"/>
              <a:t>The Contemplative Faculty--the exercise of perfect happiness in intellectual or philosophic activity. </a:t>
            </a:r>
          </a:p>
          <a:p>
            <a:pPr algn="just"/>
            <a:r>
              <a:rPr lang="en-US" dirty="0"/>
              <a:t>Reason is the highest faculty of human beings. </a:t>
            </a:r>
          </a:p>
          <a:p>
            <a:pPr algn="just"/>
            <a:r>
              <a:rPr lang="en-US" dirty="0"/>
              <a:t>Philosophy is loved as an end-in-itself, and so eudaemonia implies leisure and self-sufficiency as an environment for contemplation. </a:t>
            </a:r>
          </a:p>
          <a:p>
            <a:pPr algn="just"/>
            <a:r>
              <a:rPr lang="en-US" dirty="0"/>
              <a:t> Eudemonia is the state of personal wellbeing, having self-worth; exhibiting a zest for life; radiating energy; achieving happiness, "good spirit," or self-presence. </a:t>
            </a:r>
          </a:p>
          <a:p>
            <a:pPr algn="just"/>
            <a:r>
              <a:rPr lang="en-US" dirty="0"/>
              <a:t>happiness is activity of the soul in accordance with </a:t>
            </a:r>
            <a:r>
              <a:rPr lang="en-US" dirty="0" err="1"/>
              <a:t>areté</a:t>
            </a:r>
            <a:r>
              <a:rPr lang="en-US" dirty="0"/>
              <a:t> (excellence or virtue). </a:t>
            </a:r>
          </a:p>
          <a:p>
            <a:pPr algn="just"/>
            <a:r>
              <a:rPr lang="en-US" dirty="0"/>
              <a:t>Moral Virtue is not the end of life, for it can go with inactivity, misery, and unhappiness but someone being positive by action.</a:t>
            </a:r>
          </a:p>
          <a:p>
            <a:pPr algn="just"/>
            <a:endParaRPr lang="am-ET" dirty="0"/>
          </a:p>
        </p:txBody>
      </p:sp>
      <p:sp>
        <p:nvSpPr>
          <p:cNvPr id="4" name="Date Placeholder 3">
            <a:extLst>
              <a:ext uri="{FF2B5EF4-FFF2-40B4-BE49-F238E27FC236}">
                <a16:creationId xmlns:a16="http://schemas.microsoft.com/office/drawing/2014/main" id="{C2176075-FE03-40DC-938E-F0E3B651C5A6}"/>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9B000C22-AD12-46D8-87B8-1530CEDF2E9A}"/>
              </a:ext>
            </a:extLst>
          </p:cNvPr>
          <p:cNvSpPr>
            <a:spLocks noGrp="1"/>
          </p:cNvSpPr>
          <p:nvPr>
            <p:ph type="sldNum" sz="quarter" idx="12"/>
          </p:nvPr>
        </p:nvSpPr>
        <p:spPr/>
        <p:txBody>
          <a:bodyPr/>
          <a:lstStyle/>
          <a:p>
            <a:fld id="{A1F13613-7801-4FB6-A12A-D7862092E913}" type="slidenum">
              <a:rPr lang="en-US" smtClean="0"/>
              <a:pPr/>
              <a:t>70</a:t>
            </a:fld>
            <a:endParaRPr lang="en-US"/>
          </a:p>
        </p:txBody>
      </p:sp>
    </p:spTree>
    <p:extLst>
      <p:ext uri="{BB962C8B-B14F-4D97-AF65-F5344CB8AC3E}">
        <p14:creationId xmlns:p14="http://schemas.microsoft.com/office/powerpoint/2010/main" val="3929603810"/>
      </p:ext>
    </p:extLst>
  </p:cSld>
  <p:clrMapOvr>
    <a:masterClrMapping/>
  </p:clrMapOvr>
  <p:transition spd="slow">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629400"/>
          </a:xfrm>
        </p:spPr>
        <p:txBody>
          <a:bodyPr>
            <a:normAutofit/>
          </a:bodyPr>
          <a:lstStyle/>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People have a natural capacity for good character, and it is developed through practice. The capacity does not come first it's developed through practice</a:t>
            </a:r>
          </a:p>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Virtue, </a:t>
            </a:r>
            <a:r>
              <a:rPr lang="en-US" sz="2800" i="1" dirty="0">
                <a:solidFill>
                  <a:schemeClr val="tx1"/>
                </a:solidFill>
                <a:latin typeface="Times New Roman" pitchFamily="18" charset="0"/>
                <a:cs typeface="Times New Roman" pitchFamily="18" charset="0"/>
              </a:rPr>
              <a:t>arete</a:t>
            </a:r>
            <a:r>
              <a:rPr lang="en-US" sz="2800" dirty="0">
                <a:solidFill>
                  <a:schemeClr val="tx1"/>
                </a:solidFill>
                <a:latin typeface="Times New Roman" pitchFamily="18" charset="0"/>
                <a:cs typeface="Times New Roman" pitchFamily="18" charset="0"/>
              </a:rPr>
              <a:t>, or excellence is defined as a mean between two extremes of excess and defect in regard to a feeling or action as the practically wise person would determine it. The mean cannot be calculated </a:t>
            </a:r>
            <a:r>
              <a:rPr lang="en-US" sz="2800" i="1" dirty="0">
                <a:solidFill>
                  <a:schemeClr val="tx1"/>
                </a:solidFill>
                <a:latin typeface="Times New Roman" pitchFamily="18" charset="0"/>
                <a:cs typeface="Times New Roman" pitchFamily="18" charset="0"/>
              </a:rPr>
              <a:t>a priori</a:t>
            </a:r>
            <a:r>
              <a:rPr lang="en-US" sz="2800" dirty="0">
                <a:solidFill>
                  <a:schemeClr val="tx1"/>
                </a:solidFill>
                <a:latin typeface="Times New Roman" pitchFamily="18" charset="0"/>
                <a:cs typeface="Times New Roman" pitchFamily="18" charset="0"/>
              </a:rPr>
              <a:t>.</a:t>
            </a:r>
          </a:p>
          <a:p>
            <a:pPr marL="457200" indent="-457200" algn="just">
              <a:buFont typeface="Wingdings" panose="05000000000000000000" pitchFamily="2" charset="2"/>
              <a:buChar char="§"/>
            </a:pPr>
            <a:r>
              <a:rPr lang="en-US" sz="2800" b="1" i="1" dirty="0">
                <a:solidFill>
                  <a:schemeClr val="tx1"/>
                </a:solidFill>
                <a:latin typeface="Times New Roman" pitchFamily="18" charset="0"/>
                <a:cs typeface="Times New Roman" pitchFamily="18" charset="0"/>
              </a:rPr>
              <a:t>Phronesis</a:t>
            </a:r>
            <a:r>
              <a:rPr lang="en-US" sz="2800" dirty="0">
                <a:solidFill>
                  <a:schemeClr val="tx1"/>
                </a:solidFill>
                <a:latin typeface="Times New Roman" pitchFamily="18" charset="0"/>
                <a:cs typeface="Times New Roman" pitchFamily="18" charset="0"/>
              </a:rPr>
              <a:t> or </a:t>
            </a:r>
            <a:r>
              <a:rPr lang="en-US" sz="2800" b="1" dirty="0">
                <a:solidFill>
                  <a:schemeClr val="tx1"/>
                </a:solidFill>
                <a:latin typeface="Times New Roman" pitchFamily="18" charset="0"/>
                <a:cs typeface="Times New Roman" pitchFamily="18" charset="0"/>
              </a:rPr>
              <a:t>practical wisdom: </a:t>
            </a:r>
            <a:r>
              <a:rPr lang="en-US" sz="2800" dirty="0">
                <a:solidFill>
                  <a:schemeClr val="tx1"/>
                </a:solidFill>
                <a:latin typeface="Times New Roman" pitchFamily="18" charset="0"/>
                <a:cs typeface="Times New Roman" pitchFamily="18" charset="0"/>
              </a:rPr>
              <a:t>is the ability to see the right thing to do in the circumstances. </a:t>
            </a:r>
          </a:p>
          <a:p>
            <a:pPr marL="457200" indent="-457200" algn="just">
              <a:buFont typeface="Wingdings" panose="05000000000000000000" pitchFamily="2" charset="2"/>
              <a:buChar char="§"/>
            </a:pPr>
            <a:r>
              <a:rPr lang="en-US" sz="2800" b="1" dirty="0">
                <a:solidFill>
                  <a:schemeClr val="tx1"/>
                </a:solidFill>
                <a:latin typeface="Times New Roman" pitchFamily="18" charset="0"/>
                <a:cs typeface="Times New Roman" pitchFamily="18" charset="0"/>
              </a:rPr>
              <a:t>Pleasure:</a:t>
            </a:r>
            <a:r>
              <a:rPr lang="en-US" sz="2800" dirty="0">
                <a:solidFill>
                  <a:schemeClr val="tx1"/>
                </a:solidFill>
                <a:latin typeface="Times New Roman" pitchFamily="18" charset="0"/>
                <a:cs typeface="Times New Roman" pitchFamily="18" charset="0"/>
              </a:rPr>
              <a:t> is the natural accompaniment of unimpeded activity. Pleasure, as such, is neither good nor bad.</a:t>
            </a:r>
          </a:p>
          <a:p>
            <a:pPr marL="457200" indent="-457200" algn="just">
              <a:buFont typeface="Wingdings" panose="05000000000000000000" pitchFamily="2" charset="2"/>
              <a:buChar char="§"/>
            </a:pPr>
            <a:r>
              <a:rPr lang="en-US" sz="2800" b="1" dirty="0">
                <a:solidFill>
                  <a:schemeClr val="tx1"/>
                </a:solidFill>
                <a:latin typeface="Times New Roman" pitchFamily="18" charset="0"/>
                <a:cs typeface="Times New Roman" pitchFamily="18" charset="0"/>
              </a:rPr>
              <a:t>Friendship</a:t>
            </a:r>
            <a:r>
              <a:rPr lang="en-US" sz="2800" dirty="0">
                <a:solidFill>
                  <a:schemeClr val="tx1"/>
                </a:solidFill>
                <a:latin typeface="Times New Roman" pitchFamily="18" charset="0"/>
                <a:cs typeface="Times New Roman" pitchFamily="18" charset="0"/>
              </a:rPr>
              <a:t>: a person's relationship to a friend is the same as the relation to oneself. The friend can be thought of as a second self.</a:t>
            </a:r>
          </a:p>
          <a:p>
            <a:pPr algn="just"/>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1B6D58C-92EF-4AD4-A795-E262ABAC7429}" type="datetime1">
              <a:rPr lang="en-US" smtClean="0"/>
              <a:t>11/10/2021</a:t>
            </a:fld>
            <a:endParaRPr lang="en-US"/>
          </a:p>
        </p:txBody>
      </p:sp>
      <p:sp>
        <p:nvSpPr>
          <p:cNvPr id="5" name="Slide Number Placeholder 4"/>
          <p:cNvSpPr>
            <a:spLocks noGrp="1"/>
          </p:cNvSpPr>
          <p:nvPr>
            <p:ph type="sldNum" sz="quarter" idx="12"/>
          </p:nvPr>
        </p:nvSpPr>
        <p:spPr/>
        <p:txBody>
          <a:bodyPr/>
          <a:lstStyle/>
          <a:p>
            <a:fld id="{A1F13613-7801-4FB6-A12A-D7862092E913}" type="slidenum">
              <a:rPr lang="en-US" smtClean="0"/>
              <a:pPr/>
              <a:t>71</a:t>
            </a:fld>
            <a:endParaRPr lang="en-US"/>
          </a:p>
        </p:txBody>
      </p:sp>
    </p:spTree>
    <p:extLst>
      <p:ext uri="{BB962C8B-B14F-4D97-AF65-F5344CB8AC3E}">
        <p14:creationId xmlns:p14="http://schemas.microsoft.com/office/powerpoint/2010/main" val="4194529434"/>
      </p:ext>
    </p:extLst>
  </p:cSld>
  <p:clrMapOvr>
    <a:masterClrMapping/>
  </p:clrMapOvr>
  <p:transition spd="slow">
    <p:strips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AA01D25-A4CA-4167-91F4-A2FBDB24465C}"/>
              </a:ext>
            </a:extLst>
          </p:cNvPr>
          <p:cNvPicPr>
            <a:picLocks noGrp="1" noChangeAspect="1"/>
          </p:cNvPicPr>
          <p:nvPr>
            <p:ph idx="1"/>
          </p:nvPr>
        </p:nvPicPr>
        <p:blipFill>
          <a:blip r:embed="rId2"/>
          <a:stretch>
            <a:fillRect/>
          </a:stretch>
        </p:blipFill>
        <p:spPr>
          <a:xfrm>
            <a:off x="929317" y="1390912"/>
            <a:ext cx="7437765" cy="4212701"/>
          </a:xfrm>
          <a:prstGeom prst="rect">
            <a:avLst/>
          </a:prstGeom>
        </p:spPr>
      </p:pic>
      <p:sp>
        <p:nvSpPr>
          <p:cNvPr id="4" name="Date Placeholder 3">
            <a:extLst>
              <a:ext uri="{FF2B5EF4-FFF2-40B4-BE49-F238E27FC236}">
                <a16:creationId xmlns:a16="http://schemas.microsoft.com/office/drawing/2014/main" id="{E8D63093-E64D-4C99-B9F9-4500B62CA73C}"/>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4BA76089-0D59-451B-BAB1-CCFF09F147C0}"/>
              </a:ext>
            </a:extLst>
          </p:cNvPr>
          <p:cNvSpPr>
            <a:spLocks noGrp="1"/>
          </p:cNvSpPr>
          <p:nvPr>
            <p:ph type="sldNum" sz="quarter" idx="12"/>
          </p:nvPr>
        </p:nvSpPr>
        <p:spPr/>
        <p:txBody>
          <a:bodyPr/>
          <a:lstStyle/>
          <a:p>
            <a:fld id="{A1F13613-7801-4FB6-A12A-D7862092E913}" type="slidenum">
              <a:rPr lang="en-US" smtClean="0"/>
              <a:pPr/>
              <a:t>72</a:t>
            </a:fld>
            <a:endParaRPr lang="en-US"/>
          </a:p>
        </p:txBody>
      </p:sp>
      <p:sp>
        <p:nvSpPr>
          <p:cNvPr id="8" name="TextBox 7">
            <a:extLst>
              <a:ext uri="{FF2B5EF4-FFF2-40B4-BE49-F238E27FC236}">
                <a16:creationId xmlns:a16="http://schemas.microsoft.com/office/drawing/2014/main" id="{043ADBBE-C4A6-4AB9-8800-D33762EE05D6}"/>
              </a:ext>
            </a:extLst>
          </p:cNvPr>
          <p:cNvSpPr txBox="1"/>
          <p:nvPr/>
        </p:nvSpPr>
        <p:spPr>
          <a:xfrm>
            <a:off x="3276600" y="5795315"/>
            <a:ext cx="3124200" cy="646331"/>
          </a:xfrm>
          <a:prstGeom prst="rect">
            <a:avLst/>
          </a:prstGeom>
          <a:noFill/>
        </p:spPr>
        <p:txBody>
          <a:bodyPr wrap="square">
            <a:spAutoFit/>
          </a:bodyPr>
          <a:lstStyle/>
          <a:p>
            <a:r>
              <a:rPr lang="en-US" sz="3600" b="1" dirty="0">
                <a:solidFill>
                  <a:srgbClr val="FF0000"/>
                </a:solidFill>
              </a:rPr>
              <a:t>Thank You!!</a:t>
            </a:r>
            <a:endParaRPr lang="am-ET" sz="3600" b="1" dirty="0">
              <a:solidFill>
                <a:srgbClr val="FF0000"/>
              </a:solidFill>
            </a:endParaRPr>
          </a:p>
        </p:txBody>
      </p:sp>
    </p:spTree>
    <p:extLst>
      <p:ext uri="{BB962C8B-B14F-4D97-AF65-F5344CB8AC3E}">
        <p14:creationId xmlns:p14="http://schemas.microsoft.com/office/powerpoint/2010/main" val="3752087259"/>
      </p:ext>
    </p:extLst>
  </p:cSld>
  <p:clrMapOvr>
    <a:masterClrMapping/>
  </p:clrMapOvr>
  <p:transition spd="slow">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A28C6-B080-4DED-9C83-F8198ECD32C4}"/>
              </a:ext>
            </a:extLst>
          </p:cNvPr>
          <p:cNvSpPr>
            <a:spLocks noGrp="1"/>
          </p:cNvSpPr>
          <p:nvPr>
            <p:ph idx="1"/>
          </p:nvPr>
        </p:nvSpPr>
        <p:spPr>
          <a:xfrm>
            <a:off x="0" y="136525"/>
            <a:ext cx="9144000" cy="6584949"/>
          </a:xfrm>
        </p:spPr>
        <p:txBody>
          <a:bodyPr>
            <a:normAutofit fontScale="85000" lnSpcReduction="10000"/>
          </a:bodyPr>
          <a:lstStyle/>
          <a:p>
            <a:pPr marL="0" indent="0" algn="just">
              <a:buNone/>
            </a:pPr>
            <a:r>
              <a:rPr lang="en-US" dirty="0"/>
              <a:t>	</a:t>
            </a:r>
            <a:r>
              <a:rPr lang="en-US" b="1" dirty="0">
                <a:solidFill>
                  <a:srgbClr val="FF0000"/>
                </a:solidFill>
              </a:rPr>
              <a:t>Strong Cognitivism: Naturalism</a:t>
            </a:r>
          </a:p>
          <a:p>
            <a:pPr algn="just"/>
            <a:r>
              <a:rPr lang="en-US" dirty="0"/>
              <a:t>A strong cognitivism theory is one which holds that moral judgments </a:t>
            </a:r>
          </a:p>
          <a:p>
            <a:pPr lvl="1" algn="just"/>
            <a:r>
              <a:rPr lang="en-US" dirty="0"/>
              <a:t>(a) are apt(appropriate) for evaluation in terms of truth and falsity, and</a:t>
            </a:r>
          </a:p>
          <a:p>
            <a:pPr lvl="1" algn="just"/>
            <a:r>
              <a:rPr lang="en-US" dirty="0"/>
              <a:t>(b)can be the upshot(final result) of cognitively accessing the facts which render them true.</a:t>
            </a:r>
          </a:p>
          <a:p>
            <a:pPr algn="just"/>
            <a:r>
              <a:rPr lang="en-US" dirty="0"/>
              <a:t> Strong cognitivist theories can be </a:t>
            </a:r>
            <a:r>
              <a:rPr lang="en-US" b="1" dirty="0">
                <a:solidFill>
                  <a:srgbClr val="FF0000"/>
                </a:solidFill>
              </a:rPr>
              <a:t>either naturalist or non-naturalist.</a:t>
            </a:r>
            <a:r>
              <a:rPr lang="en-US" dirty="0"/>
              <a:t> </a:t>
            </a:r>
          </a:p>
          <a:p>
            <a:pPr algn="just"/>
            <a:r>
              <a:rPr lang="en-US" dirty="0"/>
              <a:t>According to a</a:t>
            </a:r>
            <a:r>
              <a:rPr lang="en-US" b="1" dirty="0">
                <a:solidFill>
                  <a:srgbClr val="FF0000"/>
                </a:solidFill>
              </a:rPr>
              <a:t> naturalism, </a:t>
            </a:r>
            <a:r>
              <a:rPr lang="en-US" dirty="0"/>
              <a:t>a moral judgments is rendered true or false by a natural state of affairs, and a true moral judgments affords us access. </a:t>
            </a:r>
          </a:p>
          <a:p>
            <a:pPr marL="0" indent="0" algn="just">
              <a:buNone/>
            </a:pPr>
            <a:r>
              <a:rPr lang="en-US" dirty="0"/>
              <a:t>	</a:t>
            </a:r>
            <a:r>
              <a:rPr lang="en-US" b="1" dirty="0">
                <a:solidFill>
                  <a:srgbClr val="FF0000"/>
                </a:solidFill>
              </a:rPr>
              <a:t>Strong Cognitivism: Non-Naturalism</a:t>
            </a:r>
          </a:p>
          <a:p>
            <a:pPr algn="just"/>
            <a:r>
              <a:rPr lang="en-US" b="1" dirty="0">
                <a:solidFill>
                  <a:srgbClr val="FF0000"/>
                </a:solidFill>
              </a:rPr>
              <a:t>Non-naturalism</a:t>
            </a:r>
            <a:r>
              <a:rPr lang="en-US" dirty="0"/>
              <a:t> think that moral properties(</a:t>
            </a:r>
            <a:r>
              <a:rPr lang="en-US"/>
              <a:t>special quality) </a:t>
            </a:r>
            <a:r>
              <a:rPr lang="en-US" dirty="0"/>
              <a:t>are not identical to or reducible to natural properties. </a:t>
            </a:r>
          </a:p>
          <a:p>
            <a:pPr algn="just"/>
            <a:r>
              <a:rPr lang="en-US" dirty="0"/>
              <a:t>They are irreducible and sui generis</a:t>
            </a:r>
            <a:r>
              <a:rPr lang="en-US" b="1" dirty="0">
                <a:solidFill>
                  <a:srgbClr val="FF0000"/>
                </a:solidFill>
              </a:rPr>
              <a:t>(unique). </a:t>
            </a:r>
          </a:p>
          <a:p>
            <a:pPr algn="just"/>
            <a:endParaRPr lang="am-ET" dirty="0"/>
          </a:p>
        </p:txBody>
      </p:sp>
      <p:sp>
        <p:nvSpPr>
          <p:cNvPr id="4" name="Date Placeholder 3">
            <a:extLst>
              <a:ext uri="{FF2B5EF4-FFF2-40B4-BE49-F238E27FC236}">
                <a16:creationId xmlns:a16="http://schemas.microsoft.com/office/drawing/2014/main" id="{F7E63721-8800-4D46-9D3D-EE463A82D308}"/>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81FEB8BE-8491-4245-950D-86C192A906E1}"/>
              </a:ext>
            </a:extLst>
          </p:cNvPr>
          <p:cNvSpPr>
            <a:spLocks noGrp="1"/>
          </p:cNvSpPr>
          <p:nvPr>
            <p:ph type="sldNum" sz="quarter" idx="12"/>
          </p:nvPr>
        </p:nvSpPr>
        <p:spPr/>
        <p:txBody>
          <a:bodyPr/>
          <a:lstStyle/>
          <a:p>
            <a:fld id="{A1F13613-7801-4FB6-A12A-D7862092E913}" type="slidenum">
              <a:rPr lang="en-US" smtClean="0"/>
              <a:pPr/>
              <a:t>8</a:t>
            </a:fld>
            <a:endParaRPr lang="en-US"/>
          </a:p>
        </p:txBody>
      </p:sp>
    </p:spTree>
    <p:extLst>
      <p:ext uri="{BB962C8B-B14F-4D97-AF65-F5344CB8AC3E}">
        <p14:creationId xmlns:p14="http://schemas.microsoft.com/office/powerpoint/2010/main" val="2805615724"/>
      </p:ext>
    </p:extLst>
  </p:cSld>
  <p:clrMapOvr>
    <a:masterClrMapping/>
  </p:clrMapOvr>
  <p:transition spd="slow">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14BBB-C720-40BF-A237-AF26EB24A646}"/>
              </a:ext>
            </a:extLst>
          </p:cNvPr>
          <p:cNvSpPr>
            <a:spLocks noGrp="1"/>
          </p:cNvSpPr>
          <p:nvPr>
            <p:ph idx="1"/>
          </p:nvPr>
        </p:nvSpPr>
        <p:spPr>
          <a:xfrm>
            <a:off x="152400" y="136525"/>
            <a:ext cx="8991600" cy="6584949"/>
          </a:xfrm>
        </p:spPr>
        <p:txBody>
          <a:bodyPr>
            <a:normAutofit fontScale="92500"/>
          </a:bodyPr>
          <a:lstStyle/>
          <a:p>
            <a:pPr marL="0" indent="0" algn="just">
              <a:buNone/>
            </a:pPr>
            <a:r>
              <a:rPr lang="en-US" dirty="0"/>
              <a:t>	</a:t>
            </a:r>
            <a:r>
              <a:rPr lang="en-US" b="1" dirty="0">
                <a:solidFill>
                  <a:srgbClr val="FF0000"/>
                </a:solidFill>
              </a:rPr>
              <a:t>Non-Cognitivism</a:t>
            </a:r>
          </a:p>
          <a:p>
            <a:pPr algn="just"/>
            <a:r>
              <a:rPr lang="en-US" b="1" dirty="0">
                <a:solidFill>
                  <a:srgbClr val="FF0000"/>
                </a:solidFill>
              </a:rPr>
              <a:t>Non-cognitivists</a:t>
            </a:r>
            <a:r>
              <a:rPr lang="en-US" dirty="0"/>
              <a:t> deny that moral judgements are even apt to be true or false. </a:t>
            </a:r>
          </a:p>
          <a:p>
            <a:pPr algn="just"/>
            <a:r>
              <a:rPr lang="en-US" dirty="0"/>
              <a:t>They disagree with both weak and strong cognitivism.</a:t>
            </a:r>
          </a:p>
          <a:p>
            <a:pPr algn="just"/>
            <a:r>
              <a:rPr lang="en-US" dirty="0"/>
              <a:t> We shall look at a number of arguments which the  non-cognitivist uses against cognitivism. An example of such an argument is the argument from moral psychology.</a:t>
            </a:r>
          </a:p>
          <a:p>
            <a:pPr algn="just"/>
            <a:r>
              <a:rPr lang="en-US" dirty="0"/>
              <a:t>Suppose that moral judgements can express beliefs, as the cognitivist claims. </a:t>
            </a:r>
          </a:p>
          <a:p>
            <a:pPr algn="just"/>
            <a:r>
              <a:rPr lang="en-US" dirty="0"/>
              <a:t>Being motivated to do something or to pursue a course of action is always a matter of </a:t>
            </a:r>
            <a:r>
              <a:rPr lang="en-US" dirty="0">
                <a:solidFill>
                  <a:srgbClr val="FF0000"/>
                </a:solidFill>
              </a:rPr>
              <a:t>having a belief and a desire. </a:t>
            </a:r>
          </a:p>
          <a:p>
            <a:pPr algn="just"/>
            <a:endParaRPr lang="am-ET" dirty="0"/>
          </a:p>
        </p:txBody>
      </p:sp>
      <p:sp>
        <p:nvSpPr>
          <p:cNvPr id="4" name="Date Placeholder 3">
            <a:extLst>
              <a:ext uri="{FF2B5EF4-FFF2-40B4-BE49-F238E27FC236}">
                <a16:creationId xmlns:a16="http://schemas.microsoft.com/office/drawing/2014/main" id="{96A4EDA5-2FF3-41C7-8C68-EACEB1860212}"/>
              </a:ext>
            </a:extLst>
          </p:cNvPr>
          <p:cNvSpPr>
            <a:spLocks noGrp="1"/>
          </p:cNvSpPr>
          <p:nvPr>
            <p:ph type="dt" sz="half" idx="10"/>
          </p:nvPr>
        </p:nvSpPr>
        <p:spPr/>
        <p:txBody>
          <a:bodyPr/>
          <a:lstStyle/>
          <a:p>
            <a:fld id="{27556435-9AD2-4A6A-BC3B-7F366CD76FA2}" type="datetime1">
              <a:rPr lang="en-US" smtClean="0"/>
              <a:t>11/10/2021</a:t>
            </a:fld>
            <a:endParaRPr lang="en-US"/>
          </a:p>
        </p:txBody>
      </p:sp>
      <p:sp>
        <p:nvSpPr>
          <p:cNvPr id="5" name="Slide Number Placeholder 4">
            <a:extLst>
              <a:ext uri="{FF2B5EF4-FFF2-40B4-BE49-F238E27FC236}">
                <a16:creationId xmlns:a16="http://schemas.microsoft.com/office/drawing/2014/main" id="{44078A19-2054-4E3B-8E75-9AC6156638B2}"/>
              </a:ext>
            </a:extLst>
          </p:cNvPr>
          <p:cNvSpPr>
            <a:spLocks noGrp="1"/>
          </p:cNvSpPr>
          <p:nvPr>
            <p:ph type="sldNum" sz="quarter" idx="12"/>
          </p:nvPr>
        </p:nvSpPr>
        <p:spPr/>
        <p:txBody>
          <a:bodyPr/>
          <a:lstStyle/>
          <a:p>
            <a:fld id="{A1F13613-7801-4FB6-A12A-D7862092E913}" type="slidenum">
              <a:rPr lang="en-US" smtClean="0"/>
              <a:pPr/>
              <a:t>9</a:t>
            </a:fld>
            <a:endParaRPr lang="en-US"/>
          </a:p>
        </p:txBody>
      </p:sp>
    </p:spTree>
    <p:extLst>
      <p:ext uri="{BB962C8B-B14F-4D97-AF65-F5344CB8AC3E}">
        <p14:creationId xmlns:p14="http://schemas.microsoft.com/office/powerpoint/2010/main" val="2396879337"/>
      </p:ext>
    </p:extLst>
  </p:cSld>
  <p:clrMapOvr>
    <a:masterClrMapping/>
  </p:clrMapOvr>
  <p:transition spd="slow">
    <p:strips dir="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2586</TotalTime>
  <Words>8185</Words>
  <Application>Microsoft Office PowerPoint</Application>
  <PresentationFormat>On-screen Show (4:3)</PresentationFormat>
  <Paragraphs>575</Paragraphs>
  <Slides>72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Nyala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mbt</cp:lastModifiedBy>
  <cp:revision>341</cp:revision>
  <dcterms:created xsi:type="dcterms:W3CDTF">2018-12-07T13:08:26Z</dcterms:created>
  <dcterms:modified xsi:type="dcterms:W3CDTF">2021-11-11T06:52:05Z</dcterms:modified>
</cp:coreProperties>
</file>