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5" r:id="rId18"/>
    <p:sldId id="281" r:id="rId19"/>
    <p:sldId id="276" r:id="rId20"/>
    <p:sldId id="277" r:id="rId21"/>
    <p:sldId id="282" r:id="rId22"/>
    <p:sldId id="279" r:id="rId23"/>
    <p:sldId id="280" r:id="rId24"/>
    <p:sldId id="283" r:id="rId25"/>
    <p:sldId id="284" r:id="rId26"/>
    <p:sldId id="285" r:id="rId27"/>
    <p:sldId id="297" r:id="rId28"/>
    <p:sldId id="286" r:id="rId29"/>
    <p:sldId id="298" r:id="rId30"/>
    <p:sldId id="287" r:id="rId31"/>
    <p:sldId id="288" r:id="rId32"/>
    <p:sldId id="289" r:id="rId33"/>
    <p:sldId id="290" r:id="rId34"/>
    <p:sldId id="291" r:id="rId35"/>
    <p:sldId id="292" r:id="rId36"/>
    <p:sldId id="293" r:id="rId37"/>
    <p:sldId id="294" r:id="rId38"/>
    <p:sldId id="295" r:id="rId39"/>
    <p:sldId id="296" r:id="rId40"/>
    <p:sldId id="306" r:id="rId41"/>
    <p:sldId id="299" r:id="rId42"/>
    <p:sldId id="308" r:id="rId43"/>
    <p:sldId id="300" r:id="rId44"/>
    <p:sldId id="301" r:id="rId45"/>
    <p:sldId id="302" r:id="rId46"/>
    <p:sldId id="307" r:id="rId47"/>
    <p:sldId id="303" r:id="rId48"/>
    <p:sldId id="318" r:id="rId49"/>
    <p:sldId id="304" r:id="rId50"/>
    <p:sldId id="309" r:id="rId51"/>
    <p:sldId id="310" r:id="rId52"/>
    <p:sldId id="311" r:id="rId53"/>
    <p:sldId id="319" r:id="rId54"/>
    <p:sldId id="312" r:id="rId55"/>
    <p:sldId id="338" r:id="rId56"/>
    <p:sldId id="313" r:id="rId57"/>
    <p:sldId id="314" r:id="rId58"/>
    <p:sldId id="315" r:id="rId59"/>
    <p:sldId id="316" r:id="rId60"/>
    <p:sldId id="317" r:id="rId61"/>
    <p:sldId id="320" r:id="rId62"/>
    <p:sldId id="321" r:id="rId63"/>
    <p:sldId id="322" r:id="rId64"/>
    <p:sldId id="323" r:id="rId65"/>
    <p:sldId id="324" r:id="rId66"/>
    <p:sldId id="325" r:id="rId67"/>
    <p:sldId id="339" r:id="rId68"/>
    <p:sldId id="326" r:id="rId69"/>
    <p:sldId id="327" r:id="rId70"/>
    <p:sldId id="328" r:id="rId71"/>
    <p:sldId id="329" r:id="rId72"/>
    <p:sldId id="330" r:id="rId73"/>
    <p:sldId id="331" r:id="rId74"/>
    <p:sldId id="332" r:id="rId75"/>
    <p:sldId id="333" r:id="rId76"/>
    <p:sldId id="334" r:id="rId77"/>
    <p:sldId id="335" r:id="rId78"/>
    <p:sldId id="340" r:id="rId79"/>
    <p:sldId id="341" r:id="rId80"/>
    <p:sldId id="336" r:id="rId81"/>
    <p:sldId id="337"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87549" autoAdjust="0"/>
  </p:normalViewPr>
  <p:slideViewPr>
    <p:cSldViewPr>
      <p:cViewPr varScale="1">
        <p:scale>
          <a:sx n="60" d="100"/>
          <a:sy n="60" d="100"/>
        </p:scale>
        <p:origin x="186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tableStyles" Target="tableStyle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m-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C6514-5D43-4338-9712-DD9E3E01632F}" type="datetimeFigureOut">
              <a:rPr lang="am-ET" smtClean="0"/>
              <a:t>01/01/2022</a:t>
            </a:fld>
            <a:endParaRPr lang="am-E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am-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m-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963AB-60C9-4944-9D8B-F85A45F5BAB3}" type="slidenum">
              <a:rPr lang="am-ET" smtClean="0"/>
              <a:t>‹#›</a:t>
            </a:fld>
            <a:endParaRPr lang="am-ET"/>
          </a:p>
        </p:txBody>
      </p:sp>
    </p:spTree>
    <p:extLst>
      <p:ext uri="{BB962C8B-B14F-4D97-AF65-F5344CB8AC3E}">
        <p14:creationId xmlns:p14="http://schemas.microsoft.com/office/powerpoint/2010/main" val="75636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m-ET" dirty="0"/>
          </a:p>
        </p:txBody>
      </p:sp>
      <p:sp>
        <p:nvSpPr>
          <p:cNvPr id="4" name="Slide Number Placeholder 3"/>
          <p:cNvSpPr>
            <a:spLocks noGrp="1"/>
          </p:cNvSpPr>
          <p:nvPr>
            <p:ph type="sldNum" sz="quarter" idx="5"/>
          </p:nvPr>
        </p:nvSpPr>
        <p:spPr/>
        <p:txBody>
          <a:bodyPr/>
          <a:lstStyle/>
          <a:p>
            <a:fld id="{C94963AB-60C9-4944-9D8B-F85A45F5BAB3}" type="slidenum">
              <a:rPr lang="am-ET" smtClean="0"/>
              <a:t>5</a:t>
            </a:fld>
            <a:endParaRPr lang="am-ET"/>
          </a:p>
        </p:txBody>
      </p:sp>
    </p:spTree>
    <p:extLst>
      <p:ext uri="{BB962C8B-B14F-4D97-AF65-F5344CB8AC3E}">
        <p14:creationId xmlns:p14="http://schemas.microsoft.com/office/powerpoint/2010/main" val="425552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m-ET" dirty="0"/>
          </a:p>
        </p:txBody>
      </p:sp>
      <p:sp>
        <p:nvSpPr>
          <p:cNvPr id="4" name="Slide Number Placeholder 3"/>
          <p:cNvSpPr>
            <a:spLocks noGrp="1"/>
          </p:cNvSpPr>
          <p:nvPr>
            <p:ph type="sldNum" sz="quarter" idx="5"/>
          </p:nvPr>
        </p:nvSpPr>
        <p:spPr/>
        <p:txBody>
          <a:bodyPr/>
          <a:lstStyle/>
          <a:p>
            <a:fld id="{C94963AB-60C9-4944-9D8B-F85A45F5BAB3}" type="slidenum">
              <a:rPr lang="am-ET" smtClean="0"/>
              <a:t>17</a:t>
            </a:fld>
            <a:endParaRPr lang="am-ET"/>
          </a:p>
        </p:txBody>
      </p:sp>
    </p:spTree>
    <p:extLst>
      <p:ext uri="{BB962C8B-B14F-4D97-AF65-F5344CB8AC3E}">
        <p14:creationId xmlns:p14="http://schemas.microsoft.com/office/powerpoint/2010/main" val="267377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m-ET" dirty="0"/>
          </a:p>
        </p:txBody>
      </p:sp>
      <p:sp>
        <p:nvSpPr>
          <p:cNvPr id="4" name="Slide Number Placeholder 3"/>
          <p:cNvSpPr>
            <a:spLocks noGrp="1"/>
          </p:cNvSpPr>
          <p:nvPr>
            <p:ph type="sldNum" sz="quarter" idx="5"/>
          </p:nvPr>
        </p:nvSpPr>
        <p:spPr/>
        <p:txBody>
          <a:bodyPr/>
          <a:lstStyle/>
          <a:p>
            <a:fld id="{C94963AB-60C9-4944-9D8B-F85A45F5BAB3}" type="slidenum">
              <a:rPr lang="am-ET" smtClean="0"/>
              <a:t>33</a:t>
            </a:fld>
            <a:endParaRPr lang="am-ET"/>
          </a:p>
        </p:txBody>
      </p:sp>
    </p:spTree>
    <p:extLst>
      <p:ext uri="{BB962C8B-B14F-4D97-AF65-F5344CB8AC3E}">
        <p14:creationId xmlns:p14="http://schemas.microsoft.com/office/powerpoint/2010/main" val="1928343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m-ET" dirty="0"/>
          </a:p>
        </p:txBody>
      </p:sp>
      <p:sp>
        <p:nvSpPr>
          <p:cNvPr id="4" name="Slide Number Placeholder 3"/>
          <p:cNvSpPr>
            <a:spLocks noGrp="1"/>
          </p:cNvSpPr>
          <p:nvPr>
            <p:ph type="sldNum" sz="quarter" idx="5"/>
          </p:nvPr>
        </p:nvSpPr>
        <p:spPr/>
        <p:txBody>
          <a:bodyPr/>
          <a:lstStyle/>
          <a:p>
            <a:fld id="{C94963AB-60C9-4944-9D8B-F85A45F5BAB3}" type="slidenum">
              <a:rPr lang="am-ET" smtClean="0"/>
              <a:t>49</a:t>
            </a:fld>
            <a:endParaRPr lang="am-ET"/>
          </a:p>
        </p:txBody>
      </p:sp>
    </p:spTree>
    <p:extLst>
      <p:ext uri="{BB962C8B-B14F-4D97-AF65-F5344CB8AC3E}">
        <p14:creationId xmlns:p14="http://schemas.microsoft.com/office/powerpoint/2010/main" val="417867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m-ET" dirty="0"/>
          </a:p>
        </p:txBody>
      </p:sp>
      <p:sp>
        <p:nvSpPr>
          <p:cNvPr id="4" name="Slide Number Placeholder 3"/>
          <p:cNvSpPr>
            <a:spLocks noGrp="1"/>
          </p:cNvSpPr>
          <p:nvPr>
            <p:ph type="sldNum" sz="quarter" idx="5"/>
          </p:nvPr>
        </p:nvSpPr>
        <p:spPr/>
        <p:txBody>
          <a:bodyPr/>
          <a:lstStyle/>
          <a:p>
            <a:fld id="{C94963AB-60C9-4944-9D8B-F85A45F5BAB3}" type="slidenum">
              <a:rPr lang="am-ET" smtClean="0"/>
              <a:t>65</a:t>
            </a:fld>
            <a:endParaRPr lang="am-ET"/>
          </a:p>
        </p:txBody>
      </p:sp>
    </p:spTree>
    <p:extLst>
      <p:ext uri="{BB962C8B-B14F-4D97-AF65-F5344CB8AC3E}">
        <p14:creationId xmlns:p14="http://schemas.microsoft.com/office/powerpoint/2010/main" val="2662495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ED55BB-6231-432C-8812-D5A1A4813384}" type="datetimeFigureOut">
              <a:rPr lang="en-US" smtClean="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A9DEA5-8B9B-43BD-98E1-C885B8BED8C0}" type="slidenum">
              <a:rPr lang="en-US" smtClean="0"/>
              <a:t>‹#›</a:t>
            </a:fld>
            <a:endParaRPr lang="en-US" dirty="0"/>
          </a:p>
        </p:txBody>
      </p:sp>
    </p:spTree>
    <p:extLst>
      <p:ext uri="{BB962C8B-B14F-4D97-AF65-F5344CB8AC3E}">
        <p14:creationId xmlns:p14="http://schemas.microsoft.com/office/powerpoint/2010/main" val="171943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ED55BB-6231-432C-8812-D5A1A4813384}" type="datetimeFigureOut">
              <a:rPr lang="en-US" smtClean="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A9DEA5-8B9B-43BD-98E1-C885B8BED8C0}" type="slidenum">
              <a:rPr lang="en-US" smtClean="0"/>
              <a:t>‹#›</a:t>
            </a:fld>
            <a:endParaRPr lang="en-US" dirty="0"/>
          </a:p>
        </p:txBody>
      </p:sp>
    </p:spTree>
    <p:extLst>
      <p:ext uri="{BB962C8B-B14F-4D97-AF65-F5344CB8AC3E}">
        <p14:creationId xmlns:p14="http://schemas.microsoft.com/office/powerpoint/2010/main" val="86003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ED55BB-6231-432C-8812-D5A1A4813384}" type="datetimeFigureOut">
              <a:rPr lang="en-US" smtClean="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A9DEA5-8B9B-43BD-98E1-C885B8BED8C0}" type="slidenum">
              <a:rPr lang="en-US" smtClean="0"/>
              <a:t>‹#›</a:t>
            </a:fld>
            <a:endParaRPr lang="en-US" dirty="0"/>
          </a:p>
        </p:txBody>
      </p:sp>
    </p:spTree>
    <p:extLst>
      <p:ext uri="{BB962C8B-B14F-4D97-AF65-F5344CB8AC3E}">
        <p14:creationId xmlns:p14="http://schemas.microsoft.com/office/powerpoint/2010/main" val="141749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ED55BB-6231-432C-8812-D5A1A4813384}" type="datetimeFigureOut">
              <a:rPr lang="en-US" smtClean="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A9DEA5-8B9B-43BD-98E1-C885B8BED8C0}" type="slidenum">
              <a:rPr lang="en-US" smtClean="0"/>
              <a:t>‹#›</a:t>
            </a:fld>
            <a:endParaRPr lang="en-US" dirty="0"/>
          </a:p>
        </p:txBody>
      </p:sp>
    </p:spTree>
    <p:extLst>
      <p:ext uri="{BB962C8B-B14F-4D97-AF65-F5344CB8AC3E}">
        <p14:creationId xmlns:p14="http://schemas.microsoft.com/office/powerpoint/2010/main" val="176980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D55BB-6231-432C-8812-D5A1A4813384}" type="datetimeFigureOut">
              <a:rPr lang="en-US" smtClean="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A9DEA5-8B9B-43BD-98E1-C885B8BED8C0}" type="slidenum">
              <a:rPr lang="en-US" smtClean="0"/>
              <a:t>‹#›</a:t>
            </a:fld>
            <a:endParaRPr lang="en-US" dirty="0"/>
          </a:p>
        </p:txBody>
      </p:sp>
    </p:spTree>
    <p:extLst>
      <p:ext uri="{BB962C8B-B14F-4D97-AF65-F5344CB8AC3E}">
        <p14:creationId xmlns:p14="http://schemas.microsoft.com/office/powerpoint/2010/main" val="250443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ED55BB-6231-432C-8812-D5A1A4813384}" type="datetimeFigureOut">
              <a:rPr lang="en-US" smtClean="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A9DEA5-8B9B-43BD-98E1-C885B8BED8C0}" type="slidenum">
              <a:rPr lang="en-US" smtClean="0"/>
              <a:t>‹#›</a:t>
            </a:fld>
            <a:endParaRPr lang="en-US" dirty="0"/>
          </a:p>
        </p:txBody>
      </p:sp>
    </p:spTree>
    <p:extLst>
      <p:ext uri="{BB962C8B-B14F-4D97-AF65-F5344CB8AC3E}">
        <p14:creationId xmlns:p14="http://schemas.microsoft.com/office/powerpoint/2010/main" val="386646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ED55BB-6231-432C-8812-D5A1A4813384}" type="datetimeFigureOut">
              <a:rPr lang="en-US" smtClean="0"/>
              <a:t>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A9DEA5-8B9B-43BD-98E1-C885B8BED8C0}" type="slidenum">
              <a:rPr lang="en-US" smtClean="0"/>
              <a:t>‹#›</a:t>
            </a:fld>
            <a:endParaRPr lang="en-US" dirty="0"/>
          </a:p>
        </p:txBody>
      </p:sp>
    </p:spTree>
    <p:extLst>
      <p:ext uri="{BB962C8B-B14F-4D97-AF65-F5344CB8AC3E}">
        <p14:creationId xmlns:p14="http://schemas.microsoft.com/office/powerpoint/2010/main" val="335719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ED55BB-6231-432C-8812-D5A1A4813384}" type="datetimeFigureOut">
              <a:rPr lang="en-US" smtClean="0"/>
              <a:t>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A9DEA5-8B9B-43BD-98E1-C885B8BED8C0}" type="slidenum">
              <a:rPr lang="en-US" smtClean="0"/>
              <a:t>‹#›</a:t>
            </a:fld>
            <a:endParaRPr lang="en-US" dirty="0"/>
          </a:p>
        </p:txBody>
      </p:sp>
    </p:spTree>
    <p:extLst>
      <p:ext uri="{BB962C8B-B14F-4D97-AF65-F5344CB8AC3E}">
        <p14:creationId xmlns:p14="http://schemas.microsoft.com/office/powerpoint/2010/main" val="3074011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D55BB-6231-432C-8812-D5A1A4813384}" type="datetimeFigureOut">
              <a:rPr lang="en-US" smtClean="0"/>
              <a:t>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A9DEA5-8B9B-43BD-98E1-C885B8BED8C0}" type="slidenum">
              <a:rPr lang="en-US" smtClean="0"/>
              <a:t>‹#›</a:t>
            </a:fld>
            <a:endParaRPr lang="en-US" dirty="0"/>
          </a:p>
        </p:txBody>
      </p:sp>
    </p:spTree>
    <p:extLst>
      <p:ext uri="{BB962C8B-B14F-4D97-AF65-F5344CB8AC3E}">
        <p14:creationId xmlns:p14="http://schemas.microsoft.com/office/powerpoint/2010/main" val="201514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ED55BB-6231-432C-8812-D5A1A4813384}" type="datetimeFigureOut">
              <a:rPr lang="en-US" smtClean="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A9DEA5-8B9B-43BD-98E1-C885B8BED8C0}" type="slidenum">
              <a:rPr lang="en-US" smtClean="0"/>
              <a:t>‹#›</a:t>
            </a:fld>
            <a:endParaRPr lang="en-US" dirty="0"/>
          </a:p>
        </p:txBody>
      </p:sp>
    </p:spTree>
    <p:extLst>
      <p:ext uri="{BB962C8B-B14F-4D97-AF65-F5344CB8AC3E}">
        <p14:creationId xmlns:p14="http://schemas.microsoft.com/office/powerpoint/2010/main" val="286392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ED55BB-6231-432C-8812-D5A1A4813384}" type="datetimeFigureOut">
              <a:rPr lang="en-US" smtClean="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A9DEA5-8B9B-43BD-98E1-C885B8BED8C0}" type="slidenum">
              <a:rPr lang="en-US" smtClean="0"/>
              <a:t>‹#›</a:t>
            </a:fld>
            <a:endParaRPr lang="en-US" dirty="0"/>
          </a:p>
        </p:txBody>
      </p:sp>
    </p:spTree>
    <p:extLst>
      <p:ext uri="{BB962C8B-B14F-4D97-AF65-F5344CB8AC3E}">
        <p14:creationId xmlns:p14="http://schemas.microsoft.com/office/powerpoint/2010/main" val="276970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D55BB-6231-432C-8812-D5A1A4813384}" type="datetimeFigureOut">
              <a:rPr lang="en-US" smtClean="0"/>
              <a:t>1/1/2022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DEA5-8B9B-43BD-98E1-C885B8BED8C0}" type="slidenum">
              <a:rPr lang="en-US" smtClean="0"/>
              <a:t>‹#›</a:t>
            </a:fld>
            <a:endParaRPr lang="en-US" dirty="0"/>
          </a:p>
        </p:txBody>
      </p:sp>
    </p:spTree>
    <p:extLst>
      <p:ext uri="{BB962C8B-B14F-4D97-AF65-F5344CB8AC3E}">
        <p14:creationId xmlns:p14="http://schemas.microsoft.com/office/powerpoint/2010/main" val="484466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7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0037"/>
            <a:ext cx="7772400" cy="2270414"/>
          </a:xfrm>
        </p:spPr>
        <p:txBody>
          <a:bodyPr>
            <a:normAutofit fontScale="90000"/>
          </a:bodyPr>
          <a:lstStyle/>
          <a:p>
            <a:r>
              <a:rPr lang="en-US" sz="5400" b="1" dirty="0">
                <a:solidFill>
                  <a:srgbClr val="7030A0"/>
                </a:solidFill>
                <a:effectLst>
                  <a:outerShdw blurRad="38100" dist="38100" dir="2700000" algn="tl">
                    <a:srgbClr val="000000">
                      <a:alpha val="43137"/>
                    </a:srgbClr>
                  </a:outerShdw>
                </a:effectLst>
              </a:rPr>
              <a:t>Chapter Four</a:t>
            </a:r>
            <a:br>
              <a:rPr lang="en-US" sz="2800" b="1" dirty="0"/>
            </a:br>
            <a:br>
              <a:rPr lang="en-US" sz="2800" dirty="0"/>
            </a:br>
            <a:r>
              <a:rPr lang="en-US" b="1" dirty="0">
                <a:solidFill>
                  <a:srgbClr val="0070C0"/>
                </a:solidFill>
                <a:effectLst>
                  <a:outerShdw blurRad="38100" dist="38100" dir="2700000" algn="tl">
                    <a:srgbClr val="000000">
                      <a:alpha val="43137"/>
                    </a:srgbClr>
                  </a:outerShdw>
                </a:effectLst>
              </a:rPr>
              <a:t>State, Government and Citizenship </a:t>
            </a:r>
            <a:r>
              <a:rPr lang="en-US" dirty="0"/>
              <a:t> </a:t>
            </a:r>
            <a:br>
              <a:rPr lang="en-US" dirty="0"/>
            </a:br>
            <a:endParaRPr lang="en-US" dirty="0"/>
          </a:p>
        </p:txBody>
      </p:sp>
      <p:sp>
        <p:nvSpPr>
          <p:cNvPr id="3" name="Subtitle 2"/>
          <p:cNvSpPr>
            <a:spLocks noGrp="1"/>
          </p:cNvSpPr>
          <p:nvPr>
            <p:ph type="subTitle" idx="1"/>
          </p:nvPr>
        </p:nvSpPr>
        <p:spPr/>
        <p:txBody>
          <a:bodyPr>
            <a:noAutofit/>
          </a:bodyPr>
          <a:lstStyle/>
          <a:p>
            <a:r>
              <a:rPr lang="en-US" sz="6000" b="1" dirty="0">
                <a:solidFill>
                  <a:srgbClr val="C00000"/>
                </a:solidFill>
                <a:effectLst>
                  <a:outerShdw blurRad="38100" dist="38100" dir="2700000" algn="tl">
                    <a:srgbClr val="000000">
                      <a:alpha val="43137"/>
                    </a:srgbClr>
                  </a:outerShdw>
                </a:effectLst>
              </a:rPr>
              <a:t>Understanding  State</a:t>
            </a:r>
          </a:p>
        </p:txBody>
      </p:sp>
    </p:spTree>
    <p:extLst>
      <p:ext uri="{BB962C8B-B14F-4D97-AF65-F5344CB8AC3E}">
        <p14:creationId xmlns:p14="http://schemas.microsoft.com/office/powerpoint/2010/main" val="224538521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86692"/>
          </a:xfrm>
        </p:spPr>
        <p:txBody>
          <a:bodyPr>
            <a:normAutofit/>
          </a:bodyPr>
          <a:lstStyle/>
          <a:p>
            <a:r>
              <a:rPr lang="en-US" sz="3600" b="1" dirty="0">
                <a:solidFill>
                  <a:srgbClr val="FF0000"/>
                </a:solidFill>
              </a:rPr>
              <a:t>Rival Theories of State</a:t>
            </a:r>
            <a:endParaRPr lang="en-US" sz="3600" dirty="0">
              <a:solidFill>
                <a:srgbClr val="FF0000"/>
              </a:solidFill>
            </a:endParaRPr>
          </a:p>
        </p:txBody>
      </p:sp>
      <p:sp>
        <p:nvSpPr>
          <p:cNvPr id="3" name="Content Placeholder 2"/>
          <p:cNvSpPr>
            <a:spLocks noGrp="1"/>
          </p:cNvSpPr>
          <p:nvPr>
            <p:ph idx="1"/>
          </p:nvPr>
        </p:nvSpPr>
        <p:spPr>
          <a:xfrm>
            <a:off x="-1" y="381000"/>
            <a:ext cx="9116291" cy="6477000"/>
          </a:xfrm>
        </p:spPr>
        <p:txBody>
          <a:bodyPr>
            <a:noAutofit/>
          </a:bodyPr>
          <a:lstStyle/>
          <a:p>
            <a:pPr algn="just"/>
            <a:r>
              <a:rPr lang="en-US" sz="2800" dirty="0">
                <a:latin typeface="Times New Roman" pitchFamily="18" charset="0"/>
                <a:cs typeface="Times New Roman" pitchFamily="18" charset="0"/>
              </a:rPr>
              <a:t>There are various rival theories of the state, each of its origins, development and impact on society. So, the controversy nature of state power has increasingly dominated in modern political analysis. </a:t>
            </a:r>
          </a:p>
          <a:p>
            <a:pPr algn="just"/>
            <a:r>
              <a:rPr lang="en-US" sz="2800" b="1" dirty="0">
                <a:latin typeface="Times New Roman" pitchFamily="18" charset="0"/>
                <a:cs typeface="Times New Roman" pitchFamily="18" charset="0"/>
              </a:rPr>
              <a:t>Andrew Heywood (2013) </a:t>
            </a:r>
            <a:r>
              <a:rPr lang="en-US" sz="2800" dirty="0">
                <a:latin typeface="Times New Roman" pitchFamily="18" charset="0"/>
                <a:cs typeface="Times New Roman" pitchFamily="18" charset="0"/>
              </a:rPr>
              <a:t>classified the rival theories of state into </a:t>
            </a:r>
            <a:r>
              <a:rPr lang="en-US" sz="2800" b="1" dirty="0">
                <a:latin typeface="Times New Roman" pitchFamily="18" charset="0"/>
                <a:cs typeface="Times New Roman" pitchFamily="18" charset="0"/>
              </a:rPr>
              <a:t>four:</a:t>
            </a:r>
          </a:p>
          <a:p>
            <a:pPr marL="0" indent="0" algn="just">
              <a:buNone/>
            </a:pPr>
            <a:r>
              <a:rPr lang="en-US" sz="2800" b="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1. </a:t>
            </a:r>
            <a:r>
              <a:rPr lang="en-US" sz="2800" b="1"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The Pluralist State:- </a:t>
            </a:r>
            <a:r>
              <a:rPr lang="en-US" sz="2800" b="1" dirty="0">
                <a:latin typeface="Times New Roman" pitchFamily="18" charset="0"/>
                <a:cs typeface="Times New Roman" pitchFamily="18" charset="0"/>
              </a:rPr>
              <a:t>it </a:t>
            </a:r>
            <a:r>
              <a:rPr lang="en-US" sz="2800" dirty="0">
                <a:latin typeface="Times New Roman" pitchFamily="18" charset="0"/>
                <a:cs typeface="Times New Roman" pitchFamily="18" charset="0"/>
              </a:rPr>
              <a:t>very clear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liberal democracies</a:t>
            </a:r>
            <a:r>
              <a:rPr lang="en-US" sz="2800" dirty="0"/>
              <a:t>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lineage</a:t>
            </a:r>
            <a:r>
              <a:rPr lang="en-US" sz="2800" dirty="0">
                <a:latin typeface="Times New Roman" pitchFamily="18" charset="0"/>
                <a:cs typeface="Times New Roman" pitchFamily="18" charset="0"/>
              </a:rPr>
              <a:t>.</a:t>
            </a:r>
          </a:p>
          <a:p>
            <a:pPr algn="just">
              <a:buFont typeface="Wingdings" panose="05000000000000000000" pitchFamily="2" charset="2"/>
              <a:buChar char="§"/>
            </a:pPr>
            <a:r>
              <a:rPr lang="en-US" sz="2800" dirty="0">
                <a:latin typeface="Times New Roman" pitchFamily="18" charset="0"/>
                <a:cs typeface="Times New Roman" pitchFamily="18" charset="0"/>
              </a:rPr>
              <a:t> This theory  stems from the belief of state acts as an </a:t>
            </a:r>
            <a:r>
              <a:rPr lang="en-US" sz="2800" b="1" dirty="0">
                <a:effectLst>
                  <a:outerShdw blurRad="38100" dist="38100" dir="2700000" algn="tl">
                    <a:srgbClr val="000000">
                      <a:alpha val="43137"/>
                    </a:srgbClr>
                  </a:outerShdw>
                </a:effectLst>
                <a:latin typeface="Times New Roman" pitchFamily="18" charset="0"/>
                <a:cs typeface="Times New Roman" pitchFamily="18" charset="0"/>
              </a:rPr>
              <a:t>umpire or referee in society</a:t>
            </a:r>
            <a:r>
              <a:rPr lang="en-US" sz="2800" dirty="0">
                <a:latin typeface="Times New Roman" pitchFamily="18" charset="0"/>
                <a:cs typeface="Times New Roman" pitchFamily="18" charset="0"/>
              </a:rPr>
              <a:t> i.e.. (state as only watching  game or supervisor &amp;implementer of rule ). </a:t>
            </a:r>
          </a:p>
          <a:p>
            <a:pPr algn="just">
              <a:buFont typeface="Wingdings" panose="05000000000000000000" pitchFamily="2" charset="2"/>
              <a:buChar char="§"/>
            </a:pPr>
            <a:r>
              <a:rPr lang="en-US" sz="2800" dirty="0">
                <a:latin typeface="Times New Roman" pitchFamily="18" charset="0"/>
                <a:cs typeface="Times New Roman" pitchFamily="18" charset="0"/>
              </a:rPr>
              <a:t>This view has been dominated by mainstream political analysis, </a:t>
            </a:r>
            <a:r>
              <a:rPr lang="en-US" sz="28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Anglo-American</a:t>
            </a:r>
            <a:r>
              <a:rPr lang="en-US" sz="2800" dirty="0">
                <a:latin typeface="Times New Roman" pitchFamily="18" charset="0"/>
                <a:cs typeface="Times New Roman" pitchFamily="18" charset="0"/>
              </a:rPr>
              <a:t> thought, to </a:t>
            </a:r>
            <a:r>
              <a:rPr lang="en-US" sz="2800" b="1" dirty="0">
                <a:solidFill>
                  <a:srgbClr val="0070C0"/>
                </a:solidFill>
                <a:latin typeface="Times New Roman" pitchFamily="18" charset="0"/>
                <a:cs typeface="Times New Roman" pitchFamily="18" charset="0"/>
              </a:rPr>
              <a:t>discount</a:t>
            </a:r>
            <a:r>
              <a:rPr lang="en-US" sz="2800" dirty="0">
                <a:latin typeface="Times New Roman" pitchFamily="18" charset="0"/>
                <a:cs typeface="Times New Roman" pitchFamily="18" charset="0"/>
              </a:rPr>
              <a:t> the state and state organizations &amp; focus on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’’government‘’.</a:t>
            </a:r>
          </a:p>
        </p:txBody>
      </p:sp>
    </p:spTree>
    <p:extLst>
      <p:ext uri="{BB962C8B-B14F-4D97-AF65-F5344CB8AC3E}">
        <p14:creationId xmlns:p14="http://schemas.microsoft.com/office/powerpoint/2010/main" val="313980666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5636"/>
          </a:xfrm>
        </p:spPr>
        <p:txBody>
          <a:bodyPr>
            <a:normAutofit fontScale="90000"/>
          </a:bodyPr>
          <a:lstStyle/>
          <a:p>
            <a:r>
              <a:rPr lang="en-US" sz="2800" b="1" dirty="0">
                <a:solidFill>
                  <a:srgbClr val="FF0000"/>
                </a:solidFill>
                <a:effectLst>
                  <a:outerShdw blurRad="38100" dist="38100" dir="2700000" algn="tl">
                    <a:srgbClr val="000000">
                      <a:alpha val="43137"/>
                    </a:srgbClr>
                  </a:outerShdw>
                </a:effectLst>
              </a:rPr>
              <a:t>Cont.</a:t>
            </a:r>
          </a:p>
        </p:txBody>
      </p:sp>
      <p:sp>
        <p:nvSpPr>
          <p:cNvPr id="3" name="Content Placeholder 2"/>
          <p:cNvSpPr>
            <a:spLocks noGrp="1"/>
          </p:cNvSpPr>
          <p:nvPr>
            <p:ph idx="1"/>
          </p:nvPr>
        </p:nvSpPr>
        <p:spPr>
          <a:xfrm>
            <a:off x="0" y="304800"/>
            <a:ext cx="9067800" cy="6629400"/>
          </a:xfrm>
        </p:spPr>
        <p:txBody>
          <a:bodyPr>
            <a:noAutofit/>
          </a:bodyPr>
          <a:lstStyle/>
          <a:p>
            <a:pPr algn="just"/>
            <a:r>
              <a:rPr lang="en-US" dirty="0">
                <a:latin typeface="Times New Roman" pitchFamily="18" charset="0"/>
                <a:cs typeface="Times New Roman" pitchFamily="18" charset="0"/>
              </a:rPr>
              <a:t>Institutions such as the </a:t>
            </a:r>
            <a:r>
              <a:rPr lang="en-US" b="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courts, the civil service and the military </a:t>
            </a:r>
            <a:r>
              <a:rPr lang="en-US" dirty="0">
                <a:latin typeface="Times New Roman" pitchFamily="18" charset="0"/>
                <a:cs typeface="Times New Roman" pitchFamily="18" charset="0"/>
              </a:rPr>
              <a:t>being as independent actors in their own right, rather than as elements of a broader </a:t>
            </a:r>
            <a:r>
              <a:rPr lang="en-US" b="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machine</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 assumptions about </a:t>
            </a:r>
            <a:r>
              <a:rPr lang="en-US" b="1" dirty="0">
                <a:latin typeface="Times New Roman" pitchFamily="18" charset="0"/>
                <a:cs typeface="Times New Roman" pitchFamily="18" charset="0"/>
              </a:rPr>
              <a:t>state neutrality or </a:t>
            </a:r>
            <a:r>
              <a:rPr lang="en-US" b="1" dirty="0">
                <a:solidFill>
                  <a:srgbClr val="00B0F0"/>
                </a:solidFill>
                <a:latin typeface="Times New Roman" pitchFamily="18" charset="0"/>
                <a:cs typeface="Times New Roman" pitchFamily="18" charset="0"/>
              </a:rPr>
              <a:t>impartial arbiter.</a:t>
            </a:r>
            <a:r>
              <a:rPr lang="en-US" dirty="0">
                <a:solidFill>
                  <a:srgbClr val="00B0F0"/>
                </a:solidFill>
                <a:latin typeface="Times New Roman" pitchFamily="18" charset="0"/>
                <a:cs typeface="Times New Roman" pitchFamily="18" charset="0"/>
              </a:rPr>
              <a:t> </a:t>
            </a:r>
          </a:p>
          <a:p>
            <a:pPr algn="just"/>
            <a:r>
              <a:rPr lang="en-US" dirty="0">
                <a:latin typeface="Times New Roman" pitchFamily="18" charset="0"/>
                <a:cs typeface="Times New Roman" pitchFamily="18" charset="0"/>
              </a:rPr>
              <a:t>The neutrality of the state reflects the fact that the state acts in the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interests of all citizens</a:t>
            </a:r>
            <a:r>
              <a:rPr lang="en-US" dirty="0">
                <a:latin typeface="Times New Roman" pitchFamily="18" charset="0"/>
                <a:cs typeface="Times New Roman" pitchFamily="18" charset="0"/>
              </a:rPr>
              <a:t>, and therefore represents the </a:t>
            </a:r>
            <a:r>
              <a:rPr lang="en-US" b="1" dirty="0">
                <a:effectLst>
                  <a:outerShdw blurRad="38100" dist="38100" dir="2700000" algn="tl">
                    <a:srgbClr val="000000">
                      <a:alpha val="43137"/>
                    </a:srgbClr>
                  </a:outerShdw>
                </a:effectLst>
                <a:latin typeface="Times New Roman" pitchFamily="18" charset="0"/>
                <a:cs typeface="Times New Roman" pitchFamily="18" charset="0"/>
              </a:rPr>
              <a:t>common good or public interest. </a:t>
            </a:r>
            <a:endParaRPr lang="en-US" b="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dirty="0">
                <a:latin typeface="Times New Roman" pitchFamily="18" charset="0"/>
                <a:cs typeface="Times New Roman" pitchFamily="18" charset="0"/>
              </a:rPr>
              <a:t>The origins of this view of the state can be traced back to the </a:t>
            </a:r>
            <a:r>
              <a:rPr lang="en-US" b="1" dirty="0">
                <a:latin typeface="Times New Roman" pitchFamily="18" charset="0"/>
                <a:cs typeface="Times New Roman" pitchFamily="18" charset="0"/>
              </a:rPr>
              <a:t>social-contract theories of thinkers</a:t>
            </a:r>
            <a:r>
              <a:rPr lang="en-US" dirty="0">
                <a:latin typeface="Times New Roman" pitchFamily="18" charset="0"/>
                <a:cs typeface="Times New Roman" pitchFamily="18" charset="0"/>
              </a:rPr>
              <a:t> such as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Thomas Hobbes and John Locke. </a:t>
            </a:r>
          </a:p>
        </p:txBody>
      </p:sp>
    </p:spTree>
    <p:extLst>
      <p:ext uri="{BB962C8B-B14F-4D97-AF65-F5344CB8AC3E}">
        <p14:creationId xmlns:p14="http://schemas.microsoft.com/office/powerpoint/2010/main" val="38756975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09600"/>
          </a:xfrm>
        </p:spPr>
        <p:txBody>
          <a:bodyPr>
            <a:normAutofit/>
          </a:bodyPr>
          <a:lstStyle/>
          <a:p>
            <a:r>
              <a:rPr lang="en-US" sz="2400" b="1" dirty="0">
                <a:solidFill>
                  <a:srgbClr val="FF0000"/>
                </a:solidFill>
              </a:rPr>
              <a:t>Cont.</a:t>
            </a:r>
          </a:p>
        </p:txBody>
      </p:sp>
      <p:sp>
        <p:nvSpPr>
          <p:cNvPr id="3" name="Content Placeholder 2"/>
          <p:cNvSpPr>
            <a:spLocks noGrp="1"/>
          </p:cNvSpPr>
          <p:nvPr>
            <p:ph idx="1"/>
          </p:nvPr>
        </p:nvSpPr>
        <p:spPr>
          <a:xfrm>
            <a:off x="0" y="568036"/>
            <a:ext cx="9144000" cy="6289964"/>
          </a:xfrm>
        </p:spPr>
        <p:txBody>
          <a:bodyPr>
            <a:noAutofit/>
          </a:bodyPr>
          <a:lstStyle/>
          <a:p>
            <a:pPr algn="just"/>
            <a:r>
              <a:rPr lang="en-US" sz="2800" dirty="0">
                <a:latin typeface="Times New Roman" pitchFamily="18" charset="0"/>
                <a:cs typeface="Times New Roman" pitchFamily="18" charset="0"/>
              </a:rPr>
              <a:t>In his view, </a:t>
            </a:r>
            <a:r>
              <a:rPr lang="en-US" sz="2800" b="1" dirty="0">
                <a:latin typeface="Times New Roman" pitchFamily="18" charset="0"/>
                <a:cs typeface="Times New Roman" pitchFamily="18" charset="0"/>
              </a:rPr>
              <a:t>the purpose of the state is very specific</a:t>
            </a:r>
            <a:r>
              <a:rPr lang="en-US" sz="2800" dirty="0">
                <a:latin typeface="Times New Roman" pitchFamily="18" charset="0"/>
                <a:cs typeface="Times New Roman" pitchFamily="18" charset="0"/>
              </a:rPr>
              <a:t>: it is restricted to the defense of a </a:t>
            </a:r>
            <a:r>
              <a:rPr lang="en-US" sz="2800" b="1" dirty="0">
                <a:effectLst>
                  <a:outerShdw blurRad="38100" dist="38100" dir="2700000" algn="tl">
                    <a:srgbClr val="000000">
                      <a:alpha val="43137"/>
                    </a:srgbClr>
                  </a:outerShdw>
                </a:effectLst>
                <a:latin typeface="Times New Roman" pitchFamily="18" charset="0"/>
                <a:cs typeface="Times New Roman" pitchFamily="18" charset="0"/>
              </a:rPr>
              <a:t>set of natural‘ or God-given </a:t>
            </a:r>
            <a:r>
              <a:rPr lang="en-US" sz="2800" dirty="0">
                <a:latin typeface="Times New Roman" pitchFamily="18" charset="0"/>
                <a:cs typeface="Times New Roman" pitchFamily="18" charset="0"/>
              </a:rPr>
              <a:t>individual rights; namely,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life, liberty and property. </a:t>
            </a:r>
          </a:p>
          <a:p>
            <a:pPr algn="just"/>
            <a:r>
              <a:rPr lang="en-US" sz="2800" dirty="0">
                <a:latin typeface="Times New Roman" pitchFamily="18" charset="0"/>
                <a:cs typeface="Times New Roman" pitchFamily="18" charset="0"/>
              </a:rPr>
              <a:t>The responsibilities of the state (essentially,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the maintenance of domestic order,</a:t>
            </a:r>
            <a:r>
              <a:rPr lang="en-US" sz="2800" dirty="0">
                <a:latin typeface="Times New Roman" pitchFamily="18" charset="0"/>
                <a:cs typeface="Times New Roman" pitchFamily="18" charset="0"/>
              </a:rPr>
              <a:t> </a:t>
            </a:r>
            <a:r>
              <a:rPr lang="en-US" sz="2800" b="1" dirty="0">
                <a:effectLst>
                  <a:outerShdw blurRad="38100" dist="38100" dir="2700000" algn="tl">
                    <a:srgbClr val="000000">
                      <a:alpha val="43137"/>
                    </a:srgbClr>
                  </a:outerShdw>
                </a:effectLst>
                <a:latin typeface="Times New Roman" pitchFamily="18" charset="0"/>
                <a:cs typeface="Times New Roman" pitchFamily="18" charset="0"/>
              </a:rPr>
              <a:t>the protection of property</a:t>
            </a:r>
            <a:r>
              <a:rPr lang="en-US" sz="2800" dirty="0">
                <a:latin typeface="Times New Roman" pitchFamily="18" charset="0"/>
                <a:cs typeface="Times New Roman" pitchFamily="18" charset="0"/>
              </a:rPr>
              <a:t>) and the </a:t>
            </a:r>
            <a:r>
              <a:rPr lang="en-US" sz="2800" b="1" dirty="0">
                <a:effectLst>
                  <a:outerShdw blurRad="38100" dist="38100" dir="2700000" algn="tl">
                    <a:srgbClr val="000000">
                      <a:alpha val="43137"/>
                    </a:srgbClr>
                  </a:outerShdw>
                </a:effectLst>
                <a:latin typeface="Times New Roman" pitchFamily="18" charset="0"/>
                <a:cs typeface="Times New Roman" pitchFamily="18" charset="0"/>
              </a:rPr>
              <a:t>responsibilities of individual citizens</a:t>
            </a:r>
            <a:r>
              <a:rPr lang="en-US" sz="2800" dirty="0">
                <a:latin typeface="Times New Roman" pitchFamily="18" charset="0"/>
                <a:cs typeface="Times New Roman" pitchFamily="18" charset="0"/>
              </a:rPr>
              <a:t> (civil society). </a:t>
            </a:r>
          </a:p>
          <a:p>
            <a:pPr algn="just"/>
            <a:r>
              <a:rPr lang="en-US" sz="2800" dirty="0">
                <a:latin typeface="Times New Roman" pitchFamily="18" charset="0"/>
                <a:cs typeface="Times New Roman" pitchFamily="18" charset="0"/>
              </a:rPr>
              <a:t>The ideas were developed in 20</a:t>
            </a:r>
            <a:r>
              <a:rPr lang="en-US" sz="2800" b="1" dirty="0">
                <a:latin typeface="Times New Roman" pitchFamily="18" charset="0"/>
                <a:cs typeface="Times New Roman" pitchFamily="18" charset="0"/>
              </a:rPr>
              <a:t>thc</a:t>
            </a:r>
            <a:r>
              <a:rPr lang="en-US" sz="2800" dirty="0">
                <a:latin typeface="Times New Roman" pitchFamily="18" charset="0"/>
                <a:cs typeface="Times New Roman" pitchFamily="18" charset="0"/>
              </a:rPr>
              <a:t> pluralist theory of the state. </a:t>
            </a:r>
          </a:p>
          <a:p>
            <a:pPr algn="just"/>
            <a:r>
              <a:rPr lang="en-US" sz="2800" dirty="0">
                <a:latin typeface="Times New Roman" pitchFamily="18" charset="0"/>
                <a:cs typeface="Times New Roman" pitchFamily="18" charset="0"/>
              </a:rPr>
              <a:t>The state is </a:t>
            </a:r>
            <a:r>
              <a:rPr lang="en-US" sz="2800" b="1" dirty="0">
                <a:latin typeface="Times New Roman" pitchFamily="18" charset="0"/>
                <a:cs typeface="Times New Roman" pitchFamily="18" charset="0"/>
              </a:rPr>
              <a:t>servant</a:t>
            </a:r>
            <a:r>
              <a:rPr lang="en-US" sz="2800" dirty="0">
                <a:latin typeface="Times New Roman" pitchFamily="18" charset="0"/>
                <a:cs typeface="Times New Roman" pitchFamily="18" charset="0"/>
              </a:rPr>
              <a:t> of society and </a:t>
            </a:r>
            <a:r>
              <a:rPr lang="en-US" sz="2800" b="1" dirty="0">
                <a:latin typeface="Times New Roman" pitchFamily="18" charset="0"/>
                <a:cs typeface="Times New Roman" pitchFamily="18" charset="0"/>
              </a:rPr>
              <a:t>not its master. </a:t>
            </a:r>
            <a:r>
              <a:rPr lang="en-US" sz="2800" dirty="0">
                <a:latin typeface="Times New Roman" pitchFamily="18" charset="0"/>
                <a:cs typeface="Times New Roman" pitchFamily="18" charset="0"/>
              </a:rPr>
              <a:t> Two key assumptions underlie this view. </a:t>
            </a:r>
          </a:p>
          <a:p>
            <a:pPr algn="just"/>
            <a:r>
              <a:rPr lang="en-US" sz="2800" dirty="0">
                <a:latin typeface="Times New Roman" pitchFamily="18" charset="0"/>
                <a:cs typeface="Times New Roman" pitchFamily="18" charset="0"/>
              </a:rPr>
              <a:t>The </a:t>
            </a:r>
            <a:r>
              <a:rPr lang="en-US" sz="2800" b="1" dirty="0">
                <a:latin typeface="Times New Roman" pitchFamily="18" charset="0"/>
                <a:cs typeface="Times New Roman" pitchFamily="18" charset="0"/>
              </a:rPr>
              <a:t>first</a:t>
            </a:r>
            <a:r>
              <a:rPr lang="en-US" sz="2800" dirty="0">
                <a:latin typeface="Times New Roman" pitchFamily="18" charset="0"/>
                <a:cs typeface="Times New Roman" pitchFamily="18" charset="0"/>
              </a:rPr>
              <a:t> is that the state is effectively subordinate to government. </a:t>
            </a:r>
            <a:endParaRPr 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2154236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553200"/>
          </a:xfrm>
        </p:spPr>
        <p:txBody>
          <a:bodyPr>
            <a:normAutofit lnSpcReduction="10000"/>
          </a:bodyPr>
          <a:lstStyle/>
          <a:p>
            <a:pPr algn="just"/>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Non-elected state </a:t>
            </a:r>
            <a:r>
              <a:rPr lang="en-US" dirty="0">
                <a:latin typeface="Times New Roman" pitchFamily="18" charset="0"/>
                <a:cs typeface="Times New Roman" pitchFamily="18" charset="0"/>
              </a:rPr>
              <a:t>bodies (the civil service, the judiciary, the police, the military and soon) are strictly </a:t>
            </a:r>
            <a:r>
              <a:rPr lang="en-US" b="1" dirty="0">
                <a:latin typeface="Times New Roman" pitchFamily="18" charset="0"/>
                <a:cs typeface="Times New Roman" pitchFamily="18" charset="0"/>
              </a:rPr>
              <a:t>impartial and are subject to the authority of their political masters.</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 state apparatus is therefore thought to conform to the principles of public service and political accountability. </a:t>
            </a:r>
          </a:p>
          <a:p>
            <a:pPr algn="just"/>
            <a:r>
              <a:rPr lang="en-US" b="1" dirty="0">
                <a:latin typeface="Times New Roman" pitchFamily="18" charset="0"/>
                <a:cs typeface="Times New Roman" pitchFamily="18" charset="0"/>
              </a:rPr>
              <a:t>The second</a:t>
            </a:r>
            <a:r>
              <a:rPr lang="en-US" dirty="0">
                <a:latin typeface="Times New Roman" pitchFamily="18" charset="0"/>
                <a:cs typeface="Times New Roman" pitchFamily="18" charset="0"/>
              </a:rPr>
              <a:t> assumption is that the democratic process </a:t>
            </a:r>
            <a:r>
              <a:rPr lang="en-US" b="1" dirty="0">
                <a:latin typeface="Times New Roman" pitchFamily="18" charset="0"/>
                <a:cs typeface="Times New Roman" pitchFamily="18" charset="0"/>
              </a:rPr>
              <a:t>is meaningful and effective</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In other words, party competition and interest-group activity ensure that the government of the day remains </a:t>
            </a:r>
            <a:r>
              <a:rPr lang="en-US" b="1" dirty="0">
                <a:solidFill>
                  <a:srgbClr val="FF0000"/>
                </a:solidFill>
                <a:latin typeface="Times New Roman" pitchFamily="18" charset="0"/>
                <a:cs typeface="Times New Roman" pitchFamily="18" charset="0"/>
              </a:rPr>
              <a:t>sensitive and responsive to public opinion.</a:t>
            </a:r>
            <a:endPar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GB" dirty="0"/>
          </a:p>
        </p:txBody>
      </p:sp>
    </p:spTree>
    <p:extLst>
      <p:ext uri="{BB962C8B-B14F-4D97-AF65-F5344CB8AC3E}">
        <p14:creationId xmlns:p14="http://schemas.microsoft.com/office/powerpoint/2010/main" val="252923020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B72EE-A799-4F02-A5B8-909F45937E85}"/>
              </a:ext>
            </a:extLst>
          </p:cNvPr>
          <p:cNvSpPr>
            <a:spLocks noGrp="1"/>
          </p:cNvSpPr>
          <p:nvPr>
            <p:ph idx="1"/>
          </p:nvPr>
        </p:nvSpPr>
        <p:spPr>
          <a:xfrm>
            <a:off x="0" y="228600"/>
            <a:ext cx="9144000" cy="6477000"/>
          </a:xfrm>
        </p:spPr>
        <p:txBody>
          <a:bodyPr>
            <a:normAutofit lnSpcReduction="10000"/>
          </a:bodyPr>
          <a:lstStyle/>
          <a:p>
            <a:pPr marL="0" indent="0" algn="just">
              <a:buNone/>
            </a:pPr>
            <a:r>
              <a:rPr lang="en-US" dirty="0"/>
              <a:t>		</a:t>
            </a:r>
            <a:r>
              <a:rPr lang="en-US" b="1" dirty="0">
                <a:solidFill>
                  <a:srgbClr val="00B0F0"/>
                </a:solidFill>
              </a:rPr>
              <a:t>The Capitalist State</a:t>
            </a:r>
          </a:p>
          <a:p>
            <a:pPr algn="just"/>
            <a:r>
              <a:rPr lang="en-US" dirty="0"/>
              <a:t>Marxists have typically argued that the state cannot be understood separately from the </a:t>
            </a:r>
            <a:r>
              <a:rPr lang="en-US" b="1" dirty="0">
                <a:solidFill>
                  <a:srgbClr val="FF0000"/>
                </a:solidFill>
              </a:rPr>
              <a:t>economic structure of society. </a:t>
            </a:r>
          </a:p>
          <a:p>
            <a:pPr algn="just"/>
            <a:r>
              <a:rPr lang="en-US" dirty="0"/>
              <a:t>This view has usually been understood in terms of the classic formulation that </a:t>
            </a:r>
            <a:r>
              <a:rPr lang="en-US" b="1" dirty="0">
                <a:solidFill>
                  <a:srgbClr val="FF0000"/>
                </a:solidFill>
              </a:rPr>
              <a:t>the state is nothing but an instrument of class oppression: the state emerges out of, and in a sense reflects, the class system. </a:t>
            </a:r>
          </a:p>
          <a:p>
            <a:pPr algn="just"/>
            <a:r>
              <a:rPr lang="en-US" dirty="0"/>
              <a:t>Marx in a general sense, believed that the state is part of a </a:t>
            </a:r>
            <a:r>
              <a:rPr lang="en-US" dirty="0">
                <a:solidFill>
                  <a:srgbClr val="FF0000"/>
                </a:solidFill>
              </a:rPr>
              <a:t>‘superstructure’ </a:t>
            </a:r>
            <a:r>
              <a:rPr lang="en-US" dirty="0"/>
              <a:t>that is determined or conditioned by the </a:t>
            </a:r>
            <a:r>
              <a:rPr lang="en-US" b="1" dirty="0">
                <a:solidFill>
                  <a:srgbClr val="00B0F0"/>
                </a:solidFill>
              </a:rPr>
              <a:t>economic ‘base’, </a:t>
            </a:r>
            <a:r>
              <a:rPr lang="en-US" dirty="0"/>
              <a:t>which can be seen as the real foundation of social life. </a:t>
            </a:r>
          </a:p>
          <a:p>
            <a:pPr algn="just"/>
            <a:endParaRPr lang="en-US" dirty="0"/>
          </a:p>
        </p:txBody>
      </p:sp>
    </p:spTree>
    <p:extLst>
      <p:ext uri="{BB962C8B-B14F-4D97-AF65-F5344CB8AC3E}">
        <p14:creationId xmlns:p14="http://schemas.microsoft.com/office/powerpoint/2010/main" val="147067176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EE828-9C1A-4AE5-B230-38BADCACAA32}"/>
              </a:ext>
            </a:extLst>
          </p:cNvPr>
          <p:cNvSpPr>
            <a:spLocks noGrp="1"/>
          </p:cNvSpPr>
          <p:nvPr>
            <p:ph idx="1"/>
          </p:nvPr>
        </p:nvSpPr>
        <p:spPr>
          <a:xfrm>
            <a:off x="0" y="152400"/>
            <a:ext cx="9144000" cy="670560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 Two theories of the state can be identified in Marx’s writings. </a:t>
            </a:r>
          </a:p>
          <a:p>
            <a:pPr algn="just"/>
            <a:r>
              <a:rPr lang="en-US" dirty="0">
                <a:latin typeface="Times New Roman" panose="02020603050405020304" pitchFamily="18" charset="0"/>
                <a:cs typeface="Times New Roman" panose="02020603050405020304" pitchFamily="18" charset="0"/>
              </a:rPr>
              <a:t>The first is expressed in his often-quoted dictum from </a:t>
            </a:r>
            <a:r>
              <a:rPr lang="en-US" dirty="0">
                <a:solidFill>
                  <a:srgbClr val="00B0F0"/>
                </a:solidFill>
                <a:latin typeface="Times New Roman" panose="02020603050405020304" pitchFamily="18" charset="0"/>
                <a:cs typeface="Times New Roman" panose="02020603050405020304" pitchFamily="18" charset="0"/>
              </a:rPr>
              <a:t>The Communist Manifesto (1848): </a:t>
            </a:r>
            <a:r>
              <a:rPr lang="en-US" dirty="0">
                <a:latin typeface="Times New Roman" panose="02020603050405020304" pitchFamily="18" charset="0"/>
                <a:cs typeface="Times New Roman" panose="02020603050405020304" pitchFamily="18" charset="0"/>
              </a:rPr>
              <a:t>‘The executive of the modern state is but a committee for managing the common affairs of the whole bourgeoisie’. </a:t>
            </a:r>
          </a:p>
          <a:p>
            <a:pPr algn="just"/>
            <a:r>
              <a:rPr lang="en-US" dirty="0">
                <a:latin typeface="Times New Roman" panose="02020603050405020304" pitchFamily="18" charset="0"/>
                <a:cs typeface="Times New Roman" panose="02020603050405020304" pitchFamily="18" charset="0"/>
              </a:rPr>
              <a:t>From this perspective, the state is clearly dependent on society and entirely </a:t>
            </a:r>
            <a:r>
              <a:rPr lang="en-US" b="1" dirty="0">
                <a:solidFill>
                  <a:srgbClr val="00B0F0"/>
                </a:solidFill>
                <a:latin typeface="Times New Roman" panose="02020603050405020304" pitchFamily="18" charset="0"/>
                <a:cs typeface="Times New Roman" panose="02020603050405020304" pitchFamily="18" charset="0"/>
              </a:rPr>
              <a:t>dependent on its economically dominant class, </a:t>
            </a:r>
            <a:r>
              <a:rPr lang="en-US" dirty="0">
                <a:latin typeface="Times New Roman" panose="02020603050405020304" pitchFamily="18" charset="0"/>
                <a:cs typeface="Times New Roman" panose="02020603050405020304" pitchFamily="18" charset="0"/>
              </a:rPr>
              <a:t>which in capitalism (the bourgeoisie). </a:t>
            </a:r>
          </a:p>
          <a:p>
            <a:pPr algn="just"/>
            <a:r>
              <a:rPr lang="en-US" dirty="0">
                <a:latin typeface="Times New Roman" panose="02020603050405020304" pitchFamily="18" charset="0"/>
                <a:cs typeface="Times New Roman" panose="02020603050405020304" pitchFamily="18" charset="0"/>
              </a:rPr>
              <a:t>Lenin thus described the state starkly as an </a:t>
            </a:r>
            <a:r>
              <a:rPr lang="en-US" b="1" dirty="0">
                <a:solidFill>
                  <a:srgbClr val="FF0000"/>
                </a:solidFill>
                <a:latin typeface="Times New Roman" panose="02020603050405020304" pitchFamily="18" charset="0"/>
                <a:cs typeface="Times New Roman" panose="02020603050405020304" pitchFamily="18" charset="0"/>
              </a:rPr>
              <a:t>instrument for the oppression of the exploited class.</a:t>
            </a:r>
          </a:p>
          <a:p>
            <a:pPr algn="just"/>
            <a:endParaRPr lang="am-ET" dirty="0">
              <a:cs typeface="Times New Roman" panose="02020603050405020304" pitchFamily="18" charset="0"/>
            </a:endParaRPr>
          </a:p>
        </p:txBody>
      </p:sp>
    </p:spTree>
    <p:extLst>
      <p:ext uri="{BB962C8B-B14F-4D97-AF65-F5344CB8AC3E}">
        <p14:creationId xmlns:p14="http://schemas.microsoft.com/office/powerpoint/2010/main" val="66391461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CFE10-7BF4-4E71-AD7F-C4525F9AB059}"/>
              </a:ext>
            </a:extLst>
          </p:cNvPr>
          <p:cNvSpPr>
            <a:spLocks noGrp="1"/>
          </p:cNvSpPr>
          <p:nvPr>
            <p:ph idx="1"/>
          </p:nvPr>
        </p:nvSpPr>
        <p:spPr>
          <a:xfrm>
            <a:off x="0" y="152400"/>
            <a:ext cx="9144000" cy="6705600"/>
          </a:xfrm>
        </p:spPr>
        <p:txBody>
          <a:bodyPr/>
          <a:lstStyle/>
          <a:p>
            <a:pPr algn="just"/>
            <a:r>
              <a:rPr lang="en-US" dirty="0"/>
              <a:t>Marx suggested that the state could enjoy what has come to be seen as ‘relative autonomy’ from the class system, the Napoleonic state being capable of imposing its will upon society, acting as an ‘appalling(very bad) parasitic body’. </a:t>
            </a:r>
          </a:p>
          <a:p>
            <a:pPr marL="0" indent="0" algn="just">
              <a:buNone/>
            </a:pPr>
            <a:r>
              <a:rPr lang="en-US" dirty="0"/>
              <a:t>		</a:t>
            </a:r>
            <a:r>
              <a:rPr lang="en-US" b="1" dirty="0">
                <a:solidFill>
                  <a:srgbClr val="00B0F0"/>
                </a:solidFill>
              </a:rPr>
              <a:t>The Leviathan State</a:t>
            </a:r>
          </a:p>
          <a:p>
            <a:pPr algn="just">
              <a:buFont typeface="Wingdings" panose="05000000000000000000" pitchFamily="2" charset="2"/>
              <a:buChar char="§"/>
            </a:pPr>
            <a:r>
              <a:rPr lang="en-US" dirty="0"/>
              <a:t>The image of the state as a ‘leviathan’ (in effect, a </a:t>
            </a:r>
            <a:r>
              <a:rPr lang="en-US" b="1" dirty="0">
                <a:solidFill>
                  <a:srgbClr val="C00000"/>
                </a:solidFill>
              </a:rPr>
              <a:t>self-serving</a:t>
            </a:r>
            <a:r>
              <a:rPr lang="en-US" dirty="0"/>
              <a:t> monster intent on expansion and aggrandizement) is one associated in modern politics with the New Right.</a:t>
            </a:r>
          </a:p>
          <a:p>
            <a:pPr algn="just">
              <a:buFont typeface="Wingdings" panose="05000000000000000000" pitchFamily="2" charset="2"/>
              <a:buChar char="§"/>
            </a:pPr>
            <a:r>
              <a:rPr lang="en-US" dirty="0"/>
              <a:t>It is very large and powerful</a:t>
            </a:r>
          </a:p>
          <a:p>
            <a:pPr marL="0" indent="0" algn="just">
              <a:buNone/>
            </a:pPr>
            <a:endParaRPr lang="am-ET" dirty="0"/>
          </a:p>
        </p:txBody>
      </p:sp>
    </p:spTree>
    <p:extLst>
      <p:ext uri="{BB962C8B-B14F-4D97-AF65-F5344CB8AC3E}">
        <p14:creationId xmlns:p14="http://schemas.microsoft.com/office/powerpoint/2010/main" val="153072835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91904-2C8F-4D76-8F59-20CE8660AAF7}"/>
              </a:ext>
            </a:extLst>
          </p:cNvPr>
          <p:cNvSpPr>
            <a:spLocks noGrp="1"/>
          </p:cNvSpPr>
          <p:nvPr>
            <p:ph idx="1"/>
          </p:nvPr>
        </p:nvSpPr>
        <p:spPr>
          <a:xfrm>
            <a:off x="0" y="152400"/>
            <a:ext cx="9144000" cy="6705600"/>
          </a:xfrm>
        </p:spPr>
        <p:txBody>
          <a:bodyPr>
            <a:normAutofit lnSpcReduction="10000"/>
          </a:bodyPr>
          <a:lstStyle/>
          <a:p>
            <a:pPr algn="just"/>
            <a:r>
              <a:rPr lang="en-US" dirty="0"/>
              <a:t>Such a view is rooted in early or classical liberalism and, in particular, a commitment to a radical form of individualism. </a:t>
            </a:r>
          </a:p>
          <a:p>
            <a:pPr algn="just"/>
            <a:r>
              <a:rPr lang="en-US" dirty="0"/>
              <a:t>The New Right, or at least its neoliberal wing, is distinguished by a strong antipathy towards </a:t>
            </a:r>
            <a:r>
              <a:rPr lang="en-US" b="1" dirty="0">
                <a:solidFill>
                  <a:srgbClr val="00B0F0"/>
                </a:solidFill>
              </a:rPr>
              <a:t>state intervention in economic and social life, born out of the belief that the state is parasitic growth that threatens both individual liberty and economic security. </a:t>
            </a:r>
          </a:p>
          <a:p>
            <a:pPr algn="just"/>
            <a:r>
              <a:rPr lang="en-US" dirty="0"/>
              <a:t>In this view, the state, instead of being, as pluralists suggest, </a:t>
            </a:r>
            <a:r>
              <a:rPr lang="en-US" b="1" dirty="0">
                <a:solidFill>
                  <a:srgbClr val="C00000"/>
                </a:solidFill>
              </a:rPr>
              <a:t>an impartial umpire or arbiter,</a:t>
            </a:r>
            <a:r>
              <a:rPr lang="en-US" dirty="0"/>
              <a:t> is an overbearing(to bring down) ‘nanny’, desperate to interfere or meddle in every aspect of human existence. </a:t>
            </a:r>
          </a:p>
          <a:p>
            <a:pPr algn="just"/>
            <a:endParaRPr lang="am-ET" dirty="0"/>
          </a:p>
        </p:txBody>
      </p:sp>
    </p:spTree>
    <p:extLst>
      <p:ext uri="{BB962C8B-B14F-4D97-AF65-F5344CB8AC3E}">
        <p14:creationId xmlns:p14="http://schemas.microsoft.com/office/powerpoint/2010/main" val="89954718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E9C8B-A1F4-4C82-864A-61226FD1AD36}"/>
              </a:ext>
            </a:extLst>
          </p:cNvPr>
          <p:cNvSpPr>
            <a:spLocks noGrp="1"/>
          </p:cNvSpPr>
          <p:nvPr>
            <p:ph idx="1"/>
          </p:nvPr>
        </p:nvSpPr>
        <p:spPr>
          <a:xfrm>
            <a:off x="0" y="0"/>
            <a:ext cx="9144000" cy="6858000"/>
          </a:xfrm>
        </p:spPr>
        <p:txBody>
          <a:bodyPr>
            <a:normAutofit/>
          </a:bodyPr>
          <a:lstStyle/>
          <a:p>
            <a:pPr algn="just"/>
            <a:r>
              <a:rPr lang="en-US" dirty="0"/>
              <a:t>The central feature of this view is that </a:t>
            </a:r>
            <a:r>
              <a:rPr lang="en-US" b="1" dirty="0">
                <a:solidFill>
                  <a:srgbClr val="C00000"/>
                </a:solidFill>
              </a:rPr>
              <a:t>the state pursues interests that are separate from those of society (setting it apart from Marxism),</a:t>
            </a:r>
            <a:r>
              <a:rPr lang="en-US" dirty="0"/>
              <a:t> and that those interests demand an unrelenting growth in the role or responsibilities of the state itself. </a:t>
            </a:r>
          </a:p>
          <a:p>
            <a:pPr algn="just"/>
            <a:r>
              <a:rPr lang="en-US" dirty="0"/>
              <a:t>New Right thinkers therefore argue that the 21</a:t>
            </a:r>
            <a:r>
              <a:rPr lang="en-US" baseline="30000" dirty="0"/>
              <a:t>st</a:t>
            </a:r>
            <a:r>
              <a:rPr lang="en-US" dirty="0"/>
              <a:t> c. tendency towards state intervention reflected </a:t>
            </a:r>
            <a:r>
              <a:rPr lang="en-US" b="1" dirty="0">
                <a:solidFill>
                  <a:srgbClr val="00B0F0"/>
                </a:solidFill>
              </a:rPr>
              <a:t>not popular pressure for economic and social security, </a:t>
            </a:r>
            <a:r>
              <a:rPr lang="en-US" dirty="0"/>
              <a:t>or the need to stabilize capitalism by ameliorating class tensions but, rather, </a:t>
            </a:r>
            <a:r>
              <a:rPr lang="en-US" b="1" dirty="0">
                <a:solidFill>
                  <a:srgbClr val="FF0000"/>
                </a:solidFill>
              </a:rPr>
              <a:t>the internal dynamics of the state.</a:t>
            </a:r>
          </a:p>
          <a:p>
            <a:pPr algn="just"/>
            <a:r>
              <a:rPr lang="en-US" b="1" dirty="0">
                <a:solidFill>
                  <a:srgbClr val="FF0000"/>
                </a:solidFill>
              </a:rPr>
              <a:t>The portrays the state as an independent or autonomous entity that pursues its own interests. </a:t>
            </a:r>
          </a:p>
          <a:p>
            <a:pPr algn="just"/>
            <a:endParaRPr lang="en-US" dirty="0"/>
          </a:p>
          <a:p>
            <a:pPr algn="just"/>
            <a:endParaRPr lang="am-ET" dirty="0"/>
          </a:p>
        </p:txBody>
      </p:sp>
    </p:spTree>
    <p:extLst>
      <p:ext uri="{BB962C8B-B14F-4D97-AF65-F5344CB8AC3E}">
        <p14:creationId xmlns:p14="http://schemas.microsoft.com/office/powerpoint/2010/main" val="340432577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67871-7248-4806-AC3F-473F3A630A1F}"/>
              </a:ext>
            </a:extLst>
          </p:cNvPr>
          <p:cNvSpPr>
            <a:spLocks noGrp="1"/>
          </p:cNvSpPr>
          <p:nvPr>
            <p:ph idx="1"/>
          </p:nvPr>
        </p:nvSpPr>
        <p:spPr>
          <a:xfrm>
            <a:off x="0" y="0"/>
            <a:ext cx="9144000" cy="6858000"/>
          </a:xfrm>
        </p:spPr>
        <p:txBody>
          <a:bodyPr/>
          <a:lstStyle/>
          <a:p>
            <a:pPr marL="0" indent="0" algn="just">
              <a:buNone/>
            </a:pPr>
            <a:r>
              <a:rPr lang="en-US" dirty="0"/>
              <a:t>		</a:t>
            </a:r>
            <a:r>
              <a:rPr lang="en-US" b="1" dirty="0">
                <a:solidFill>
                  <a:srgbClr val="00B0F0"/>
                </a:solidFill>
              </a:rPr>
              <a:t>The Patriarchal State</a:t>
            </a:r>
          </a:p>
          <a:p>
            <a:pPr algn="just"/>
            <a:r>
              <a:rPr lang="en-US" dirty="0"/>
              <a:t>Modern thinking about the state must, finally, take account of the implications of feminist theory. </a:t>
            </a:r>
          </a:p>
          <a:p>
            <a:pPr algn="just"/>
            <a:r>
              <a:rPr lang="en-US" dirty="0"/>
              <a:t>Feminist theory encompasses </a:t>
            </a:r>
            <a:r>
              <a:rPr lang="en-US" b="1" dirty="0">
                <a:solidFill>
                  <a:srgbClr val="00B0F0"/>
                </a:solidFill>
              </a:rPr>
              <a:t>a range of traditions and perspectives, </a:t>
            </a:r>
            <a:r>
              <a:rPr lang="en-US" dirty="0"/>
              <a:t>and has thus generated a range of very different attitudes towards state power. </a:t>
            </a:r>
          </a:p>
          <a:p>
            <a:pPr algn="just"/>
            <a:r>
              <a:rPr lang="en-US" dirty="0"/>
              <a:t>Moreover, feminists have usually not regarded the nature of state power as a central political issue, preferring instead to concentrate on the deeper </a:t>
            </a:r>
            <a:r>
              <a:rPr lang="en-US" b="1" dirty="0">
                <a:solidFill>
                  <a:srgbClr val="00B0F0"/>
                </a:solidFill>
              </a:rPr>
              <a:t>structure of male power centered on institutions </a:t>
            </a:r>
            <a:r>
              <a:rPr lang="en-US" dirty="0"/>
              <a:t>such as the family and the economic system. </a:t>
            </a:r>
          </a:p>
          <a:p>
            <a:pPr algn="just"/>
            <a:endParaRPr lang="en-US" dirty="0"/>
          </a:p>
          <a:p>
            <a:pPr algn="just"/>
            <a:endParaRPr lang="am-ET" dirty="0"/>
          </a:p>
        </p:txBody>
      </p:sp>
    </p:spTree>
    <p:extLst>
      <p:ext uri="{BB962C8B-B14F-4D97-AF65-F5344CB8AC3E}">
        <p14:creationId xmlns:p14="http://schemas.microsoft.com/office/powerpoint/2010/main" val="33812677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403783"/>
          </a:xfrm>
        </p:spPr>
        <p:txBody>
          <a:bodyPr>
            <a:normAutofit/>
          </a:bodyPr>
          <a:lstStyle/>
          <a:p>
            <a:r>
              <a:rPr lang="en-US" sz="2700" b="1" dirty="0">
                <a:effectLst>
                  <a:outerShdw blurRad="38100" dist="38100" dir="2700000" algn="tl">
                    <a:srgbClr val="000000">
                      <a:alpha val="43137"/>
                    </a:srgbClr>
                  </a:outerShdw>
                </a:effectLst>
              </a:rPr>
              <a:t>4.1. Defining State</a:t>
            </a:r>
            <a:br>
              <a:rPr lang="en-US" dirty="0"/>
            </a:br>
            <a:endParaRPr lang="en-US" dirty="0"/>
          </a:p>
        </p:txBody>
      </p:sp>
      <p:sp>
        <p:nvSpPr>
          <p:cNvPr id="3" name="Content Placeholder 2"/>
          <p:cNvSpPr>
            <a:spLocks noGrp="1"/>
          </p:cNvSpPr>
          <p:nvPr>
            <p:ph idx="1"/>
          </p:nvPr>
        </p:nvSpPr>
        <p:spPr>
          <a:xfrm>
            <a:off x="-6927" y="443345"/>
            <a:ext cx="9150927" cy="6400800"/>
          </a:xfrm>
        </p:spPr>
        <p:txBody>
          <a:bodyPr>
            <a:noAutofit/>
          </a:bodyPr>
          <a:lstStyle/>
          <a:p>
            <a:pPr algn="just">
              <a:buFont typeface="Wingdings" panose="05000000000000000000" pitchFamily="2" charset="2"/>
              <a:buChar char="§"/>
            </a:pPr>
            <a:r>
              <a:rPr lang="en-US" dirty="0">
                <a:latin typeface="Times New Roman" pitchFamily="18" charset="0"/>
                <a:cs typeface="Times New Roman" pitchFamily="18" charset="0"/>
              </a:rPr>
              <a:t>The term ‘’state‘’ has been incorporated wide range of things such as a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collection of institutions, a </a:t>
            </a:r>
            <a:r>
              <a:rPr lang="en-US" b="1" dirty="0">
                <a:solidFill>
                  <a:srgbClr val="0070C0"/>
                </a:solidFill>
                <a:latin typeface="Times New Roman" pitchFamily="18" charset="0"/>
                <a:cs typeface="Times New Roman" pitchFamily="18" charset="0"/>
              </a:rPr>
              <a:t>territorial unit,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 philosophical idea, an instrument of coercion or oppression, and so on.</a:t>
            </a:r>
            <a:r>
              <a:rPr lang="en-US" dirty="0">
                <a:latin typeface="Times New Roman" pitchFamily="18" charset="0"/>
                <a:cs typeface="Times New Roman" pitchFamily="18" charset="0"/>
              </a:rPr>
              <a:t>  </a:t>
            </a:r>
          </a:p>
          <a:p>
            <a:pPr algn="just">
              <a:buFont typeface="Wingdings" panose="05000000000000000000" pitchFamily="2" charset="2"/>
              <a:buChar char="§"/>
            </a:pPr>
            <a:r>
              <a:rPr lang="en-US" dirty="0">
                <a:latin typeface="Times New Roman" pitchFamily="18" charset="0"/>
                <a:cs typeface="Times New Roman" pitchFamily="18" charset="0"/>
              </a:rPr>
              <a:t>So,  this confusion stems, in part, has been defined in </a:t>
            </a:r>
            <a:r>
              <a:rPr lang="en-US" b="1" dirty="0">
                <a:effectLst>
                  <a:outerShdw blurRad="38100" dist="38100" dir="2700000" algn="tl">
                    <a:srgbClr val="000000">
                      <a:alpha val="43137"/>
                    </a:srgbClr>
                  </a:outerShdw>
                </a:effectLst>
                <a:latin typeface="Times New Roman" pitchFamily="18" charset="0"/>
                <a:cs typeface="Times New Roman" pitchFamily="18" charset="0"/>
              </a:rPr>
              <a:t>four</a:t>
            </a:r>
            <a:r>
              <a:rPr lang="en-US" dirty="0">
                <a:latin typeface="Times New Roman" pitchFamily="18" charset="0"/>
                <a:cs typeface="Times New Roman" pitchFamily="18" charset="0"/>
              </a:rPr>
              <a:t> quite different approach. </a:t>
            </a:r>
          </a:p>
          <a:p>
            <a:pPr algn="just"/>
            <a:r>
              <a:rPr lang="en-US" b="1" u="sng" dirty="0">
                <a:solidFill>
                  <a:srgbClr val="FF0000"/>
                </a:solidFill>
                <a:latin typeface="Times New Roman" pitchFamily="18" charset="0"/>
                <a:cs typeface="Times New Roman" pitchFamily="18" charset="0"/>
              </a:rPr>
              <a:t>The idealist approach: </a:t>
            </a:r>
            <a:r>
              <a:rPr lang="en-US" dirty="0">
                <a:latin typeface="Times New Roman" pitchFamily="18" charset="0"/>
                <a:cs typeface="Times New Roman" pitchFamily="18" charset="0"/>
              </a:rPr>
              <a:t>is defined by</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Hegel </a:t>
            </a:r>
            <a:r>
              <a:rPr lang="en-US" dirty="0">
                <a:latin typeface="Times New Roman" pitchFamily="18" charset="0"/>
                <a:cs typeface="Times New Roman" pitchFamily="18" charset="0"/>
              </a:rPr>
              <a:t>he was identified </a:t>
            </a:r>
            <a:r>
              <a:rPr lang="en-US" b="1" dirty="0">
                <a:solidFill>
                  <a:srgbClr val="0070C0"/>
                </a:solidFill>
                <a:latin typeface="Times New Roman" pitchFamily="18" charset="0"/>
                <a:cs typeface="Times New Roman" pitchFamily="18" charset="0"/>
              </a:rPr>
              <a:t>three </a:t>
            </a:r>
            <a:r>
              <a:rPr lang="en-US" dirty="0">
                <a:latin typeface="Times New Roman" pitchFamily="18" charset="0"/>
                <a:cs typeface="Times New Roman" pitchFamily="18" charset="0"/>
              </a:rPr>
              <a:t>moments of social existence of state: </a:t>
            </a:r>
            <a:r>
              <a:rPr lang="en-US" b="1" dirty="0">
                <a:effectLst>
                  <a:outerShdw blurRad="38100" dist="38100" dir="2700000" algn="tl">
                    <a:srgbClr val="000000">
                      <a:alpha val="43137"/>
                    </a:srgbClr>
                  </a:outerShdw>
                </a:effectLst>
                <a:latin typeface="Times New Roman" pitchFamily="18" charset="0"/>
                <a:cs typeface="Times New Roman" pitchFamily="18" charset="0"/>
              </a:rPr>
              <a:t>the family, civil society and the state. </a:t>
            </a:r>
          </a:p>
          <a:p>
            <a:pPr algn="just"/>
            <a:r>
              <a:rPr lang="en-US" dirty="0">
                <a:latin typeface="Times New Roman" pitchFamily="18" charset="0"/>
                <a:cs typeface="Times New Roman" pitchFamily="18" charset="0"/>
              </a:rPr>
              <a:t>He also conceived the state as an ethical community by mutual sympathy as </a:t>
            </a:r>
            <a:r>
              <a:rPr lang="en-US" b="1" dirty="0">
                <a:latin typeface="Times New Roman" pitchFamily="18" charset="0"/>
                <a:cs typeface="Times New Roman" pitchFamily="18" charset="0"/>
              </a:rPr>
              <a:t>‘’universal altruism’’( general well-being selfless)</a:t>
            </a:r>
            <a:r>
              <a:rPr lang="en-US" dirty="0">
                <a:latin typeface="Times New Roman" pitchFamily="18" charset="0"/>
                <a:cs typeface="Times New Roman" pitchFamily="18" charset="0"/>
              </a:rPr>
              <a:t> to develop state. </a:t>
            </a:r>
          </a:p>
        </p:txBody>
      </p:sp>
    </p:spTree>
    <p:extLst>
      <p:ext uri="{BB962C8B-B14F-4D97-AF65-F5344CB8AC3E}">
        <p14:creationId xmlns:p14="http://schemas.microsoft.com/office/powerpoint/2010/main" val="375547203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F0636-56A3-47E0-A7A1-7B58B423AFD1}"/>
              </a:ext>
            </a:extLst>
          </p:cNvPr>
          <p:cNvSpPr>
            <a:spLocks noGrp="1"/>
          </p:cNvSpPr>
          <p:nvPr>
            <p:ph idx="1"/>
          </p:nvPr>
        </p:nvSpPr>
        <p:spPr>
          <a:xfrm>
            <a:off x="0" y="228600"/>
            <a:ext cx="9144000" cy="6629400"/>
          </a:xfrm>
        </p:spPr>
        <p:txBody>
          <a:bodyPr>
            <a:normAutofit fontScale="85000" lnSpcReduction="20000"/>
          </a:bodyPr>
          <a:lstStyle/>
          <a:p>
            <a:pPr algn="just"/>
            <a:r>
              <a:rPr lang="en-US" dirty="0">
                <a:cs typeface="Times New Roman" panose="02020603050405020304" pitchFamily="18" charset="0"/>
              </a:rPr>
              <a:t>Some feminists, indeed, may question conventional definitions of the state, arguing, for instance, that the idea that the state exercises a monopoly of legitimate violence is compromised by the routine use of violence and intimidation in family and domestic life.</a:t>
            </a:r>
          </a:p>
          <a:p>
            <a:pPr algn="just"/>
            <a:r>
              <a:rPr lang="en-US" dirty="0">
                <a:cs typeface="Times New Roman" panose="02020603050405020304" pitchFamily="18" charset="0"/>
              </a:rPr>
              <a:t>Nevertheless, sometimes implicitly and sometimes explicitly, feminists have helped to enrich the state debate by developing novel and challenging perspectives on state power</a:t>
            </a:r>
          </a:p>
          <a:p>
            <a:pPr algn="just"/>
            <a:r>
              <a:rPr lang="en-US" dirty="0">
                <a:solidFill>
                  <a:srgbClr val="FF0000"/>
                </a:solidFill>
                <a:cs typeface="Times New Roman" panose="02020603050405020304" pitchFamily="18" charset="0"/>
              </a:rPr>
              <a:t>Liberal feminists</a:t>
            </a:r>
            <a:r>
              <a:rPr lang="en-US" dirty="0">
                <a:cs typeface="Times New Roman" panose="02020603050405020304" pitchFamily="18" charset="0"/>
              </a:rPr>
              <a:t>, who believe that </a:t>
            </a:r>
            <a:r>
              <a:rPr lang="en-US" b="1" dirty="0">
                <a:solidFill>
                  <a:srgbClr val="00B0F0"/>
                </a:solidFill>
                <a:cs typeface="Times New Roman" panose="02020603050405020304" pitchFamily="18" charset="0"/>
              </a:rPr>
              <a:t>sexual or gender equality </a:t>
            </a:r>
            <a:r>
              <a:rPr lang="en-US" dirty="0">
                <a:cs typeface="Times New Roman" panose="02020603050405020304" pitchFamily="18" charset="0"/>
              </a:rPr>
              <a:t>can be brought about through incremental reform, have tended to accept an essentially pluralist view of the state. </a:t>
            </a:r>
          </a:p>
          <a:p>
            <a:pPr algn="just"/>
            <a:r>
              <a:rPr lang="en-US" dirty="0">
                <a:cs typeface="Times New Roman" panose="02020603050405020304" pitchFamily="18" charset="0"/>
              </a:rPr>
              <a:t>They recognize that, if women are denied legal and political equality, and especially the </a:t>
            </a:r>
            <a:r>
              <a:rPr lang="en-US" b="1" dirty="0">
                <a:solidFill>
                  <a:srgbClr val="C00000"/>
                </a:solidFill>
                <a:cs typeface="Times New Roman" panose="02020603050405020304" pitchFamily="18" charset="0"/>
              </a:rPr>
              <a:t>right to vote, </a:t>
            </a:r>
            <a:r>
              <a:rPr lang="en-US" dirty="0">
                <a:cs typeface="Times New Roman" panose="02020603050405020304" pitchFamily="18" charset="0"/>
              </a:rPr>
              <a:t>the state is biased in favor of men. </a:t>
            </a:r>
          </a:p>
          <a:p>
            <a:pPr algn="just"/>
            <a:r>
              <a:rPr lang="en-US" dirty="0">
                <a:cs typeface="Times New Roman" panose="02020603050405020304" pitchFamily="18" charset="0"/>
              </a:rPr>
              <a:t>However, their faith in the state’s basic neutrality is reflected in the belief that any such bias can, and will, be overcome by a process of reform.</a:t>
            </a:r>
          </a:p>
          <a:p>
            <a:pPr algn="just"/>
            <a:endParaRPr lang="en-US" dirty="0">
              <a:cs typeface="Times New Roman" panose="02020603050405020304" pitchFamily="18" charset="0"/>
            </a:endParaRPr>
          </a:p>
          <a:p>
            <a:pPr algn="just"/>
            <a:endParaRPr lang="am-ET" dirty="0">
              <a:cs typeface="Times New Roman" panose="02020603050405020304" pitchFamily="18" charset="0"/>
            </a:endParaRPr>
          </a:p>
        </p:txBody>
      </p:sp>
    </p:spTree>
    <p:extLst>
      <p:ext uri="{BB962C8B-B14F-4D97-AF65-F5344CB8AC3E}">
        <p14:creationId xmlns:p14="http://schemas.microsoft.com/office/powerpoint/2010/main" val="599832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1F6D5-06BA-407D-AD7D-AD649199D017}"/>
              </a:ext>
            </a:extLst>
          </p:cNvPr>
          <p:cNvSpPr>
            <a:spLocks noGrp="1"/>
          </p:cNvSpPr>
          <p:nvPr>
            <p:ph idx="1"/>
          </p:nvPr>
        </p:nvSpPr>
        <p:spPr>
          <a:xfrm>
            <a:off x="0" y="152400"/>
            <a:ext cx="8991600" cy="6629400"/>
          </a:xfrm>
        </p:spPr>
        <p:txBody>
          <a:bodyPr>
            <a:normAutofit fontScale="92500" lnSpcReduction="10000"/>
          </a:bodyPr>
          <a:lstStyle/>
          <a:p>
            <a:pPr algn="just"/>
            <a:r>
              <a:rPr lang="en-US" dirty="0"/>
              <a:t>In this sense, liberal feminists believe that all groups (including women) have potentially </a:t>
            </a:r>
            <a:r>
              <a:rPr lang="en-US" dirty="0">
                <a:solidFill>
                  <a:srgbClr val="C00000"/>
                </a:solidFill>
              </a:rPr>
              <a:t>equal access to state power, and that this can be used impartially to promote justice and the common good. </a:t>
            </a:r>
          </a:p>
          <a:p>
            <a:pPr algn="just"/>
            <a:r>
              <a:rPr lang="en-US" dirty="0"/>
              <a:t>Liberal feminists have therefore usually viewed the </a:t>
            </a:r>
            <a:r>
              <a:rPr lang="en-US" dirty="0">
                <a:solidFill>
                  <a:srgbClr val="00B0F0"/>
                </a:solidFill>
              </a:rPr>
              <a:t>state in positive terms</a:t>
            </a:r>
            <a:r>
              <a:rPr lang="en-US" dirty="0"/>
              <a:t>, seeing state intervention as a means of </a:t>
            </a:r>
            <a:r>
              <a:rPr lang="en-US" b="1" dirty="0">
                <a:solidFill>
                  <a:srgbClr val="FF0000"/>
                </a:solidFill>
              </a:rPr>
              <a:t>redressing gender inequality </a:t>
            </a:r>
            <a:r>
              <a:rPr lang="en-US" dirty="0"/>
              <a:t>and enhancing the role of women. </a:t>
            </a:r>
          </a:p>
          <a:p>
            <a:pPr algn="just"/>
            <a:r>
              <a:rPr lang="en-US" dirty="0"/>
              <a:t>This can be seen in campaigns for equal-pay legislation, the legalization of abortion, the provision of child-care facilities, the extension of welfare benefits, and so on.</a:t>
            </a:r>
          </a:p>
          <a:p>
            <a:pPr algn="just"/>
            <a:r>
              <a:rPr lang="en-US" b="1" dirty="0">
                <a:solidFill>
                  <a:srgbClr val="FF0000"/>
                </a:solidFill>
              </a:rPr>
              <a:t>Radical feminists, </a:t>
            </a:r>
            <a:r>
              <a:rPr lang="en-US" dirty="0"/>
              <a:t>who argue that state power reflects a deeper </a:t>
            </a:r>
            <a:r>
              <a:rPr lang="en-US" b="1" dirty="0">
                <a:solidFill>
                  <a:srgbClr val="00B0F0"/>
                </a:solidFill>
              </a:rPr>
              <a:t>structure of oppression </a:t>
            </a:r>
            <a:r>
              <a:rPr lang="en-US" dirty="0"/>
              <a:t>in the form of patriarchy.</a:t>
            </a:r>
          </a:p>
          <a:p>
            <a:pPr algn="just"/>
            <a:endParaRPr lang="am-ET" dirty="0"/>
          </a:p>
        </p:txBody>
      </p:sp>
    </p:spTree>
    <p:extLst>
      <p:ext uri="{BB962C8B-B14F-4D97-AF65-F5344CB8AC3E}">
        <p14:creationId xmlns:p14="http://schemas.microsoft.com/office/powerpoint/2010/main" val="368330158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54728-A0CF-402F-98B3-0F8863EDDC6B}"/>
              </a:ext>
            </a:extLst>
          </p:cNvPr>
          <p:cNvSpPr>
            <a:spLocks noGrp="1"/>
          </p:cNvSpPr>
          <p:nvPr>
            <p:ph idx="1"/>
          </p:nvPr>
        </p:nvSpPr>
        <p:spPr>
          <a:xfrm>
            <a:off x="0" y="76200"/>
            <a:ext cx="9144000" cy="6781800"/>
          </a:xfrm>
        </p:spPr>
        <p:txBody>
          <a:bodyPr/>
          <a:lstStyle/>
          <a:p>
            <a:pPr algn="just"/>
            <a:r>
              <a:rPr lang="en-US" dirty="0"/>
              <a:t>There are a number of similarities between Marxist and radical feminist views of state power.</a:t>
            </a:r>
          </a:p>
          <a:p>
            <a:pPr algn="just"/>
            <a:r>
              <a:rPr lang="en-US" dirty="0"/>
              <a:t>Both groups, for example, </a:t>
            </a:r>
            <a:r>
              <a:rPr lang="en-US" b="1" dirty="0">
                <a:solidFill>
                  <a:srgbClr val="00B0F0"/>
                </a:solidFill>
              </a:rPr>
              <a:t>deny that the state is an autonomous entity</a:t>
            </a:r>
            <a:r>
              <a:rPr lang="en-US" dirty="0"/>
              <a:t> bent on the pursuit of its own interests. </a:t>
            </a:r>
          </a:p>
          <a:p>
            <a:pPr algn="just"/>
            <a:r>
              <a:rPr lang="en-US" dirty="0"/>
              <a:t>Marxists place the state in an </a:t>
            </a:r>
            <a:r>
              <a:rPr lang="en-US" dirty="0">
                <a:solidFill>
                  <a:srgbClr val="FF0000"/>
                </a:solidFill>
              </a:rPr>
              <a:t>economic context</a:t>
            </a:r>
            <a:r>
              <a:rPr lang="en-US" dirty="0"/>
              <a:t>,</a:t>
            </a:r>
          </a:p>
          <a:p>
            <a:pPr algn="just"/>
            <a:r>
              <a:rPr lang="en-US" dirty="0"/>
              <a:t>Radical feminists place it in a context of </a:t>
            </a:r>
            <a:r>
              <a:rPr lang="en-US" b="1" dirty="0">
                <a:solidFill>
                  <a:srgbClr val="00B0F0"/>
                </a:solidFill>
              </a:rPr>
              <a:t>gender inequality, </a:t>
            </a:r>
            <a:r>
              <a:rPr lang="en-US" dirty="0"/>
              <a:t>and insist that it is essentially an institution of male power. </a:t>
            </a:r>
            <a:endParaRPr lang="am-ET" dirty="0"/>
          </a:p>
        </p:txBody>
      </p:sp>
    </p:spTree>
    <p:extLst>
      <p:ext uri="{BB962C8B-B14F-4D97-AF65-F5344CB8AC3E}">
        <p14:creationId xmlns:p14="http://schemas.microsoft.com/office/powerpoint/2010/main" val="330752347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47688-D690-4EF2-B8CC-B3FAE2144712}"/>
              </a:ext>
            </a:extLst>
          </p:cNvPr>
          <p:cNvSpPr>
            <a:spLocks noGrp="1"/>
          </p:cNvSpPr>
          <p:nvPr>
            <p:ph idx="1"/>
          </p:nvPr>
        </p:nvSpPr>
        <p:spPr>
          <a:xfrm>
            <a:off x="0" y="152400"/>
            <a:ext cx="9144000" cy="6553200"/>
          </a:xfrm>
        </p:spPr>
        <p:txBody>
          <a:bodyPr/>
          <a:lstStyle/>
          <a:p>
            <a:pPr algn="just"/>
            <a:r>
              <a:rPr lang="en-US" dirty="0"/>
              <a:t>The instrumentalist argument views the state as little more than an agent or </a:t>
            </a:r>
            <a:r>
              <a:rPr lang="en-US" b="1" dirty="0">
                <a:solidFill>
                  <a:srgbClr val="FF0000"/>
                </a:solidFill>
              </a:rPr>
              <a:t>‘tool‘ used by men </a:t>
            </a:r>
            <a:r>
              <a:rPr lang="en-US" dirty="0"/>
              <a:t>to defend their own interests and uphold the structures of patriarchy. </a:t>
            </a:r>
          </a:p>
          <a:p>
            <a:pPr algn="just"/>
            <a:r>
              <a:rPr lang="en-US" dirty="0"/>
              <a:t>This line of argument draws on the core feminist belief that patriarchy is rooted in the division of  society into </a:t>
            </a:r>
            <a:r>
              <a:rPr lang="en-US" b="1" dirty="0">
                <a:solidFill>
                  <a:srgbClr val="FF0000"/>
                </a:solidFill>
              </a:rPr>
              <a:t>distinct public (Men) </a:t>
            </a:r>
            <a:r>
              <a:rPr lang="en-US" dirty="0"/>
              <a:t>and </a:t>
            </a:r>
            <a:r>
              <a:rPr lang="en-US" b="1" dirty="0">
                <a:solidFill>
                  <a:srgbClr val="00B0F0"/>
                </a:solidFill>
              </a:rPr>
              <a:t>private (Women) </a:t>
            </a:r>
            <a:r>
              <a:rPr lang="en-US" dirty="0"/>
              <a:t>spheres of life. </a:t>
            </a:r>
          </a:p>
          <a:p>
            <a:pPr algn="just"/>
            <a:r>
              <a:rPr lang="en-US" dirty="0"/>
              <a:t> Quite simply, in this view, the state is run by men, and for men.</a:t>
            </a:r>
            <a:endParaRPr lang="am-ET" dirty="0"/>
          </a:p>
        </p:txBody>
      </p:sp>
    </p:spTree>
    <p:extLst>
      <p:ext uri="{BB962C8B-B14F-4D97-AF65-F5344CB8AC3E}">
        <p14:creationId xmlns:p14="http://schemas.microsoft.com/office/powerpoint/2010/main" val="191096649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F8CE5-B85B-4698-816B-26AD1F9F103D}"/>
              </a:ext>
            </a:extLst>
          </p:cNvPr>
          <p:cNvSpPr>
            <a:spLocks noGrp="1"/>
          </p:cNvSpPr>
          <p:nvPr>
            <p:ph idx="1"/>
          </p:nvPr>
        </p:nvSpPr>
        <p:spPr>
          <a:xfrm>
            <a:off x="0" y="152400"/>
            <a:ext cx="9144000" cy="6705600"/>
          </a:xfrm>
        </p:spPr>
        <p:txBody>
          <a:bodyPr>
            <a:normAutofit fontScale="92500" lnSpcReduction="10000"/>
          </a:bodyPr>
          <a:lstStyle/>
          <a:p>
            <a:pPr algn="just"/>
            <a:r>
              <a:rPr lang="en-US" dirty="0"/>
              <a:t>Modern radical feminists have paid particular attention to the emergence of the </a:t>
            </a:r>
            <a:r>
              <a:rPr lang="en-US" dirty="0">
                <a:solidFill>
                  <a:srgbClr val="FF0000"/>
                </a:solidFill>
              </a:rPr>
              <a:t>welfare state, </a:t>
            </a:r>
            <a:r>
              <a:rPr lang="en-US" dirty="0"/>
              <a:t>seeing it as the expression of a new kind of patriarchal power. </a:t>
            </a:r>
          </a:p>
          <a:p>
            <a:pPr algn="just"/>
            <a:r>
              <a:rPr lang="en-US" dirty="0"/>
              <a:t>Welfare may uphold patriarchy by bringing about a transition from private dependence </a:t>
            </a:r>
            <a:r>
              <a:rPr lang="en-US" b="1" dirty="0">
                <a:solidFill>
                  <a:srgbClr val="FF0000"/>
                </a:solidFill>
              </a:rPr>
              <a:t>(in which women as home makers‘ are dependent on men as breadwinners‘)</a:t>
            </a:r>
            <a:r>
              <a:rPr lang="en-US" dirty="0"/>
              <a:t> to a system of public dependence in which women are increasingly controlled by the institutions of the extended state. </a:t>
            </a:r>
          </a:p>
          <a:p>
            <a:pPr algn="just"/>
            <a:r>
              <a:rPr lang="en-US" dirty="0"/>
              <a:t>For instance, women have become increasingly dependent on the state as clients or customers of state services (such as </a:t>
            </a:r>
            <a:r>
              <a:rPr lang="en-US" b="1" dirty="0">
                <a:solidFill>
                  <a:srgbClr val="00B0F0"/>
                </a:solidFill>
              </a:rPr>
              <a:t>childcare institutions, nursery education and social work</a:t>
            </a:r>
            <a:r>
              <a:rPr lang="en-US" dirty="0"/>
              <a:t>) and as employees, particularly in the so-called caring‘ professions (such as nursing, social work and education).</a:t>
            </a:r>
            <a:endParaRPr lang="am-ET" dirty="0"/>
          </a:p>
        </p:txBody>
      </p:sp>
    </p:spTree>
    <p:extLst>
      <p:ext uri="{BB962C8B-B14F-4D97-AF65-F5344CB8AC3E}">
        <p14:creationId xmlns:p14="http://schemas.microsoft.com/office/powerpoint/2010/main" val="364364717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DEA34-4C2F-4A8C-B954-78639173F3C3}"/>
              </a:ext>
            </a:extLst>
          </p:cNvPr>
          <p:cNvSpPr>
            <a:spLocks noGrp="1"/>
          </p:cNvSpPr>
          <p:nvPr>
            <p:ph idx="1"/>
          </p:nvPr>
        </p:nvSpPr>
        <p:spPr>
          <a:xfrm>
            <a:off x="0" y="0"/>
            <a:ext cx="9144000" cy="6858000"/>
          </a:xfrm>
        </p:spPr>
        <p:txBody>
          <a:bodyPr>
            <a:normAutofit fontScale="92500" lnSpcReduction="20000"/>
          </a:bodyPr>
          <a:lstStyle/>
          <a:p>
            <a:pPr marL="0" indent="0" algn="just">
              <a:buNone/>
            </a:pPr>
            <a:r>
              <a:rPr lang="en-US" dirty="0"/>
              <a:t>	  </a:t>
            </a:r>
            <a:r>
              <a:rPr lang="en-US" b="1" dirty="0">
                <a:solidFill>
                  <a:srgbClr val="FF0000"/>
                </a:solidFill>
              </a:rPr>
              <a:t>4.5. The Role of the State</a:t>
            </a:r>
          </a:p>
          <a:p>
            <a:pPr marL="0" indent="0" algn="just">
              <a:buNone/>
            </a:pPr>
            <a:r>
              <a:rPr lang="en-US" dirty="0"/>
              <a:t>		      </a:t>
            </a:r>
            <a:r>
              <a:rPr lang="en-US" b="1" dirty="0">
                <a:solidFill>
                  <a:srgbClr val="00B0F0"/>
                </a:solidFill>
              </a:rPr>
              <a:t>Activity</a:t>
            </a:r>
          </a:p>
          <a:p>
            <a:pPr algn="just">
              <a:buFont typeface="Wingdings" panose="05000000000000000000" pitchFamily="2" charset="2"/>
              <a:buChar char="§"/>
            </a:pPr>
            <a:r>
              <a:rPr lang="en-US" b="1" dirty="0"/>
              <a:t>What should states do? What functions or responsibilities should the state fulfil, and which ones should be left in the hands of private individuals? </a:t>
            </a:r>
          </a:p>
          <a:p>
            <a:pPr algn="just">
              <a:buFont typeface="Wingdings" panose="05000000000000000000" pitchFamily="2" charset="2"/>
              <a:buChar char="§"/>
            </a:pPr>
            <a:r>
              <a:rPr lang="en-US" dirty="0"/>
              <a:t>There is profound disagreement about the exact role the state should play, and therefore about the proper balance between the state and civil society.</a:t>
            </a:r>
          </a:p>
          <a:p>
            <a:pPr algn="just">
              <a:buFont typeface="Wingdings" panose="05000000000000000000" pitchFamily="2" charset="2"/>
              <a:buChar char="§"/>
            </a:pPr>
            <a:r>
              <a:rPr lang="en-US" dirty="0"/>
              <a:t> Among the different roles state forms that have developed are the following:</a:t>
            </a:r>
          </a:p>
          <a:p>
            <a:pPr lvl="1" algn="just">
              <a:buFont typeface="Wingdings" panose="05000000000000000000" pitchFamily="2" charset="2"/>
              <a:buChar char="§"/>
            </a:pPr>
            <a:r>
              <a:rPr lang="en-US" dirty="0"/>
              <a:t>Minimal states role</a:t>
            </a:r>
          </a:p>
          <a:p>
            <a:pPr lvl="1" algn="just">
              <a:buFont typeface="Wingdings" panose="05000000000000000000" pitchFamily="2" charset="2"/>
              <a:buChar char="§"/>
            </a:pPr>
            <a:r>
              <a:rPr lang="en-US" dirty="0"/>
              <a:t>Developmental states role</a:t>
            </a:r>
          </a:p>
          <a:p>
            <a:pPr lvl="1" algn="just">
              <a:buFont typeface="Wingdings" panose="05000000000000000000" pitchFamily="2" charset="2"/>
              <a:buChar char="§"/>
            </a:pPr>
            <a:r>
              <a:rPr lang="en-US" dirty="0"/>
              <a:t>Social-democratic states role</a:t>
            </a:r>
          </a:p>
          <a:p>
            <a:pPr lvl="1" algn="just">
              <a:buFont typeface="Wingdings" panose="05000000000000000000" pitchFamily="2" charset="2"/>
              <a:buChar char="§"/>
            </a:pPr>
            <a:r>
              <a:rPr lang="en-US" dirty="0"/>
              <a:t>Collectivized states role</a:t>
            </a:r>
          </a:p>
          <a:p>
            <a:pPr lvl="1" algn="just">
              <a:buFont typeface="Wingdings" panose="05000000000000000000" pitchFamily="2" charset="2"/>
              <a:buChar char="§"/>
            </a:pPr>
            <a:r>
              <a:rPr lang="en-US" dirty="0"/>
              <a:t>Totalitarian states role</a:t>
            </a:r>
          </a:p>
          <a:p>
            <a:pPr lvl="1" algn="just">
              <a:buFont typeface="Wingdings" panose="05000000000000000000" pitchFamily="2" charset="2"/>
              <a:buChar char="§"/>
            </a:pPr>
            <a:r>
              <a:rPr lang="en-US" dirty="0"/>
              <a:t>Religious states role</a:t>
            </a:r>
            <a:endParaRPr lang="am-ET" dirty="0"/>
          </a:p>
        </p:txBody>
      </p:sp>
    </p:spTree>
    <p:extLst>
      <p:ext uri="{BB962C8B-B14F-4D97-AF65-F5344CB8AC3E}">
        <p14:creationId xmlns:p14="http://schemas.microsoft.com/office/powerpoint/2010/main" val="41672728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B35B3-A96C-454E-94B1-D84109F539F3}"/>
              </a:ext>
            </a:extLst>
          </p:cNvPr>
          <p:cNvSpPr>
            <a:spLocks noGrp="1"/>
          </p:cNvSpPr>
          <p:nvPr>
            <p:ph idx="1"/>
          </p:nvPr>
        </p:nvSpPr>
        <p:spPr>
          <a:xfrm>
            <a:off x="0" y="0"/>
            <a:ext cx="9144000" cy="6858000"/>
          </a:xfrm>
        </p:spPr>
        <p:txBody>
          <a:bodyPr>
            <a:normAutofit/>
          </a:bodyPr>
          <a:lstStyle/>
          <a:p>
            <a:pPr marL="0" indent="0" algn="just">
              <a:buNone/>
            </a:pPr>
            <a:r>
              <a:rPr lang="en-US" dirty="0"/>
              <a:t>		</a:t>
            </a:r>
            <a:r>
              <a:rPr lang="en-US" b="1" dirty="0">
                <a:solidFill>
                  <a:srgbClr val="00B0F0"/>
                </a:solidFill>
              </a:rPr>
              <a:t>Minimal States role</a:t>
            </a:r>
          </a:p>
          <a:p>
            <a:pPr algn="just"/>
            <a:r>
              <a:rPr lang="en-US" dirty="0"/>
              <a:t>The minimal state is the ideal of classical liberals, whose aim is to ensure that individuals enjoy the </a:t>
            </a:r>
            <a:r>
              <a:rPr lang="en-US" dirty="0">
                <a:solidFill>
                  <a:srgbClr val="FF0000"/>
                </a:solidFill>
              </a:rPr>
              <a:t>widest possible realm of freedom. </a:t>
            </a:r>
          </a:p>
          <a:p>
            <a:pPr algn="just"/>
            <a:r>
              <a:rPr lang="en-US" dirty="0"/>
              <a:t>Rooted in social-contract theory. </a:t>
            </a:r>
          </a:p>
          <a:p>
            <a:pPr algn="just"/>
            <a:r>
              <a:rPr lang="en-US" dirty="0"/>
              <a:t>The value of the state is to constrain human behavior and prevent individuals encroaching on the rights and liberties of others.</a:t>
            </a:r>
          </a:p>
          <a:p>
            <a:pPr algn="just"/>
            <a:r>
              <a:rPr lang="en-US" dirty="0"/>
              <a:t>The state is merely a </a:t>
            </a:r>
            <a:r>
              <a:rPr lang="en-US" b="1" dirty="0"/>
              <a:t>protective body.</a:t>
            </a:r>
          </a:p>
          <a:p>
            <a:pPr algn="just"/>
            <a:r>
              <a:rPr lang="en-US" dirty="0"/>
              <a:t> Its core function being to provide a framework of </a:t>
            </a:r>
            <a:r>
              <a:rPr lang="en-US" b="1" dirty="0"/>
              <a:t>peace and social order.</a:t>
            </a:r>
            <a:endParaRPr lang="am-ET" b="1" dirty="0"/>
          </a:p>
        </p:txBody>
      </p:sp>
    </p:spTree>
    <p:extLst>
      <p:ext uri="{BB962C8B-B14F-4D97-AF65-F5344CB8AC3E}">
        <p14:creationId xmlns:p14="http://schemas.microsoft.com/office/powerpoint/2010/main" val="142440457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5FF3E-0BC5-48E6-8628-E05B319A49C5}"/>
              </a:ext>
            </a:extLst>
          </p:cNvPr>
          <p:cNvSpPr>
            <a:spLocks noGrp="1"/>
          </p:cNvSpPr>
          <p:nvPr>
            <p:ph idx="1"/>
          </p:nvPr>
        </p:nvSpPr>
        <p:spPr>
          <a:xfrm>
            <a:off x="76200" y="0"/>
            <a:ext cx="9067800" cy="6858000"/>
          </a:xfrm>
        </p:spPr>
        <p:txBody>
          <a:bodyPr>
            <a:normAutofit fontScale="92500" lnSpcReduction="20000"/>
          </a:bodyPr>
          <a:lstStyle/>
          <a:p>
            <a:pPr algn="just"/>
            <a:r>
              <a:rPr lang="en-US" dirty="0"/>
              <a:t>In Locke‘s famous simile, the state acts as a </a:t>
            </a:r>
            <a:r>
              <a:rPr lang="en-US" b="1" dirty="0">
                <a:solidFill>
                  <a:srgbClr val="00B0F0"/>
                </a:solidFill>
              </a:rPr>
              <a:t>night watchman.</a:t>
            </a:r>
          </a:p>
          <a:p>
            <a:pPr algn="just"/>
            <a:r>
              <a:rPr lang="en-US" dirty="0"/>
              <a:t>The minimal‘ or night watchman‘ state with three core functions. </a:t>
            </a:r>
          </a:p>
          <a:p>
            <a:pPr algn="just"/>
            <a:r>
              <a:rPr lang="en-US" b="1" dirty="0">
                <a:solidFill>
                  <a:srgbClr val="C00000"/>
                </a:solidFill>
              </a:rPr>
              <a:t>First</a:t>
            </a:r>
            <a:r>
              <a:rPr lang="en-US" dirty="0"/>
              <a:t> and foremost, the state exists to maintain </a:t>
            </a:r>
            <a:r>
              <a:rPr lang="en-US" dirty="0">
                <a:solidFill>
                  <a:srgbClr val="FF0000"/>
                </a:solidFill>
              </a:rPr>
              <a:t>domestic order. </a:t>
            </a:r>
          </a:p>
          <a:p>
            <a:pPr algn="just"/>
            <a:r>
              <a:rPr lang="en-US" b="1" dirty="0">
                <a:solidFill>
                  <a:srgbClr val="C00000"/>
                </a:solidFill>
              </a:rPr>
              <a:t>Second, </a:t>
            </a:r>
            <a:r>
              <a:rPr lang="en-US" dirty="0"/>
              <a:t>it ensures that </a:t>
            </a:r>
            <a:r>
              <a:rPr lang="en-US" dirty="0">
                <a:solidFill>
                  <a:srgbClr val="FF0000"/>
                </a:solidFill>
              </a:rPr>
              <a:t>contracts or voluntary </a:t>
            </a:r>
            <a:r>
              <a:rPr lang="en-US" dirty="0"/>
              <a:t>agreements made between private citizens are enforced, and </a:t>
            </a:r>
          </a:p>
          <a:p>
            <a:pPr algn="just"/>
            <a:r>
              <a:rPr lang="en-US" dirty="0">
                <a:solidFill>
                  <a:srgbClr val="C00000"/>
                </a:solidFill>
              </a:rPr>
              <a:t>Third </a:t>
            </a:r>
            <a:r>
              <a:rPr lang="en-US" dirty="0"/>
              <a:t>it provides protection </a:t>
            </a:r>
            <a:r>
              <a:rPr lang="en-US" dirty="0">
                <a:solidFill>
                  <a:srgbClr val="FF0000"/>
                </a:solidFill>
              </a:rPr>
              <a:t>against external attack. </a:t>
            </a:r>
          </a:p>
          <a:p>
            <a:pPr algn="just"/>
            <a:r>
              <a:rPr lang="en-US" dirty="0"/>
              <a:t>The institutional apparatus of a minimal state is thus limited to a police force, a court system and a military of some kind. </a:t>
            </a:r>
          </a:p>
          <a:p>
            <a:pPr algn="just"/>
            <a:r>
              <a:rPr lang="en-US" dirty="0"/>
              <a:t>Economic, social, cultural, moral and other responsibilities belong to the individual, and are therefore firmly part of civil society.</a:t>
            </a:r>
          </a:p>
          <a:p>
            <a:pPr algn="just"/>
            <a:endParaRPr lang="am-ET" dirty="0"/>
          </a:p>
        </p:txBody>
      </p:sp>
    </p:spTree>
    <p:extLst>
      <p:ext uri="{BB962C8B-B14F-4D97-AF65-F5344CB8AC3E}">
        <p14:creationId xmlns:p14="http://schemas.microsoft.com/office/powerpoint/2010/main" val="163354499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FE3B9-3570-4936-81FA-FEE89A2A0548}"/>
              </a:ext>
            </a:extLst>
          </p:cNvPr>
          <p:cNvSpPr>
            <a:spLocks noGrp="1"/>
          </p:cNvSpPr>
          <p:nvPr>
            <p:ph idx="1"/>
          </p:nvPr>
        </p:nvSpPr>
        <p:spPr>
          <a:xfrm>
            <a:off x="0" y="152400"/>
            <a:ext cx="9144000" cy="6705600"/>
          </a:xfrm>
        </p:spPr>
        <p:txBody>
          <a:bodyPr>
            <a:normAutofit fontScale="92500"/>
          </a:bodyPr>
          <a:lstStyle/>
          <a:p>
            <a:pPr marL="0" indent="0" algn="just">
              <a:buNone/>
            </a:pPr>
            <a:r>
              <a:rPr lang="en-US" dirty="0"/>
              <a:t>		</a:t>
            </a:r>
            <a:r>
              <a:rPr lang="en-US" b="1" dirty="0">
                <a:solidFill>
                  <a:srgbClr val="00B0F0"/>
                </a:solidFill>
              </a:rPr>
              <a:t>Developmental State role</a:t>
            </a:r>
          </a:p>
          <a:p>
            <a:pPr algn="just"/>
            <a:r>
              <a:rPr lang="en-US" dirty="0"/>
              <a:t>Developmental states practice interventionism in order </a:t>
            </a:r>
            <a:r>
              <a:rPr lang="en-US" dirty="0">
                <a:solidFill>
                  <a:srgbClr val="FF0000"/>
                </a:solidFill>
              </a:rPr>
              <a:t>to stimulate economic progress. </a:t>
            </a:r>
          </a:p>
          <a:p>
            <a:pPr algn="just"/>
            <a:r>
              <a:rPr lang="en-US" dirty="0"/>
              <a:t>In Japan and Germany, the state assumed a more active developmental role from the outset. </a:t>
            </a:r>
          </a:p>
          <a:p>
            <a:pPr algn="just"/>
            <a:r>
              <a:rPr lang="en-US" dirty="0"/>
              <a:t>A developmental state is one that intervenes in economic life with the specific purpose of </a:t>
            </a:r>
            <a:r>
              <a:rPr lang="en-US" b="1" dirty="0">
                <a:solidFill>
                  <a:srgbClr val="FF0000"/>
                </a:solidFill>
              </a:rPr>
              <a:t>promoting industrial growth and economic development.</a:t>
            </a:r>
          </a:p>
          <a:p>
            <a:pPr algn="just"/>
            <a:r>
              <a:rPr lang="en-US" dirty="0"/>
              <a:t>The classic example of a developmental state is Japan. </a:t>
            </a:r>
          </a:p>
          <a:p>
            <a:pPr algn="just"/>
            <a:r>
              <a:rPr lang="en-US" dirty="0"/>
              <a:t>During the Meiji Period (1868–1912), the Japanese state forged a </a:t>
            </a:r>
            <a:r>
              <a:rPr lang="en-US" b="1" dirty="0">
                <a:solidFill>
                  <a:srgbClr val="FF0000"/>
                </a:solidFill>
              </a:rPr>
              <a:t>close relationship with the </a:t>
            </a:r>
            <a:r>
              <a:rPr lang="en-US" b="1" dirty="0" err="1">
                <a:solidFill>
                  <a:srgbClr val="FF0000"/>
                </a:solidFill>
              </a:rPr>
              <a:t>Zaibutsu</a:t>
            </a:r>
            <a:r>
              <a:rPr lang="en-US" b="1" dirty="0">
                <a:solidFill>
                  <a:srgbClr val="FF0000"/>
                </a:solidFill>
              </a:rPr>
              <a:t>, the great family-run business empires</a:t>
            </a:r>
            <a:r>
              <a:rPr lang="en-US" dirty="0"/>
              <a:t> that dominated the Japanese economy up until World War II. </a:t>
            </a:r>
            <a:endParaRPr lang="am-ET" dirty="0"/>
          </a:p>
        </p:txBody>
      </p:sp>
    </p:spTree>
    <p:extLst>
      <p:ext uri="{BB962C8B-B14F-4D97-AF65-F5344CB8AC3E}">
        <p14:creationId xmlns:p14="http://schemas.microsoft.com/office/powerpoint/2010/main" val="223258693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C76AD-F3C5-4555-BD5D-18139385BC60}"/>
              </a:ext>
            </a:extLst>
          </p:cNvPr>
          <p:cNvSpPr>
            <a:spLocks noGrp="1"/>
          </p:cNvSpPr>
          <p:nvPr>
            <p:ph idx="1"/>
          </p:nvPr>
        </p:nvSpPr>
        <p:spPr>
          <a:xfrm>
            <a:off x="76200" y="228600"/>
            <a:ext cx="9067800" cy="6629400"/>
          </a:xfrm>
        </p:spPr>
        <p:txBody>
          <a:bodyPr>
            <a:normAutofit/>
          </a:bodyPr>
          <a:lstStyle/>
          <a:p>
            <a:pPr algn="just"/>
            <a:r>
              <a:rPr lang="en-US" dirty="0"/>
              <a:t>A similar model of developmental intervention has existed in France, Austria and, to some extent, Germany, </a:t>
            </a:r>
          </a:p>
          <a:p>
            <a:pPr algn="just"/>
            <a:r>
              <a:rPr lang="en-US" dirty="0"/>
              <a:t>The economic development has been achieved through the construction of a </a:t>
            </a:r>
            <a:r>
              <a:rPr lang="en-US" dirty="0">
                <a:solidFill>
                  <a:srgbClr val="FF0000"/>
                </a:solidFill>
              </a:rPr>
              <a:t>‘partnership state‘</a:t>
            </a:r>
            <a:r>
              <a:rPr lang="en-US" dirty="0"/>
              <a:t>, in which an emphasis is placed on the maintenance of </a:t>
            </a:r>
            <a:r>
              <a:rPr lang="en-US" dirty="0">
                <a:solidFill>
                  <a:srgbClr val="00B0F0"/>
                </a:solidFill>
              </a:rPr>
              <a:t>a close relationship between the state and major economic interests, </a:t>
            </a:r>
            <a:r>
              <a:rPr lang="en-US" dirty="0"/>
              <a:t>notably big business and organized labor.</a:t>
            </a:r>
          </a:p>
          <a:p>
            <a:pPr algn="just"/>
            <a:r>
              <a:rPr lang="en-US" dirty="0"/>
              <a:t>More recently, economic globalization has fostered the emergence of </a:t>
            </a:r>
            <a:r>
              <a:rPr lang="en-US" dirty="0">
                <a:solidFill>
                  <a:srgbClr val="FF0000"/>
                </a:solidFill>
              </a:rPr>
              <a:t>‘competition states‘, </a:t>
            </a:r>
            <a:r>
              <a:rPr lang="en-US" dirty="0"/>
              <a:t>examples of which are found amongst the tiger economies of East Asia(Japan, Korea, India, China).</a:t>
            </a:r>
            <a:endParaRPr lang="am-ET" dirty="0"/>
          </a:p>
        </p:txBody>
      </p:sp>
    </p:spTree>
    <p:extLst>
      <p:ext uri="{BB962C8B-B14F-4D97-AF65-F5344CB8AC3E}">
        <p14:creationId xmlns:p14="http://schemas.microsoft.com/office/powerpoint/2010/main" val="253803205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r>
              <a:rPr lang="en-US" b="1" u="sng" dirty="0">
                <a:solidFill>
                  <a:srgbClr val="FF0000"/>
                </a:solidFill>
                <a:latin typeface="Times New Roman" pitchFamily="18" charset="0"/>
                <a:cs typeface="Times New Roman" pitchFamily="18" charset="0"/>
              </a:rPr>
              <a:t>Functionalist approaches:- </a:t>
            </a:r>
            <a:r>
              <a:rPr lang="en-US" dirty="0">
                <a:latin typeface="Times New Roman" pitchFamily="18" charset="0"/>
                <a:cs typeface="Times New Roman" pitchFamily="18" charset="0"/>
              </a:rPr>
              <a:t>to the state </a:t>
            </a:r>
            <a:r>
              <a:rPr lang="en-US"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focus on the role or purpose </a:t>
            </a:r>
            <a:r>
              <a:rPr lang="en-US" dirty="0">
                <a:latin typeface="Times New Roman" pitchFamily="18" charset="0"/>
                <a:cs typeface="Times New Roman" pitchFamily="18" charset="0"/>
              </a:rPr>
              <a:t>of </a:t>
            </a:r>
            <a:r>
              <a:rPr lang="en-US"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state &amp;institutions</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 central function of the state seen as </a:t>
            </a:r>
            <a:r>
              <a:rPr lang="en-US" b="1" dirty="0">
                <a:solidFill>
                  <a:srgbClr val="7030A0"/>
                </a:solidFill>
                <a:latin typeface="Times New Roman" pitchFamily="18" charset="0"/>
                <a:cs typeface="Times New Roman" pitchFamily="18" charset="0"/>
              </a:rPr>
              <a:t>the maintenance of </a:t>
            </a:r>
            <a:r>
              <a:rPr lang="en-US"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social order.  </a:t>
            </a:r>
          </a:p>
          <a:p>
            <a:pPr algn="just"/>
            <a:r>
              <a:rPr lang="en-US" dirty="0">
                <a:latin typeface="Times New Roman" pitchFamily="18" charset="0"/>
                <a:cs typeface="Times New Roman" pitchFamily="18" charset="0"/>
              </a:rPr>
              <a:t>This approach defined state as  the set of institutions that uphold </a:t>
            </a:r>
            <a:r>
              <a:rPr lang="en-US"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social </a:t>
            </a:r>
            <a:r>
              <a:rPr lang="en-US" dirty="0">
                <a:latin typeface="Times New Roman" pitchFamily="18" charset="0"/>
                <a:cs typeface="Times New Roman" pitchFamily="18" charset="0"/>
              </a:rPr>
              <a:t>order and deliver of social stability.</a:t>
            </a:r>
          </a:p>
          <a:p>
            <a:pPr algn="just"/>
            <a:r>
              <a:rPr lang="en-US" b="1" dirty="0">
                <a:solidFill>
                  <a:srgbClr val="FF0000"/>
                </a:solidFill>
                <a:latin typeface="Times New Roman" pitchFamily="18" charset="0"/>
                <a:cs typeface="Times New Roman" pitchFamily="18" charset="0"/>
              </a:rPr>
              <a:t> </a:t>
            </a:r>
            <a:r>
              <a:rPr lang="en-US" b="1" u="sng" dirty="0">
                <a:solidFill>
                  <a:srgbClr val="FF0000"/>
                </a:solidFill>
                <a:latin typeface="Times New Roman" pitchFamily="18" charset="0"/>
                <a:cs typeface="Times New Roman" pitchFamily="18" charset="0"/>
              </a:rPr>
              <a:t>The organizational  approaches:-  </a:t>
            </a:r>
            <a:r>
              <a:rPr lang="en-US" dirty="0">
                <a:latin typeface="Times New Roman" pitchFamily="18" charset="0"/>
                <a:cs typeface="Times New Roman" pitchFamily="18" charset="0"/>
              </a:rPr>
              <a:t>defines state as the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apparatus</a:t>
            </a:r>
            <a:r>
              <a:rPr lang="en-US" dirty="0">
                <a:latin typeface="Times New Roman" pitchFamily="18" charset="0"/>
                <a:cs typeface="Times New Roman" pitchFamily="18" charset="0"/>
              </a:rPr>
              <a:t> of government in its broadest sense; set of institutions that are </a:t>
            </a:r>
            <a:r>
              <a:rPr lang="en-US" b="1" dirty="0">
                <a:effectLst>
                  <a:outerShdw blurRad="38100" dist="38100" dir="2700000" algn="tl">
                    <a:srgbClr val="000000">
                      <a:alpha val="43137"/>
                    </a:srgbClr>
                  </a:outerShdw>
                </a:effectLst>
                <a:latin typeface="Times New Roman" pitchFamily="18" charset="0"/>
                <a:cs typeface="Times New Roman" pitchFamily="18" charset="0"/>
              </a:rPr>
              <a:t>recognizably by public </a:t>
            </a:r>
            <a:r>
              <a:rPr lang="en-US" dirty="0">
                <a:latin typeface="Times New Roman" pitchFamily="18" charset="0"/>
                <a:cs typeface="Times New Roman" pitchFamily="18" charset="0"/>
              </a:rPr>
              <a:t>are responsible for the collective organization of </a:t>
            </a:r>
            <a:r>
              <a:rPr lang="en-US" b="1" dirty="0">
                <a:effectLst>
                  <a:outerShdw blurRad="38100" dist="38100" dir="2700000" algn="tl">
                    <a:srgbClr val="000000">
                      <a:alpha val="43137"/>
                    </a:srgbClr>
                  </a:outerShdw>
                </a:effectLst>
                <a:latin typeface="Times New Roman" pitchFamily="18" charset="0"/>
                <a:cs typeface="Times New Roman" pitchFamily="18" charset="0"/>
              </a:rPr>
              <a:t>social existence </a:t>
            </a:r>
            <a:r>
              <a:rPr lang="en-US" dirty="0">
                <a:latin typeface="Times New Roman" pitchFamily="18" charset="0"/>
                <a:cs typeface="Times New Roman" pitchFamily="18" charset="0"/>
              </a:rPr>
              <a:t>and are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funded</a:t>
            </a:r>
            <a:r>
              <a:rPr lang="en-US" dirty="0">
                <a:latin typeface="Times New Roman" pitchFamily="18" charset="0"/>
                <a:cs typeface="Times New Roman" pitchFamily="18" charset="0"/>
              </a:rPr>
              <a:t> at the public‘s expense. </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09747402"/>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9C775-7DCD-419E-A11B-A2647C46FF7F}"/>
              </a:ext>
            </a:extLst>
          </p:cNvPr>
          <p:cNvSpPr>
            <a:spLocks noGrp="1"/>
          </p:cNvSpPr>
          <p:nvPr>
            <p:ph idx="1"/>
          </p:nvPr>
        </p:nvSpPr>
        <p:spPr>
          <a:xfrm>
            <a:off x="0" y="76200"/>
            <a:ext cx="9144000" cy="6781800"/>
          </a:xfrm>
        </p:spPr>
        <p:txBody>
          <a:bodyPr>
            <a:normAutofit fontScale="92500" lnSpcReduction="10000"/>
          </a:bodyPr>
          <a:lstStyle/>
          <a:p>
            <a:pPr marL="0" indent="0" algn="just">
              <a:buNone/>
            </a:pPr>
            <a:r>
              <a:rPr lang="en-US" b="1" dirty="0">
                <a:solidFill>
                  <a:srgbClr val="00B0F0"/>
                </a:solidFill>
              </a:rPr>
              <a:t>	Social Democratic (Welfare) States Role</a:t>
            </a:r>
          </a:p>
          <a:p>
            <a:pPr algn="just"/>
            <a:r>
              <a:rPr lang="en-US" dirty="0"/>
              <a:t>Social-democratic states intervene with a view to bringing about broader social restructuring, usually in accordance with principles such as </a:t>
            </a:r>
            <a:r>
              <a:rPr lang="en-US" dirty="0">
                <a:solidFill>
                  <a:srgbClr val="00B0F0"/>
                </a:solidFill>
              </a:rPr>
              <a:t>fairness, equality and social justice.</a:t>
            </a:r>
          </a:p>
          <a:p>
            <a:pPr algn="just"/>
            <a:r>
              <a:rPr lang="en-US" dirty="0"/>
              <a:t> In countries such as Austria and Sweden, state intervention has been guided by both developmental and social democratic priorities.</a:t>
            </a:r>
          </a:p>
          <a:p>
            <a:pPr algn="just"/>
            <a:r>
              <a:rPr lang="en-US" dirty="0"/>
              <a:t>The key to understanding the social-democratic state is that there is a shift from a </a:t>
            </a:r>
            <a:r>
              <a:rPr lang="en-US" dirty="0">
                <a:solidFill>
                  <a:srgbClr val="FF0000"/>
                </a:solidFill>
              </a:rPr>
              <a:t>‘negative‘ view </a:t>
            </a:r>
            <a:r>
              <a:rPr lang="en-US" dirty="0"/>
              <a:t>of the state, which sees  </a:t>
            </a:r>
            <a:r>
              <a:rPr lang="en-US" b="1" dirty="0">
                <a:solidFill>
                  <a:srgbClr val="00B0F0"/>
                </a:solidFill>
              </a:rPr>
              <a:t>necessary evil</a:t>
            </a:r>
            <a:r>
              <a:rPr lang="en-US" dirty="0"/>
              <a:t>, to a </a:t>
            </a:r>
            <a:r>
              <a:rPr lang="en-US" dirty="0">
                <a:solidFill>
                  <a:srgbClr val="FF0000"/>
                </a:solidFill>
              </a:rPr>
              <a:t>‘positive view </a:t>
            </a:r>
            <a:r>
              <a:rPr lang="en-US" dirty="0"/>
              <a:t>of the state, in which it is seen as a means of </a:t>
            </a:r>
            <a:r>
              <a:rPr lang="en-US" b="1" dirty="0">
                <a:solidFill>
                  <a:srgbClr val="00B0F0"/>
                </a:solidFill>
              </a:rPr>
              <a:t>enlarging liberty and promoting justice</a:t>
            </a:r>
            <a:r>
              <a:rPr lang="en-US" dirty="0"/>
              <a:t>. </a:t>
            </a:r>
          </a:p>
          <a:p>
            <a:pPr algn="just"/>
            <a:r>
              <a:rPr lang="en-US" dirty="0"/>
              <a:t>The social-democratic state is  the ideal of both modern liberals and democratic socialists.</a:t>
            </a:r>
          </a:p>
          <a:p>
            <a:pPr algn="just"/>
            <a:endParaRPr lang="am-ET" dirty="0"/>
          </a:p>
        </p:txBody>
      </p:sp>
    </p:spTree>
    <p:extLst>
      <p:ext uri="{BB962C8B-B14F-4D97-AF65-F5344CB8AC3E}">
        <p14:creationId xmlns:p14="http://schemas.microsoft.com/office/powerpoint/2010/main" val="273718953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9437B-BC64-4CDA-8AF2-D9E7A7F76CA8}"/>
              </a:ext>
            </a:extLst>
          </p:cNvPr>
          <p:cNvSpPr>
            <a:spLocks noGrp="1"/>
          </p:cNvSpPr>
          <p:nvPr>
            <p:ph idx="1"/>
          </p:nvPr>
        </p:nvSpPr>
        <p:spPr>
          <a:xfrm>
            <a:off x="0" y="0"/>
            <a:ext cx="8991600" cy="6858000"/>
          </a:xfrm>
        </p:spPr>
        <p:txBody>
          <a:bodyPr>
            <a:normAutofit fontScale="92500"/>
          </a:bodyPr>
          <a:lstStyle/>
          <a:p>
            <a:pPr algn="just"/>
            <a:r>
              <a:rPr lang="en-US" dirty="0"/>
              <a:t> The social-democratic state is an active participant; in particular, </a:t>
            </a:r>
            <a:r>
              <a:rPr lang="en-US" dirty="0">
                <a:solidFill>
                  <a:srgbClr val="FF0000"/>
                </a:solidFill>
              </a:rPr>
              <a:t>helping to rectify(correct) the imbalances and injustices of a market economy. </a:t>
            </a:r>
          </a:p>
          <a:p>
            <a:pPr algn="just"/>
            <a:r>
              <a:rPr lang="en-US" dirty="0"/>
              <a:t>It therefore tends to focus less upon the </a:t>
            </a:r>
            <a:r>
              <a:rPr lang="en-US" dirty="0">
                <a:solidFill>
                  <a:srgbClr val="FF0000"/>
                </a:solidFill>
              </a:rPr>
              <a:t>generation of wealth </a:t>
            </a:r>
            <a:r>
              <a:rPr lang="en-US" dirty="0"/>
              <a:t>and more upon what is seen as the </a:t>
            </a:r>
            <a:r>
              <a:rPr lang="en-US" dirty="0">
                <a:solidFill>
                  <a:srgbClr val="00B0F0"/>
                </a:solidFill>
              </a:rPr>
              <a:t>equitable or just distribution of wealth.</a:t>
            </a:r>
          </a:p>
          <a:p>
            <a:pPr algn="just"/>
            <a:r>
              <a:rPr lang="en-US" dirty="0"/>
              <a:t>The twin features of a social democratic state are therefore </a:t>
            </a:r>
            <a:r>
              <a:rPr lang="en-US" b="1" dirty="0">
                <a:solidFill>
                  <a:srgbClr val="FF0000"/>
                </a:solidFill>
              </a:rPr>
              <a:t>Keynesianism and social welfare</a:t>
            </a:r>
            <a:r>
              <a:rPr lang="en-US" dirty="0"/>
              <a:t>. </a:t>
            </a:r>
          </a:p>
          <a:p>
            <a:pPr algn="just"/>
            <a:r>
              <a:rPr lang="en-US" dirty="0"/>
              <a:t>The aim of Keynesian economic policies is </a:t>
            </a:r>
            <a:r>
              <a:rPr lang="en-US" dirty="0">
                <a:solidFill>
                  <a:srgbClr val="00B0F0"/>
                </a:solidFill>
              </a:rPr>
              <a:t>to ‘manage‘ or ‘regulate‘ capitalism</a:t>
            </a:r>
            <a:r>
              <a:rPr lang="en-US" dirty="0"/>
              <a:t> with a view to promoting growth and maintaining full employment. </a:t>
            </a:r>
          </a:p>
          <a:p>
            <a:pPr algn="just"/>
            <a:r>
              <a:rPr lang="en-US" dirty="0"/>
              <a:t>Welfare states‘ whose responsibilities have extended to the </a:t>
            </a:r>
            <a:r>
              <a:rPr lang="en-US" b="1" dirty="0">
                <a:solidFill>
                  <a:srgbClr val="00B0F0"/>
                </a:solidFill>
              </a:rPr>
              <a:t>promotion of social well-being </a:t>
            </a:r>
            <a:r>
              <a:rPr lang="en-US" dirty="0"/>
              <a:t>amongst their citizens. </a:t>
            </a:r>
          </a:p>
          <a:p>
            <a:pPr algn="just"/>
            <a:endParaRPr lang="am-ET" dirty="0"/>
          </a:p>
        </p:txBody>
      </p:sp>
    </p:spTree>
    <p:extLst>
      <p:ext uri="{BB962C8B-B14F-4D97-AF65-F5344CB8AC3E}">
        <p14:creationId xmlns:p14="http://schemas.microsoft.com/office/powerpoint/2010/main" val="337911994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71C5A-4545-4271-9D26-26FD484A180E}"/>
              </a:ext>
            </a:extLst>
          </p:cNvPr>
          <p:cNvSpPr>
            <a:spLocks noGrp="1"/>
          </p:cNvSpPr>
          <p:nvPr>
            <p:ph idx="1"/>
          </p:nvPr>
        </p:nvSpPr>
        <p:spPr>
          <a:xfrm>
            <a:off x="76200" y="0"/>
            <a:ext cx="9067800" cy="6858000"/>
          </a:xfrm>
        </p:spPr>
        <p:txBody>
          <a:bodyPr>
            <a:normAutofit fontScale="85000" lnSpcReduction="10000"/>
          </a:bodyPr>
          <a:lstStyle/>
          <a:p>
            <a:pPr marL="0" indent="0" algn="just">
              <a:buNone/>
            </a:pPr>
            <a:r>
              <a:rPr lang="en-US" b="1" dirty="0">
                <a:solidFill>
                  <a:srgbClr val="FF0000"/>
                </a:solidFill>
              </a:rPr>
              <a:t>		</a:t>
            </a:r>
            <a:r>
              <a:rPr lang="en-US" b="1" dirty="0">
                <a:solidFill>
                  <a:srgbClr val="00B0F0"/>
                </a:solidFill>
              </a:rPr>
              <a:t>Collectivized States Role</a:t>
            </a:r>
          </a:p>
          <a:p>
            <a:pPr algn="just"/>
            <a:r>
              <a:rPr lang="en-US" dirty="0"/>
              <a:t>Collectivized states bring the entirety of economic life under </a:t>
            </a:r>
          </a:p>
          <a:p>
            <a:pPr marL="0" indent="0" algn="just">
              <a:buNone/>
            </a:pPr>
            <a:r>
              <a:rPr lang="en-US" b="1" dirty="0">
                <a:solidFill>
                  <a:srgbClr val="C00000"/>
                </a:solidFill>
              </a:rPr>
              <a:t>	state control. </a:t>
            </a:r>
          </a:p>
          <a:p>
            <a:pPr algn="just"/>
            <a:r>
              <a:rPr lang="en-US" dirty="0"/>
              <a:t>The best examples of such states were in orthodox communist countries such as the USSR and throughout Eastern Europe. </a:t>
            </a:r>
          </a:p>
          <a:p>
            <a:pPr algn="just"/>
            <a:r>
              <a:rPr lang="en-US" dirty="0"/>
              <a:t>These sought to </a:t>
            </a:r>
            <a:r>
              <a:rPr lang="en-US" b="1" dirty="0">
                <a:solidFill>
                  <a:srgbClr val="00B0F0"/>
                </a:solidFill>
              </a:rPr>
              <a:t>abolish private enterprise altogether</a:t>
            </a:r>
            <a:r>
              <a:rPr lang="en-US" dirty="0"/>
              <a:t>, and set up </a:t>
            </a:r>
            <a:r>
              <a:rPr lang="en-US" b="1" dirty="0">
                <a:solidFill>
                  <a:srgbClr val="C00000"/>
                </a:solidFill>
              </a:rPr>
              <a:t>centrally planned economies </a:t>
            </a:r>
            <a:r>
              <a:rPr lang="en-US" dirty="0"/>
              <a:t>administered by a network of economic ministries and planning committees. </a:t>
            </a:r>
          </a:p>
          <a:p>
            <a:pPr algn="just"/>
            <a:r>
              <a:rPr lang="en-US" dirty="0"/>
              <a:t>The </a:t>
            </a:r>
            <a:r>
              <a:rPr lang="en-US" b="1" dirty="0">
                <a:solidFill>
                  <a:srgbClr val="00B0F0"/>
                </a:solidFill>
              </a:rPr>
              <a:t>‘command economies‘ </a:t>
            </a:r>
            <a:r>
              <a:rPr lang="en-US" dirty="0"/>
              <a:t>were therefore established that were organized through a system of</a:t>
            </a:r>
            <a:r>
              <a:rPr lang="en-US" b="1" dirty="0">
                <a:solidFill>
                  <a:srgbClr val="C00000"/>
                </a:solidFill>
              </a:rPr>
              <a:t> ‘directive‘ planning </a:t>
            </a:r>
            <a:r>
              <a:rPr lang="en-US" dirty="0"/>
              <a:t>that was ultimately controlled by the highest organs of the communist party. </a:t>
            </a:r>
          </a:p>
          <a:p>
            <a:pPr algn="just"/>
            <a:r>
              <a:rPr lang="en-US" dirty="0"/>
              <a:t>The justification for state collectivization stems from a fundamental socialist preference for </a:t>
            </a:r>
            <a:r>
              <a:rPr lang="en-US" b="1" dirty="0"/>
              <a:t>common ownership over private property.</a:t>
            </a:r>
          </a:p>
          <a:p>
            <a:pPr algn="just"/>
            <a:endParaRPr lang="am-ET" dirty="0"/>
          </a:p>
        </p:txBody>
      </p:sp>
    </p:spTree>
    <p:extLst>
      <p:ext uri="{BB962C8B-B14F-4D97-AF65-F5344CB8AC3E}">
        <p14:creationId xmlns:p14="http://schemas.microsoft.com/office/powerpoint/2010/main" val="235748339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067C0-AF27-4726-B383-780966C12807}"/>
              </a:ext>
            </a:extLst>
          </p:cNvPr>
          <p:cNvSpPr>
            <a:spLocks noGrp="1"/>
          </p:cNvSpPr>
          <p:nvPr>
            <p:ph idx="1"/>
          </p:nvPr>
        </p:nvSpPr>
        <p:spPr>
          <a:xfrm>
            <a:off x="0" y="0"/>
            <a:ext cx="9067800" cy="6858000"/>
          </a:xfrm>
        </p:spPr>
        <p:txBody>
          <a:bodyPr>
            <a:normAutofit fontScale="77500" lnSpcReduction="20000"/>
          </a:bodyPr>
          <a:lstStyle/>
          <a:p>
            <a:pPr marL="0" indent="0" algn="just">
              <a:buNone/>
            </a:pPr>
            <a:r>
              <a:rPr lang="en-US" dirty="0"/>
              <a:t>		</a:t>
            </a:r>
            <a:r>
              <a:rPr lang="en-US" b="1" dirty="0">
                <a:solidFill>
                  <a:srgbClr val="00B0F0"/>
                </a:solidFill>
              </a:rPr>
              <a:t>Totalitarian States</a:t>
            </a:r>
          </a:p>
          <a:p>
            <a:pPr algn="just"/>
            <a:r>
              <a:rPr lang="en-US" dirty="0"/>
              <a:t>The most extreme and extensive form of interventionism is found in totalitarian states. </a:t>
            </a:r>
          </a:p>
          <a:p>
            <a:pPr algn="just"/>
            <a:r>
              <a:rPr lang="en-US" dirty="0"/>
              <a:t>The essence of totalitarianism is the construction of an all-embracing state, the influence of which penetrates every </a:t>
            </a:r>
            <a:r>
              <a:rPr lang="en-US" b="1" dirty="0">
                <a:solidFill>
                  <a:srgbClr val="00B0F0"/>
                </a:solidFill>
              </a:rPr>
              <a:t>aspect of human existence. </a:t>
            </a:r>
          </a:p>
          <a:p>
            <a:pPr algn="just"/>
            <a:r>
              <a:rPr lang="en-US" b="1" dirty="0">
                <a:solidFill>
                  <a:srgbClr val="FF0000"/>
                </a:solidFill>
              </a:rPr>
              <a:t>The state brings not only the economy, but also education, culture, religion, family life and so on under direct state control. </a:t>
            </a:r>
          </a:p>
          <a:p>
            <a:pPr algn="just"/>
            <a:r>
              <a:rPr lang="en-US" dirty="0"/>
              <a:t>The best examples of totalitarian states are:</a:t>
            </a:r>
          </a:p>
          <a:p>
            <a:pPr lvl="1" algn="just"/>
            <a:r>
              <a:rPr lang="en-US" dirty="0"/>
              <a:t>Hitler‘s Germany </a:t>
            </a:r>
          </a:p>
          <a:p>
            <a:pPr lvl="1" algn="just"/>
            <a:r>
              <a:rPr lang="en-US" dirty="0"/>
              <a:t>Stalin‘s USSR, </a:t>
            </a:r>
          </a:p>
          <a:p>
            <a:pPr lvl="1" algn="just"/>
            <a:r>
              <a:rPr lang="en-US" dirty="0"/>
              <a:t> Saddam Hussein‘s Iraq arguably have similar characteristics.</a:t>
            </a:r>
          </a:p>
          <a:p>
            <a:pPr algn="just"/>
            <a:r>
              <a:rPr lang="en-US" dirty="0"/>
              <a:t>The central pillars of such regimes are a comprehensive process of surveillance and terroristic policing, and a pervasive system of ideological manipulation and control.</a:t>
            </a:r>
          </a:p>
          <a:p>
            <a:pPr algn="just"/>
            <a:r>
              <a:rPr lang="en-US" dirty="0"/>
              <a:t> </a:t>
            </a:r>
            <a:r>
              <a:rPr lang="en-US" b="1" dirty="0">
                <a:solidFill>
                  <a:srgbClr val="00B0F0"/>
                </a:solidFill>
              </a:rPr>
              <a:t>In this sense, totalitarian states effectively extinguish(to end) civil society and abolish the private sphere of life altogether.</a:t>
            </a:r>
            <a:endParaRPr lang="am-ET" b="1" dirty="0">
              <a:solidFill>
                <a:srgbClr val="00B0F0"/>
              </a:solidFill>
            </a:endParaRPr>
          </a:p>
        </p:txBody>
      </p:sp>
    </p:spTree>
    <p:extLst>
      <p:ext uri="{BB962C8B-B14F-4D97-AF65-F5344CB8AC3E}">
        <p14:creationId xmlns:p14="http://schemas.microsoft.com/office/powerpoint/2010/main" val="180681101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1049E-5FCB-48B2-877D-43828C433041}"/>
              </a:ext>
            </a:extLst>
          </p:cNvPr>
          <p:cNvSpPr>
            <a:spLocks noGrp="1"/>
          </p:cNvSpPr>
          <p:nvPr>
            <p:ph idx="1"/>
          </p:nvPr>
        </p:nvSpPr>
        <p:spPr>
          <a:xfrm>
            <a:off x="0" y="0"/>
            <a:ext cx="9144000" cy="6858000"/>
          </a:xfrm>
        </p:spPr>
        <p:txBody>
          <a:bodyPr>
            <a:normAutofit fontScale="92500" lnSpcReduction="20000"/>
          </a:bodyPr>
          <a:lstStyle/>
          <a:p>
            <a:pPr marL="0" indent="0" algn="just">
              <a:buNone/>
            </a:pPr>
            <a:r>
              <a:rPr lang="en-US" dirty="0"/>
              <a:t>		</a:t>
            </a:r>
            <a:r>
              <a:rPr lang="en-US" b="1" dirty="0">
                <a:solidFill>
                  <a:srgbClr val="00B0F0"/>
                </a:solidFill>
              </a:rPr>
              <a:t>Religious States Role</a:t>
            </a:r>
          </a:p>
          <a:p>
            <a:pPr algn="just"/>
            <a:r>
              <a:rPr lang="en-US" dirty="0"/>
              <a:t>On the face of it, a religious state is a contradiction in terms. </a:t>
            </a:r>
          </a:p>
          <a:p>
            <a:pPr algn="just"/>
            <a:r>
              <a:rPr lang="en-US" dirty="0"/>
              <a:t>The modern state emerged largely through the triumph of civil authority over religious authority, </a:t>
            </a:r>
          </a:p>
          <a:p>
            <a:pPr algn="just"/>
            <a:r>
              <a:rPr lang="en-US" dirty="0"/>
              <a:t>Religion increasingly being confined to the private sphere, through a separation between church and state.</a:t>
            </a:r>
          </a:p>
          <a:p>
            <a:pPr algn="just"/>
            <a:r>
              <a:rPr lang="en-US" dirty="0"/>
              <a:t>The advance of state sovereignty thus usually went hand in hand with the forward march of secularization.</a:t>
            </a:r>
          </a:p>
          <a:p>
            <a:pPr algn="just"/>
            <a:r>
              <a:rPr lang="en-US" dirty="0"/>
              <a:t>In the USA, the secular nature of the state was enshrined in the First Amendment of the constitution, which guarantees that freedom of worship shall not be abridged, while in France the separation of church and state has been maintained through a strict emphasis on the principle of </a:t>
            </a:r>
            <a:r>
              <a:rPr lang="en-US" dirty="0" err="1"/>
              <a:t>laïcité</a:t>
            </a:r>
            <a:r>
              <a:rPr lang="en-US" dirty="0"/>
              <a:t>.</a:t>
            </a:r>
            <a:endParaRPr lang="am-ET" dirty="0"/>
          </a:p>
        </p:txBody>
      </p:sp>
    </p:spTree>
    <p:extLst>
      <p:ext uri="{BB962C8B-B14F-4D97-AF65-F5344CB8AC3E}">
        <p14:creationId xmlns:p14="http://schemas.microsoft.com/office/powerpoint/2010/main" val="182776903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38887-C330-463F-9C14-E5A061E27453}"/>
              </a:ext>
            </a:extLst>
          </p:cNvPr>
          <p:cNvSpPr>
            <a:spLocks noGrp="1"/>
          </p:cNvSpPr>
          <p:nvPr>
            <p:ph idx="1"/>
          </p:nvPr>
        </p:nvSpPr>
        <p:spPr>
          <a:xfrm>
            <a:off x="0" y="0"/>
            <a:ext cx="9144000" cy="6858000"/>
          </a:xfrm>
        </p:spPr>
        <p:txBody>
          <a:bodyPr/>
          <a:lstStyle/>
          <a:p>
            <a:pPr algn="just"/>
            <a:r>
              <a:rPr lang="en-US" dirty="0"/>
              <a:t>In countries such as Norway, Denmark and the UK, established‘ or </a:t>
            </a:r>
            <a:r>
              <a:rPr lang="en-US" dirty="0">
                <a:solidFill>
                  <a:srgbClr val="FF0000"/>
                </a:solidFill>
              </a:rPr>
              <a:t>state religions have developed</a:t>
            </a:r>
            <a:r>
              <a:rPr lang="en-US" dirty="0"/>
              <a:t>, although the privileges these religions enjoy stop well short of theocratic rule, and their political influence has generally been restricted by a high level of </a:t>
            </a:r>
            <a:r>
              <a:rPr lang="en-US" dirty="0">
                <a:solidFill>
                  <a:srgbClr val="FF0000"/>
                </a:solidFill>
              </a:rPr>
              <a:t>social secularization.</a:t>
            </a:r>
          </a:p>
          <a:p>
            <a:pPr algn="just"/>
            <a:r>
              <a:rPr lang="en-US" dirty="0"/>
              <a:t>Although, strictly speaking, religious states are founded </a:t>
            </a:r>
            <a:r>
              <a:rPr lang="en-US" dirty="0">
                <a:solidFill>
                  <a:srgbClr val="FF0000"/>
                </a:solidFill>
              </a:rPr>
              <a:t>on the basis of religious principles,</a:t>
            </a:r>
            <a:r>
              <a:rPr lang="en-US" dirty="0"/>
              <a:t> and, in the </a:t>
            </a:r>
            <a:r>
              <a:rPr lang="en-US" b="1" dirty="0">
                <a:solidFill>
                  <a:srgbClr val="00B0F0"/>
                </a:solidFill>
              </a:rPr>
              <a:t>Iranian</a:t>
            </a:r>
            <a:r>
              <a:rPr lang="en-US" dirty="0"/>
              <a:t> model, contain explicitly theocratic features, in other cases religiously-orientated governments operate in a context of constitutional secularism. </a:t>
            </a:r>
            <a:endParaRPr lang="am-ET" dirty="0"/>
          </a:p>
        </p:txBody>
      </p:sp>
    </p:spTree>
    <p:extLst>
      <p:ext uri="{BB962C8B-B14F-4D97-AF65-F5344CB8AC3E}">
        <p14:creationId xmlns:p14="http://schemas.microsoft.com/office/powerpoint/2010/main" val="62024220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83C02-9F90-4CD1-8349-3DADB4954B2F}"/>
              </a:ext>
            </a:extLst>
          </p:cNvPr>
          <p:cNvSpPr>
            <a:spLocks noGrp="1"/>
          </p:cNvSpPr>
          <p:nvPr>
            <p:ph idx="1"/>
          </p:nvPr>
        </p:nvSpPr>
        <p:spPr>
          <a:xfrm>
            <a:off x="0" y="76200"/>
            <a:ext cx="9144000" cy="6781800"/>
          </a:xfrm>
        </p:spPr>
        <p:txBody>
          <a:bodyPr>
            <a:normAutofit fontScale="85000" lnSpcReduction="20000"/>
          </a:bodyPr>
          <a:lstStyle/>
          <a:p>
            <a:pPr marL="0" indent="0" algn="just">
              <a:buNone/>
            </a:pPr>
            <a:r>
              <a:rPr lang="en-US" dirty="0"/>
              <a:t>		</a:t>
            </a:r>
            <a:r>
              <a:rPr lang="en-US" b="1" dirty="0">
                <a:solidFill>
                  <a:srgbClr val="FF0000"/>
                </a:solidFill>
              </a:rPr>
              <a:t>4.6. Understanding Government</a:t>
            </a:r>
          </a:p>
          <a:p>
            <a:pPr marL="0" indent="0" algn="just">
              <a:buNone/>
            </a:pPr>
            <a:r>
              <a:rPr lang="en-US" dirty="0"/>
              <a:t>		</a:t>
            </a:r>
            <a:r>
              <a:rPr lang="en-US" b="1" dirty="0">
                <a:solidFill>
                  <a:srgbClr val="00B0F0"/>
                </a:solidFill>
              </a:rPr>
              <a:t>What is Government?</a:t>
            </a:r>
          </a:p>
          <a:p>
            <a:pPr algn="just">
              <a:buFont typeface="Wingdings" panose="05000000000000000000" pitchFamily="2" charset="2"/>
              <a:buChar char="§"/>
            </a:pPr>
            <a:r>
              <a:rPr lang="en-US" dirty="0"/>
              <a:t>In its broadest sense, to govern means to rule or control others. </a:t>
            </a:r>
          </a:p>
          <a:p>
            <a:pPr algn="just">
              <a:buFont typeface="Wingdings" panose="05000000000000000000" pitchFamily="2" charset="2"/>
              <a:buChar char="§"/>
            </a:pPr>
            <a:r>
              <a:rPr lang="en-US" dirty="0"/>
              <a:t>Government  include any mechanism through which </a:t>
            </a:r>
            <a:r>
              <a:rPr lang="en-US" dirty="0">
                <a:solidFill>
                  <a:srgbClr val="00B0F0"/>
                </a:solidFill>
              </a:rPr>
              <a:t>ordered rule is maintained</a:t>
            </a:r>
            <a:r>
              <a:rPr lang="en-US" dirty="0"/>
              <a:t>, </a:t>
            </a:r>
            <a:r>
              <a:rPr lang="en-US" dirty="0">
                <a:solidFill>
                  <a:srgbClr val="FF0000"/>
                </a:solidFill>
              </a:rPr>
              <a:t>ability to make collective decisions and the capacity to enforce them.</a:t>
            </a:r>
          </a:p>
          <a:p>
            <a:pPr algn="just">
              <a:buFont typeface="Wingdings" panose="05000000000000000000" pitchFamily="2" charset="2"/>
              <a:buChar char="§"/>
            </a:pPr>
            <a:r>
              <a:rPr lang="en-US" dirty="0"/>
              <a:t> A form of government can be identified in almost all social institutions like families, school, businesses, trade unions and so on. </a:t>
            </a:r>
          </a:p>
          <a:p>
            <a:pPr algn="just">
              <a:buFont typeface="Wingdings" panose="05000000000000000000" pitchFamily="2" charset="2"/>
              <a:buChar char="§"/>
            </a:pPr>
            <a:r>
              <a:rPr lang="en-US" dirty="0"/>
              <a:t>However, government in our context, is to refer to </a:t>
            </a:r>
            <a:r>
              <a:rPr lang="en-US" b="1" dirty="0">
                <a:solidFill>
                  <a:srgbClr val="FF0000"/>
                </a:solidFill>
              </a:rPr>
              <a:t>the formal and institutional processes that operate at the national level to maintain public order and facilitate collective action. </a:t>
            </a:r>
          </a:p>
          <a:p>
            <a:pPr algn="just">
              <a:buFont typeface="Wingdings" panose="05000000000000000000" pitchFamily="2" charset="2"/>
              <a:buChar char="§"/>
            </a:pPr>
            <a:r>
              <a:rPr lang="en-US" dirty="0"/>
              <a:t>It is a body or organ that administers a country and main organization dealing with affairs of the whole country. </a:t>
            </a:r>
          </a:p>
          <a:p>
            <a:pPr algn="just">
              <a:buFont typeface="Wingdings" panose="05000000000000000000" pitchFamily="2" charset="2"/>
              <a:buChar char="§"/>
            </a:pPr>
            <a:r>
              <a:rPr lang="en-US" dirty="0"/>
              <a:t>Thus, government is one of the </a:t>
            </a:r>
            <a:r>
              <a:rPr lang="en-US" b="1" dirty="0">
                <a:solidFill>
                  <a:srgbClr val="00B0F0"/>
                </a:solidFill>
              </a:rPr>
              <a:t>most essential(</a:t>
            </a:r>
            <a:r>
              <a:rPr lang="en-US" b="1" dirty="0" err="1">
                <a:solidFill>
                  <a:srgbClr val="00B0F0"/>
                </a:solidFill>
              </a:rPr>
              <a:t>brain,soul</a:t>
            </a:r>
            <a:r>
              <a:rPr lang="en-US" b="1" dirty="0">
                <a:solidFill>
                  <a:srgbClr val="00B0F0"/>
                </a:solidFill>
              </a:rPr>
              <a:t>) </a:t>
            </a:r>
            <a:r>
              <a:rPr lang="en-US" dirty="0"/>
              <a:t>components and also an </a:t>
            </a:r>
            <a:r>
              <a:rPr lang="en-US" dirty="0">
                <a:solidFill>
                  <a:srgbClr val="C00000"/>
                </a:solidFill>
              </a:rPr>
              <a:t>administrative wing </a:t>
            </a:r>
            <a:r>
              <a:rPr lang="en-US" dirty="0"/>
              <a:t>of the state.</a:t>
            </a:r>
          </a:p>
          <a:p>
            <a:pPr marL="0" indent="0" algn="just">
              <a:buNone/>
            </a:pPr>
            <a:endParaRPr lang="en-US" dirty="0"/>
          </a:p>
          <a:p>
            <a:pPr marL="0" indent="0" algn="just">
              <a:buNone/>
            </a:pPr>
            <a:endParaRPr lang="am-ET" dirty="0"/>
          </a:p>
        </p:txBody>
      </p:sp>
    </p:spTree>
    <p:extLst>
      <p:ext uri="{BB962C8B-B14F-4D97-AF65-F5344CB8AC3E}">
        <p14:creationId xmlns:p14="http://schemas.microsoft.com/office/powerpoint/2010/main" val="339631412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A381C-5D00-4D90-86A2-F23F3F7A692F}"/>
              </a:ext>
            </a:extLst>
          </p:cNvPr>
          <p:cNvSpPr>
            <a:spLocks noGrp="1"/>
          </p:cNvSpPr>
          <p:nvPr>
            <p:ph idx="1"/>
          </p:nvPr>
        </p:nvSpPr>
        <p:spPr>
          <a:xfrm>
            <a:off x="0" y="0"/>
            <a:ext cx="9144000" cy="6858000"/>
          </a:xfrm>
        </p:spPr>
        <p:txBody>
          <a:bodyPr>
            <a:normAutofit fontScale="92500" lnSpcReduction="20000"/>
          </a:bodyPr>
          <a:lstStyle/>
          <a:p>
            <a:pPr algn="just"/>
            <a:r>
              <a:rPr lang="en-US" dirty="0"/>
              <a:t>Government can also refer to political organization comprising </a:t>
            </a:r>
            <a:r>
              <a:rPr lang="en-US" b="1" dirty="0">
                <a:solidFill>
                  <a:srgbClr val="C00000"/>
                </a:solidFill>
              </a:rPr>
              <a:t>individuals and institutions </a:t>
            </a:r>
            <a:r>
              <a:rPr lang="en-US" dirty="0"/>
              <a:t>authorized to formulate public policies and conduct affairs of state. </a:t>
            </a:r>
          </a:p>
          <a:p>
            <a:pPr algn="just"/>
            <a:r>
              <a:rPr lang="en-US" dirty="0"/>
              <a:t>Governments are empowered to establish and regulate the interrelationships of the people within their territorial confines, the relations of the people with community as a whole, and the dealings of the community with other political entities. </a:t>
            </a:r>
          </a:p>
          <a:p>
            <a:pPr algn="just"/>
            <a:r>
              <a:rPr lang="en-US" dirty="0"/>
              <a:t>Thus, government applies both to the governments of national states, for instance the federal government of Ethiopia and to the governments of subdivisions of national states such as the regional states, provinces, and municipal governments, etc. of Ethiopia.</a:t>
            </a:r>
          </a:p>
          <a:p>
            <a:pPr algn="just"/>
            <a:r>
              <a:rPr lang="en-US" dirty="0"/>
              <a:t> Any form of government, to be stable and effective, must possess two essential attributes: </a:t>
            </a:r>
            <a:r>
              <a:rPr lang="en-US" b="1" dirty="0">
                <a:solidFill>
                  <a:srgbClr val="C00000"/>
                </a:solidFill>
              </a:rPr>
              <a:t>authority and legitimacy.</a:t>
            </a:r>
            <a:endParaRPr lang="am-ET" b="1" dirty="0">
              <a:solidFill>
                <a:srgbClr val="C00000"/>
              </a:solidFill>
            </a:endParaRPr>
          </a:p>
        </p:txBody>
      </p:sp>
    </p:spTree>
    <p:extLst>
      <p:ext uri="{BB962C8B-B14F-4D97-AF65-F5344CB8AC3E}">
        <p14:creationId xmlns:p14="http://schemas.microsoft.com/office/powerpoint/2010/main" val="187914165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441D49-0344-408C-86D9-4E0C66C9D7F4}"/>
              </a:ext>
            </a:extLst>
          </p:cNvPr>
          <p:cNvSpPr>
            <a:spLocks noGrp="1"/>
          </p:cNvSpPr>
          <p:nvPr>
            <p:ph idx="1"/>
          </p:nvPr>
        </p:nvSpPr>
        <p:spPr>
          <a:xfrm>
            <a:off x="0" y="152400"/>
            <a:ext cx="9144000" cy="6705600"/>
          </a:xfrm>
        </p:spPr>
        <p:txBody>
          <a:bodyPr>
            <a:normAutofit fontScale="92500" lnSpcReduction="10000"/>
          </a:bodyPr>
          <a:lstStyle/>
          <a:p>
            <a:pPr algn="just"/>
            <a:r>
              <a:rPr lang="en-US" b="1" dirty="0">
                <a:solidFill>
                  <a:srgbClr val="C00000"/>
                </a:solidFill>
              </a:rPr>
              <a:t>Authority: </a:t>
            </a:r>
            <a:r>
              <a:rPr lang="en-US" dirty="0"/>
              <a:t>In politics, the word authority implies the ability to compel obedience. </a:t>
            </a:r>
          </a:p>
          <a:p>
            <a:pPr algn="just"/>
            <a:r>
              <a:rPr lang="en-US" dirty="0"/>
              <a:t>It is legitimate power. </a:t>
            </a:r>
          </a:p>
          <a:p>
            <a:pPr algn="just"/>
            <a:r>
              <a:rPr lang="en-US" dirty="0"/>
              <a:t>While power is the ability to influence the behavior of others, </a:t>
            </a:r>
          </a:p>
          <a:p>
            <a:pPr algn="just"/>
            <a:r>
              <a:rPr lang="en-US" dirty="0"/>
              <a:t>Authority is the right to do so. It is therefore, based on an acknowledged duty to obey rather than on any form of coercion or manipulation. </a:t>
            </a:r>
          </a:p>
          <a:p>
            <a:pPr algn="just"/>
            <a:r>
              <a:rPr lang="en-US" dirty="0"/>
              <a:t>Thus, authority is the </a:t>
            </a:r>
            <a:r>
              <a:rPr lang="en-US" b="1" dirty="0">
                <a:solidFill>
                  <a:srgbClr val="00B0F0"/>
                </a:solidFill>
              </a:rPr>
              <a:t>legitimacy, justification and right to exercise that power. </a:t>
            </a:r>
          </a:p>
          <a:p>
            <a:pPr algn="just"/>
            <a:r>
              <a:rPr lang="en-US" dirty="0"/>
              <a:t>It can be expressed as naked force and terror as was the case in many undemocratic governments or through a series of more or less </a:t>
            </a:r>
            <a:r>
              <a:rPr lang="en-US" dirty="0">
                <a:solidFill>
                  <a:srgbClr val="C00000"/>
                </a:solidFill>
              </a:rPr>
              <a:t>transparent public hearings</a:t>
            </a:r>
            <a:r>
              <a:rPr lang="en-US" dirty="0"/>
              <a:t> as in the case of most democratic states. </a:t>
            </a:r>
            <a:endParaRPr lang="am-ET" dirty="0"/>
          </a:p>
        </p:txBody>
      </p:sp>
    </p:spTree>
    <p:extLst>
      <p:ext uri="{BB962C8B-B14F-4D97-AF65-F5344CB8AC3E}">
        <p14:creationId xmlns:p14="http://schemas.microsoft.com/office/powerpoint/2010/main" val="239508890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C5B29-0456-4B31-80CB-D189D65E148F}"/>
              </a:ext>
            </a:extLst>
          </p:cNvPr>
          <p:cNvSpPr>
            <a:spLocks noGrp="1"/>
          </p:cNvSpPr>
          <p:nvPr>
            <p:ph idx="1"/>
          </p:nvPr>
        </p:nvSpPr>
        <p:spPr>
          <a:xfrm>
            <a:off x="0" y="152400"/>
            <a:ext cx="9144000" cy="6705600"/>
          </a:xfrm>
        </p:spPr>
        <p:txBody>
          <a:bodyPr>
            <a:normAutofit fontScale="85000" lnSpcReduction="10000"/>
          </a:bodyPr>
          <a:lstStyle/>
          <a:p>
            <a:pPr algn="just"/>
            <a:r>
              <a:rPr lang="en-US" b="1" u="sng" dirty="0">
                <a:solidFill>
                  <a:srgbClr val="C00000"/>
                </a:solidFill>
              </a:rPr>
              <a:t>Legitimacy: </a:t>
            </a:r>
            <a:r>
              <a:rPr lang="en-US" dirty="0"/>
              <a:t>The term legitimacy (from the Latin word </a:t>
            </a:r>
            <a:r>
              <a:rPr lang="en-US" b="1" dirty="0"/>
              <a:t>‘</a:t>
            </a:r>
            <a:r>
              <a:rPr lang="en-US" b="1" dirty="0" err="1"/>
              <a:t>legitimare</a:t>
            </a:r>
            <a:r>
              <a:rPr lang="en-US" b="1" dirty="0"/>
              <a:t>’ </a:t>
            </a:r>
            <a:r>
              <a:rPr lang="en-US" dirty="0"/>
              <a:t>meaning to declare lawful‘) broadly means </a:t>
            </a:r>
            <a:r>
              <a:rPr lang="en-US" dirty="0">
                <a:solidFill>
                  <a:srgbClr val="00B0F0"/>
                </a:solidFill>
              </a:rPr>
              <a:t>rightfulness.</a:t>
            </a:r>
          </a:p>
          <a:p>
            <a:pPr algn="just"/>
            <a:r>
              <a:rPr lang="en-US" dirty="0"/>
              <a:t> Thus, legitimacy is the attribute of government that prompts the governed to comply willingly with its authority. </a:t>
            </a:r>
          </a:p>
          <a:p>
            <a:pPr algn="just"/>
            <a:r>
              <a:rPr lang="en-US" dirty="0"/>
              <a:t>It confers on an order or commands an authoritative or binding character, thus transforming power in to authority. </a:t>
            </a:r>
          </a:p>
          <a:p>
            <a:pPr algn="just"/>
            <a:r>
              <a:rPr lang="en-US" dirty="0"/>
              <a:t>Thus, legitimacy is </a:t>
            </a:r>
            <a:r>
              <a:rPr lang="en-US" b="1" dirty="0">
                <a:solidFill>
                  <a:srgbClr val="00B0F0"/>
                </a:solidFill>
              </a:rPr>
              <a:t>the popular acceptance </a:t>
            </a:r>
            <a:r>
              <a:rPr lang="en-US" dirty="0"/>
              <a:t>of a governing regime or law as an authority. </a:t>
            </a:r>
          </a:p>
          <a:p>
            <a:pPr algn="just"/>
            <a:r>
              <a:rPr lang="en-US" dirty="0"/>
              <a:t>Legitimacy is considered as a basic condition to rule; </a:t>
            </a:r>
            <a:r>
              <a:rPr lang="en-US" dirty="0">
                <a:solidFill>
                  <a:srgbClr val="FF0000"/>
                </a:solidFill>
              </a:rPr>
              <a:t>without at least a minimal amount of legitimacy, a government will deadlock or collapse.</a:t>
            </a:r>
          </a:p>
          <a:p>
            <a:pPr algn="just"/>
            <a:r>
              <a:rPr lang="en-US" b="1" dirty="0"/>
              <a:t>Therefore, legitimacy is gained through the acquisition of power in accordance with recognized or accepted standards or principles. </a:t>
            </a:r>
            <a:endParaRPr lang="am-ET" b="1" dirty="0"/>
          </a:p>
        </p:txBody>
      </p:sp>
    </p:spTree>
    <p:extLst>
      <p:ext uri="{BB962C8B-B14F-4D97-AF65-F5344CB8AC3E}">
        <p14:creationId xmlns:p14="http://schemas.microsoft.com/office/powerpoint/2010/main" val="374419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6"/>
            <a:ext cx="8229600" cy="720436"/>
          </a:xfrm>
        </p:spPr>
        <p:txBody>
          <a:bodyPr>
            <a:normAutofit/>
          </a:bodyPr>
          <a:lstStyle/>
          <a:p>
            <a:r>
              <a:rPr lang="en-US" sz="2800" b="1" dirty="0"/>
              <a:t>Cont.</a:t>
            </a:r>
          </a:p>
        </p:txBody>
      </p:sp>
      <p:sp>
        <p:nvSpPr>
          <p:cNvPr id="3" name="Content Placeholder 2"/>
          <p:cNvSpPr>
            <a:spLocks noGrp="1"/>
          </p:cNvSpPr>
          <p:nvPr>
            <p:ph idx="1"/>
          </p:nvPr>
        </p:nvSpPr>
        <p:spPr>
          <a:xfrm>
            <a:off x="1" y="512618"/>
            <a:ext cx="9144000" cy="6331526"/>
          </a:xfrm>
        </p:spPr>
        <p:txBody>
          <a:bodyPr>
            <a:noAutofit/>
          </a:bodyPr>
          <a:lstStyle/>
          <a:p>
            <a:pPr algn="just"/>
            <a:r>
              <a:rPr lang="en-US" dirty="0">
                <a:latin typeface="Times New Roman" pitchFamily="18" charset="0"/>
                <a:cs typeface="Times New Roman" pitchFamily="18" charset="0"/>
              </a:rPr>
              <a:t>The state comprises (covered) the various institutions of government: these are </a:t>
            </a:r>
            <a:r>
              <a:rPr lang="en-US" b="1" i="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bureaucracy, the military, the police, the courts, and the social security system and so on; it can be identified with the entire body politics‘. </a:t>
            </a:r>
          </a:p>
          <a:p>
            <a:pPr algn="just"/>
            <a:r>
              <a:rPr lang="en-US" b="1" dirty="0">
                <a:solidFill>
                  <a:srgbClr val="FF0000"/>
                </a:solidFill>
                <a:latin typeface="Times New Roman" pitchFamily="18" charset="0"/>
                <a:cs typeface="Times New Roman" pitchFamily="18" charset="0"/>
              </a:rPr>
              <a:t>Finally, the organizational approach </a:t>
            </a:r>
            <a:r>
              <a:rPr lang="en-US" dirty="0">
                <a:latin typeface="Times New Roman" pitchFamily="18" charset="0"/>
                <a:cs typeface="Times New Roman" pitchFamily="18" charset="0"/>
              </a:rPr>
              <a:t>also talks about the futurity of state as </a:t>
            </a:r>
            <a:r>
              <a:rPr lang="en-US" b="1" dirty="0">
                <a:latin typeface="Times New Roman" pitchFamily="18" charset="0"/>
                <a:cs typeface="Times New Roman" pitchFamily="18" charset="0"/>
              </a:rPr>
              <a:t>rolling forward‘ (continuing)  or rolling back (failing) </a:t>
            </a:r>
            <a:r>
              <a:rPr lang="en-US" dirty="0">
                <a:latin typeface="Times New Roman" pitchFamily="18" charset="0"/>
                <a:cs typeface="Times New Roman" pitchFamily="18" charset="0"/>
              </a:rPr>
              <a:t> the state, in the sense of expanding or contracting the responsibilities of the state, and enlarging or diminishing its </a:t>
            </a:r>
            <a:r>
              <a:rPr lang="en-US"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institutional machinery.</a:t>
            </a:r>
          </a:p>
        </p:txBody>
      </p:sp>
    </p:spTree>
    <p:extLst>
      <p:ext uri="{BB962C8B-B14F-4D97-AF65-F5344CB8AC3E}">
        <p14:creationId xmlns:p14="http://schemas.microsoft.com/office/powerpoint/2010/main" val="2702541262"/>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47A61F-78D5-4B29-86CB-A9D6FAE3EC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28600"/>
            <a:ext cx="8991600" cy="6629400"/>
          </a:xfrm>
        </p:spPr>
      </p:pic>
      <p:pic>
        <p:nvPicPr>
          <p:cNvPr id="6" name="Picture 5">
            <a:extLst>
              <a:ext uri="{FF2B5EF4-FFF2-40B4-BE49-F238E27FC236}">
                <a16:creationId xmlns:a16="http://schemas.microsoft.com/office/drawing/2014/main" id="{CEB32839-5C7F-4DC3-867E-A369CC4984EB}"/>
              </a:ext>
            </a:extLst>
          </p:cNvPr>
          <p:cNvPicPr>
            <a:picLocks noChangeAspect="1"/>
          </p:cNvPicPr>
          <p:nvPr/>
        </p:nvPicPr>
        <p:blipFill>
          <a:blip r:embed="rId3"/>
          <a:stretch>
            <a:fillRect/>
          </a:stretch>
        </p:blipFill>
        <p:spPr>
          <a:xfrm>
            <a:off x="152400" y="3886200"/>
            <a:ext cx="8991600" cy="2971800"/>
          </a:xfrm>
          <a:prstGeom prst="rect">
            <a:avLst/>
          </a:prstGeom>
        </p:spPr>
      </p:pic>
    </p:spTree>
    <p:extLst>
      <p:ext uri="{BB962C8B-B14F-4D97-AF65-F5344CB8AC3E}">
        <p14:creationId xmlns:p14="http://schemas.microsoft.com/office/powerpoint/2010/main" val="3596005116"/>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02CA4-0211-4C51-AD27-FF0E4A599CEC}"/>
              </a:ext>
            </a:extLst>
          </p:cNvPr>
          <p:cNvSpPr>
            <a:spLocks noGrp="1"/>
          </p:cNvSpPr>
          <p:nvPr>
            <p:ph idx="1"/>
          </p:nvPr>
        </p:nvSpPr>
        <p:spPr>
          <a:xfrm>
            <a:off x="0" y="0"/>
            <a:ext cx="9144000" cy="6858000"/>
          </a:xfrm>
        </p:spPr>
        <p:txBody>
          <a:bodyPr>
            <a:normAutofit fontScale="92500" lnSpcReduction="10000"/>
          </a:bodyPr>
          <a:lstStyle/>
          <a:p>
            <a:pPr marL="0" indent="0" algn="just">
              <a:buNone/>
            </a:pPr>
            <a:r>
              <a:rPr lang="en-US" dirty="0"/>
              <a:t>	</a:t>
            </a:r>
            <a:r>
              <a:rPr lang="en-US" b="1" dirty="0">
                <a:solidFill>
                  <a:srgbClr val="00B0F0"/>
                </a:solidFill>
              </a:rPr>
              <a:t>Purposes and Functions of Government</a:t>
            </a:r>
          </a:p>
          <a:p>
            <a:pPr algn="just">
              <a:buFont typeface="Wingdings" panose="05000000000000000000" pitchFamily="2" charset="2"/>
              <a:buChar char="§"/>
            </a:pPr>
            <a:r>
              <a:rPr lang="en-US" dirty="0"/>
              <a:t>One of the central questions of political philosophy is the purpose of government. </a:t>
            </a:r>
          </a:p>
          <a:p>
            <a:pPr algn="just">
              <a:buFont typeface="Wingdings" panose="05000000000000000000" pitchFamily="2" charset="2"/>
              <a:buChar char="§"/>
            </a:pPr>
            <a:r>
              <a:rPr lang="en-US" dirty="0"/>
              <a:t>Many great political philosophers have conceived themselves with this question. </a:t>
            </a:r>
          </a:p>
          <a:p>
            <a:pPr algn="just">
              <a:buFont typeface="Wingdings" panose="05000000000000000000" pitchFamily="2" charset="2"/>
              <a:buChar char="§"/>
            </a:pPr>
            <a:r>
              <a:rPr lang="en-US" dirty="0"/>
              <a:t>One common formulation is that </a:t>
            </a:r>
            <a:r>
              <a:rPr lang="en-US" b="1" dirty="0">
                <a:solidFill>
                  <a:srgbClr val="FF0000"/>
                </a:solidFill>
              </a:rPr>
              <a:t>the main purpose of the state is to protect rights and to preserve justice.</a:t>
            </a:r>
          </a:p>
          <a:p>
            <a:pPr algn="just">
              <a:buFont typeface="Wingdings" panose="05000000000000000000" pitchFamily="2" charset="2"/>
              <a:buChar char="§"/>
            </a:pPr>
            <a:r>
              <a:rPr lang="en-US" dirty="0"/>
              <a:t>In the contemporary world, however, the purposes and functions of governments have greatly expanded with the emergence of government </a:t>
            </a:r>
            <a:r>
              <a:rPr lang="en-US" b="1" dirty="0">
                <a:solidFill>
                  <a:srgbClr val="FF0000"/>
                </a:solidFill>
              </a:rPr>
              <a:t>as the most active force vehicle in the political, social, and economic developments. </a:t>
            </a:r>
          </a:p>
          <a:p>
            <a:pPr algn="just">
              <a:buFont typeface="Wingdings" panose="05000000000000000000" pitchFamily="2" charset="2"/>
              <a:buChar char="§"/>
            </a:pPr>
            <a:r>
              <a:rPr lang="en-US" dirty="0"/>
              <a:t>Accordingly, the major purposes and functions of government include, among other things, the following:</a:t>
            </a:r>
            <a:endParaRPr lang="am-ET" dirty="0"/>
          </a:p>
        </p:txBody>
      </p:sp>
    </p:spTree>
    <p:extLst>
      <p:ext uri="{BB962C8B-B14F-4D97-AF65-F5344CB8AC3E}">
        <p14:creationId xmlns:p14="http://schemas.microsoft.com/office/powerpoint/2010/main" val="378590653"/>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E33714-86C9-4AAF-9A7F-ED5C1205FED1}"/>
              </a:ext>
            </a:extLst>
          </p:cNvPr>
          <p:cNvPicPr>
            <a:picLocks noGrp="1" noChangeAspect="1"/>
          </p:cNvPicPr>
          <p:nvPr>
            <p:ph idx="1"/>
          </p:nvPr>
        </p:nvPicPr>
        <p:blipFill>
          <a:blip r:embed="rId2"/>
          <a:stretch>
            <a:fillRect/>
          </a:stretch>
        </p:blipFill>
        <p:spPr>
          <a:xfrm>
            <a:off x="32084" y="228600"/>
            <a:ext cx="9144000" cy="6629400"/>
          </a:xfrm>
          <a:prstGeom prst="rect">
            <a:avLst/>
          </a:prstGeom>
        </p:spPr>
      </p:pic>
    </p:spTree>
    <p:extLst>
      <p:ext uri="{BB962C8B-B14F-4D97-AF65-F5344CB8AC3E}">
        <p14:creationId xmlns:p14="http://schemas.microsoft.com/office/powerpoint/2010/main" val="25439297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C6E47-5F79-4E63-8D68-F8217A477D6E}"/>
              </a:ext>
            </a:extLst>
          </p:cNvPr>
          <p:cNvSpPr>
            <a:spLocks noGrp="1"/>
          </p:cNvSpPr>
          <p:nvPr>
            <p:ph idx="1"/>
          </p:nvPr>
        </p:nvSpPr>
        <p:spPr>
          <a:xfrm>
            <a:off x="0" y="0"/>
            <a:ext cx="9144000" cy="6858000"/>
          </a:xfrm>
        </p:spPr>
        <p:txBody>
          <a:bodyPr>
            <a:normAutofit fontScale="92500" lnSpcReduction="20000"/>
          </a:bodyPr>
          <a:lstStyle/>
          <a:p>
            <a:pPr algn="just"/>
            <a:r>
              <a:rPr lang="en-US" dirty="0"/>
              <a:t> </a:t>
            </a:r>
            <a:r>
              <a:rPr lang="en-US" b="1" dirty="0">
                <a:solidFill>
                  <a:srgbClr val="FF0000"/>
                </a:solidFill>
              </a:rPr>
              <a:t>Self-Preservation: </a:t>
            </a:r>
            <a:r>
              <a:rPr lang="en-US" dirty="0"/>
              <a:t>Nearly all governments at least claim to have as their purposes the establishment of an order that permits predictability, which in turn </a:t>
            </a:r>
            <a:r>
              <a:rPr lang="en-US" b="1" dirty="0">
                <a:solidFill>
                  <a:srgbClr val="00B0F0"/>
                </a:solidFill>
              </a:rPr>
              <a:t>promotes a sense of security </a:t>
            </a:r>
            <a:r>
              <a:rPr lang="en-US" dirty="0"/>
              <a:t>among the governed. </a:t>
            </a:r>
          </a:p>
          <a:p>
            <a:pPr algn="just"/>
            <a:r>
              <a:rPr lang="en-US" dirty="0"/>
              <a:t>Sovereign states also take as a primary purpose the defense of the country‘s territory against external attack. </a:t>
            </a:r>
          </a:p>
          <a:p>
            <a:pPr algn="just"/>
            <a:r>
              <a:rPr lang="en-US" dirty="0"/>
              <a:t>Thus, as their first and primary purpose and function, governments are responsible to prevail order, predictability, </a:t>
            </a:r>
            <a:r>
              <a:rPr lang="en-US" dirty="0">
                <a:solidFill>
                  <a:srgbClr val="00B0F0"/>
                </a:solidFill>
              </a:rPr>
              <a:t>internal security, and external defense. </a:t>
            </a:r>
          </a:p>
          <a:p>
            <a:pPr algn="just"/>
            <a:r>
              <a:rPr lang="en-US" b="1" dirty="0">
                <a:solidFill>
                  <a:srgbClr val="FF0000"/>
                </a:solidFill>
              </a:rPr>
              <a:t>Distribution and Regulation of Resources: </a:t>
            </a:r>
            <a:r>
              <a:rPr lang="en-US" dirty="0"/>
              <a:t>All governments invariably play the role of distributing resources in their societies. </a:t>
            </a:r>
          </a:p>
          <a:p>
            <a:pPr algn="just"/>
            <a:r>
              <a:rPr lang="en-US" dirty="0"/>
              <a:t>In addition, governments are the only institutions that determine whether resources are going to be </a:t>
            </a:r>
            <a:r>
              <a:rPr lang="en-US" b="1" dirty="0">
                <a:solidFill>
                  <a:srgbClr val="00B0F0"/>
                </a:solidFill>
              </a:rPr>
              <a:t>controlled by the public(Socialist) or private(Capitalist) sector. </a:t>
            </a:r>
            <a:endParaRPr lang="am-ET" b="1" dirty="0">
              <a:solidFill>
                <a:srgbClr val="00B0F0"/>
              </a:solidFill>
            </a:endParaRPr>
          </a:p>
        </p:txBody>
      </p:sp>
    </p:spTree>
    <p:extLst>
      <p:ext uri="{BB962C8B-B14F-4D97-AF65-F5344CB8AC3E}">
        <p14:creationId xmlns:p14="http://schemas.microsoft.com/office/powerpoint/2010/main" val="4041325421"/>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C9A4D-F6DD-4519-88A7-6B6C53ECF845}"/>
              </a:ext>
            </a:extLst>
          </p:cNvPr>
          <p:cNvSpPr>
            <a:spLocks noGrp="1"/>
          </p:cNvSpPr>
          <p:nvPr>
            <p:ph idx="1"/>
          </p:nvPr>
        </p:nvSpPr>
        <p:spPr>
          <a:xfrm>
            <a:off x="0" y="0"/>
            <a:ext cx="9067800" cy="6858000"/>
          </a:xfrm>
        </p:spPr>
        <p:txBody>
          <a:bodyPr>
            <a:normAutofit fontScale="85000" lnSpcReduction="10000"/>
          </a:bodyPr>
          <a:lstStyle/>
          <a:p>
            <a:pPr algn="just"/>
            <a:r>
              <a:rPr lang="en-US" b="1" dirty="0">
                <a:solidFill>
                  <a:srgbClr val="FF0000"/>
                </a:solidFill>
              </a:rPr>
              <a:t>Management of Conflicts: </a:t>
            </a:r>
            <a:r>
              <a:rPr lang="en-US" dirty="0"/>
              <a:t>Governments usually develop and consolidate institutions and procedures for the management of conflicts. </a:t>
            </a:r>
          </a:p>
          <a:p>
            <a:pPr algn="just"/>
            <a:r>
              <a:rPr lang="en-US" dirty="0"/>
              <a:t>These may include the legislative, executive, and judicial institutions with established procedures for the supervision and </a:t>
            </a:r>
            <a:r>
              <a:rPr lang="en-US" b="1" dirty="0">
                <a:solidFill>
                  <a:srgbClr val="00B0F0"/>
                </a:solidFill>
              </a:rPr>
              <a:t>resolution of conflicts </a:t>
            </a:r>
            <a:r>
              <a:rPr lang="en-US" dirty="0"/>
              <a:t>that may arise in the society. </a:t>
            </a:r>
          </a:p>
          <a:p>
            <a:pPr algn="just"/>
            <a:r>
              <a:rPr lang="en-US" b="1" dirty="0">
                <a:solidFill>
                  <a:srgbClr val="FF0000"/>
                </a:solidFill>
              </a:rPr>
              <a:t>Fulfillment of Social or Group Aspirations:</a:t>
            </a:r>
            <a:r>
              <a:rPr lang="en-US" dirty="0"/>
              <a:t> Governments also strive to fulfill the goals and interests of the society as a whole and of various groups within the society.</a:t>
            </a:r>
          </a:p>
          <a:p>
            <a:pPr algn="just"/>
            <a:r>
              <a:rPr lang="en-US" dirty="0"/>
              <a:t>It include the promotion of </a:t>
            </a:r>
            <a:r>
              <a:rPr lang="en-US" b="1" dirty="0">
                <a:solidFill>
                  <a:srgbClr val="00B0F0"/>
                </a:solidFill>
              </a:rPr>
              <a:t>human rights, common good, and international peace. </a:t>
            </a:r>
          </a:p>
          <a:p>
            <a:pPr algn="just"/>
            <a:r>
              <a:rPr lang="en-US" b="1" dirty="0">
                <a:solidFill>
                  <a:srgbClr val="FF0000"/>
                </a:solidFill>
              </a:rPr>
              <a:t>Protection of Rights of Citizens: </a:t>
            </a:r>
            <a:r>
              <a:rPr lang="en-US" dirty="0"/>
              <a:t>Governments, are established for the protection of every citizen‘s human, </a:t>
            </a:r>
            <a:r>
              <a:rPr lang="en-US" b="1" dirty="0">
                <a:solidFill>
                  <a:srgbClr val="00B0F0"/>
                </a:solidFill>
              </a:rPr>
              <a:t>democratic, political, social, economic and cultural rights.</a:t>
            </a:r>
          </a:p>
          <a:p>
            <a:pPr algn="just"/>
            <a:r>
              <a:rPr lang="en-US" dirty="0"/>
              <a:t>Constitutional and democratic governments are created to serve and protect every citizen‘s rights, not to dominate them. </a:t>
            </a:r>
            <a:endParaRPr lang="am-ET" dirty="0"/>
          </a:p>
        </p:txBody>
      </p:sp>
    </p:spTree>
    <p:extLst>
      <p:ext uri="{BB962C8B-B14F-4D97-AF65-F5344CB8AC3E}">
        <p14:creationId xmlns:p14="http://schemas.microsoft.com/office/powerpoint/2010/main" val="389884581"/>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0B01A-4831-4F8A-A94E-024CF58D9322}"/>
              </a:ext>
            </a:extLst>
          </p:cNvPr>
          <p:cNvSpPr>
            <a:spLocks noGrp="1"/>
          </p:cNvSpPr>
          <p:nvPr>
            <p:ph idx="1"/>
          </p:nvPr>
        </p:nvSpPr>
        <p:spPr>
          <a:xfrm>
            <a:off x="0" y="0"/>
            <a:ext cx="9144000" cy="6858000"/>
          </a:xfrm>
        </p:spPr>
        <p:txBody>
          <a:bodyPr>
            <a:normAutofit fontScale="85000" lnSpcReduction="10000"/>
          </a:bodyPr>
          <a:lstStyle/>
          <a:p>
            <a:pPr algn="just"/>
            <a:r>
              <a:rPr lang="en-US" b="1" dirty="0">
                <a:solidFill>
                  <a:srgbClr val="FF0000"/>
                </a:solidFill>
              </a:rPr>
              <a:t>Protection of Property: </a:t>
            </a:r>
            <a:r>
              <a:rPr lang="en-US" dirty="0"/>
              <a:t>Governments provide means such as police and the court systems that protect private and public property. </a:t>
            </a:r>
          </a:p>
          <a:p>
            <a:pPr algn="just"/>
            <a:r>
              <a:rPr lang="en-US" b="1" dirty="0">
                <a:solidFill>
                  <a:srgbClr val="FF0000"/>
                </a:solidFill>
              </a:rPr>
              <a:t>Implementations of Moral Conditions: </a:t>
            </a:r>
            <a:r>
              <a:rPr lang="en-US" dirty="0"/>
              <a:t>Some governments‘ attempts to improve the moral conditions of their citizens that is why, in all countries, laws and institutions are designed </a:t>
            </a:r>
            <a:r>
              <a:rPr lang="en-US" b="1" dirty="0">
                <a:solidFill>
                  <a:srgbClr val="00B0F0"/>
                </a:solidFill>
              </a:rPr>
              <a:t>to shape citizens character</a:t>
            </a:r>
            <a:r>
              <a:rPr lang="en-US" dirty="0"/>
              <a:t> in accordance with some standard of morality. </a:t>
            </a:r>
          </a:p>
          <a:p>
            <a:pPr algn="just"/>
            <a:r>
              <a:rPr lang="en-US" b="1" dirty="0">
                <a:solidFill>
                  <a:srgbClr val="FF0000"/>
                </a:solidFill>
              </a:rPr>
              <a:t>Provision of Goods and Services: </a:t>
            </a:r>
            <a:r>
              <a:rPr lang="en-US" dirty="0"/>
              <a:t>Some governments, especially those of the poor countries, participate heavily in the provision of goods and services for the public. </a:t>
            </a:r>
          </a:p>
          <a:p>
            <a:pPr algn="just"/>
            <a:r>
              <a:rPr lang="en-US" dirty="0"/>
              <a:t>Some of the necessary common goods and services provided by governments may include, </a:t>
            </a:r>
          </a:p>
          <a:p>
            <a:pPr lvl="1" algn="just"/>
            <a:r>
              <a:rPr lang="en-US" dirty="0"/>
              <a:t>provision of healthcare, education, development of public works, provision of food, shelter, clothing for the public, Developing social services, etc.</a:t>
            </a:r>
            <a:endParaRPr lang="am-ET" dirty="0"/>
          </a:p>
        </p:txBody>
      </p:sp>
    </p:spTree>
    <p:extLst>
      <p:ext uri="{BB962C8B-B14F-4D97-AF65-F5344CB8AC3E}">
        <p14:creationId xmlns:p14="http://schemas.microsoft.com/office/powerpoint/2010/main" val="3622025761"/>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D0A637-8316-4D8B-8D4E-EF978CC00C20}"/>
              </a:ext>
            </a:extLst>
          </p:cNvPr>
          <p:cNvPicPr>
            <a:picLocks noGrp="1" noChangeAspect="1"/>
          </p:cNvPicPr>
          <p:nvPr>
            <p:ph idx="1"/>
          </p:nvPr>
        </p:nvPicPr>
        <p:blipFill>
          <a:blip r:embed="rId2"/>
          <a:stretch>
            <a:fillRect/>
          </a:stretch>
        </p:blipFill>
        <p:spPr>
          <a:xfrm>
            <a:off x="0" y="381000"/>
            <a:ext cx="9143999" cy="6248399"/>
          </a:xfrm>
          <a:prstGeom prst="rect">
            <a:avLst/>
          </a:prstGeom>
        </p:spPr>
      </p:pic>
    </p:spTree>
    <p:extLst>
      <p:ext uri="{BB962C8B-B14F-4D97-AF65-F5344CB8AC3E}">
        <p14:creationId xmlns:p14="http://schemas.microsoft.com/office/powerpoint/2010/main" val="3722537959"/>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9404A-4A26-4BCC-A3A5-9CF3AA30938C}"/>
              </a:ext>
            </a:extLst>
          </p:cNvPr>
          <p:cNvSpPr>
            <a:spLocks noGrp="1"/>
          </p:cNvSpPr>
          <p:nvPr>
            <p:ph idx="1"/>
          </p:nvPr>
        </p:nvSpPr>
        <p:spPr>
          <a:xfrm>
            <a:off x="0" y="0"/>
            <a:ext cx="9144000" cy="6858000"/>
          </a:xfrm>
        </p:spPr>
        <p:txBody>
          <a:bodyPr>
            <a:normAutofit fontScale="85000" lnSpcReduction="10000"/>
          </a:bodyPr>
          <a:lstStyle/>
          <a:p>
            <a:pPr marL="0" indent="0" algn="just">
              <a:buNone/>
            </a:pPr>
            <a:r>
              <a:rPr lang="en-US" dirty="0"/>
              <a:t>	</a:t>
            </a:r>
            <a:r>
              <a:rPr lang="en-US" b="1" dirty="0"/>
              <a:t>4.7. Understanding Citizenship</a:t>
            </a:r>
          </a:p>
          <a:p>
            <a:pPr marL="0" indent="0" algn="just">
              <a:buNone/>
            </a:pPr>
            <a:r>
              <a:rPr lang="en-US" dirty="0"/>
              <a:t>		</a:t>
            </a:r>
            <a:r>
              <a:rPr lang="en-US" b="1" dirty="0">
                <a:solidFill>
                  <a:srgbClr val="C00000"/>
                </a:solidFill>
              </a:rPr>
              <a:t>Defining Citizenship </a:t>
            </a:r>
          </a:p>
          <a:p>
            <a:pPr algn="just"/>
            <a:r>
              <a:rPr lang="en-US" b="1" dirty="0">
                <a:solidFill>
                  <a:srgbClr val="0070C0"/>
                </a:solidFill>
              </a:rPr>
              <a:t>What does the term citizenship means for you?</a:t>
            </a:r>
          </a:p>
          <a:p>
            <a:pPr algn="just"/>
            <a:r>
              <a:rPr lang="en-US" dirty="0"/>
              <a:t>The means by which we determine whether a person </a:t>
            </a:r>
            <a:r>
              <a:rPr lang="en-US" dirty="0">
                <a:solidFill>
                  <a:srgbClr val="FF0000"/>
                </a:solidFill>
              </a:rPr>
              <a:t>is legal member </a:t>
            </a:r>
            <a:r>
              <a:rPr lang="en-US" dirty="0"/>
              <a:t>of a particular State or otherwise is called </a:t>
            </a:r>
            <a:r>
              <a:rPr lang="en-US" b="1" dirty="0">
                <a:solidFill>
                  <a:srgbClr val="FF0000"/>
                </a:solidFill>
              </a:rPr>
              <a:t>‘citizenship‘.</a:t>
            </a:r>
          </a:p>
          <a:p>
            <a:pPr algn="just"/>
            <a:r>
              <a:rPr lang="en-US" b="1" dirty="0">
                <a:solidFill>
                  <a:srgbClr val="C00000"/>
                </a:solidFill>
              </a:rPr>
              <a:t>Citizenship</a:t>
            </a:r>
            <a:r>
              <a:rPr lang="en-US" dirty="0"/>
              <a:t> simply denotes to the network of relationships between the State and the citizen. </a:t>
            </a:r>
          </a:p>
          <a:p>
            <a:pPr algn="just"/>
            <a:r>
              <a:rPr lang="en-US" dirty="0"/>
              <a:t>It refers to the rules regulating the </a:t>
            </a:r>
            <a:r>
              <a:rPr lang="en-US" b="1" dirty="0">
                <a:solidFill>
                  <a:srgbClr val="00B0F0"/>
                </a:solidFill>
              </a:rPr>
              <a:t>legal/formal relations between the State and the individual </a:t>
            </a:r>
            <a:r>
              <a:rPr lang="en-US" dirty="0"/>
              <a:t>with respect to the acquisition and loss of a given country‘s nationality. </a:t>
            </a:r>
          </a:p>
          <a:p>
            <a:pPr algn="just"/>
            <a:r>
              <a:rPr lang="en-US" b="1" dirty="0">
                <a:solidFill>
                  <a:srgbClr val="C00000"/>
                </a:solidFill>
              </a:rPr>
              <a:t>Citizen</a:t>
            </a:r>
            <a:r>
              <a:rPr lang="en-US" dirty="0"/>
              <a:t> refers to the person who is a legal member of a particular State and one who owes allegiance to that State.</a:t>
            </a:r>
          </a:p>
          <a:p>
            <a:pPr algn="just"/>
            <a:r>
              <a:rPr lang="en-US" dirty="0"/>
              <a:t>Citizen is a person who is </a:t>
            </a:r>
            <a:r>
              <a:rPr lang="en-US" dirty="0">
                <a:solidFill>
                  <a:srgbClr val="00B0F0"/>
                </a:solidFill>
              </a:rPr>
              <a:t>legally recognized as member </a:t>
            </a:r>
            <a:r>
              <a:rPr lang="en-US" dirty="0"/>
              <a:t>of a particular, officially sovereign political community, entitled to whatever </a:t>
            </a:r>
            <a:r>
              <a:rPr lang="en-US" b="1" dirty="0">
                <a:solidFill>
                  <a:srgbClr val="C00000"/>
                </a:solidFill>
              </a:rPr>
              <a:t>prerogatives and encumbered</a:t>
            </a:r>
            <a:r>
              <a:rPr lang="en-US" dirty="0"/>
              <a:t> with responsibilities.</a:t>
            </a:r>
          </a:p>
          <a:p>
            <a:pPr algn="just"/>
            <a:endParaRPr lang="am-ET" dirty="0"/>
          </a:p>
        </p:txBody>
      </p:sp>
    </p:spTree>
    <p:extLst>
      <p:ext uri="{BB962C8B-B14F-4D97-AF65-F5344CB8AC3E}">
        <p14:creationId xmlns:p14="http://schemas.microsoft.com/office/powerpoint/2010/main" val="1151833758"/>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DA74794-233B-4C6A-8D97-FE6C3AC282F2}"/>
              </a:ext>
            </a:extLst>
          </p:cNvPr>
          <p:cNvPicPr>
            <a:picLocks noGrp="1" noChangeAspect="1"/>
          </p:cNvPicPr>
          <p:nvPr>
            <p:ph idx="1"/>
          </p:nvPr>
        </p:nvPicPr>
        <p:blipFill>
          <a:blip r:embed="rId2"/>
          <a:stretch>
            <a:fillRect/>
          </a:stretch>
        </p:blipFill>
        <p:spPr>
          <a:xfrm>
            <a:off x="0" y="914400"/>
            <a:ext cx="9144000" cy="5486400"/>
          </a:xfrm>
          <a:prstGeom prst="rect">
            <a:avLst/>
          </a:prstGeom>
        </p:spPr>
      </p:pic>
    </p:spTree>
    <p:extLst>
      <p:ext uri="{BB962C8B-B14F-4D97-AF65-F5344CB8AC3E}">
        <p14:creationId xmlns:p14="http://schemas.microsoft.com/office/powerpoint/2010/main" val="262823062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BFE84-FF89-4FC6-9876-2B8345154323}"/>
              </a:ext>
            </a:extLst>
          </p:cNvPr>
          <p:cNvSpPr>
            <a:spLocks noGrp="1"/>
          </p:cNvSpPr>
          <p:nvPr>
            <p:ph idx="1"/>
          </p:nvPr>
        </p:nvSpPr>
        <p:spPr>
          <a:xfrm>
            <a:off x="0" y="152400"/>
            <a:ext cx="9144000" cy="6705600"/>
          </a:xfrm>
        </p:spPr>
        <p:txBody>
          <a:bodyPr>
            <a:normAutofit fontScale="85000" lnSpcReduction="10000"/>
          </a:bodyPr>
          <a:lstStyle/>
          <a:p>
            <a:pPr algn="just"/>
            <a:r>
              <a:rPr lang="en-US" dirty="0"/>
              <a:t>The concept of citizenship varies from society to society, depending on the place, the historical moment and political organization. </a:t>
            </a:r>
          </a:p>
          <a:p>
            <a:pPr algn="just"/>
            <a:r>
              <a:rPr lang="en-US" dirty="0"/>
              <a:t>Although differences may exist, there are common elements such as </a:t>
            </a:r>
            <a:r>
              <a:rPr lang="en-US" b="1" dirty="0"/>
              <a:t>rights, duties, belonging, identity and participation</a:t>
            </a:r>
            <a:r>
              <a:rPr lang="en-US" dirty="0"/>
              <a:t> one can find in definitions of the term. </a:t>
            </a:r>
          </a:p>
          <a:p>
            <a:pPr marL="0" indent="0" algn="just">
              <a:buNone/>
            </a:pPr>
            <a:r>
              <a:rPr lang="en-US" b="1" dirty="0">
                <a:solidFill>
                  <a:srgbClr val="C00000"/>
                </a:solidFill>
              </a:rPr>
              <a:t>A. Citizenship as a Status of Rights: </a:t>
            </a:r>
            <a:r>
              <a:rPr lang="en-US" dirty="0"/>
              <a:t>The mere fact of being a citizen makes the person a creditor of a series of rights.</a:t>
            </a:r>
          </a:p>
          <a:p>
            <a:pPr algn="just"/>
            <a:r>
              <a:rPr lang="en-US" dirty="0"/>
              <a:t>Marshall 1998, distinguishes three types of rights that historically have been established in  succession: </a:t>
            </a:r>
          </a:p>
          <a:p>
            <a:pPr lvl="1" algn="just"/>
            <a:r>
              <a:rPr lang="en-US" dirty="0">
                <a:solidFill>
                  <a:srgbClr val="C00000"/>
                </a:solidFill>
              </a:rPr>
              <a:t>the civil, </a:t>
            </a:r>
            <a:r>
              <a:rPr lang="en-US" dirty="0"/>
              <a:t>or the rights necessary for the development of individual liberty; </a:t>
            </a:r>
          </a:p>
          <a:p>
            <a:pPr lvl="1" algn="just"/>
            <a:r>
              <a:rPr lang="en-US" dirty="0">
                <a:solidFill>
                  <a:srgbClr val="C00000"/>
                </a:solidFill>
              </a:rPr>
              <a:t>political, </a:t>
            </a:r>
            <a:r>
              <a:rPr lang="en-US" dirty="0"/>
              <a:t>i.e. the right to participate in the exercise of political power, as an elected member or as a voter and</a:t>
            </a:r>
          </a:p>
          <a:p>
            <a:pPr lvl="1" algn="just"/>
            <a:r>
              <a:rPr lang="en-US" dirty="0">
                <a:solidFill>
                  <a:srgbClr val="C00000"/>
                </a:solidFill>
              </a:rPr>
              <a:t>social rights</a:t>
            </a:r>
            <a:r>
              <a:rPr lang="en-US" dirty="0"/>
              <a:t>, which are those that guarantee the right to public safety, health, the right to education, etc.,</a:t>
            </a:r>
            <a:endParaRPr lang="am-ET" dirty="0"/>
          </a:p>
        </p:txBody>
      </p:sp>
    </p:spTree>
    <p:extLst>
      <p:ext uri="{BB962C8B-B14F-4D97-AF65-F5344CB8AC3E}">
        <p14:creationId xmlns:p14="http://schemas.microsoft.com/office/powerpoint/2010/main" val="226142547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519545"/>
          </a:xfrm>
        </p:spPr>
        <p:txBody>
          <a:bodyPr>
            <a:normAutofit/>
          </a:bodyPr>
          <a:lstStyle/>
          <a:p>
            <a:r>
              <a:rPr lang="en-US" sz="2800" b="1" dirty="0">
                <a:effectLst>
                  <a:outerShdw blurRad="38100" dist="38100" dir="2700000" algn="tl">
                    <a:srgbClr val="000000">
                      <a:alpha val="43137"/>
                    </a:srgbClr>
                  </a:outerShdw>
                </a:effectLst>
              </a:rPr>
              <a:t>Cont.</a:t>
            </a:r>
          </a:p>
        </p:txBody>
      </p:sp>
      <p:sp>
        <p:nvSpPr>
          <p:cNvPr id="3" name="Content Placeholder 2"/>
          <p:cNvSpPr>
            <a:spLocks noGrp="1"/>
          </p:cNvSpPr>
          <p:nvPr>
            <p:ph idx="1"/>
          </p:nvPr>
        </p:nvSpPr>
        <p:spPr>
          <a:xfrm>
            <a:off x="0" y="457200"/>
            <a:ext cx="9088582" cy="6386945"/>
          </a:xfrm>
        </p:spPr>
        <p:txBody>
          <a:bodyPr>
            <a:noAutofit/>
          </a:bodyPr>
          <a:lstStyle/>
          <a:p>
            <a:pPr algn="just"/>
            <a:r>
              <a:rPr lang="en-US" b="1" u="sng" dirty="0">
                <a:solidFill>
                  <a:srgbClr val="FF0000"/>
                </a:solidFill>
                <a:latin typeface="Times New Roman" pitchFamily="18" charset="0"/>
                <a:cs typeface="Times New Roman" pitchFamily="18" charset="0"/>
              </a:rPr>
              <a:t>The international approach:</a:t>
            </a:r>
            <a:r>
              <a:rPr lang="en-US" u="sng" dirty="0">
                <a:latin typeface="Times New Roman" pitchFamily="18" charset="0"/>
                <a:cs typeface="Times New Roman" pitchFamily="18" charset="0"/>
              </a:rPr>
              <a:t> </a:t>
            </a:r>
            <a:r>
              <a:rPr lang="en-US" dirty="0">
                <a:latin typeface="Times New Roman" pitchFamily="18" charset="0"/>
                <a:cs typeface="Times New Roman" pitchFamily="18" charset="0"/>
              </a:rPr>
              <a:t>defines state views as  primarily  actor on the </a:t>
            </a:r>
            <a:r>
              <a:rPr lang="en-US"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world stage; </a:t>
            </a:r>
            <a:r>
              <a:rPr lang="en-US" dirty="0">
                <a:latin typeface="Times New Roman" pitchFamily="18" charset="0"/>
                <a:cs typeface="Times New Roman" pitchFamily="18" charset="0"/>
              </a:rPr>
              <a:t>indeed</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as the </a:t>
            </a:r>
            <a:r>
              <a:rPr lang="en-US"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‘’basic unit‘’  </a:t>
            </a:r>
            <a:r>
              <a:rPr lang="en-US" dirty="0">
                <a:latin typeface="Times New Roman" pitchFamily="18" charset="0"/>
                <a:cs typeface="Times New Roman" pitchFamily="18" charset="0"/>
              </a:rPr>
              <a:t>of international politics</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Besides, state has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dualistic</a:t>
            </a:r>
            <a:r>
              <a:rPr lang="en-US" dirty="0">
                <a:latin typeface="Times New Roman" pitchFamily="18" charset="0"/>
                <a:cs typeface="Times New Roman" pitchFamily="18" charset="0"/>
              </a:rPr>
              <a:t> structure with two faces, these are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looking outwards </a:t>
            </a:r>
            <a:r>
              <a:rPr lang="en-US" dirty="0">
                <a:latin typeface="Times New Roman" pitchFamily="18" charset="0"/>
                <a:cs typeface="Times New Roman" pitchFamily="18" charset="0"/>
              </a:rPr>
              <a:t>and </a:t>
            </a:r>
            <a:r>
              <a:rPr lang="en-US"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looking inwards.</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a:t>
            </a:r>
            <a:r>
              <a:rPr lang="en-US"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outward-looking </a:t>
            </a:r>
            <a:r>
              <a:rPr lang="en-US" dirty="0">
                <a:latin typeface="Times New Roman" pitchFamily="18" charset="0"/>
                <a:cs typeface="Times New Roman" pitchFamily="18" charset="0"/>
              </a:rPr>
              <a:t>face, reflects about its </a:t>
            </a:r>
            <a:r>
              <a:rPr lang="en-US"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relations with other states </a:t>
            </a:r>
            <a:r>
              <a:rPr lang="en-US" dirty="0">
                <a:latin typeface="Times New Roman" pitchFamily="18" charset="0"/>
                <a:cs typeface="Times New Roman" pitchFamily="18" charset="0"/>
              </a:rPr>
              <a:t>and its ability of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protection</a:t>
            </a:r>
            <a:r>
              <a:rPr lang="en-US" dirty="0">
                <a:latin typeface="Times New Roman" pitchFamily="18" charset="0"/>
                <a:cs typeface="Times New Roman" pitchFamily="18" charset="0"/>
              </a:rPr>
              <a:t>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against external attack</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The</a:t>
            </a:r>
            <a:r>
              <a:rPr lang="en-US" b="1" dirty="0">
                <a:latin typeface="Times New Roman" pitchFamily="18" charset="0"/>
                <a:cs typeface="Times New Roman" pitchFamily="18" charset="0"/>
              </a:rPr>
              <a:t>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inward-looking</a:t>
            </a:r>
            <a:r>
              <a:rPr lang="en-US" dirty="0">
                <a:latin typeface="Times New Roman" pitchFamily="18" charset="0"/>
                <a:cs typeface="Times New Roman" pitchFamily="18" charset="0"/>
              </a:rPr>
              <a:t> face, is measured by its r/ship with the </a:t>
            </a:r>
            <a:r>
              <a:rPr lang="en-US" b="1" dirty="0">
                <a:effectLst>
                  <a:outerShdw blurRad="38100" dist="38100" dir="2700000" algn="tl">
                    <a:srgbClr val="000000">
                      <a:alpha val="43137"/>
                    </a:srgbClr>
                  </a:outerShdw>
                </a:effectLst>
                <a:latin typeface="Times New Roman" pitchFamily="18" charset="0"/>
                <a:cs typeface="Times New Roman" pitchFamily="18" charset="0"/>
              </a:rPr>
              <a:t>individuals and groups</a:t>
            </a:r>
            <a:r>
              <a:rPr lang="en-US" dirty="0">
                <a:latin typeface="Times New Roman" pitchFamily="18" charset="0"/>
                <a:cs typeface="Times New Roman" pitchFamily="18" charset="0"/>
              </a:rPr>
              <a:t> that live in its borders, and </a:t>
            </a:r>
            <a:r>
              <a:rPr lang="en-US"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ability to maintain domestic order</a:t>
            </a:r>
            <a:r>
              <a:rPr lang="en-US" dirty="0">
                <a:latin typeface="Times New Roman" pitchFamily="18" charset="0"/>
                <a:cs typeface="Times New Roman" pitchFamily="18" charset="0"/>
              </a:rPr>
              <a:t>.</a:t>
            </a:r>
            <a:endParaRPr lang="en-US"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276222244"/>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30CA78-197A-4613-8A72-CD0C323FF0F5}"/>
              </a:ext>
            </a:extLst>
          </p:cNvPr>
          <p:cNvSpPr>
            <a:spLocks noGrp="1"/>
          </p:cNvSpPr>
          <p:nvPr>
            <p:ph idx="1"/>
          </p:nvPr>
        </p:nvSpPr>
        <p:spPr>
          <a:xfrm>
            <a:off x="0" y="0"/>
            <a:ext cx="9144000" cy="6858000"/>
          </a:xfrm>
        </p:spPr>
        <p:txBody>
          <a:bodyPr>
            <a:normAutofit lnSpcReduction="10000"/>
          </a:bodyPr>
          <a:lstStyle/>
          <a:p>
            <a:pPr algn="just"/>
            <a:r>
              <a:rPr lang="en-US" dirty="0" err="1"/>
              <a:t>Hohfeld</a:t>
            </a:r>
            <a:r>
              <a:rPr lang="en-US" dirty="0"/>
              <a:t> (1978), for instance, discovered four  components of rights known as the </a:t>
            </a:r>
            <a:r>
              <a:rPr lang="en-US" dirty="0" err="1"/>
              <a:t>Hohfeldian</a:t>
            </a:r>
            <a:r>
              <a:rPr lang="en-US" dirty="0"/>
              <a:t> incidents‘ namely:</a:t>
            </a:r>
          </a:p>
          <a:p>
            <a:pPr lvl="1" algn="just"/>
            <a:r>
              <a:rPr lang="en-US" dirty="0"/>
              <a:t> liberty (privilege),</a:t>
            </a:r>
          </a:p>
          <a:p>
            <a:pPr lvl="1" algn="just"/>
            <a:r>
              <a:rPr lang="en-US" dirty="0"/>
              <a:t> claim, </a:t>
            </a:r>
          </a:p>
          <a:p>
            <a:pPr lvl="1" algn="just"/>
            <a:r>
              <a:rPr lang="en-US" dirty="0"/>
              <a:t>power and immunity.</a:t>
            </a:r>
          </a:p>
          <a:p>
            <a:pPr algn="just"/>
            <a:r>
              <a:rPr lang="en-US" b="1" dirty="0">
                <a:solidFill>
                  <a:srgbClr val="0070C0"/>
                </a:solidFill>
              </a:rPr>
              <a:t>Liberty Right: </a:t>
            </a:r>
            <a:r>
              <a:rPr lang="en-US" dirty="0"/>
              <a:t>is a freedom given for the right-holder to do something and there are no obligations on other parties to do or not to do anything to aid the bearer to enjoy such rights. (FDRE Art 25-34)</a:t>
            </a:r>
          </a:p>
          <a:p>
            <a:pPr algn="just"/>
            <a:r>
              <a:rPr lang="en-US" b="1" dirty="0">
                <a:solidFill>
                  <a:srgbClr val="0070C0"/>
                </a:solidFill>
              </a:rPr>
              <a:t>Claim Rights: </a:t>
            </a:r>
            <a:r>
              <a:rPr lang="en-US" dirty="0"/>
              <a:t>are the inverse of liberty rights since it entails responsibility upon another person or body( Article 41(3 and 4) of the FDRE) </a:t>
            </a:r>
            <a:endParaRPr lang="am-ET" dirty="0"/>
          </a:p>
        </p:txBody>
      </p:sp>
    </p:spTree>
    <p:extLst>
      <p:ext uri="{BB962C8B-B14F-4D97-AF65-F5344CB8AC3E}">
        <p14:creationId xmlns:p14="http://schemas.microsoft.com/office/powerpoint/2010/main" val="26709830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C90433-2208-432F-A9E0-9CE2D2C73408}"/>
              </a:ext>
            </a:extLst>
          </p:cNvPr>
          <p:cNvSpPr>
            <a:spLocks noGrp="1"/>
          </p:cNvSpPr>
          <p:nvPr>
            <p:ph idx="1"/>
          </p:nvPr>
        </p:nvSpPr>
        <p:spPr>
          <a:xfrm>
            <a:off x="0" y="0"/>
            <a:ext cx="9144000" cy="6858000"/>
          </a:xfrm>
        </p:spPr>
        <p:txBody>
          <a:bodyPr/>
          <a:lstStyle/>
          <a:p>
            <a:pPr algn="just"/>
            <a:r>
              <a:rPr lang="en-US" b="1" dirty="0">
                <a:solidFill>
                  <a:srgbClr val="0070C0"/>
                </a:solidFill>
              </a:rPr>
              <a:t>Powers Rights: </a:t>
            </a:r>
            <a:r>
              <a:rPr lang="en-US" dirty="0"/>
              <a:t>are rights regarding the modification of first-order rights. </a:t>
            </a:r>
          </a:p>
          <a:p>
            <a:pPr algn="just"/>
            <a:r>
              <a:rPr lang="en-US" dirty="0"/>
              <a:t>They are cooperative controls that are imposed on others(Article 40(1) of the FDRE).</a:t>
            </a:r>
          </a:p>
          <a:p>
            <a:pPr algn="just"/>
            <a:r>
              <a:rPr lang="en-US" b="1" dirty="0">
                <a:solidFill>
                  <a:srgbClr val="0070C0"/>
                </a:solidFill>
              </a:rPr>
              <a:t>Immunity Rights: </a:t>
            </a:r>
            <a:r>
              <a:rPr lang="en-US" dirty="0"/>
              <a:t>allow bearers escape from controls and thus they are the opposite of power rights. </a:t>
            </a:r>
          </a:p>
          <a:p>
            <a:pPr algn="just"/>
            <a:r>
              <a:rPr lang="en-US" dirty="0"/>
              <a:t>Immunity rights entail the absence of a power in other party to alter the right-holder‘s normative situation in some way(Article 18(3) of the FDRE ).</a:t>
            </a:r>
          </a:p>
          <a:p>
            <a:pPr algn="just"/>
            <a:endParaRPr lang="am-ET" dirty="0"/>
          </a:p>
        </p:txBody>
      </p:sp>
    </p:spTree>
    <p:extLst>
      <p:ext uri="{BB962C8B-B14F-4D97-AF65-F5344CB8AC3E}">
        <p14:creationId xmlns:p14="http://schemas.microsoft.com/office/powerpoint/2010/main" val="1659716890"/>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84661-5E64-4BD5-B80E-B4375EA77EB6}"/>
              </a:ext>
            </a:extLst>
          </p:cNvPr>
          <p:cNvSpPr>
            <a:spLocks noGrp="1"/>
          </p:cNvSpPr>
          <p:nvPr>
            <p:ph idx="1"/>
          </p:nvPr>
        </p:nvSpPr>
        <p:spPr>
          <a:xfrm>
            <a:off x="0" y="304800"/>
            <a:ext cx="9144000" cy="6553200"/>
          </a:xfrm>
        </p:spPr>
        <p:txBody>
          <a:bodyPr/>
          <a:lstStyle/>
          <a:p>
            <a:pPr marL="0" indent="0" algn="just">
              <a:buNone/>
            </a:pPr>
            <a:r>
              <a:rPr lang="en-US" b="1" dirty="0">
                <a:solidFill>
                  <a:srgbClr val="FF0000"/>
                </a:solidFill>
              </a:rPr>
              <a:t>B. Membership and Identity: </a:t>
            </a:r>
            <a:r>
              <a:rPr lang="en-US" dirty="0"/>
              <a:t>Citizenship is associated with membership of a political community, which implies integration into that community with a specific identity that is common to all members who belongs to it. </a:t>
            </a:r>
          </a:p>
          <a:p>
            <a:pPr algn="just"/>
            <a:r>
              <a:rPr lang="en-US" dirty="0"/>
              <a:t>The criteria for membership have been linked to:</a:t>
            </a:r>
          </a:p>
          <a:p>
            <a:pPr lvl="1" algn="just"/>
            <a:r>
              <a:rPr lang="en-US" dirty="0"/>
              <a:t> shared territory, </a:t>
            </a:r>
          </a:p>
          <a:p>
            <a:pPr lvl="1" algn="just"/>
            <a:r>
              <a:rPr lang="en-US" dirty="0"/>
              <a:t>common culture,</a:t>
            </a:r>
          </a:p>
          <a:p>
            <a:pPr lvl="1" algn="just"/>
            <a:r>
              <a:rPr lang="en-US" dirty="0"/>
              <a:t> ethnic characteristics, history, etc.</a:t>
            </a:r>
          </a:p>
        </p:txBody>
      </p:sp>
    </p:spTree>
    <p:extLst>
      <p:ext uri="{BB962C8B-B14F-4D97-AF65-F5344CB8AC3E}">
        <p14:creationId xmlns:p14="http://schemas.microsoft.com/office/powerpoint/2010/main" val="353099497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25BBF5-B682-465B-861D-D25DF6408CC2}"/>
              </a:ext>
            </a:extLst>
          </p:cNvPr>
          <p:cNvPicPr>
            <a:picLocks noGrp="1" noChangeAspect="1"/>
          </p:cNvPicPr>
          <p:nvPr>
            <p:ph idx="1"/>
          </p:nvPr>
        </p:nvPicPr>
        <p:blipFill>
          <a:blip r:embed="rId2"/>
          <a:stretch>
            <a:fillRect/>
          </a:stretch>
        </p:blipFill>
        <p:spPr>
          <a:xfrm>
            <a:off x="0" y="304800"/>
            <a:ext cx="9143999" cy="6553200"/>
          </a:xfrm>
          <a:prstGeom prst="rect">
            <a:avLst/>
          </a:prstGeom>
        </p:spPr>
      </p:pic>
    </p:spTree>
    <p:extLst>
      <p:ext uri="{BB962C8B-B14F-4D97-AF65-F5344CB8AC3E}">
        <p14:creationId xmlns:p14="http://schemas.microsoft.com/office/powerpoint/2010/main" val="2962336341"/>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6AAE9-DE55-49B1-89E9-58F2ECF94C58}"/>
              </a:ext>
            </a:extLst>
          </p:cNvPr>
          <p:cNvSpPr>
            <a:spLocks noGrp="1"/>
          </p:cNvSpPr>
          <p:nvPr>
            <p:ph idx="1"/>
          </p:nvPr>
        </p:nvSpPr>
        <p:spPr>
          <a:xfrm>
            <a:off x="0" y="76200"/>
            <a:ext cx="9144000" cy="6781800"/>
          </a:xfrm>
        </p:spPr>
        <p:txBody>
          <a:bodyPr>
            <a:normAutofit/>
          </a:bodyPr>
          <a:lstStyle/>
          <a:p>
            <a:pPr algn="just"/>
            <a:r>
              <a:rPr lang="en-US" b="1" dirty="0">
                <a:solidFill>
                  <a:srgbClr val="FF0000"/>
                </a:solidFill>
              </a:rPr>
              <a:t>C. Participation: </a:t>
            </a:r>
            <a:r>
              <a:rPr lang="en-US" dirty="0"/>
              <a:t>Participation occupies a key position in citizenship. </a:t>
            </a:r>
          </a:p>
          <a:p>
            <a:pPr algn="just"/>
            <a:r>
              <a:rPr lang="en-US" dirty="0"/>
              <a:t>Nonetheless, individuals differ in what approaches they find important some people focus on their private affairs while others actively participate in the life of the society, including politics. </a:t>
            </a:r>
          </a:p>
          <a:p>
            <a:pPr algn="just"/>
            <a:r>
              <a:rPr lang="en-US" b="1" dirty="0">
                <a:solidFill>
                  <a:srgbClr val="FF0000"/>
                </a:solidFill>
              </a:rPr>
              <a:t> D. Inclusion and Exclusion: </a:t>
            </a:r>
            <a:r>
              <a:rPr lang="en-US" dirty="0"/>
              <a:t>All individuals living in a particular state do not necessary mean that all are citizens. </a:t>
            </a:r>
          </a:p>
          <a:p>
            <a:pPr algn="just"/>
            <a:r>
              <a:rPr lang="en-US" dirty="0"/>
              <a:t>For instance, there are non-citizens visiting, working and living in Ethiopia branded as foreigners/aliens.</a:t>
            </a:r>
            <a:endParaRPr lang="am-ET" dirty="0"/>
          </a:p>
        </p:txBody>
      </p:sp>
    </p:spTree>
    <p:extLst>
      <p:ext uri="{BB962C8B-B14F-4D97-AF65-F5344CB8AC3E}">
        <p14:creationId xmlns:p14="http://schemas.microsoft.com/office/powerpoint/2010/main" val="3931857765"/>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D50F777-3A18-4ACD-811F-940EACCF966F}"/>
              </a:ext>
            </a:extLst>
          </p:cNvPr>
          <p:cNvPicPr>
            <a:picLocks noGrp="1" noChangeAspect="1"/>
          </p:cNvPicPr>
          <p:nvPr>
            <p:ph idx="1"/>
          </p:nvPr>
        </p:nvPicPr>
        <p:blipFill>
          <a:blip r:embed="rId2"/>
          <a:stretch>
            <a:fillRect/>
          </a:stretch>
        </p:blipFill>
        <p:spPr>
          <a:xfrm>
            <a:off x="304800" y="533400"/>
            <a:ext cx="8534400" cy="5638800"/>
          </a:xfrm>
          <a:prstGeom prst="rect">
            <a:avLst/>
          </a:prstGeom>
        </p:spPr>
      </p:pic>
    </p:spTree>
    <p:extLst>
      <p:ext uri="{BB962C8B-B14F-4D97-AF65-F5344CB8AC3E}">
        <p14:creationId xmlns:p14="http://schemas.microsoft.com/office/powerpoint/2010/main" val="55957621"/>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6B6D5C-5C2C-4104-AA04-749266C185E0}"/>
              </a:ext>
            </a:extLst>
          </p:cNvPr>
          <p:cNvSpPr>
            <a:spLocks noGrp="1"/>
          </p:cNvSpPr>
          <p:nvPr>
            <p:ph idx="1"/>
          </p:nvPr>
        </p:nvSpPr>
        <p:spPr>
          <a:xfrm>
            <a:off x="0" y="0"/>
            <a:ext cx="9144000" cy="6858000"/>
          </a:xfrm>
        </p:spPr>
        <p:txBody>
          <a:bodyPr>
            <a:normAutofit fontScale="92500"/>
          </a:bodyPr>
          <a:lstStyle/>
          <a:p>
            <a:pPr marL="0" indent="0" algn="just">
              <a:buNone/>
            </a:pPr>
            <a:r>
              <a:rPr lang="en-US" dirty="0"/>
              <a:t>		</a:t>
            </a:r>
            <a:r>
              <a:rPr lang="en-US" b="1" dirty="0">
                <a:solidFill>
                  <a:srgbClr val="C00000"/>
                </a:solidFill>
              </a:rPr>
              <a:t>Theorizing Citizenship</a:t>
            </a:r>
          </a:p>
          <a:p>
            <a:pPr algn="just"/>
            <a:r>
              <a:rPr lang="en-US" dirty="0"/>
              <a:t>Citizenship is not an </a:t>
            </a:r>
            <a:r>
              <a:rPr lang="en-US" dirty="0">
                <a:solidFill>
                  <a:srgbClr val="00B0F0"/>
                </a:solidFill>
              </a:rPr>
              <a:t>eternal essence rather a cultural artifact mold by people through time </a:t>
            </a:r>
            <a:r>
              <a:rPr lang="en-US" dirty="0"/>
              <a:t>and that is why the notion of citizenship and the meaning attached to it changes with the change in political thoughts, ideologies, policies and government.</a:t>
            </a:r>
          </a:p>
          <a:p>
            <a:pPr algn="just"/>
            <a:r>
              <a:rPr lang="en-US" dirty="0"/>
              <a:t>Though there are different approaches to citizenship, most contemporary works that address the issue of citizenship speak of the following </a:t>
            </a:r>
            <a:r>
              <a:rPr lang="en-US" b="1" dirty="0">
                <a:solidFill>
                  <a:srgbClr val="00B0F0"/>
                </a:solidFill>
              </a:rPr>
              <a:t>four approaches:</a:t>
            </a:r>
          </a:p>
          <a:p>
            <a:pPr lvl="1" algn="just"/>
            <a:r>
              <a:rPr lang="en-US" dirty="0"/>
              <a:t> </a:t>
            </a:r>
            <a:r>
              <a:rPr lang="en-US" b="1" dirty="0">
                <a:solidFill>
                  <a:srgbClr val="FF0000"/>
                </a:solidFill>
              </a:rPr>
              <a:t>liberal, </a:t>
            </a:r>
          </a:p>
          <a:p>
            <a:pPr lvl="1" algn="just"/>
            <a:r>
              <a:rPr lang="en-US" b="1" dirty="0">
                <a:solidFill>
                  <a:srgbClr val="FF0000"/>
                </a:solidFill>
              </a:rPr>
              <a:t>communitarian, </a:t>
            </a:r>
          </a:p>
          <a:p>
            <a:pPr lvl="1" algn="just"/>
            <a:r>
              <a:rPr lang="en-US" b="1" dirty="0">
                <a:solidFill>
                  <a:srgbClr val="FF0000"/>
                </a:solidFill>
              </a:rPr>
              <a:t>republican and </a:t>
            </a:r>
          </a:p>
          <a:p>
            <a:pPr lvl="1" algn="just"/>
            <a:r>
              <a:rPr lang="en-US" b="1" dirty="0">
                <a:solidFill>
                  <a:srgbClr val="FF0000"/>
                </a:solidFill>
              </a:rPr>
              <a:t>multicultural citizenship. </a:t>
            </a:r>
            <a:endParaRPr lang="am-ET" b="1" dirty="0">
              <a:solidFill>
                <a:srgbClr val="FF0000"/>
              </a:solidFill>
            </a:endParaRPr>
          </a:p>
        </p:txBody>
      </p:sp>
    </p:spTree>
    <p:extLst>
      <p:ext uri="{BB962C8B-B14F-4D97-AF65-F5344CB8AC3E}">
        <p14:creationId xmlns:p14="http://schemas.microsoft.com/office/powerpoint/2010/main" val="1925336623"/>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FC244-A904-4196-913B-FB18F65F5A76}"/>
              </a:ext>
            </a:extLst>
          </p:cNvPr>
          <p:cNvSpPr>
            <a:spLocks noGrp="1"/>
          </p:cNvSpPr>
          <p:nvPr>
            <p:ph idx="1"/>
          </p:nvPr>
        </p:nvSpPr>
        <p:spPr>
          <a:xfrm>
            <a:off x="0" y="152400"/>
            <a:ext cx="9144000" cy="6705600"/>
          </a:xfrm>
        </p:spPr>
        <p:txBody>
          <a:bodyPr>
            <a:normAutofit lnSpcReduction="10000"/>
          </a:bodyPr>
          <a:lstStyle/>
          <a:p>
            <a:pPr marL="0" indent="0" algn="just">
              <a:buNone/>
            </a:pPr>
            <a:r>
              <a:rPr lang="en-US" dirty="0"/>
              <a:t>		</a:t>
            </a:r>
            <a:r>
              <a:rPr lang="en-US" b="1" dirty="0">
                <a:solidFill>
                  <a:srgbClr val="C00000"/>
                </a:solidFill>
              </a:rPr>
              <a:t>Citizenship in Liberal Thought</a:t>
            </a:r>
          </a:p>
          <a:p>
            <a:pPr algn="just">
              <a:buFont typeface="Wingdings" panose="05000000000000000000" pitchFamily="2" charset="2"/>
              <a:buChar char="§"/>
            </a:pPr>
            <a:r>
              <a:rPr lang="en-US" dirty="0"/>
              <a:t>Liberal theory of citizenship begins with the individual person (the self).</a:t>
            </a:r>
          </a:p>
          <a:p>
            <a:pPr algn="just">
              <a:buFont typeface="Wingdings" panose="05000000000000000000" pitchFamily="2" charset="2"/>
              <a:buChar char="§"/>
            </a:pPr>
            <a:r>
              <a:rPr lang="en-US" dirty="0"/>
              <a:t> </a:t>
            </a:r>
            <a:r>
              <a:rPr lang="en-US" b="1" dirty="0">
                <a:solidFill>
                  <a:srgbClr val="00B0F0"/>
                </a:solidFill>
              </a:rPr>
              <a:t>The self exists as the true  symbol of liberal theory.</a:t>
            </a:r>
          </a:p>
          <a:p>
            <a:pPr algn="just">
              <a:buFont typeface="Wingdings" panose="05000000000000000000" pitchFamily="2" charset="2"/>
              <a:buChar char="§"/>
            </a:pPr>
            <a:r>
              <a:rPr lang="en-US" dirty="0"/>
              <a:t>Accordingly, it gives a strong emphasis to the </a:t>
            </a:r>
            <a:r>
              <a:rPr lang="en-US" dirty="0">
                <a:solidFill>
                  <a:srgbClr val="FF0000"/>
                </a:solidFill>
              </a:rPr>
              <a:t>individual liberty of the citizen, </a:t>
            </a:r>
            <a:r>
              <a:rPr lang="en-US" dirty="0"/>
              <a:t>and rights that adhere to each and every person. </a:t>
            </a:r>
          </a:p>
          <a:p>
            <a:pPr algn="just">
              <a:buFont typeface="Wingdings" panose="05000000000000000000" pitchFamily="2" charset="2"/>
              <a:buChar char="§"/>
            </a:pPr>
            <a:r>
              <a:rPr lang="en-US" dirty="0"/>
              <a:t>The self is represented as a calculating holder of preferences and rights in a liberal society. </a:t>
            </a:r>
          </a:p>
          <a:p>
            <a:pPr algn="just">
              <a:buFont typeface="Wingdings" panose="05000000000000000000" pitchFamily="2" charset="2"/>
              <a:buChar char="§"/>
            </a:pPr>
            <a:r>
              <a:rPr lang="en-US" dirty="0"/>
              <a:t>Hence, in liberalism the primary political unit as  well as the initial focus of all fundamental political inquiry is the </a:t>
            </a:r>
            <a:r>
              <a:rPr lang="en-US" dirty="0">
                <a:solidFill>
                  <a:srgbClr val="C00000"/>
                </a:solidFill>
              </a:rPr>
              <a:t>individual person. </a:t>
            </a:r>
            <a:endParaRPr lang="am-ET" dirty="0">
              <a:solidFill>
                <a:srgbClr val="C00000"/>
              </a:solidFill>
            </a:endParaRPr>
          </a:p>
        </p:txBody>
      </p:sp>
    </p:spTree>
    <p:extLst>
      <p:ext uri="{BB962C8B-B14F-4D97-AF65-F5344CB8AC3E}">
        <p14:creationId xmlns:p14="http://schemas.microsoft.com/office/powerpoint/2010/main" val="1714545358"/>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9E6-9A8F-4010-B43C-6ECDCB709813}"/>
              </a:ext>
            </a:extLst>
          </p:cNvPr>
          <p:cNvSpPr>
            <a:spLocks noGrp="1"/>
          </p:cNvSpPr>
          <p:nvPr>
            <p:ph idx="1"/>
          </p:nvPr>
        </p:nvSpPr>
        <p:spPr>
          <a:xfrm>
            <a:off x="0" y="0"/>
            <a:ext cx="9144000" cy="6858000"/>
          </a:xfrm>
        </p:spPr>
        <p:txBody>
          <a:bodyPr>
            <a:normAutofit fontScale="92500" lnSpcReduction="10000"/>
          </a:bodyPr>
          <a:lstStyle/>
          <a:p>
            <a:pPr marL="0" indent="0" algn="just">
              <a:buNone/>
            </a:pPr>
            <a:r>
              <a:rPr lang="en-US" b="1" dirty="0">
                <a:solidFill>
                  <a:srgbClr val="C00000"/>
                </a:solidFill>
              </a:rPr>
              <a:t>	Citizenship in Communitarian Thought</a:t>
            </a:r>
          </a:p>
          <a:p>
            <a:pPr algn="just"/>
            <a:r>
              <a:rPr lang="en-US" dirty="0"/>
              <a:t>The debate on citizenship as the expression of community revived with the emergence of communitarianism since the 1980s. </a:t>
            </a:r>
          </a:p>
          <a:p>
            <a:pPr algn="just"/>
            <a:r>
              <a:rPr lang="en-US" dirty="0"/>
              <a:t>Charles Taylor, Michael Sandel, Michael </a:t>
            </a:r>
            <a:r>
              <a:rPr lang="en-US" dirty="0" err="1"/>
              <a:t>Walzer</a:t>
            </a:r>
            <a:r>
              <a:rPr lang="en-US" dirty="0"/>
              <a:t> and </a:t>
            </a:r>
            <a:r>
              <a:rPr lang="en-US" dirty="0" err="1"/>
              <a:t>Alisdair</a:t>
            </a:r>
            <a:r>
              <a:rPr lang="en-US" dirty="0"/>
              <a:t> </a:t>
            </a:r>
            <a:r>
              <a:rPr lang="en-US" dirty="0" err="1"/>
              <a:t>MacIntyre</a:t>
            </a:r>
            <a:r>
              <a:rPr lang="en-US" dirty="0"/>
              <a:t> are some among the proponents of communitarianism.</a:t>
            </a:r>
          </a:p>
          <a:p>
            <a:pPr algn="just"/>
            <a:r>
              <a:rPr lang="en-US" dirty="0"/>
              <a:t>Communitarianism is as an approach emphasizes on the importance of </a:t>
            </a:r>
            <a:r>
              <a:rPr lang="en-US" dirty="0">
                <a:solidFill>
                  <a:srgbClr val="FF0000"/>
                </a:solidFill>
              </a:rPr>
              <a:t>society in articulating the good. </a:t>
            </a:r>
          </a:p>
          <a:p>
            <a:pPr algn="just"/>
            <a:r>
              <a:rPr lang="en-US" dirty="0"/>
              <a:t>The communitarian (also known as the nationalist) model argue that the identity of citizens cannot be understood outside the </a:t>
            </a:r>
            <a:r>
              <a:rPr lang="en-US" b="1" dirty="0">
                <a:solidFill>
                  <a:srgbClr val="00B0F0"/>
                </a:solidFill>
              </a:rPr>
              <a:t>territory in which they live, their culture and traditions,</a:t>
            </a:r>
            <a:r>
              <a:rPr lang="en-US" dirty="0"/>
              <a:t> arguing that the basis of its rules and procedures and legal policy is the shared common good.</a:t>
            </a:r>
            <a:endParaRPr lang="am-ET" dirty="0"/>
          </a:p>
        </p:txBody>
      </p:sp>
    </p:spTree>
    <p:extLst>
      <p:ext uri="{BB962C8B-B14F-4D97-AF65-F5344CB8AC3E}">
        <p14:creationId xmlns:p14="http://schemas.microsoft.com/office/powerpoint/2010/main" val="918811079"/>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E581E-0F63-4131-9AAD-D5C258151197}"/>
              </a:ext>
            </a:extLst>
          </p:cNvPr>
          <p:cNvSpPr>
            <a:spLocks noGrp="1"/>
          </p:cNvSpPr>
          <p:nvPr>
            <p:ph idx="1"/>
          </p:nvPr>
        </p:nvSpPr>
        <p:spPr>
          <a:xfrm>
            <a:off x="0" y="152400"/>
            <a:ext cx="9144000" cy="6705600"/>
          </a:xfrm>
        </p:spPr>
        <p:txBody>
          <a:bodyPr/>
          <a:lstStyle/>
          <a:p>
            <a:pPr algn="just"/>
            <a:r>
              <a:rPr lang="en-US" dirty="0"/>
              <a:t>All in all, the two defining features of communitarian perspective are: </a:t>
            </a:r>
          </a:p>
          <a:p>
            <a:pPr algn="just"/>
            <a:r>
              <a:rPr lang="en-US" dirty="0"/>
              <a:t>First, </a:t>
            </a:r>
            <a:r>
              <a:rPr lang="en-US" b="1" dirty="0">
                <a:solidFill>
                  <a:srgbClr val="00B0F0"/>
                </a:solidFill>
              </a:rPr>
              <a:t>no individual is entirely self-created;</a:t>
            </a:r>
            <a:r>
              <a:rPr lang="en-US" dirty="0"/>
              <a:t> instead the citizen and his/her identity is deeply constructed by the society where he/she is a member. </a:t>
            </a:r>
          </a:p>
          <a:p>
            <a:pPr algn="just"/>
            <a:r>
              <a:rPr lang="en-US" dirty="0"/>
              <a:t>Second, </a:t>
            </a:r>
            <a:r>
              <a:rPr lang="en-US" b="1" dirty="0">
                <a:solidFill>
                  <a:srgbClr val="00B0F0"/>
                </a:solidFill>
              </a:rPr>
              <a:t>as a consequence of assimilation, </a:t>
            </a:r>
            <a:r>
              <a:rPr lang="en-US" dirty="0"/>
              <a:t>a meaningful bond is said to occur between the individual person and his/her community.</a:t>
            </a:r>
            <a:endParaRPr lang="am-ET" dirty="0"/>
          </a:p>
        </p:txBody>
      </p:sp>
    </p:spTree>
    <p:extLst>
      <p:ext uri="{BB962C8B-B14F-4D97-AF65-F5344CB8AC3E}">
        <p14:creationId xmlns:p14="http://schemas.microsoft.com/office/powerpoint/2010/main" val="2955567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1"/>
            <a:ext cx="9130145" cy="6691744"/>
          </a:xfrm>
        </p:spPr>
        <p:txBody>
          <a:bodyPr>
            <a:noAutofit/>
          </a:bodyPr>
          <a:lstStyle/>
          <a:p>
            <a:pPr algn="just"/>
            <a:r>
              <a:rPr lang="en-US" sz="2800" dirty="0">
                <a:latin typeface="Times New Roman" pitchFamily="18" charset="0"/>
                <a:cs typeface="Times New Roman" pitchFamily="18" charset="0"/>
              </a:rPr>
              <a:t>As international law in Montevideo Convention in (1933), </a:t>
            </a:r>
            <a:r>
              <a:rPr lang="en-US" sz="2800"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Article 1 </a:t>
            </a:r>
            <a:r>
              <a:rPr lang="en-US" sz="2800" dirty="0">
                <a:latin typeface="Times New Roman" pitchFamily="18" charset="0"/>
                <a:cs typeface="Times New Roman" pitchFamily="18" charset="0"/>
              </a:rPr>
              <a:t>of the state has four basic features (Rights and Duties) as elements. </a:t>
            </a:r>
          </a:p>
          <a:p>
            <a:pPr algn="just">
              <a:buFont typeface="Wingdings" pitchFamily="2" charset="2"/>
              <a:buChar char="v"/>
            </a:pPr>
            <a:r>
              <a:rPr lang="en-US" sz="2800" b="1"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Permanent population:- </a:t>
            </a:r>
            <a:r>
              <a:rPr lang="en-US" sz="2800" u="sng" dirty="0">
                <a:solidFill>
                  <a:srgbClr val="00B0F0"/>
                </a:solidFill>
                <a:latin typeface="Times New Roman" pitchFamily="18" charset="0"/>
                <a:cs typeface="Times New Roman" pitchFamily="18" charset="0"/>
              </a:rPr>
              <a:t> </a:t>
            </a:r>
            <a:r>
              <a:rPr lang="en-US" sz="2800" dirty="0">
                <a:latin typeface="Times New Roman" pitchFamily="18" charset="0"/>
                <a:cs typeface="Times New Roman" pitchFamily="18" charset="0"/>
              </a:rPr>
              <a:t>is simple a human association and it is consider as the first essential element state. </a:t>
            </a:r>
          </a:p>
          <a:p>
            <a:pPr algn="just"/>
            <a:r>
              <a:rPr lang="en-US" sz="2800" dirty="0">
                <a:latin typeface="Times New Roman" pitchFamily="18" charset="0"/>
                <a:cs typeface="Times New Roman" pitchFamily="18" charset="0"/>
              </a:rPr>
              <a:t>There are states with a population of greater than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 billion like that of China and India,</a:t>
            </a:r>
            <a:r>
              <a:rPr lang="en-US" sz="2800" dirty="0">
                <a:latin typeface="Times New Roman" pitchFamily="18" charset="0"/>
                <a:cs typeface="Times New Roman" pitchFamily="18" charset="0"/>
              </a:rPr>
              <a:t> and also few </a:t>
            </a:r>
            <a:r>
              <a:rPr lang="en-US" sz="2800" b="1" dirty="0">
                <a:effectLst>
                  <a:outerShdw blurRad="38100" dist="38100" dir="2700000" algn="tl">
                    <a:srgbClr val="000000">
                      <a:alpha val="43137"/>
                    </a:srgbClr>
                  </a:outerShdw>
                </a:effectLst>
                <a:latin typeface="Times New Roman" pitchFamily="18" charset="0"/>
                <a:cs typeface="Times New Roman" pitchFamily="18" charset="0"/>
              </a:rPr>
              <a:t>thousand</a:t>
            </a:r>
            <a:r>
              <a:rPr lang="en-US" sz="2800" dirty="0">
                <a:latin typeface="Times New Roman" pitchFamily="18" charset="0"/>
                <a:cs typeface="Times New Roman" pitchFamily="18" charset="0"/>
              </a:rPr>
              <a:t> people like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Vatican and San Marino</a:t>
            </a:r>
            <a:r>
              <a:rPr lang="en-US" sz="2800" dirty="0">
                <a:latin typeface="Times New Roman" pitchFamily="18" charset="0"/>
                <a:cs typeface="Times New Roman" pitchFamily="18" charset="0"/>
              </a:rPr>
              <a:t> are state. </a:t>
            </a:r>
          </a:p>
          <a:p>
            <a:pPr algn="just"/>
            <a:r>
              <a:rPr lang="en-US" sz="2800" dirty="0">
                <a:latin typeface="Times New Roman" pitchFamily="18" charset="0"/>
                <a:cs typeface="Times New Roman" pitchFamily="18" charset="0"/>
              </a:rPr>
              <a:t>Beside both </a:t>
            </a:r>
            <a:r>
              <a:rPr lang="en-US" sz="2800" b="1" dirty="0">
                <a:effectLst>
                  <a:outerShdw blurRad="38100" dist="38100" dir="2700000" algn="tl">
                    <a:srgbClr val="000000">
                      <a:alpha val="43137"/>
                    </a:srgbClr>
                  </a:outerShdw>
                </a:effectLst>
                <a:latin typeface="Times New Roman" pitchFamily="18" charset="0"/>
                <a:cs typeface="Times New Roman" pitchFamily="18" charset="0"/>
              </a:rPr>
              <a:t>homogenous &amp; Homogeneity </a:t>
            </a:r>
            <a:r>
              <a:rPr lang="en-US" sz="2800" dirty="0">
                <a:latin typeface="Times New Roman" pitchFamily="18" charset="0"/>
                <a:cs typeface="Times New Roman" pitchFamily="18" charset="0"/>
              </a:rPr>
              <a:t>like by religion,  blood,  language or culture and the like can state. </a:t>
            </a:r>
          </a:p>
          <a:p>
            <a:pPr algn="just"/>
            <a:r>
              <a:rPr lang="en-US" sz="2800" dirty="0">
                <a:latin typeface="Times New Roman" pitchFamily="18" charset="0"/>
                <a:cs typeface="Times New Roman" pitchFamily="18" charset="0"/>
              </a:rPr>
              <a:t>But, It is good that population of a state is homogeneous, because it makes the task of national integration easy. </a:t>
            </a:r>
          </a:p>
          <a:p>
            <a:pPr algn="just"/>
            <a:r>
              <a:rPr lang="en-US" sz="2800" b="1" dirty="0">
                <a:effectLst>
                  <a:outerShdw blurRad="38100" dist="38100" dir="2700000" algn="tl">
                    <a:srgbClr val="000000">
                      <a:alpha val="43137"/>
                    </a:srgbClr>
                  </a:outerShdw>
                </a:effectLst>
                <a:latin typeface="Times New Roman" pitchFamily="18" charset="0"/>
                <a:cs typeface="Times New Roman" pitchFamily="18" charset="0"/>
              </a:rPr>
              <a:t>Large number </a:t>
            </a:r>
            <a:r>
              <a:rPr lang="en-US" sz="2800" dirty="0">
                <a:latin typeface="Times New Roman" pitchFamily="18" charset="0"/>
                <a:cs typeface="Times New Roman" pitchFamily="18" charset="0"/>
              </a:rPr>
              <a:t>of population is better rather than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small.</a:t>
            </a: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3872910"/>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730E9-78AD-4D51-8384-3D048ADD6318}"/>
              </a:ext>
            </a:extLst>
          </p:cNvPr>
          <p:cNvSpPr>
            <a:spLocks noGrp="1"/>
          </p:cNvSpPr>
          <p:nvPr>
            <p:ph idx="1"/>
          </p:nvPr>
        </p:nvSpPr>
        <p:spPr>
          <a:xfrm>
            <a:off x="0" y="0"/>
            <a:ext cx="9144000" cy="6858000"/>
          </a:xfrm>
        </p:spPr>
        <p:txBody>
          <a:bodyPr>
            <a:normAutofit fontScale="85000" lnSpcReduction="10000"/>
          </a:bodyPr>
          <a:lstStyle/>
          <a:p>
            <a:pPr marL="0" indent="0" algn="just">
              <a:buNone/>
            </a:pPr>
            <a:r>
              <a:rPr lang="en-US" dirty="0">
                <a:solidFill>
                  <a:srgbClr val="FF0000"/>
                </a:solidFill>
              </a:rPr>
              <a:t>	</a:t>
            </a:r>
            <a:r>
              <a:rPr lang="en-US" b="1" dirty="0">
                <a:solidFill>
                  <a:srgbClr val="FF0000"/>
                </a:solidFill>
              </a:rPr>
              <a:t>Citizenship in Republican Thought</a:t>
            </a:r>
          </a:p>
          <a:p>
            <a:pPr algn="just"/>
            <a:r>
              <a:rPr lang="en-US" dirty="0"/>
              <a:t>Republican citizenship theory put emphasis on both </a:t>
            </a:r>
            <a:r>
              <a:rPr lang="en-US" dirty="0">
                <a:solidFill>
                  <a:srgbClr val="00B0F0"/>
                </a:solidFill>
              </a:rPr>
              <a:t>individual and group rights.</a:t>
            </a:r>
          </a:p>
          <a:p>
            <a:pPr algn="just"/>
            <a:r>
              <a:rPr lang="en-US" dirty="0"/>
              <a:t> Means republican though attempts to incorporate the liberal notion of the self-interested individual within the communitarian framework of egalitarian and community belonging. </a:t>
            </a:r>
          </a:p>
          <a:p>
            <a:pPr algn="just"/>
            <a:r>
              <a:rPr lang="en-US" dirty="0"/>
              <a:t>Citizenship should be understood as a common civic identity, shaped by a </a:t>
            </a:r>
            <a:r>
              <a:rPr lang="en-US" dirty="0">
                <a:solidFill>
                  <a:srgbClr val="00B0F0"/>
                </a:solidFill>
              </a:rPr>
              <a:t>common public culture. </a:t>
            </a:r>
          </a:p>
          <a:p>
            <a:pPr algn="just"/>
            <a:r>
              <a:rPr lang="en-US" dirty="0"/>
              <a:t>Republicans don‘t pressurize individuals to surrender their particular identities like the communitarian thought. </a:t>
            </a:r>
          </a:p>
          <a:p>
            <a:pPr algn="just"/>
            <a:r>
              <a:rPr lang="en-US" dirty="0">
                <a:solidFill>
                  <a:srgbClr val="00B0F0"/>
                </a:solidFill>
              </a:rPr>
              <a:t>Instead, it is underpinned by a concern with individual obligation to participate in communal affairs.</a:t>
            </a:r>
          </a:p>
          <a:p>
            <a:pPr algn="just"/>
            <a:r>
              <a:rPr lang="en-US" dirty="0"/>
              <a:t> It encourages people to look for </a:t>
            </a:r>
            <a:r>
              <a:rPr lang="en-US" dirty="0">
                <a:solidFill>
                  <a:srgbClr val="FF0000"/>
                </a:solidFill>
              </a:rPr>
              <a:t>the common ground on which they stand, despite their differences, as citizens.</a:t>
            </a:r>
            <a:endParaRPr lang="am-ET" dirty="0">
              <a:solidFill>
                <a:srgbClr val="FF0000"/>
              </a:solidFill>
            </a:endParaRPr>
          </a:p>
        </p:txBody>
      </p:sp>
    </p:spTree>
    <p:extLst>
      <p:ext uri="{BB962C8B-B14F-4D97-AF65-F5344CB8AC3E}">
        <p14:creationId xmlns:p14="http://schemas.microsoft.com/office/powerpoint/2010/main" val="84562637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1D023-4F0D-498F-AAC5-57D2F6038CF4}"/>
              </a:ext>
            </a:extLst>
          </p:cNvPr>
          <p:cNvSpPr>
            <a:spLocks noGrp="1"/>
          </p:cNvSpPr>
          <p:nvPr>
            <p:ph idx="1"/>
          </p:nvPr>
        </p:nvSpPr>
        <p:spPr>
          <a:xfrm>
            <a:off x="152400" y="304800"/>
            <a:ext cx="8839200" cy="6553200"/>
          </a:xfrm>
        </p:spPr>
        <p:txBody>
          <a:bodyPr/>
          <a:lstStyle/>
          <a:p>
            <a:pPr algn="just"/>
            <a:r>
              <a:rPr lang="en-US" dirty="0"/>
              <a:t>Republicans, thus, acknowledge the value of public life.</a:t>
            </a:r>
          </a:p>
          <a:p>
            <a:pPr algn="just"/>
            <a:r>
              <a:rPr lang="en-US" dirty="0"/>
              <a:t>Public life draws people out(out their talents and capacities), and. </a:t>
            </a:r>
          </a:p>
          <a:p>
            <a:pPr algn="just"/>
            <a:r>
              <a:rPr lang="en-US" dirty="0"/>
              <a:t>It draws them together into community(into connection and solidarity, and occasionally conflict, with other members of the public.</a:t>
            </a:r>
          </a:p>
          <a:p>
            <a:pPr algn="just"/>
            <a:r>
              <a:rPr lang="en-US" dirty="0"/>
              <a:t>In view of that, there are two essential elements of the republican citizenship: </a:t>
            </a:r>
            <a:r>
              <a:rPr lang="en-US" b="1" dirty="0">
                <a:solidFill>
                  <a:srgbClr val="FF0000"/>
                </a:solidFill>
              </a:rPr>
              <a:t>publicity and self-government.</a:t>
            </a:r>
            <a:r>
              <a:rPr lang="en-US" dirty="0"/>
              <a:t> </a:t>
            </a:r>
          </a:p>
          <a:p>
            <a:pPr algn="just"/>
            <a:r>
              <a:rPr lang="en-US" dirty="0"/>
              <a:t>Publicity basically refers to the condition of being open and public.</a:t>
            </a:r>
          </a:p>
          <a:p>
            <a:pPr algn="just"/>
            <a:endParaRPr lang="am-ET" dirty="0"/>
          </a:p>
        </p:txBody>
      </p:sp>
    </p:spTree>
    <p:extLst>
      <p:ext uri="{BB962C8B-B14F-4D97-AF65-F5344CB8AC3E}">
        <p14:creationId xmlns:p14="http://schemas.microsoft.com/office/powerpoint/2010/main" val="3541048157"/>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2375D2-E032-4100-9331-6358058AEEA4}"/>
              </a:ext>
            </a:extLst>
          </p:cNvPr>
          <p:cNvSpPr>
            <a:spLocks noGrp="1"/>
          </p:cNvSpPr>
          <p:nvPr>
            <p:ph idx="1"/>
          </p:nvPr>
        </p:nvSpPr>
        <p:spPr>
          <a:xfrm>
            <a:off x="0" y="76200"/>
            <a:ext cx="9144000" cy="6781800"/>
          </a:xfrm>
        </p:spPr>
        <p:txBody>
          <a:bodyPr>
            <a:normAutofit fontScale="92500"/>
          </a:bodyPr>
          <a:lstStyle/>
          <a:p>
            <a:pPr marL="0" indent="0" algn="just">
              <a:buNone/>
            </a:pPr>
            <a:r>
              <a:rPr lang="en-US" dirty="0"/>
              <a:t>		</a:t>
            </a:r>
            <a:r>
              <a:rPr lang="en-US" b="1" dirty="0">
                <a:solidFill>
                  <a:srgbClr val="00B0F0"/>
                </a:solidFill>
              </a:rPr>
              <a:t>Multicultural Citizenship</a:t>
            </a:r>
          </a:p>
          <a:p>
            <a:pPr algn="just">
              <a:buFont typeface="Wingdings" panose="05000000000000000000" pitchFamily="2" charset="2"/>
              <a:buChar char="§"/>
            </a:pPr>
            <a:r>
              <a:rPr lang="en-US" dirty="0"/>
              <a:t>Multicultural citizenship appropriate to highly diverse societies and contemporary economic trends.</a:t>
            </a:r>
          </a:p>
          <a:p>
            <a:pPr algn="just">
              <a:buFont typeface="Wingdings" panose="05000000000000000000" pitchFamily="2" charset="2"/>
              <a:buChar char="§"/>
            </a:pPr>
            <a:r>
              <a:rPr lang="en-US" dirty="0"/>
              <a:t>Four principles of multicultural citizenship are:</a:t>
            </a:r>
          </a:p>
          <a:p>
            <a:pPr algn="just">
              <a:buFont typeface="Wingdings" panose="05000000000000000000" pitchFamily="2" charset="2"/>
              <a:buChar char="§"/>
            </a:pPr>
            <a:r>
              <a:rPr lang="en-US" b="1" dirty="0">
                <a:solidFill>
                  <a:srgbClr val="00B0F0"/>
                </a:solidFill>
              </a:rPr>
              <a:t>Taking equality of citizenship rights as a starting point.</a:t>
            </a:r>
          </a:p>
          <a:p>
            <a:pPr algn="just">
              <a:buFont typeface="Wingdings" panose="05000000000000000000" pitchFamily="2" charset="2"/>
              <a:buChar char="§"/>
            </a:pPr>
            <a:r>
              <a:rPr lang="en-US" dirty="0"/>
              <a:t> </a:t>
            </a:r>
            <a:r>
              <a:rPr lang="en-US" dirty="0">
                <a:solidFill>
                  <a:srgbClr val="C00000"/>
                </a:solidFill>
              </a:rPr>
              <a:t>Recognizing that Formal equality of rights does not necessarily lead to equality of respect, resources, opportunities or welfare.</a:t>
            </a:r>
          </a:p>
          <a:p>
            <a:pPr algn="just">
              <a:buFont typeface="Wingdings" panose="05000000000000000000" pitchFamily="2" charset="2"/>
              <a:buChar char="§"/>
            </a:pPr>
            <a:r>
              <a:rPr lang="en-US" dirty="0"/>
              <a:t> </a:t>
            </a:r>
            <a:r>
              <a:rPr lang="en-US" b="1" dirty="0"/>
              <a:t>Establishing mechanisms for group representation and participation.</a:t>
            </a:r>
          </a:p>
          <a:p>
            <a:pPr algn="just">
              <a:buFont typeface="Wingdings" panose="05000000000000000000" pitchFamily="2" charset="2"/>
              <a:buChar char="§"/>
            </a:pPr>
            <a:r>
              <a:rPr lang="en-US" b="1" dirty="0">
                <a:solidFill>
                  <a:srgbClr val="00B0F0"/>
                </a:solidFill>
              </a:rPr>
              <a:t>Differential treatment for people with different characteristics, needs and wants. </a:t>
            </a:r>
          </a:p>
          <a:p>
            <a:pPr algn="just">
              <a:buFont typeface="Wingdings" panose="05000000000000000000" pitchFamily="2" charset="2"/>
              <a:buChar char="§"/>
            </a:pPr>
            <a:endParaRPr lang="am-ET" dirty="0"/>
          </a:p>
        </p:txBody>
      </p:sp>
    </p:spTree>
    <p:extLst>
      <p:ext uri="{BB962C8B-B14F-4D97-AF65-F5344CB8AC3E}">
        <p14:creationId xmlns:p14="http://schemas.microsoft.com/office/powerpoint/2010/main" val="2288675309"/>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C263D-919B-4F96-B25E-AC6724DC6409}"/>
              </a:ext>
            </a:extLst>
          </p:cNvPr>
          <p:cNvSpPr>
            <a:spLocks noGrp="1"/>
          </p:cNvSpPr>
          <p:nvPr>
            <p:ph idx="1"/>
          </p:nvPr>
        </p:nvSpPr>
        <p:spPr>
          <a:xfrm>
            <a:off x="0" y="152400"/>
            <a:ext cx="9144000" cy="6553200"/>
          </a:xfrm>
        </p:spPr>
        <p:txBody>
          <a:bodyPr/>
          <a:lstStyle/>
          <a:p>
            <a:pPr marL="0" indent="0" algn="just">
              <a:buNone/>
            </a:pPr>
            <a:r>
              <a:rPr lang="en-US" b="1" dirty="0">
                <a:solidFill>
                  <a:srgbClr val="C00000"/>
                </a:solidFill>
              </a:rPr>
              <a:t>  </a:t>
            </a:r>
            <a:r>
              <a:rPr lang="en-US" b="1" u="sng" dirty="0">
                <a:solidFill>
                  <a:srgbClr val="C00000"/>
                </a:solidFill>
              </a:rPr>
              <a:t>Modes/Ways of Acquiring and Loosing Citizenship</a:t>
            </a:r>
          </a:p>
          <a:p>
            <a:pPr algn="just">
              <a:buFont typeface="Wingdings" panose="05000000000000000000" pitchFamily="2" charset="2"/>
              <a:buChar char="§"/>
            </a:pPr>
            <a:r>
              <a:rPr lang="en-US" dirty="0"/>
              <a:t> According UDHR Article 15 of the declaration, “everyone has a right to  a nationality and that no one shall be arbitrarily deprived of his nationality”.</a:t>
            </a:r>
          </a:p>
          <a:p>
            <a:pPr algn="just">
              <a:buFont typeface="Wingdings" panose="05000000000000000000" pitchFamily="2" charset="2"/>
              <a:buChar char="§"/>
            </a:pPr>
            <a:r>
              <a:rPr lang="en-US" dirty="0"/>
              <a:t> </a:t>
            </a:r>
            <a:r>
              <a:rPr lang="en-US" b="1" dirty="0"/>
              <a:t>The grant of citizenship remains within the discretion of the state concerned, </a:t>
            </a:r>
            <a:r>
              <a:rPr lang="en-US" dirty="0"/>
              <a:t>the means of acquiring a particular State‘s citizenship vary from country to country.</a:t>
            </a:r>
          </a:p>
          <a:p>
            <a:pPr algn="just">
              <a:buFont typeface="Wingdings" panose="05000000000000000000" pitchFamily="2" charset="2"/>
              <a:buChar char="§"/>
            </a:pPr>
            <a:r>
              <a:rPr lang="en-US" dirty="0"/>
              <a:t>However, the common ways of acquiring citizenship can be grouped in to two: </a:t>
            </a:r>
          </a:p>
          <a:p>
            <a:pPr lvl="1" algn="just">
              <a:buFont typeface="Wingdings" panose="05000000000000000000" pitchFamily="2" charset="2"/>
              <a:buChar char="§"/>
            </a:pPr>
            <a:r>
              <a:rPr lang="en-US" b="1" dirty="0">
                <a:solidFill>
                  <a:srgbClr val="FF0000"/>
                </a:solidFill>
              </a:rPr>
              <a:t>citizenship by birth and </a:t>
            </a:r>
          </a:p>
          <a:p>
            <a:pPr lvl="1" algn="just">
              <a:buFont typeface="Wingdings" panose="05000000000000000000" pitchFamily="2" charset="2"/>
              <a:buChar char="§"/>
            </a:pPr>
            <a:r>
              <a:rPr lang="en-US" b="1" dirty="0">
                <a:solidFill>
                  <a:srgbClr val="00B050"/>
                </a:solidFill>
              </a:rPr>
              <a:t>citizenship through naturalization/law. </a:t>
            </a:r>
          </a:p>
          <a:p>
            <a:pPr algn="just">
              <a:buFont typeface="Wingdings" panose="05000000000000000000" pitchFamily="2" charset="2"/>
              <a:buChar char="§"/>
            </a:pPr>
            <a:endParaRPr lang="am-ET" dirty="0"/>
          </a:p>
        </p:txBody>
      </p:sp>
    </p:spTree>
    <p:extLst>
      <p:ext uri="{BB962C8B-B14F-4D97-AF65-F5344CB8AC3E}">
        <p14:creationId xmlns:p14="http://schemas.microsoft.com/office/powerpoint/2010/main" val="1621161716"/>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A4676-F8DD-4F74-9AF1-B69209449C74}"/>
              </a:ext>
            </a:extLst>
          </p:cNvPr>
          <p:cNvSpPr>
            <a:spLocks noGrp="1"/>
          </p:cNvSpPr>
          <p:nvPr>
            <p:ph idx="1"/>
          </p:nvPr>
        </p:nvSpPr>
        <p:spPr>
          <a:xfrm>
            <a:off x="0" y="381000"/>
            <a:ext cx="9144000" cy="6477000"/>
          </a:xfrm>
        </p:spPr>
        <p:txBody>
          <a:bodyPr>
            <a:normAutofit fontScale="85000" lnSpcReduction="20000"/>
          </a:bodyPr>
          <a:lstStyle/>
          <a:p>
            <a:pPr algn="just"/>
            <a:r>
              <a:rPr lang="en-US" dirty="0"/>
              <a:t> </a:t>
            </a:r>
            <a:r>
              <a:rPr lang="en-US" b="1" dirty="0">
                <a:solidFill>
                  <a:srgbClr val="0070C0"/>
                </a:solidFill>
              </a:rPr>
              <a:t>Citizenship from birth/of Origin: </a:t>
            </a:r>
            <a:r>
              <a:rPr lang="en-US" dirty="0"/>
              <a:t>individuals can get citizenship status of a particular State either because he/she is born in the territorial administration of his/her mother and/or father are citizens of the State in question. </a:t>
            </a:r>
          </a:p>
          <a:p>
            <a:pPr algn="just"/>
            <a:r>
              <a:rPr lang="en-US" dirty="0"/>
              <a:t>That is, there are two principles of citizenship from birth commonly known as:</a:t>
            </a:r>
          </a:p>
          <a:p>
            <a:pPr lvl="1" algn="just"/>
            <a:r>
              <a:rPr lang="en-US" b="1" dirty="0">
                <a:solidFill>
                  <a:srgbClr val="FF0000"/>
                </a:solidFill>
              </a:rPr>
              <a:t>Jus Soli </a:t>
            </a:r>
            <a:r>
              <a:rPr lang="en-US" dirty="0"/>
              <a:t>(law/right of the soil) and </a:t>
            </a:r>
          </a:p>
          <a:p>
            <a:pPr lvl="1" algn="just"/>
            <a:r>
              <a:rPr lang="en-US" b="1" dirty="0">
                <a:solidFill>
                  <a:srgbClr val="FF0000"/>
                </a:solidFill>
              </a:rPr>
              <a:t>Jus Sanguinis </a:t>
            </a:r>
            <a:r>
              <a:rPr lang="en-US" dirty="0"/>
              <a:t>(law/right of blood). </a:t>
            </a:r>
          </a:p>
          <a:p>
            <a:pPr algn="just"/>
            <a:r>
              <a:rPr lang="en-US" b="1" dirty="0">
                <a:solidFill>
                  <a:srgbClr val="FF0000"/>
                </a:solidFill>
              </a:rPr>
              <a:t>Jus Soli </a:t>
            </a:r>
            <a:r>
              <a:rPr lang="en-US" dirty="0"/>
              <a:t>is a principle whereby an individual is permitted to obtain citizenship status of a particular State because he/she was born in the </a:t>
            </a:r>
            <a:r>
              <a:rPr lang="en-US" b="1" dirty="0">
                <a:solidFill>
                  <a:srgbClr val="00B0F0"/>
                </a:solidFill>
              </a:rPr>
              <a:t>territorial administration of that country, </a:t>
            </a:r>
          </a:p>
          <a:p>
            <a:pPr algn="just"/>
            <a:r>
              <a:rPr lang="en-US" b="1" dirty="0">
                <a:solidFill>
                  <a:srgbClr val="FF0000"/>
                </a:solidFill>
              </a:rPr>
              <a:t>Jus Sanguinis </a:t>
            </a:r>
            <a:r>
              <a:rPr lang="en-US" dirty="0"/>
              <a:t>is a norm where citizenship acquired claiming one‘s parents(blood) citizenship status. </a:t>
            </a:r>
          </a:p>
          <a:p>
            <a:pPr algn="just"/>
            <a:r>
              <a:rPr lang="en-US" dirty="0"/>
              <a:t>However, jus soli could not apply to children born from diplomats and refugees live in a host State. </a:t>
            </a:r>
          </a:p>
          <a:p>
            <a:pPr algn="just"/>
            <a:r>
              <a:rPr lang="en-US" dirty="0"/>
              <a:t>Because of (international diplomatic immunities): </a:t>
            </a:r>
            <a:r>
              <a:rPr lang="en-US" b="1" dirty="0">
                <a:solidFill>
                  <a:srgbClr val="FF0000"/>
                </a:solidFill>
              </a:rPr>
              <a:t>extraterritoriality </a:t>
            </a:r>
            <a:r>
              <a:rPr lang="en-US" b="1" dirty="0">
                <a:solidFill>
                  <a:srgbClr val="00B0F0"/>
                </a:solidFill>
              </a:rPr>
              <a:t>and inviolability principles.</a:t>
            </a:r>
            <a:endParaRPr lang="am-ET" b="1" dirty="0">
              <a:solidFill>
                <a:srgbClr val="00B0F0"/>
              </a:solidFill>
            </a:endParaRPr>
          </a:p>
        </p:txBody>
      </p:sp>
    </p:spTree>
    <p:extLst>
      <p:ext uri="{BB962C8B-B14F-4D97-AF65-F5344CB8AC3E}">
        <p14:creationId xmlns:p14="http://schemas.microsoft.com/office/powerpoint/2010/main" val="3533507983"/>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850A3-3217-4DD8-9099-6D7E381C720D}"/>
              </a:ext>
            </a:extLst>
          </p:cNvPr>
          <p:cNvSpPr>
            <a:spLocks noGrp="1"/>
          </p:cNvSpPr>
          <p:nvPr>
            <p:ph idx="1"/>
          </p:nvPr>
        </p:nvSpPr>
        <p:spPr>
          <a:xfrm>
            <a:off x="76200" y="152400"/>
            <a:ext cx="9067800" cy="6705600"/>
          </a:xfrm>
        </p:spPr>
        <p:txBody>
          <a:bodyPr>
            <a:normAutofit/>
          </a:bodyPr>
          <a:lstStyle/>
          <a:p>
            <a:pPr algn="just"/>
            <a:r>
              <a:rPr lang="en-US" b="1" dirty="0">
                <a:solidFill>
                  <a:srgbClr val="00B0F0"/>
                </a:solidFill>
              </a:rPr>
              <a:t>Citizenship by Naturalization/Law: </a:t>
            </a:r>
            <a:r>
              <a:rPr lang="en-US" dirty="0"/>
              <a:t>is the legal process by which foreigners become citizens of another country. </a:t>
            </a:r>
          </a:p>
          <a:p>
            <a:pPr algn="just"/>
            <a:r>
              <a:rPr lang="en-US" dirty="0"/>
              <a:t>The common sub-principles of acquiring citizenship through naturalization are the following. </a:t>
            </a:r>
          </a:p>
          <a:p>
            <a:pPr lvl="1" algn="just"/>
            <a:r>
              <a:rPr lang="en-US" dirty="0"/>
              <a:t>Political case (secession, merger and subjugation), </a:t>
            </a:r>
          </a:p>
          <a:p>
            <a:pPr lvl="1" algn="just"/>
            <a:r>
              <a:rPr lang="en-US" dirty="0"/>
              <a:t>grant on application, </a:t>
            </a:r>
          </a:p>
          <a:p>
            <a:pPr lvl="1" algn="just"/>
            <a:r>
              <a:rPr lang="en-US" dirty="0"/>
              <a:t>marriage,</a:t>
            </a:r>
          </a:p>
          <a:p>
            <a:pPr lvl="1" algn="just"/>
            <a:r>
              <a:rPr lang="en-US" dirty="0"/>
              <a:t>legitimatization/adoption, and</a:t>
            </a:r>
          </a:p>
          <a:p>
            <a:pPr lvl="1" algn="just"/>
            <a:r>
              <a:rPr lang="en-US" dirty="0"/>
              <a:t>reintegration/restoration.</a:t>
            </a:r>
          </a:p>
        </p:txBody>
      </p:sp>
    </p:spTree>
    <p:extLst>
      <p:ext uri="{BB962C8B-B14F-4D97-AF65-F5344CB8AC3E}">
        <p14:creationId xmlns:p14="http://schemas.microsoft.com/office/powerpoint/2010/main" val="2736882126"/>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14499-652E-4874-BEA2-CC369F49E087}"/>
              </a:ext>
            </a:extLst>
          </p:cNvPr>
          <p:cNvSpPr>
            <a:spLocks noGrp="1"/>
          </p:cNvSpPr>
          <p:nvPr>
            <p:ph idx="1"/>
          </p:nvPr>
        </p:nvSpPr>
        <p:spPr>
          <a:xfrm>
            <a:off x="76200" y="152400"/>
            <a:ext cx="9067800" cy="6553200"/>
          </a:xfrm>
        </p:spPr>
        <p:txBody>
          <a:bodyPr/>
          <a:lstStyle/>
          <a:p>
            <a:pPr algn="just"/>
            <a:r>
              <a:rPr lang="en-US" dirty="0"/>
              <a:t> Citizenship by political case is a process by which an individual person acquires citizenship of a certain State following the </a:t>
            </a:r>
            <a:r>
              <a:rPr lang="en-US" dirty="0">
                <a:solidFill>
                  <a:srgbClr val="00B0F0"/>
                </a:solidFill>
              </a:rPr>
              <a:t>conquest or cession of a territory.</a:t>
            </a:r>
          </a:p>
          <a:p>
            <a:pPr algn="just"/>
            <a:r>
              <a:rPr lang="en-US" dirty="0"/>
              <a:t>In case a particular territory is merged to or subjugated by another country, people domiciled in that territory would acquire a new citizenship. </a:t>
            </a:r>
          </a:p>
          <a:p>
            <a:pPr algn="just"/>
            <a:endParaRPr lang="am-ET" dirty="0"/>
          </a:p>
        </p:txBody>
      </p:sp>
    </p:spTree>
    <p:extLst>
      <p:ext uri="{BB962C8B-B14F-4D97-AF65-F5344CB8AC3E}">
        <p14:creationId xmlns:p14="http://schemas.microsoft.com/office/powerpoint/2010/main" val="2878186964"/>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996A-CAFC-45E2-AA74-FA7367FF67D6}"/>
              </a:ext>
            </a:extLst>
          </p:cNvPr>
          <p:cNvSpPr>
            <a:spLocks noGrp="1"/>
          </p:cNvSpPr>
          <p:nvPr>
            <p:ph type="title"/>
          </p:nvPr>
        </p:nvSpPr>
        <p:spPr/>
        <p:txBody>
          <a:bodyPr/>
          <a:lstStyle/>
          <a:p>
            <a:endParaRPr lang="am-ET"/>
          </a:p>
        </p:txBody>
      </p:sp>
      <p:pic>
        <p:nvPicPr>
          <p:cNvPr id="4" name="Content Placeholder 3">
            <a:extLst>
              <a:ext uri="{FF2B5EF4-FFF2-40B4-BE49-F238E27FC236}">
                <a16:creationId xmlns:a16="http://schemas.microsoft.com/office/drawing/2014/main" id="{D3FB0411-87E7-48A0-B1CC-A914BCD8DB2B}"/>
              </a:ext>
            </a:extLst>
          </p:cNvPr>
          <p:cNvPicPr>
            <a:picLocks noGrp="1" noChangeAspect="1"/>
          </p:cNvPicPr>
          <p:nvPr>
            <p:ph idx="1"/>
          </p:nvPr>
        </p:nvPicPr>
        <p:blipFill>
          <a:blip r:embed="rId2"/>
          <a:stretch>
            <a:fillRect/>
          </a:stretch>
        </p:blipFill>
        <p:spPr>
          <a:xfrm>
            <a:off x="152400" y="152400"/>
            <a:ext cx="8839200" cy="6553200"/>
          </a:xfrm>
          <a:prstGeom prst="rect">
            <a:avLst/>
          </a:prstGeom>
        </p:spPr>
      </p:pic>
    </p:spTree>
    <p:extLst>
      <p:ext uri="{BB962C8B-B14F-4D97-AF65-F5344CB8AC3E}">
        <p14:creationId xmlns:p14="http://schemas.microsoft.com/office/powerpoint/2010/main" val="3617024098"/>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FC991-2A67-4AAF-8A5A-34D226B2E84D}"/>
              </a:ext>
            </a:extLst>
          </p:cNvPr>
          <p:cNvSpPr>
            <a:spLocks noGrp="1"/>
          </p:cNvSpPr>
          <p:nvPr>
            <p:ph idx="1"/>
          </p:nvPr>
        </p:nvSpPr>
        <p:spPr>
          <a:xfrm>
            <a:off x="0" y="152400"/>
            <a:ext cx="9144000" cy="6705600"/>
          </a:xfrm>
        </p:spPr>
        <p:txBody>
          <a:bodyPr>
            <a:normAutofit fontScale="92500"/>
          </a:bodyPr>
          <a:lstStyle/>
          <a:p>
            <a:pPr marL="0" indent="0" algn="just">
              <a:buNone/>
            </a:pPr>
            <a:r>
              <a:rPr lang="en-US" dirty="0"/>
              <a:t>	</a:t>
            </a:r>
            <a:r>
              <a:rPr lang="en-US" b="1" dirty="0">
                <a:solidFill>
                  <a:srgbClr val="FF0000"/>
                </a:solidFill>
              </a:rPr>
              <a:t>The Modes of Acquiring Ethiopian Citizenship</a:t>
            </a:r>
          </a:p>
          <a:p>
            <a:pPr algn="just"/>
            <a:r>
              <a:rPr lang="en-US" dirty="0"/>
              <a:t>Before the 1930, there wasn‘t officially inscribed legal document that deals with citizenship. But in 1930 Ethiopia adopted a legal document named as </a:t>
            </a:r>
            <a:r>
              <a:rPr lang="en-US" b="1" dirty="0">
                <a:solidFill>
                  <a:srgbClr val="00B0F0"/>
                </a:solidFill>
              </a:rPr>
              <a:t>“Ethiopian Nationality Law”. </a:t>
            </a:r>
          </a:p>
          <a:p>
            <a:pPr algn="just"/>
            <a:r>
              <a:rPr lang="en-US" dirty="0"/>
              <a:t>Recently, this nationality law has replaced by another legal document called “Ethiopian Nationality Proclamation” NO. 378/2003 which was adopted in 2003 by the House of People‘s Representatives. </a:t>
            </a:r>
          </a:p>
          <a:p>
            <a:pPr algn="just"/>
            <a:r>
              <a:rPr lang="en-US" dirty="0"/>
              <a:t>This proclamation is enacted in accordance to article 6 and 33 of the 1995 FDRE constitution and affirmed that</a:t>
            </a:r>
          </a:p>
          <a:p>
            <a:pPr lvl="1" algn="just"/>
            <a:r>
              <a:rPr lang="en-US" dirty="0"/>
              <a:t>a person can acquire Ethiopian citizenship either by birth or naturalization. </a:t>
            </a:r>
          </a:p>
        </p:txBody>
      </p:sp>
    </p:spTree>
    <p:extLst>
      <p:ext uri="{BB962C8B-B14F-4D97-AF65-F5344CB8AC3E}">
        <p14:creationId xmlns:p14="http://schemas.microsoft.com/office/powerpoint/2010/main" val="4113726671"/>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FE831-ADDF-4601-AE6B-9F96CD2C44D2}"/>
              </a:ext>
            </a:extLst>
          </p:cNvPr>
          <p:cNvSpPr>
            <a:spLocks noGrp="1"/>
          </p:cNvSpPr>
          <p:nvPr>
            <p:ph idx="1"/>
          </p:nvPr>
        </p:nvSpPr>
        <p:spPr>
          <a:xfrm>
            <a:off x="0" y="228600"/>
            <a:ext cx="9144000" cy="6629400"/>
          </a:xfrm>
        </p:spPr>
        <p:txBody>
          <a:bodyPr/>
          <a:lstStyle/>
          <a:p>
            <a:pPr algn="just"/>
            <a:r>
              <a:rPr lang="en-US" b="1" dirty="0">
                <a:solidFill>
                  <a:srgbClr val="00B0F0"/>
                </a:solidFill>
              </a:rPr>
              <a:t>Acquisition by Descent: </a:t>
            </a:r>
            <a:r>
              <a:rPr lang="en-US" dirty="0"/>
              <a:t>the 1930 Ethiopian nationality law asserted that “any person born in Ethiopia or abroad, whose father or mother is Ethiopian, is an Ethiopian subject”.</a:t>
            </a:r>
          </a:p>
          <a:p>
            <a:pPr algn="just"/>
            <a:r>
              <a:rPr lang="en-US" dirty="0"/>
              <a:t> In its Article 6(1), the 1995 FDRE constitution stated that “any person of either sex shall be an Ethiopian national where both or either parent is Ethiopian”.</a:t>
            </a:r>
          </a:p>
          <a:p>
            <a:pPr algn="just"/>
            <a:r>
              <a:rPr lang="en-US" b="1" dirty="0">
                <a:solidFill>
                  <a:srgbClr val="00B0F0"/>
                </a:solidFill>
              </a:rPr>
              <a:t>Acquisition by Law (Naturalization): </a:t>
            </a:r>
            <a:r>
              <a:rPr lang="en-US" dirty="0"/>
              <a:t>Article 6(2) of the 1995 FDRE constitution also avers that aliens can get Ethiopian citizenship. </a:t>
            </a:r>
            <a:endParaRPr lang="am-ET" dirty="0"/>
          </a:p>
        </p:txBody>
      </p:sp>
    </p:spTree>
    <p:extLst>
      <p:ext uri="{BB962C8B-B14F-4D97-AF65-F5344CB8AC3E}">
        <p14:creationId xmlns:p14="http://schemas.microsoft.com/office/powerpoint/2010/main" val="15602560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498764"/>
          </a:xfrm>
        </p:spPr>
        <p:txBody>
          <a:bodyPr>
            <a:normAutofit fontScale="90000"/>
          </a:bodyPr>
          <a:lstStyle/>
          <a:p>
            <a:r>
              <a:rPr lang="en-US" sz="2800" dirty="0">
                <a:solidFill>
                  <a:srgbClr val="FF0000"/>
                </a:solidFill>
                <a:effectLst>
                  <a:outerShdw blurRad="38100" dist="38100" dir="2700000" algn="tl">
                    <a:srgbClr val="000000">
                      <a:alpha val="43137"/>
                    </a:srgbClr>
                  </a:outerShdw>
                </a:effectLst>
              </a:rPr>
              <a:t>Cont.</a:t>
            </a:r>
          </a:p>
        </p:txBody>
      </p:sp>
      <p:sp>
        <p:nvSpPr>
          <p:cNvPr id="3" name="Content Placeholder 2"/>
          <p:cNvSpPr>
            <a:spLocks noGrp="1"/>
          </p:cNvSpPr>
          <p:nvPr>
            <p:ph idx="1"/>
          </p:nvPr>
        </p:nvSpPr>
        <p:spPr>
          <a:xfrm>
            <a:off x="-1" y="381000"/>
            <a:ext cx="9130145" cy="6476999"/>
          </a:xfrm>
        </p:spPr>
        <p:txBody>
          <a:bodyPr>
            <a:noAutofit/>
          </a:bodyPr>
          <a:lstStyle/>
          <a:p>
            <a:pPr algn="just">
              <a:buFont typeface="Wingdings" pitchFamily="2" charset="2"/>
              <a:buChar char="v"/>
            </a:pPr>
            <a:r>
              <a:rPr lang="en-US" sz="2800" b="1"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Defined territory: </a:t>
            </a:r>
            <a:r>
              <a:rPr lang="en-US" sz="2800" dirty="0">
                <a:latin typeface="Times New Roman" pitchFamily="18" charset="0"/>
                <a:cs typeface="Times New Roman" pitchFamily="18" charset="0"/>
              </a:rPr>
              <a:t>no state without a territory of its own. The territory of a state includes </a:t>
            </a:r>
            <a:r>
              <a:rPr lang="en-US" sz="2800" b="1" dirty="0">
                <a:effectLst>
                  <a:outerShdw blurRad="38100" dist="38100" dir="2700000" algn="tl">
                    <a:srgbClr val="000000">
                      <a:alpha val="43137"/>
                    </a:srgbClr>
                  </a:outerShdw>
                </a:effectLst>
                <a:latin typeface="Times New Roman" pitchFamily="18" charset="0"/>
                <a:cs typeface="Times New Roman" pitchFamily="18" charset="0"/>
              </a:rPr>
              <a:t>land, water, and airspace; and maritime</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territorial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authority of a state </a:t>
            </a:r>
            <a:r>
              <a:rPr lang="en-US" sz="2800" dirty="0">
                <a:latin typeface="Times New Roman" pitchFamily="18" charset="0"/>
                <a:cs typeface="Times New Roman" pitchFamily="18" charset="0"/>
              </a:rPr>
              <a:t>also extends </a:t>
            </a:r>
            <a:r>
              <a:rPr lang="en-US" sz="2800" b="1" dirty="0">
                <a:latin typeface="Times New Roman" pitchFamily="18" charset="0"/>
                <a:cs typeface="Times New Roman" pitchFamily="18" charset="0"/>
              </a:rPr>
              <a:t>to ships, on high seas,</a:t>
            </a:r>
            <a:r>
              <a:rPr lang="en-US" sz="2800" dirty="0">
                <a:latin typeface="Times New Roman" pitchFamily="18" charset="0"/>
                <a:cs typeface="Times New Roman" pitchFamily="18" charset="0"/>
              </a:rPr>
              <a:t> its embassies and legations/diplomat‘s</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under its flag. </a:t>
            </a:r>
          </a:p>
          <a:p>
            <a:pPr algn="just"/>
            <a:r>
              <a:rPr lang="en-US" sz="2800" dirty="0">
                <a:latin typeface="Times New Roman" pitchFamily="18" charset="0"/>
                <a:cs typeface="Times New Roman" pitchFamily="18" charset="0"/>
              </a:rPr>
              <a:t>Large size as well as small size, large population as well as small size can hold the term of state. e.g.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China, Russia </a:t>
            </a:r>
            <a:r>
              <a:rPr lang="en-US" sz="2800" dirty="0">
                <a:latin typeface="Times New Roman" pitchFamily="18" charset="0"/>
                <a:cs typeface="Times New Roman" pitchFamily="18" charset="0"/>
              </a:rPr>
              <a:t>as large territory states in world and </a:t>
            </a:r>
            <a:r>
              <a:rPr lang="en-US" sz="2800" b="1" i="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Fiji and Mauritius </a:t>
            </a:r>
            <a:r>
              <a:rPr lang="en-US" sz="2800" dirty="0">
                <a:latin typeface="Times New Roman" pitchFamily="18" charset="0"/>
                <a:cs typeface="Times New Roman" pitchFamily="18" charset="0"/>
              </a:rPr>
              <a:t>small states territory  and population. </a:t>
            </a:r>
          </a:p>
          <a:p>
            <a:pPr algn="just">
              <a:buFont typeface="Wingdings" pitchFamily="2" charset="2"/>
              <a:buChar char="v"/>
            </a:pPr>
            <a:r>
              <a:rPr lang="en-US" sz="2800" b="1"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An effective government:- </a:t>
            </a:r>
            <a:r>
              <a:rPr lang="en-US" sz="2800" dirty="0">
                <a:latin typeface="Times New Roman" pitchFamily="18" charset="0"/>
                <a:cs typeface="Times New Roman" pitchFamily="18" charset="0"/>
              </a:rPr>
              <a:t>Government is said to be the </a:t>
            </a:r>
            <a:r>
              <a:rPr lang="en-US" sz="2800" b="1" dirty="0">
                <a:solidFill>
                  <a:srgbClr val="FF0000"/>
                </a:solidFill>
                <a:latin typeface="Times New Roman" pitchFamily="18" charset="0"/>
                <a:cs typeface="Times New Roman" pitchFamily="18" charset="0"/>
              </a:rPr>
              <a:t>soul</a:t>
            </a:r>
            <a:r>
              <a:rPr lang="en-US" sz="2800" dirty="0">
                <a:latin typeface="Times New Roman" pitchFamily="18" charset="0"/>
                <a:cs typeface="Times New Roman" pitchFamily="18" charset="0"/>
              </a:rPr>
              <a:t> of the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state. </a:t>
            </a:r>
            <a:r>
              <a:rPr lang="en-US" sz="2800" dirty="0">
                <a:latin typeface="Times New Roman" pitchFamily="18" charset="0"/>
                <a:cs typeface="Times New Roman" pitchFamily="18" charset="0"/>
              </a:rPr>
              <a:t>b/c It implements the will of the community and It protects the people against conditions of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insecurity.   </a:t>
            </a:r>
          </a:p>
          <a:p>
            <a:pPr marL="0" indent="0" algn="just">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779917466"/>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8E326-BC4C-4DAE-9E36-F060AD8B707D}"/>
              </a:ext>
            </a:extLst>
          </p:cNvPr>
          <p:cNvSpPr>
            <a:spLocks noGrp="1"/>
          </p:cNvSpPr>
          <p:nvPr>
            <p:ph idx="1"/>
          </p:nvPr>
        </p:nvSpPr>
        <p:spPr>
          <a:xfrm>
            <a:off x="152400" y="228600"/>
            <a:ext cx="8915400" cy="6629400"/>
          </a:xfrm>
        </p:spPr>
        <p:txBody>
          <a:bodyPr>
            <a:normAutofit fontScale="92500" lnSpcReduction="10000"/>
          </a:bodyPr>
          <a:lstStyle/>
          <a:p>
            <a:pPr algn="just"/>
            <a:r>
              <a:rPr lang="en-US" b="1" dirty="0">
                <a:solidFill>
                  <a:srgbClr val="C00000"/>
                </a:solidFill>
              </a:rPr>
              <a:t>A) Grant on Application (registration): </a:t>
            </a:r>
            <a:r>
              <a:rPr lang="en-US" dirty="0"/>
              <a:t>happens when an alien requests a host state to be granted citizenship status of the country in question.</a:t>
            </a:r>
          </a:p>
          <a:p>
            <a:pPr algn="just"/>
            <a:r>
              <a:rPr lang="en-US" b="1" dirty="0">
                <a:solidFill>
                  <a:srgbClr val="C00000"/>
                </a:solidFill>
              </a:rPr>
              <a:t>B) Cases of Marriage: </a:t>
            </a:r>
            <a:r>
              <a:rPr lang="en-US" dirty="0"/>
              <a:t>an alien who is married to an Ethiopian citizen have the possibility of acquiring Ethiopian citizenship.</a:t>
            </a:r>
          </a:p>
          <a:p>
            <a:pPr algn="just"/>
            <a:r>
              <a:rPr lang="en-US" b="1" dirty="0">
                <a:solidFill>
                  <a:srgbClr val="C00000"/>
                </a:solidFill>
              </a:rPr>
              <a:t>C) Cases of Adoption (Legitimating): </a:t>
            </a:r>
            <a:r>
              <a:rPr lang="en-US" dirty="0"/>
              <a:t>this process whereby an illegitimate child get citizenship status of his/her caretaker‘s nationality. </a:t>
            </a:r>
          </a:p>
          <a:p>
            <a:pPr algn="just"/>
            <a:r>
              <a:rPr lang="en-US" b="1" dirty="0">
                <a:solidFill>
                  <a:srgbClr val="C00000"/>
                </a:solidFill>
              </a:rPr>
              <a:t>D) Citizenship by Special Cases: </a:t>
            </a:r>
            <a:r>
              <a:rPr lang="en-US" dirty="0"/>
              <a:t>as it is labeled in Article 8, an alien who has made an outstanding contribution in the interest of Ethiopia may be conferred with Ethiopian nationality by law without undergoing the pre-conditions stated </a:t>
            </a:r>
            <a:endParaRPr lang="am-ET" dirty="0"/>
          </a:p>
        </p:txBody>
      </p:sp>
    </p:spTree>
    <p:extLst>
      <p:ext uri="{BB962C8B-B14F-4D97-AF65-F5344CB8AC3E}">
        <p14:creationId xmlns:p14="http://schemas.microsoft.com/office/powerpoint/2010/main" val="4207530193"/>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DFE1A-7ABE-4D6E-BD24-B4C1B5AED02A}"/>
              </a:ext>
            </a:extLst>
          </p:cNvPr>
          <p:cNvSpPr>
            <a:spLocks noGrp="1"/>
          </p:cNvSpPr>
          <p:nvPr>
            <p:ph idx="1"/>
          </p:nvPr>
        </p:nvSpPr>
        <p:spPr>
          <a:xfrm>
            <a:off x="0" y="0"/>
            <a:ext cx="9144000" cy="6858000"/>
          </a:xfrm>
        </p:spPr>
        <p:txBody>
          <a:bodyPr/>
          <a:lstStyle/>
          <a:p>
            <a:pPr algn="just"/>
            <a:r>
              <a:rPr lang="en-US" b="1" dirty="0">
                <a:solidFill>
                  <a:srgbClr val="C00000"/>
                </a:solidFill>
              </a:rPr>
              <a:t>E) Re-Admission to Ethiopian Nationality (Reintegration/Restoration): </a:t>
            </a:r>
            <a:r>
              <a:rPr lang="en-US" dirty="0"/>
              <a:t>this is a process by which a person acquires his/her lost citizenship. </a:t>
            </a:r>
          </a:p>
          <a:p>
            <a:pPr algn="just"/>
            <a:r>
              <a:rPr lang="en-US" dirty="0"/>
              <a:t>A person who has lost Ethiopian citizenship status may get back Ethiopian nationality. </a:t>
            </a:r>
          </a:p>
          <a:p>
            <a:pPr marL="0" indent="0" algn="just">
              <a:buNone/>
            </a:pPr>
            <a:r>
              <a:rPr lang="en-US" dirty="0"/>
              <a:t>	</a:t>
            </a:r>
            <a:r>
              <a:rPr lang="en-US" b="1" dirty="0">
                <a:solidFill>
                  <a:srgbClr val="00B0F0"/>
                </a:solidFill>
              </a:rPr>
              <a:t>	Dual Citizenship</a:t>
            </a:r>
          </a:p>
          <a:p>
            <a:pPr algn="just">
              <a:buFont typeface="Wingdings" panose="05000000000000000000" pitchFamily="2" charset="2"/>
              <a:buChar char="§"/>
            </a:pPr>
            <a:r>
              <a:rPr lang="en-US" dirty="0"/>
              <a:t>Dual citizenship is the condition of being a citizen of two nations. Of course, a person may acquire more than two States which is called </a:t>
            </a:r>
            <a:r>
              <a:rPr lang="en-US" dirty="0">
                <a:solidFill>
                  <a:srgbClr val="C00000"/>
                </a:solidFill>
              </a:rPr>
              <a:t>multiple citizenship.</a:t>
            </a:r>
          </a:p>
          <a:p>
            <a:pPr algn="just">
              <a:buFont typeface="Wingdings" panose="05000000000000000000" pitchFamily="2" charset="2"/>
              <a:buChar char="§"/>
            </a:pPr>
            <a:r>
              <a:rPr lang="en-US" dirty="0"/>
              <a:t>Duality/multiplicity arises because of the clash among the </a:t>
            </a:r>
            <a:r>
              <a:rPr lang="en-US" b="1" dirty="0">
                <a:solidFill>
                  <a:srgbClr val="00B0F0"/>
                </a:solidFill>
              </a:rPr>
              <a:t>Jus Soli, Jus Sanguinis and naturalization. </a:t>
            </a:r>
          </a:p>
          <a:p>
            <a:pPr marL="0" indent="0" algn="just">
              <a:buNone/>
            </a:pPr>
            <a:endParaRPr lang="am-ET" dirty="0"/>
          </a:p>
        </p:txBody>
      </p:sp>
    </p:spTree>
    <p:extLst>
      <p:ext uri="{BB962C8B-B14F-4D97-AF65-F5344CB8AC3E}">
        <p14:creationId xmlns:p14="http://schemas.microsoft.com/office/powerpoint/2010/main" val="3504951220"/>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A358B-63A2-4A15-A749-966EA36C0511}"/>
              </a:ext>
            </a:extLst>
          </p:cNvPr>
          <p:cNvSpPr>
            <a:spLocks noGrp="1"/>
          </p:cNvSpPr>
          <p:nvPr>
            <p:ph idx="1"/>
          </p:nvPr>
        </p:nvSpPr>
        <p:spPr>
          <a:xfrm>
            <a:off x="152400" y="304800"/>
            <a:ext cx="8991600" cy="6553200"/>
          </a:xfrm>
        </p:spPr>
        <p:txBody>
          <a:bodyPr>
            <a:normAutofit/>
          </a:bodyPr>
          <a:lstStyle/>
          <a:p>
            <a:pPr marL="0" indent="0" algn="just">
              <a:buNone/>
            </a:pPr>
            <a:r>
              <a:rPr lang="en-US" i="1" dirty="0"/>
              <a:t>For example, a baby born to a French family visiting the United States would acquire U.S. citizenship by Jus Soli and French citizenship by Jus Sanguinis.</a:t>
            </a:r>
            <a:r>
              <a:rPr lang="en-US" dirty="0"/>
              <a:t> </a:t>
            </a:r>
          </a:p>
          <a:p>
            <a:pPr algn="just"/>
            <a:r>
              <a:rPr lang="en-US" dirty="0"/>
              <a:t>A child born from a mother and father of two different countries could acquire dual citizenship through decent. </a:t>
            </a:r>
          </a:p>
          <a:p>
            <a:pPr algn="just"/>
            <a:r>
              <a:rPr lang="en-US" dirty="0"/>
              <a:t>Ethiopia prohibits its citizens to have dual citizenship. </a:t>
            </a:r>
          </a:p>
          <a:p>
            <a:pPr algn="just"/>
            <a:r>
              <a:rPr lang="en-US" dirty="0"/>
              <a:t>Article 20(1) of the 2003 nationality proclamation assert that “</a:t>
            </a:r>
            <a:r>
              <a:rPr lang="en-US" sz="2800" b="1" i="1" dirty="0"/>
              <a:t>any Ethiopian who voluntarily acquires another nationality shall be deemed to have voluntarily renounced his Ethiopian nationality”.</a:t>
            </a:r>
            <a:endParaRPr lang="am-ET" sz="2800" b="1" i="1" dirty="0"/>
          </a:p>
        </p:txBody>
      </p:sp>
    </p:spTree>
    <p:extLst>
      <p:ext uri="{BB962C8B-B14F-4D97-AF65-F5344CB8AC3E}">
        <p14:creationId xmlns:p14="http://schemas.microsoft.com/office/powerpoint/2010/main" val="4082876788"/>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FD788-8D7B-423B-B453-C937D010FB1E}"/>
              </a:ext>
            </a:extLst>
          </p:cNvPr>
          <p:cNvSpPr>
            <a:spLocks noGrp="1"/>
          </p:cNvSpPr>
          <p:nvPr>
            <p:ph idx="1"/>
          </p:nvPr>
        </p:nvSpPr>
        <p:spPr>
          <a:xfrm>
            <a:off x="0" y="228600"/>
            <a:ext cx="9144000" cy="6629400"/>
          </a:xfrm>
        </p:spPr>
        <p:txBody>
          <a:bodyPr>
            <a:normAutofit lnSpcReduction="10000"/>
          </a:bodyPr>
          <a:lstStyle/>
          <a:p>
            <a:pPr marL="0" indent="0" algn="just">
              <a:buNone/>
            </a:pPr>
            <a:r>
              <a:rPr lang="en-US" dirty="0"/>
              <a:t>		</a:t>
            </a:r>
            <a:r>
              <a:rPr lang="en-US" b="1" dirty="0">
                <a:solidFill>
                  <a:srgbClr val="C00000"/>
                </a:solidFill>
              </a:rPr>
              <a:t>Ways of Loosing Citizenship</a:t>
            </a:r>
          </a:p>
          <a:p>
            <a:pPr algn="just">
              <a:buFont typeface="Wingdings" panose="05000000000000000000" pitchFamily="2" charset="2"/>
              <a:buChar char="§"/>
            </a:pPr>
            <a:r>
              <a:rPr lang="en-US" dirty="0"/>
              <a:t>Citizenship can be lost when a State provides for lapse or withdrawal of citizenship under certain conditions, or when a citizen voluntary renounces it.</a:t>
            </a:r>
          </a:p>
          <a:p>
            <a:pPr algn="just">
              <a:buFont typeface="Wingdings" panose="05000000000000000000" pitchFamily="2" charset="2"/>
              <a:buChar char="§"/>
            </a:pPr>
            <a:r>
              <a:rPr lang="en-US" dirty="0"/>
              <a:t>The primary rational for loss of citizenship is the absence of a genuine link with the state.</a:t>
            </a:r>
          </a:p>
          <a:p>
            <a:pPr algn="just">
              <a:buFont typeface="Wingdings" panose="05000000000000000000" pitchFamily="2" charset="2"/>
              <a:buChar char="§"/>
            </a:pPr>
            <a:r>
              <a:rPr lang="en-US" dirty="0"/>
              <a:t>The commonly discussed ways of losing citizenship are:</a:t>
            </a:r>
          </a:p>
          <a:p>
            <a:pPr lvl="1" algn="just">
              <a:buFont typeface="Wingdings" panose="05000000000000000000" pitchFamily="2" charset="2"/>
              <a:buChar char="§"/>
            </a:pPr>
            <a:r>
              <a:rPr lang="en-US" b="1" dirty="0">
                <a:solidFill>
                  <a:srgbClr val="00B0F0"/>
                </a:solidFill>
              </a:rPr>
              <a:t>deprivation, </a:t>
            </a:r>
          </a:p>
          <a:p>
            <a:pPr lvl="1" algn="just">
              <a:buFont typeface="Wingdings" panose="05000000000000000000" pitchFamily="2" charset="2"/>
              <a:buChar char="§"/>
            </a:pPr>
            <a:r>
              <a:rPr lang="en-US" b="1" dirty="0">
                <a:solidFill>
                  <a:srgbClr val="00B0F0"/>
                </a:solidFill>
              </a:rPr>
              <a:t>renunciation, </a:t>
            </a:r>
          </a:p>
          <a:p>
            <a:pPr lvl="1" algn="just">
              <a:buFont typeface="Wingdings" panose="05000000000000000000" pitchFamily="2" charset="2"/>
              <a:buChar char="§"/>
            </a:pPr>
            <a:r>
              <a:rPr lang="en-US" b="1" dirty="0">
                <a:solidFill>
                  <a:srgbClr val="00B0F0"/>
                </a:solidFill>
              </a:rPr>
              <a:t>lapse/expiration and</a:t>
            </a:r>
          </a:p>
          <a:p>
            <a:pPr lvl="1" algn="just">
              <a:buFont typeface="Wingdings" panose="05000000000000000000" pitchFamily="2" charset="2"/>
              <a:buChar char="§"/>
            </a:pPr>
            <a:r>
              <a:rPr lang="en-US" b="1" dirty="0">
                <a:solidFill>
                  <a:srgbClr val="00B0F0"/>
                </a:solidFill>
              </a:rPr>
              <a:t>substitution.</a:t>
            </a:r>
            <a:endParaRPr lang="am-ET" b="1" dirty="0">
              <a:solidFill>
                <a:srgbClr val="00B0F0"/>
              </a:solidFill>
            </a:endParaRPr>
          </a:p>
        </p:txBody>
      </p:sp>
    </p:spTree>
    <p:extLst>
      <p:ext uri="{BB962C8B-B14F-4D97-AF65-F5344CB8AC3E}">
        <p14:creationId xmlns:p14="http://schemas.microsoft.com/office/powerpoint/2010/main" val="3054207003"/>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049AA6-C578-4DEF-AFB8-04C3F2DE290A}"/>
              </a:ext>
            </a:extLst>
          </p:cNvPr>
          <p:cNvSpPr>
            <a:spLocks noGrp="1"/>
          </p:cNvSpPr>
          <p:nvPr>
            <p:ph idx="1"/>
          </p:nvPr>
        </p:nvSpPr>
        <p:spPr>
          <a:xfrm>
            <a:off x="76200" y="152400"/>
            <a:ext cx="9067800" cy="6705600"/>
          </a:xfrm>
        </p:spPr>
        <p:txBody>
          <a:bodyPr>
            <a:normAutofit fontScale="92500" lnSpcReduction="20000"/>
          </a:bodyPr>
          <a:lstStyle/>
          <a:p>
            <a:pPr algn="just"/>
            <a:r>
              <a:rPr lang="en-US" b="1" dirty="0">
                <a:solidFill>
                  <a:srgbClr val="C00000"/>
                </a:solidFill>
              </a:rPr>
              <a:t>Deprivation</a:t>
            </a:r>
            <a:r>
              <a:rPr lang="en-US" dirty="0"/>
              <a:t> is an involuntary loss of citizenship which arises while government authorities or court take a decision to nullify an individual‘s citizenship.</a:t>
            </a:r>
          </a:p>
          <a:p>
            <a:pPr algn="just"/>
            <a:r>
              <a:rPr lang="en-US" dirty="0"/>
              <a:t>It is on the assumption that the burden of justification for the loss of citizenship of an individual lies on the state. </a:t>
            </a:r>
          </a:p>
          <a:p>
            <a:pPr algn="just"/>
            <a:r>
              <a:rPr lang="en-US" dirty="0"/>
              <a:t>The citizen may be deprived of his/her citizenship for reasons of:</a:t>
            </a:r>
          </a:p>
          <a:p>
            <a:pPr lvl="1" algn="just"/>
            <a:r>
              <a:rPr lang="en-US" dirty="0"/>
              <a:t> uncovering national secrets, </a:t>
            </a:r>
          </a:p>
          <a:p>
            <a:pPr lvl="1" algn="just"/>
            <a:r>
              <a:rPr lang="en-US" dirty="0"/>
              <a:t>non-compliance with citizenship duties (duty of loyalty),</a:t>
            </a:r>
          </a:p>
          <a:p>
            <a:pPr lvl="1" algn="just"/>
            <a:r>
              <a:rPr lang="en-US" dirty="0"/>
              <a:t>loss of genuine link with his/her state, </a:t>
            </a:r>
          </a:p>
          <a:p>
            <a:pPr lvl="1" algn="just"/>
            <a:r>
              <a:rPr lang="en-US" dirty="0"/>
              <a:t>flawed acquisition of citizenship, </a:t>
            </a:r>
          </a:p>
          <a:p>
            <a:pPr lvl="1" algn="just"/>
            <a:r>
              <a:rPr lang="en-US" dirty="0"/>
              <a:t>promising loyalty to and/or serving in armed force of another country, trying to overthrow the government by force, </a:t>
            </a:r>
          </a:p>
          <a:p>
            <a:pPr lvl="1" algn="just"/>
            <a:r>
              <a:rPr lang="en-US" dirty="0"/>
              <a:t> becoming naturalized in another country. </a:t>
            </a:r>
            <a:endParaRPr lang="am-ET" dirty="0"/>
          </a:p>
        </p:txBody>
      </p:sp>
    </p:spTree>
    <p:extLst>
      <p:ext uri="{BB962C8B-B14F-4D97-AF65-F5344CB8AC3E}">
        <p14:creationId xmlns:p14="http://schemas.microsoft.com/office/powerpoint/2010/main" val="1560491283"/>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8E5FC-1E90-473A-98A6-54356B878236}"/>
              </a:ext>
            </a:extLst>
          </p:cNvPr>
          <p:cNvSpPr>
            <a:spLocks noGrp="1"/>
          </p:cNvSpPr>
          <p:nvPr>
            <p:ph idx="1"/>
          </p:nvPr>
        </p:nvSpPr>
        <p:spPr>
          <a:xfrm>
            <a:off x="0" y="304800"/>
            <a:ext cx="8991600" cy="6553200"/>
          </a:xfrm>
        </p:spPr>
        <p:txBody>
          <a:bodyPr/>
          <a:lstStyle/>
          <a:p>
            <a:pPr algn="just"/>
            <a:r>
              <a:rPr lang="en-US" b="1" dirty="0">
                <a:solidFill>
                  <a:srgbClr val="C00000"/>
                </a:solidFill>
              </a:rPr>
              <a:t>Lapse/expiration </a:t>
            </a:r>
            <a:r>
              <a:rPr lang="en-US" dirty="0"/>
              <a:t>is another way of losing citizenship which is not applicable to Ethiopia.</a:t>
            </a:r>
          </a:p>
          <a:p>
            <a:pPr algn="just"/>
            <a:r>
              <a:rPr lang="en-US" dirty="0"/>
              <a:t>Lapse is a mode whereby a person loses his/her citizenship because of his/her permanent residence or long term residence abroad beyond the number of years permitted by the country in question. </a:t>
            </a:r>
          </a:p>
          <a:p>
            <a:pPr lvl="1" algn="just"/>
            <a:r>
              <a:rPr lang="en-US" dirty="0"/>
              <a:t>For example, if an Indian citizen stays outside his/her country continuously for more than seven years, he/she automatically loses his/her Indian nationality by the principle of lapse.</a:t>
            </a:r>
            <a:endParaRPr lang="am-ET" dirty="0"/>
          </a:p>
        </p:txBody>
      </p:sp>
    </p:spTree>
    <p:extLst>
      <p:ext uri="{BB962C8B-B14F-4D97-AF65-F5344CB8AC3E}">
        <p14:creationId xmlns:p14="http://schemas.microsoft.com/office/powerpoint/2010/main" val="3106069860"/>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D8F06-1575-4C52-8A65-B4083083861F}"/>
              </a:ext>
            </a:extLst>
          </p:cNvPr>
          <p:cNvSpPr>
            <a:spLocks noGrp="1"/>
          </p:cNvSpPr>
          <p:nvPr>
            <p:ph idx="1"/>
          </p:nvPr>
        </p:nvSpPr>
        <p:spPr>
          <a:xfrm>
            <a:off x="0" y="228600"/>
            <a:ext cx="8991600" cy="6629400"/>
          </a:xfrm>
        </p:spPr>
        <p:txBody>
          <a:bodyPr/>
          <a:lstStyle/>
          <a:p>
            <a:pPr algn="just"/>
            <a:r>
              <a:rPr lang="en-US" b="1" dirty="0">
                <a:solidFill>
                  <a:srgbClr val="C00000"/>
                </a:solidFill>
              </a:rPr>
              <a:t>Renunciation</a:t>
            </a:r>
            <a:r>
              <a:rPr lang="en-US" dirty="0"/>
              <a:t> is the voluntary way of losing citizenship. </a:t>
            </a:r>
          </a:p>
          <a:p>
            <a:pPr algn="just"/>
            <a:r>
              <a:rPr lang="en-US" dirty="0"/>
              <a:t>The UDHR (1948) guarantees the right of a person to change his/her nationality. </a:t>
            </a:r>
          </a:p>
          <a:p>
            <a:pPr algn="just"/>
            <a:r>
              <a:rPr lang="en-US" dirty="0"/>
              <a:t>Loss of citizenship is voluntary only if it is intended and initiated by the individual concerned. </a:t>
            </a:r>
          </a:p>
          <a:p>
            <a:pPr algn="just"/>
            <a:r>
              <a:rPr lang="en-US" dirty="0"/>
              <a:t>An Ethiopian national has the full right to renounce his/her Ethiopian nationality if he/she wishes according to Article 33(3) of the FDRE constitution and Article 19 of the 2003 Ethiopian nationality proclamations.</a:t>
            </a:r>
            <a:endParaRPr lang="am-ET" dirty="0"/>
          </a:p>
        </p:txBody>
      </p:sp>
    </p:spTree>
    <p:extLst>
      <p:ext uri="{BB962C8B-B14F-4D97-AF65-F5344CB8AC3E}">
        <p14:creationId xmlns:p14="http://schemas.microsoft.com/office/powerpoint/2010/main" val="3895416932"/>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AC92C-CADA-487B-B6D4-E7324A2E82C6}"/>
              </a:ext>
            </a:extLst>
          </p:cNvPr>
          <p:cNvSpPr>
            <a:spLocks noGrp="1"/>
          </p:cNvSpPr>
          <p:nvPr>
            <p:ph idx="1"/>
          </p:nvPr>
        </p:nvSpPr>
        <p:spPr>
          <a:xfrm>
            <a:off x="76200" y="228600"/>
            <a:ext cx="8915400" cy="6477000"/>
          </a:xfrm>
        </p:spPr>
        <p:txBody>
          <a:bodyPr>
            <a:normAutofit fontScale="92500" lnSpcReduction="10000"/>
          </a:bodyPr>
          <a:lstStyle/>
          <a:p>
            <a:pPr algn="just"/>
            <a:r>
              <a:rPr lang="en-US" b="1" dirty="0">
                <a:solidFill>
                  <a:srgbClr val="C00000"/>
                </a:solidFill>
              </a:rPr>
              <a:t>Substitution: </a:t>
            </a:r>
            <a:r>
              <a:rPr lang="en-US" dirty="0"/>
              <a:t>citizenship may be lost when the original citizenship is substituted by another state, where it is acquired through naturalization. </a:t>
            </a:r>
          </a:p>
          <a:p>
            <a:pPr algn="just"/>
            <a:r>
              <a:rPr lang="en-US" dirty="0"/>
              <a:t>On the other side, this may also take place when a particular territory is annexed by another state; the inhabitants‘ citizenship within the annexed territory will be replaced by the citizenship of the subjugator.</a:t>
            </a:r>
          </a:p>
          <a:p>
            <a:pPr marL="0" indent="0" algn="just">
              <a:buNone/>
            </a:pPr>
            <a:r>
              <a:rPr lang="en-US" dirty="0"/>
              <a:t>		</a:t>
            </a:r>
            <a:r>
              <a:rPr lang="en-US" b="1" dirty="0">
                <a:solidFill>
                  <a:srgbClr val="00B050"/>
                </a:solidFill>
              </a:rPr>
              <a:t>Statelessness</a:t>
            </a:r>
          </a:p>
          <a:p>
            <a:pPr algn="just"/>
            <a:r>
              <a:rPr lang="en-US" dirty="0"/>
              <a:t>Statelessness is the condition of having citizenship of any country and with no government from which to ask protection. </a:t>
            </a:r>
          </a:p>
          <a:p>
            <a:pPr algn="just"/>
            <a:r>
              <a:rPr lang="en-US" dirty="0"/>
              <a:t>According to the international law, stateless person is a person who is not considered as a national by any state under the operation of its law. </a:t>
            </a:r>
            <a:endParaRPr lang="am-ET" dirty="0"/>
          </a:p>
        </p:txBody>
      </p:sp>
    </p:spTree>
    <p:extLst>
      <p:ext uri="{BB962C8B-B14F-4D97-AF65-F5344CB8AC3E}">
        <p14:creationId xmlns:p14="http://schemas.microsoft.com/office/powerpoint/2010/main" val="3343470582"/>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12DEB7-3E94-4394-8DAF-19CA210904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33600" y="32084"/>
            <a:ext cx="4572000" cy="2482516"/>
          </a:xfrm>
        </p:spPr>
      </p:pic>
      <p:pic>
        <p:nvPicPr>
          <p:cNvPr id="6" name="Picture 5">
            <a:extLst>
              <a:ext uri="{FF2B5EF4-FFF2-40B4-BE49-F238E27FC236}">
                <a16:creationId xmlns:a16="http://schemas.microsoft.com/office/drawing/2014/main" id="{9F017566-6E4C-49DA-8D53-D574F269D9F8}"/>
              </a:ext>
            </a:extLst>
          </p:cNvPr>
          <p:cNvPicPr>
            <a:picLocks noChangeAspect="1"/>
          </p:cNvPicPr>
          <p:nvPr/>
        </p:nvPicPr>
        <p:blipFill>
          <a:blip r:embed="rId3"/>
          <a:stretch>
            <a:fillRect/>
          </a:stretch>
        </p:blipFill>
        <p:spPr>
          <a:xfrm>
            <a:off x="152400" y="2514600"/>
            <a:ext cx="4419600" cy="4311316"/>
          </a:xfrm>
          <a:prstGeom prst="rect">
            <a:avLst/>
          </a:prstGeom>
        </p:spPr>
      </p:pic>
      <p:pic>
        <p:nvPicPr>
          <p:cNvPr id="7" name="Picture 6">
            <a:extLst>
              <a:ext uri="{FF2B5EF4-FFF2-40B4-BE49-F238E27FC236}">
                <a16:creationId xmlns:a16="http://schemas.microsoft.com/office/drawing/2014/main" id="{87FC881C-833E-4FEF-A685-0E363ECA124A}"/>
              </a:ext>
            </a:extLst>
          </p:cNvPr>
          <p:cNvPicPr>
            <a:picLocks noChangeAspect="1"/>
          </p:cNvPicPr>
          <p:nvPr/>
        </p:nvPicPr>
        <p:blipFill>
          <a:blip r:embed="rId4"/>
          <a:stretch>
            <a:fillRect/>
          </a:stretch>
        </p:blipFill>
        <p:spPr>
          <a:xfrm>
            <a:off x="4572000" y="2514600"/>
            <a:ext cx="4419600" cy="4311316"/>
          </a:xfrm>
          <a:prstGeom prst="rect">
            <a:avLst/>
          </a:prstGeom>
        </p:spPr>
      </p:pic>
    </p:spTree>
    <p:extLst>
      <p:ext uri="{BB962C8B-B14F-4D97-AF65-F5344CB8AC3E}">
        <p14:creationId xmlns:p14="http://schemas.microsoft.com/office/powerpoint/2010/main" val="3533306244"/>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BD75-3263-4098-8200-DB2DFD25BEBA}"/>
              </a:ext>
            </a:extLst>
          </p:cNvPr>
          <p:cNvSpPr>
            <a:spLocks noGrp="1"/>
          </p:cNvSpPr>
          <p:nvPr>
            <p:ph type="title"/>
          </p:nvPr>
        </p:nvSpPr>
        <p:spPr/>
        <p:txBody>
          <a:bodyPr/>
          <a:lstStyle/>
          <a:p>
            <a:endParaRPr lang="am-ET"/>
          </a:p>
        </p:txBody>
      </p:sp>
      <p:pic>
        <p:nvPicPr>
          <p:cNvPr id="5" name="Content Placeholder 4">
            <a:extLst>
              <a:ext uri="{FF2B5EF4-FFF2-40B4-BE49-F238E27FC236}">
                <a16:creationId xmlns:a16="http://schemas.microsoft.com/office/drawing/2014/main" id="{3ACB3D8D-4D11-4DCA-947D-587B9754BD5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33" t="3931" r="833" b="39353"/>
          <a:stretch/>
        </p:blipFill>
        <p:spPr>
          <a:xfrm>
            <a:off x="0" y="533400"/>
            <a:ext cx="9095874" cy="3733800"/>
          </a:xfrm>
        </p:spPr>
      </p:pic>
    </p:spTree>
    <p:extLst>
      <p:ext uri="{BB962C8B-B14F-4D97-AF65-F5344CB8AC3E}">
        <p14:creationId xmlns:p14="http://schemas.microsoft.com/office/powerpoint/2010/main" val="39230244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89709"/>
          </a:xfrm>
        </p:spPr>
        <p:txBody>
          <a:bodyPr>
            <a:normAutofit/>
          </a:bodyPr>
          <a:lstStyle/>
          <a:p>
            <a:r>
              <a:rPr lang="en-US" sz="2800" dirty="0"/>
              <a:t>Cont.</a:t>
            </a:r>
          </a:p>
        </p:txBody>
      </p:sp>
      <p:sp>
        <p:nvSpPr>
          <p:cNvPr id="3" name="Content Placeholder 2"/>
          <p:cNvSpPr>
            <a:spLocks noGrp="1"/>
          </p:cNvSpPr>
          <p:nvPr>
            <p:ph idx="1"/>
          </p:nvPr>
        </p:nvSpPr>
        <p:spPr>
          <a:xfrm>
            <a:off x="-41563" y="609600"/>
            <a:ext cx="9157854" cy="6234545"/>
          </a:xfrm>
        </p:spPr>
        <p:txBody>
          <a:bodyPr>
            <a:noAutofit/>
          </a:bodyPr>
          <a:lstStyle/>
          <a:p>
            <a:pPr marL="342900" lvl="1" indent="-342900" algn="just">
              <a:buFont typeface="Arial" pitchFamily="34" charset="0"/>
              <a:buChar char="•"/>
            </a:pPr>
            <a:r>
              <a:rPr lang="en-US" sz="3200" b="1"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Sovereignty:- </a:t>
            </a:r>
            <a:r>
              <a:rPr lang="en-US" sz="3200" dirty="0">
                <a:latin typeface="Times New Roman" pitchFamily="18" charset="0"/>
                <a:cs typeface="Times New Roman" pitchFamily="18" charset="0"/>
              </a:rPr>
              <a:t>As already pointed out, sovereignty is the </a:t>
            </a:r>
            <a:r>
              <a:rPr lang="en-US"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fourth</a:t>
            </a:r>
            <a:r>
              <a:rPr lang="en-US" sz="3200" dirty="0">
                <a:latin typeface="Times New Roman" pitchFamily="18" charset="0"/>
                <a:cs typeface="Times New Roman" pitchFamily="18" charset="0"/>
              </a:rPr>
              <a:t> essential attribute of state. sovereignty is the </a:t>
            </a:r>
            <a:r>
              <a:rPr lang="en-US" sz="3200" b="1" dirty="0">
                <a:effectLst>
                  <a:outerShdw blurRad="38100" dist="38100" dir="2700000" algn="tl">
                    <a:srgbClr val="000000">
                      <a:alpha val="43137"/>
                    </a:srgbClr>
                  </a:outerShdw>
                </a:effectLst>
                <a:latin typeface="Times New Roman" pitchFamily="18" charset="0"/>
                <a:cs typeface="Times New Roman" pitchFamily="18" charset="0"/>
              </a:rPr>
              <a:t>highest power </a:t>
            </a:r>
            <a:r>
              <a:rPr lang="en-US" sz="3200" dirty="0">
                <a:latin typeface="Times New Roman" pitchFamily="18" charset="0"/>
                <a:cs typeface="Times New Roman" pitchFamily="18" charset="0"/>
              </a:rPr>
              <a:t>of the state that distinguishes  from all other associations of human beings. </a:t>
            </a:r>
          </a:p>
          <a:p>
            <a:pPr marL="342900" lvl="1" indent="-342900" algn="just">
              <a:buFont typeface="Arial" pitchFamily="34" charset="0"/>
              <a:buChar char="•"/>
            </a:pPr>
            <a:r>
              <a:rPr lang="en-US" sz="3200" dirty="0">
                <a:latin typeface="Times New Roman" pitchFamily="18" charset="0"/>
                <a:cs typeface="Times New Roman" pitchFamily="18" charset="0"/>
              </a:rPr>
              <a:t>It is the principle of </a:t>
            </a:r>
            <a:r>
              <a:rPr lang="en-US" sz="3200" b="1" dirty="0">
                <a:solidFill>
                  <a:srgbClr val="FF0000"/>
                </a:solidFill>
                <a:latin typeface="Times New Roman" pitchFamily="18" charset="0"/>
                <a:cs typeface="Times New Roman" pitchFamily="18" charset="0"/>
              </a:rPr>
              <a:t>absolute and unlimited power </a:t>
            </a:r>
            <a:r>
              <a:rPr lang="en-US" sz="3200" dirty="0">
                <a:latin typeface="Times New Roman" pitchFamily="18" charset="0"/>
                <a:cs typeface="Times New Roman" pitchFamily="18" charset="0"/>
              </a:rPr>
              <a:t>or </a:t>
            </a:r>
            <a:r>
              <a:rPr lang="en-US" sz="3200" dirty="0">
                <a:solidFill>
                  <a:srgbClr val="FF0000"/>
                </a:solidFill>
                <a:latin typeface="Times New Roman" pitchFamily="18" charset="0"/>
                <a:cs typeface="Times New Roman" pitchFamily="18" charset="0"/>
              </a:rPr>
              <a:t>legal </a:t>
            </a:r>
            <a:r>
              <a:rPr lang="en-US" sz="3200" dirty="0">
                <a:latin typeface="Times New Roman" pitchFamily="18" charset="0"/>
                <a:cs typeface="Times New Roman" pitchFamily="18" charset="0"/>
              </a:rPr>
              <a:t>authority of state over all matters. </a:t>
            </a:r>
          </a:p>
          <a:p>
            <a:pPr algn="just"/>
            <a:r>
              <a:rPr lang="en-US" dirty="0">
                <a:latin typeface="Times New Roman" pitchFamily="18" charset="0"/>
                <a:cs typeface="Times New Roman" pitchFamily="18" charset="0"/>
              </a:rPr>
              <a:t>It sovereignty has two aspects - Internal and External.  </a:t>
            </a:r>
          </a:p>
          <a:p>
            <a:pPr lvl="1" algn="just">
              <a:buNone/>
            </a:pPr>
            <a:r>
              <a:rPr lang="en-US" sz="3200" b="1" dirty="0">
                <a:latin typeface="Times New Roman" pitchFamily="18" charset="0"/>
                <a:cs typeface="Times New Roman" pitchFamily="18" charset="0"/>
              </a:rPr>
              <a:t>Internal sovereignty</a:t>
            </a:r>
            <a:r>
              <a:rPr lang="en-US" sz="3200" dirty="0">
                <a:latin typeface="Times New Roman" pitchFamily="18" charset="0"/>
                <a:cs typeface="Times New Roman" pitchFamily="18" charset="0"/>
              </a:rPr>
              <a:t>: Refers to a state’s </a:t>
            </a:r>
            <a:r>
              <a:rPr lang="en-US" sz="3200" dirty="0">
                <a:solidFill>
                  <a:srgbClr val="FF0000"/>
                </a:solidFill>
                <a:latin typeface="Times New Roman" pitchFamily="18" charset="0"/>
                <a:cs typeface="Times New Roman" pitchFamily="18" charset="0"/>
              </a:rPr>
              <a:t>government </a:t>
            </a:r>
            <a:r>
              <a:rPr lang="en-US" sz="3200" dirty="0">
                <a:latin typeface="Times New Roman" pitchFamily="18" charset="0"/>
                <a:cs typeface="Times New Roman" pitchFamily="18" charset="0"/>
              </a:rPr>
              <a:t>manage its all </a:t>
            </a:r>
            <a:r>
              <a:rPr lang="en-US" sz="3200" dirty="0">
                <a:solidFill>
                  <a:srgbClr val="FF0000"/>
                </a:solidFill>
                <a:latin typeface="Times New Roman" pitchFamily="18" charset="0"/>
                <a:cs typeface="Times New Roman" pitchFamily="18" charset="0"/>
              </a:rPr>
              <a:t>domestic affairs.</a:t>
            </a:r>
          </a:p>
          <a:p>
            <a:pPr algn="just"/>
            <a:r>
              <a:rPr lang="en-US" b="1" dirty="0">
                <a:latin typeface="Times New Roman" pitchFamily="18" charset="0"/>
                <a:cs typeface="Times New Roman" pitchFamily="18" charset="0"/>
              </a:rPr>
              <a:t>External sovereignty</a:t>
            </a:r>
            <a:r>
              <a:rPr lang="en-US" dirty="0">
                <a:latin typeface="Times New Roman" pitchFamily="18" charset="0"/>
                <a:cs typeface="Times New Roman" pitchFamily="18" charset="0"/>
              </a:rPr>
              <a:t>: Implies free </a:t>
            </a:r>
            <a:r>
              <a:rPr lang="en-US" dirty="0">
                <a:solidFill>
                  <a:srgbClr val="FF0000"/>
                </a:solidFill>
                <a:latin typeface="Times New Roman" pitchFamily="18" charset="0"/>
                <a:cs typeface="Times New Roman" pitchFamily="18" charset="0"/>
              </a:rPr>
              <a:t>from external control </a:t>
            </a:r>
            <a:r>
              <a:rPr lang="en-US" dirty="0">
                <a:latin typeface="Times New Roman" pitchFamily="18" charset="0"/>
                <a:cs typeface="Times New Roman" pitchFamily="18" charset="0"/>
              </a:rPr>
              <a:t>of national interests of states. </a:t>
            </a:r>
          </a:p>
          <a:p>
            <a:endParaRPr lang="en-US" dirty="0"/>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17837231"/>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0D76-41DE-48AC-BF20-5FF19B251A76}"/>
              </a:ext>
            </a:extLst>
          </p:cNvPr>
          <p:cNvSpPr>
            <a:spLocks noGrp="1"/>
          </p:cNvSpPr>
          <p:nvPr>
            <p:ph type="title"/>
          </p:nvPr>
        </p:nvSpPr>
        <p:spPr/>
        <p:txBody>
          <a:bodyPr/>
          <a:lstStyle/>
          <a:p>
            <a:endParaRPr lang="am-ET"/>
          </a:p>
        </p:txBody>
      </p:sp>
      <p:pic>
        <p:nvPicPr>
          <p:cNvPr id="5" name="Content Placeholder 4">
            <a:extLst>
              <a:ext uri="{FF2B5EF4-FFF2-40B4-BE49-F238E27FC236}">
                <a16:creationId xmlns:a16="http://schemas.microsoft.com/office/drawing/2014/main" id="{832726CF-E898-43FD-B6F7-C1EC25069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74638"/>
            <a:ext cx="8915400" cy="6583362"/>
          </a:xfrm>
        </p:spPr>
      </p:pic>
    </p:spTree>
    <p:extLst>
      <p:ext uri="{BB962C8B-B14F-4D97-AF65-F5344CB8AC3E}">
        <p14:creationId xmlns:p14="http://schemas.microsoft.com/office/powerpoint/2010/main" val="2652667170"/>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D8B2D7-BCB9-4782-AADC-CA5910388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0053"/>
            <a:ext cx="6172200" cy="6430961"/>
          </a:xfrm>
        </p:spPr>
      </p:pic>
    </p:spTree>
    <p:extLst>
      <p:ext uri="{BB962C8B-B14F-4D97-AF65-F5344CB8AC3E}">
        <p14:creationId xmlns:p14="http://schemas.microsoft.com/office/powerpoint/2010/main" val="23381413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595745"/>
          </a:xfrm>
        </p:spPr>
        <p:txBody>
          <a:bodyPr>
            <a:normAutofit/>
          </a:bodyPr>
          <a:lstStyle/>
          <a:p>
            <a:r>
              <a:rPr lang="en-US" sz="2800" b="1" dirty="0">
                <a:solidFill>
                  <a:srgbClr val="0070C0"/>
                </a:solidFill>
                <a:effectLst>
                  <a:outerShdw blurRad="38100" dist="38100" dir="2700000" algn="tl">
                    <a:srgbClr val="000000">
                      <a:alpha val="43137"/>
                    </a:srgbClr>
                  </a:outerShdw>
                </a:effectLst>
              </a:rPr>
              <a:t>Cont.</a:t>
            </a:r>
          </a:p>
        </p:txBody>
      </p:sp>
      <p:sp>
        <p:nvSpPr>
          <p:cNvPr id="3" name="Content Placeholder 2"/>
          <p:cNvSpPr>
            <a:spLocks noGrp="1"/>
          </p:cNvSpPr>
          <p:nvPr>
            <p:ph idx="1"/>
          </p:nvPr>
        </p:nvSpPr>
        <p:spPr>
          <a:xfrm>
            <a:off x="152400" y="533400"/>
            <a:ext cx="8839200" cy="6310745"/>
          </a:xfrm>
        </p:spPr>
        <p:txBody>
          <a:bodyPr>
            <a:normAutofit/>
          </a:bodyPr>
          <a:lstStyle/>
          <a:p>
            <a:pPr algn="just"/>
            <a:r>
              <a:rPr lang="en-US" u="sng" dirty="0">
                <a:solidFill>
                  <a:srgbClr val="00B0F0"/>
                </a:solidFill>
                <a:latin typeface="Times New Roman" pitchFamily="18" charset="0"/>
                <a:cs typeface="Times New Roman" pitchFamily="18" charset="0"/>
              </a:rPr>
              <a:t>Recognition: </a:t>
            </a:r>
            <a:r>
              <a:rPr lang="en-US" dirty="0">
                <a:latin typeface="Times New Roman" pitchFamily="18" charset="0"/>
                <a:cs typeface="Times New Roman" pitchFamily="18" charset="0"/>
              </a:rPr>
              <a:t>in contemporary political theorists and UN considered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recognition</a:t>
            </a:r>
            <a:r>
              <a:rPr lang="en-US" dirty="0">
                <a:latin typeface="Times New Roman" pitchFamily="18" charset="0"/>
                <a:cs typeface="Times New Roman" pitchFamily="18" charset="0"/>
              </a:rPr>
              <a:t> as </a:t>
            </a:r>
            <a:r>
              <a:rPr lang="en-US" b="1" i="1" dirty="0">
                <a:solidFill>
                  <a:srgbClr val="0070C0"/>
                </a:solidFill>
                <a:latin typeface="Times New Roman" pitchFamily="18" charset="0"/>
                <a:cs typeface="Times New Roman" pitchFamily="18" charset="0"/>
              </a:rPr>
              <a:t>the fifth essential attribute of the state. </a:t>
            </a:r>
          </a:p>
          <a:p>
            <a:pPr algn="just"/>
            <a:r>
              <a:rPr lang="en-US" dirty="0">
                <a:latin typeface="Times New Roman" pitchFamily="18" charset="0"/>
                <a:cs typeface="Times New Roman" pitchFamily="18" charset="0"/>
              </a:rPr>
              <a:t>This is because, for a political unit to be accepted as a state with an </a:t>
            </a:r>
            <a:r>
              <a:rPr lang="en-US" b="1" dirty="0">
                <a:latin typeface="Times New Roman" pitchFamily="18" charset="0"/>
                <a:cs typeface="Times New Roman" pitchFamily="18" charset="0"/>
              </a:rPr>
              <a:t>‘’international personality‘’ </a:t>
            </a:r>
            <a:r>
              <a:rPr lang="en-US" dirty="0">
                <a:latin typeface="Times New Roman" pitchFamily="18" charset="0"/>
                <a:cs typeface="Times New Roman" pitchFamily="18" charset="0"/>
              </a:rPr>
              <a:t>among the international community</a:t>
            </a:r>
            <a:r>
              <a:rPr lang="en-US" b="1"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Recent political phenomena state to be </a:t>
            </a:r>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legal actor </a:t>
            </a:r>
            <a:r>
              <a:rPr lang="en-US" dirty="0">
                <a:latin typeface="Times New Roman" pitchFamily="18" charset="0"/>
                <a:cs typeface="Times New Roman" pitchFamily="18" charset="0"/>
              </a:rPr>
              <a:t>in the international stage. </a:t>
            </a:r>
          </a:p>
          <a:p>
            <a:pPr algn="just"/>
            <a:r>
              <a:rPr lang="en-US" dirty="0" err="1">
                <a:latin typeface="Times New Roman" pitchFamily="18" charset="0"/>
                <a:cs typeface="Times New Roman" pitchFamily="18" charset="0"/>
              </a:rPr>
              <a:t>So,other</a:t>
            </a:r>
            <a:r>
              <a:rPr lang="en-US" dirty="0">
                <a:latin typeface="Times New Roman" pitchFamily="18" charset="0"/>
                <a:cs typeface="Times New Roman" pitchFamily="18" charset="0"/>
              </a:rPr>
              <a:t> actors (such as other </a:t>
            </a:r>
            <a:r>
              <a:rPr lang="en-US" b="1" i="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states, international organizations, intergovernmental unions and non-governmental organizations</a:t>
            </a:r>
            <a:r>
              <a:rPr lang="en-US" dirty="0">
                <a:latin typeface="Times New Roman" pitchFamily="18" charset="0"/>
                <a:cs typeface="Times New Roman" pitchFamily="18" charset="0"/>
              </a:rPr>
              <a:t> etc…. is must recognize  as a state.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8623336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TotalTime>
  <Words>7227</Words>
  <Application>Microsoft Office PowerPoint</Application>
  <PresentationFormat>On-screen Show (4:3)</PresentationFormat>
  <Paragraphs>369</Paragraphs>
  <Slides>81</Slides>
  <Notes>5</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Chapter Four  State, Government and Citizenship   </vt:lpstr>
      <vt:lpstr>4.1. Defining State </vt:lpstr>
      <vt:lpstr>PowerPoint Presentation</vt:lpstr>
      <vt:lpstr>Cont.</vt:lpstr>
      <vt:lpstr>Cont.</vt:lpstr>
      <vt:lpstr>PowerPoint Presentation</vt:lpstr>
      <vt:lpstr>Cont.</vt:lpstr>
      <vt:lpstr>Cont.</vt:lpstr>
      <vt:lpstr>Cont.</vt:lpstr>
      <vt:lpstr>Rival Theories of State</vt:lpstr>
      <vt:lpstr>Cont.</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  State, Government and Citizenship   </dc:title>
  <dc:creator>ismail - [2010]</dc:creator>
  <cp:lastModifiedBy>Unknown User</cp:lastModifiedBy>
  <cp:revision>220</cp:revision>
  <dcterms:created xsi:type="dcterms:W3CDTF">2020-05-03T13:35:32Z</dcterms:created>
  <dcterms:modified xsi:type="dcterms:W3CDTF">2022-01-01T18:45:27Z</dcterms:modified>
</cp:coreProperties>
</file>