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756-A6A6-4110-AAD7-10340CB3588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8D27-A3D4-4E62-96D1-206634B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0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756-A6A6-4110-AAD7-10340CB3588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8D27-A3D4-4E62-96D1-206634B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8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756-A6A6-4110-AAD7-10340CB3588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8D27-A3D4-4E62-96D1-206634B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6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756-A6A6-4110-AAD7-10340CB3588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8D27-A3D4-4E62-96D1-206634B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756-A6A6-4110-AAD7-10340CB3588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8D27-A3D4-4E62-96D1-206634B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6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756-A6A6-4110-AAD7-10340CB3588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8D27-A3D4-4E62-96D1-206634B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756-A6A6-4110-AAD7-10340CB3588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8D27-A3D4-4E62-96D1-206634B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756-A6A6-4110-AAD7-10340CB3588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8D27-A3D4-4E62-96D1-206634B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1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756-A6A6-4110-AAD7-10340CB3588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8D27-A3D4-4E62-96D1-206634B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7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756-A6A6-4110-AAD7-10340CB3588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8D27-A3D4-4E62-96D1-206634B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5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A756-A6A6-4110-AAD7-10340CB3588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58D27-A3D4-4E62-96D1-206634B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8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A756-A6A6-4110-AAD7-10340CB3588E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8D27-A3D4-4E62-96D1-206634B6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7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CHAPTER THREE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Ethical Decision Making and Moral Judgments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79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5418"/>
            <a:ext cx="8229600" cy="67887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Rationalization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9273" y="533400"/>
            <a:ext cx="9213273" cy="6858000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Studying </a:t>
            </a:r>
            <a:r>
              <a:rPr lang="en-US" sz="23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ethics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involves </a:t>
            </a:r>
            <a:r>
              <a:rPr lang="en-US" sz="23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valid reasons and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deeper’’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understanding</a:t>
            </a:r>
            <a:r>
              <a:rPr lang="en-US" sz="23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for the moral arguments that we make. Most people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general ideas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philosophers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sz="23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‘’intuitions‘ (</a:t>
            </a:r>
            <a:r>
              <a:rPr lang="en-US" sz="23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presumptions)‘’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about what they think is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right‘ or wrong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‘.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US" sz="23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3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reasoning:-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3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US" sz="23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forms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of critical reasoning that individuals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use to </a:t>
            </a:r>
            <a:r>
              <a:rPr lang="en-US" sz="23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justify their </a:t>
            </a:r>
            <a:r>
              <a:rPr lang="en-US" sz="23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arguments, outlined reasons, </a:t>
            </a:r>
            <a:r>
              <a:rPr lang="en-US" sz="23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underlying our beliefs, ideas and attitudes.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Reasoning by analogy:-</a:t>
            </a:r>
            <a:r>
              <a:rPr lang="en-US" sz="2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It is type of Reasoning </a:t>
            </a:r>
            <a:r>
              <a:rPr lang="en-US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comparison one thing b/n  another things to explain 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similarity &amp; different or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purpose of explanation or clarification.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300" i="1" dirty="0" err="1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300" i="1" dirty="0">
                <a:latin typeface="Times New Roman" pitchFamily="18" charset="0"/>
                <a:cs typeface="Times New Roman" pitchFamily="18" charset="0"/>
              </a:rPr>
              <a:t> animals are like and unlike humans, as humans are also animals. 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56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990601"/>
          </a:xfrm>
        </p:spPr>
        <p:txBody>
          <a:bodyPr>
            <a:normAutofit/>
          </a:bodyPr>
          <a:lstStyle/>
          <a:p>
            <a:r>
              <a:rPr lang="en-US" sz="2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</a:t>
            </a:r>
            <a:endParaRPr lang="en-US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6255"/>
            <a:ext cx="9005455" cy="5959909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Deductive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reasoning:-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applies a principle to a </a:t>
            </a:r>
            <a:r>
              <a:rPr lang="en-US" sz="2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situation.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is the part of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reasoning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from the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general to </a:t>
            </a:r>
            <a:r>
              <a:rPr lang="en-US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specific way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For instance, if every person has human rights, and you are a person, then you have human rights like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every person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Inductive reasoning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involves providing evidence to support a hypothesis.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greater the evidence for a hypothesis, the more we may rely on it.‘ It is also the part of reasoning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specific to general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E.g. 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burning of fossil fuels is having a detrimental effect on global climate. So, substantiate of this argument is we have a moral duty to reduce carbon emissions.</a:t>
            </a:r>
          </a:p>
          <a:p>
            <a:pPr algn="just">
              <a:lnSpc>
                <a:spcPct val="150000"/>
              </a:lnSpc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sz="2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6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59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4909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Ethics </a:t>
            </a:r>
            <a:r>
              <a:rPr lang="en-US" sz="3200" b="1" dirty="0"/>
              <a:t>and Religious Faith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81" y="457200"/>
            <a:ext cx="8880763" cy="5668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is another important argument that people use when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making ethical arguments religious faith.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many people, ‘morality and religious faith go hand in hand‘.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religious people of view the right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wrong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terms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commanded by </a:t>
            </a:r>
            <a:r>
              <a:rPr 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 God.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But, Some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moral philosophers do not view arguments based on religious faith as being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rationally defensible.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However, faith-based arguments are relevant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moral philosophy for several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reasons.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Additionally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people in the world do look to religion for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moral guidance,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should not underestimate the ability of  the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moral teachings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 religious tradition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persuade the public to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embrace a higher moral standard‘.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2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moral arguments</a:t>
            </a:r>
            <a:endParaRPr 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9" y="249382"/>
            <a:ext cx="9019308" cy="5876781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three main ways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of testing a moral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arguments:-</a:t>
            </a:r>
          </a:p>
          <a:p>
            <a:pPr marL="0" lvl="0" indent="0" algn="just">
              <a:lnSpc>
                <a:spcPct val="170000"/>
              </a:lnSpc>
              <a:buNone/>
            </a:pPr>
            <a:r>
              <a:rPr lang="en-US" sz="2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A- Factual accuracy:-</a:t>
            </a:r>
            <a:r>
              <a:rPr lang="en-US" sz="2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This way of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testing moral arguments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was developed in </a:t>
            </a:r>
            <a:r>
              <a:rPr lang="en-US" sz="2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18thc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by philosopher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David Hume (1711—1776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). He 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argued that we should not derive an </a:t>
            </a:r>
            <a:r>
              <a:rPr lang="en-US" sz="23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‘’ought‘ from an is’’.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This means that we cannot say that something is wrong or right simply based on how things are.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Factual accuracy  is simple  collecting a </a:t>
            </a:r>
            <a:r>
              <a:rPr lang="en-US" sz="2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lot of true information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before making our  moral decisions </a:t>
            </a:r>
            <a:r>
              <a:rPr lang="en-US" sz="23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based  accurate facts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300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3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70000"/>
              </a:lnSpc>
              <a:buNone/>
            </a:pP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300" i="1" dirty="0">
                <a:latin typeface="Times New Roman" pitchFamily="18" charset="0"/>
                <a:cs typeface="Times New Roman" pitchFamily="18" charset="0"/>
              </a:rPr>
              <a:t>example:- someone who maintains that giving aid to charities working in </a:t>
            </a:r>
            <a:r>
              <a:rPr lang="en-US" sz="2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Africa is wrong. </a:t>
            </a:r>
            <a:r>
              <a:rPr lang="en-US" sz="2300" i="1" dirty="0">
                <a:latin typeface="Times New Roman" pitchFamily="18" charset="0"/>
                <a:cs typeface="Times New Roman" pitchFamily="18" charset="0"/>
              </a:rPr>
              <a:t>Because, they believes that </a:t>
            </a:r>
            <a:r>
              <a:rPr lang="en-US" sz="2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90% </a:t>
            </a:r>
            <a:r>
              <a:rPr lang="en-US" sz="2300" i="1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money </a:t>
            </a:r>
            <a:r>
              <a:rPr lang="en-US" sz="2300" i="1" dirty="0">
                <a:latin typeface="Times New Roman" pitchFamily="18" charset="0"/>
                <a:cs typeface="Times New Roman" pitchFamily="18" charset="0"/>
              </a:rPr>
              <a:t>donated in fact goes to paying </a:t>
            </a:r>
            <a:r>
              <a:rPr lang="en-US" sz="23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wealthy consultants and NGO workers</a:t>
            </a:r>
            <a:r>
              <a:rPr lang="en-US" sz="2300" i="1" dirty="0">
                <a:latin typeface="Times New Roman" pitchFamily="18" charset="0"/>
                <a:cs typeface="Times New Roman" pitchFamily="18" charset="0"/>
              </a:rPr>
              <a:t>, and only </a:t>
            </a:r>
            <a:r>
              <a:rPr lang="en-US" sz="23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10%</a:t>
            </a:r>
            <a:r>
              <a:rPr lang="en-US" sz="2300" i="1" dirty="0">
                <a:latin typeface="Times New Roman" pitchFamily="18" charset="0"/>
                <a:cs typeface="Times New Roman" pitchFamily="18" charset="0"/>
              </a:rPr>
              <a:t> goes to alleviate poverty. 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23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42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399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1563" y="277091"/>
            <a:ext cx="9088582" cy="584907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this person were shown that this was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factually incorrect,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and that in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fact 90%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of all donations were used to alleviate poverty, then their moral argument would lose its force.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B-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Consistency: -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Arguments need to be consistent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or coherence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logical reasonable harmony between parts’’.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instance, one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only argue that it is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morally wrong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kill one person and yet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morally acceptable to kill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another, if one can demonstrate that there is a morally relevant difference between the two individuals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3. Good will: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involves resorting to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our intuitions and emotions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which are notoriously difficult to integrate with rigorous theoretical debate.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64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854"/>
            <a:ext cx="8229600" cy="401782"/>
          </a:xfrm>
        </p:spPr>
        <p:txBody>
          <a:bodyPr>
            <a:noAutofit/>
          </a:bodyPr>
          <a:lstStyle/>
          <a:p>
            <a:pPr lvl="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Thinking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Ethically: A framework for Moral Decision Making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5" y="381000"/>
            <a:ext cx="8894619" cy="57451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Deciding an ethical issue can be equally difficult for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conservatives and liberals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guide our reflection on such difficult questions, philosophers, religious teachers and other thinkers have shaped various approaches to ethical decision-making.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five different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types of approaches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values to deal with moral issues are: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Fairness or </a:t>
            </a:r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Justice</a:t>
            </a: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common Good</a:t>
            </a: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Utilitarian </a:t>
            </a:r>
            <a:endParaRPr lang="en-US" sz="24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Rights, and the Virtues</a:t>
            </a:r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810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6"/>
            <a:ext cx="8229600" cy="33250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Fairness and Justice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Approach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3964"/>
            <a:ext cx="9026236" cy="593219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fairness or justice approach of ethics was the teachings of the ancient Greek philosopher 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Aristotle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who said that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‘’equals should be treated equally and unequal‘s unequally’’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basic moral question in this approach is: </a:t>
            </a:r>
          </a:p>
          <a:p>
            <a:pPr lvl="0" algn="just">
              <a:lnSpc>
                <a:spcPct val="15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How fair is an action?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Does it treat everyone in the same way, or does it how we can prevent favoritism and discrimination? 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generally, under this approach Aristotle Believes that:-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favoritism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discrimination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unjust and wrong.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ethical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knowledge is not precise knowledge, like logic and mathematics, but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 like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knowledge of nutrition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exercise.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9109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6"/>
            <a:ext cx="8229600" cy="51261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Cont.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5" y="484910"/>
            <a:ext cx="8936180" cy="5641254"/>
          </a:xfrm>
        </p:spPr>
        <p:txBody>
          <a:bodyPr>
            <a:noAutofit/>
          </a:bodyPr>
          <a:lstStyle/>
          <a:p>
            <a:pPr lvl="0"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ultimate goal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Aristotle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called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Highest Good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happiness.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human's function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makes 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human?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be good 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everything else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ability to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reason or logos.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Besides, Aristotle humans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belonged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four main categories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virtuous, the continent, the incontinent and the </a:t>
            </a:r>
            <a:r>
              <a:rPr lang="en-US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vicious.</a:t>
            </a:r>
          </a:p>
          <a:p>
            <a:pPr lvl="0"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Finally,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Aristotle believes</a:t>
            </a:r>
            <a:r>
              <a:rPr lang="en-US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approach focuses on how fairly or unfairly our actions </a:t>
            </a:r>
            <a:r>
              <a:rPr 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distribute benefits and burdens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among the members of a group.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principle </a:t>
            </a:r>
            <a:r>
              <a:rPr lang="en-US" sz="2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states </a:t>
            </a:r>
            <a:r>
              <a:rPr lang="en-US" sz="2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Treat people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same unless there are morally relevant differences between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70000"/>
              </a:lnSpc>
              <a:buFont typeface="Wingdings" pitchFamily="2" charset="2"/>
              <a:buChar char="ü"/>
            </a:pPr>
            <a:endParaRPr lang="en-US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54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5018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2. Utilitarian </a:t>
            </a:r>
            <a:r>
              <a:rPr lang="en-US" sz="2800" b="1" dirty="0">
                <a:solidFill>
                  <a:srgbClr val="C00000"/>
                </a:solidFill>
              </a:rPr>
              <a:t>Approach:</a:t>
            </a:r>
            <a:r>
              <a:rPr lang="en-US" sz="2800" b="1" u="sng" dirty="0">
                <a:solidFill>
                  <a:srgbClr val="C00000"/>
                </a:solidFill>
              </a:rPr>
              <a:t/>
            </a:r>
            <a:br>
              <a:rPr lang="en-US" sz="2800" b="1" u="sng" dirty="0">
                <a:solidFill>
                  <a:srgbClr val="C00000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43891" y="166256"/>
            <a:ext cx="10480964" cy="5578908"/>
          </a:xfrm>
        </p:spPr>
        <p:txBody>
          <a:bodyPr>
            <a:noAutofit/>
          </a:bodyPr>
          <a:lstStyle/>
          <a:p>
            <a:pPr marL="1371600" lvl="3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approach emphasize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action greatest goods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least harms, to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balance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most goods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over harm.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According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approach all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customers, employees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shareholders, the community and the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environment judged depends on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greatest goods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least harm.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Specially policy makers should be follow this approach because all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persons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 directly or indirectly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affected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the action or policy.</a:t>
            </a:r>
          </a:p>
          <a:p>
            <a:pPr marL="1371600" lvl="3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The Common Good Approach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371600" lvl="3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is ethical decision for 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approach? Answer ‘’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advances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the common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good’’.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This approach also calls attention to the common conditions that are important to the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welfare of everyone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This may be a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system of laws, effective police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 departments of 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health care, a public educational system, or even public recreation areas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1371600" lvl="3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40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20089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The Rights Approach: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228600"/>
            <a:ext cx="9372599" cy="6430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This approach was rooted in 18th c by 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Immanuel 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Kant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who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focused on the individual‘s right to choose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for her or himself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Kant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what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makes human beings different from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things?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that is peoples  dignity, their ability,  </a:t>
            </a:r>
            <a:r>
              <a:rPr lang="en-US" sz="2300" i="1" dirty="0">
                <a:latin typeface="Times New Roman" pitchFamily="18" charset="0"/>
                <a:cs typeface="Times New Roman" pitchFamily="18" charset="0"/>
              </a:rPr>
              <a:t>choose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freely and acquiring fundamental </a:t>
            </a:r>
            <a:r>
              <a:rPr lang="en-US" sz="2300" i="1" dirty="0">
                <a:latin typeface="Times New Roman" pitchFamily="18" charset="0"/>
                <a:cs typeface="Times New Roman" pitchFamily="18" charset="0"/>
              </a:rPr>
              <a:t>moral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rights include: </a:t>
            </a:r>
          </a:p>
          <a:p>
            <a:pPr algn="just">
              <a:lnSpc>
                <a:spcPct val="150000"/>
              </a:lnSpc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Right to the Truth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: We have a right to be told the truth and to be informed about matters that </a:t>
            </a:r>
            <a:r>
              <a:rPr lang="en-US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significantly affect choices</a:t>
            </a:r>
            <a:r>
              <a:rPr lang="en-US" sz="23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3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Right of Privacy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: We have the right to do, believe, and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choose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in our personal lives so long as we 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 not violate the rights of others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Right not to be injured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We have the right not to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harmed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Right to what is agreed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We have the right to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promised freely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entered into a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contract or agreement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3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8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855"/>
            <a:ext cx="8229600" cy="77585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3.1. How Can We Make Ethical Decisions And Actions?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443346"/>
            <a:ext cx="9268691" cy="5682818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mean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ethical decision?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types of decision that consider trustiness’, responsibility, fairness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action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harm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individual as well as group member of society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values of ethical decisions are determined by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goodness (rightness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the action).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real life conditions we may get difficulties to always do the right thing.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ethical nature of our action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decision,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very much dependent upon our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notion culture awareness of ``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Good‘ and ``Bad, `` Right and`` wrong``: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So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question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things are good or bad? </a:t>
            </a:r>
          </a:p>
          <a:p>
            <a:pPr algn="just">
              <a:lnSpc>
                <a:spcPct val="16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78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436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The 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Virtue Approach: 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8991600" cy="5668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this approach ethical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decisions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action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should strive for good attitudes or character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showing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high moral standards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Virtues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attitudes or character traits that enable us to be and to act in ways that develop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our highest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potential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enable us to pursue the ideals we have adopted.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Honesty</a:t>
            </a:r>
            <a:r>
              <a:rPr lang="en-US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courage, compassion, generosity, fidelity, integrity, fairness, self-control, and prudence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examples of virtues frequently cited throughout the world.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823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730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31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Whom or What Does Morality Apply?</a:t>
            </a:r>
            <a:br>
              <a:rPr lang="en-US" sz="31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1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1564" y="526474"/>
            <a:ext cx="9227128" cy="559969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There are four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aspects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Morality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considered to be applied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religious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morality,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morality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and nature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individual morality,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and social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morality. 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Religious Morality:-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Religious morality refers to a human being in 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a supernatural 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being or beings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Jewish and Christian traditions, for example, the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first three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Ten Commandments (See the figure below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pertain to this kind of morality. These commandments deal with a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person‘s relationship with God, not with any other human beings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By violating any of these </a:t>
            </a:r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three commandments,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person could, according to this particular code of ethics, act immorally toward God without acting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immorally toward anyone else.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01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401781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Cont.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3346"/>
            <a:ext cx="8686800" cy="5682818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 Ten Commandments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8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am the Lord, Your God; do not worship false </a:t>
            </a:r>
            <a:r>
              <a:rPr lang="en-US" sz="28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gods!</a:t>
            </a:r>
          </a:p>
          <a:p>
            <a:pPr marL="0" indent="0">
              <a:buNone/>
            </a:pPr>
            <a:r>
              <a:rPr lang="en-US" sz="28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Do </a:t>
            </a:r>
            <a:r>
              <a:rPr lang="en-US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not take the name of God in </a:t>
            </a:r>
            <a:r>
              <a:rPr lang="en-US" sz="28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vain</a:t>
            </a:r>
            <a:r>
              <a:rPr lang="en-US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!</a:t>
            </a:r>
            <a:endParaRPr lang="en-US" sz="2800" b="1" i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Keep holy the Sabbath </a:t>
            </a:r>
            <a:r>
              <a:rPr lang="en-US" sz="28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Day</a:t>
            </a:r>
            <a:r>
              <a:rPr lang="en-US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!</a:t>
            </a:r>
            <a:endParaRPr lang="en-US" sz="2800" b="1" i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. Honor your father and your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mother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Do not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kill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Do not commit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adultery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7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steal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7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Do not bear false witness against your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neighbor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!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7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Do not covet your neighbor‘s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spouse!</a:t>
            </a:r>
          </a:p>
          <a:p>
            <a:pPr marL="0" indent="0">
              <a:buNone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Do not covet your neighbor‘s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belongings!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       Source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 (Exod. 20:1–17) 	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62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21920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Cont.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3" y="207818"/>
            <a:ext cx="8922327" cy="725978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Morality and 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Nature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a </a:t>
            </a:r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human being in relationship to nature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Naturally, morality has been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prevalent (widespread)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all primitive cultures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such as that of the 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Native American,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in cultures of the </a:t>
            </a:r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Far East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More recently, the 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Western tradition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has also become aware of the significance of dealing with nature in a moral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manner.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make desert Greenland is moral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immoral actions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Individual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Morality:-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refers to individuals in </a:t>
            </a:r>
            <a:r>
              <a:rPr lang="en-US" sz="2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relation to themselves and to an individual code of morality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may or may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not be sanctioned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by any society or religion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person may or may not perform some particular act, not because society, law, or religion says he may or may not, but because </a:t>
            </a:r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 himself thinks it is right or wrong from within his own conscience.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232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19"/>
            <a:ext cx="8229600" cy="70658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Social Morality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839200" cy="544729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Social morality concerns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human being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relation with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other human beings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probably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most important aspect of morality,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that it cuts across all of the other aspects and is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found in more ethical systems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than any of the others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5. Who </a:t>
            </a:r>
            <a:r>
              <a:rPr lang="en-US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is Morally/Ethically Responsible</a:t>
            </a:r>
            <a:r>
              <a:rPr lang="en-US" sz="2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Morality pertains to human beings and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only to human 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beings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all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else is speculation.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Recent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experimentation of teaching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language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animals suggests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animals have minimally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capable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developing similar with those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humans.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may be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possible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future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as humans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now, animals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could be held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morally responsible for their actions.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22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855"/>
            <a:ext cx="8229600" cy="67887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Cont.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81" y="533400"/>
            <a:ext cx="8908473" cy="63246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other evidence At the present time, indicates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about the plants.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Plants should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be classified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 either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non-moral or amoral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 no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moral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sense. Therefore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 the terms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moral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ethical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human beings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world’s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history.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Moral Judgments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Moral judgments refer to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deciding what is right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is wrong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in human relations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Moral judgments are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evaluative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because, the value of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things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relation or human actions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 determine what is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right or wrong, good or bad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Besides, it is also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normative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because,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they evaluate or assess the moral worth of something based on some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norms or standards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219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709"/>
            <a:ext cx="8229600" cy="408709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Cont.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0999"/>
            <a:ext cx="8991600" cy="716972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However,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moral judging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conduct or action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motives, means,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consequences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sometimes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situation.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Motives</a:t>
            </a:r>
            <a:r>
              <a:rPr lang="en-US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motive refers to the </a:t>
            </a:r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intention</a:t>
            </a:r>
            <a:r>
              <a:rPr lang="en-US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 action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is done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A good motive is a prerequisite to conduct that we approve without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qualification.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Motives of  Jesus Christ to save world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Beside, Kant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good as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‘’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good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.‖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believes that Nothing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possibly be 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conceived in the 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world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called good without 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qualification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except a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good will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Kantian thinking the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seat of moral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worth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is the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individual’s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good will acts out of a sense of duty. </a:t>
            </a:r>
          </a:p>
        </p:txBody>
      </p:sp>
    </p:spTree>
    <p:extLst>
      <p:ext uri="{BB962C8B-B14F-4D97-AF65-F5344CB8AC3E}">
        <p14:creationId xmlns:p14="http://schemas.microsoft.com/office/powerpoint/2010/main" val="4195724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730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Cont.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540328"/>
            <a:ext cx="8853055" cy="558583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Means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term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means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defined as an agency, instrument, or method used to attain an end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‘’the end justifies the means’’.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doing morally judgment 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condemn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choice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peoples means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impresses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unjust, cruel,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immoral and moral.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Consequences: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Consequences are the effects or results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 moral decision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based on a value.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should be thinking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about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consequences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action evil and goodness.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The Moral Situation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moral situation involves moral agents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human beings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make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choices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and consciously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decisions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As moral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agents 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have both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duties and rights. </a:t>
            </a:r>
          </a:p>
        </p:txBody>
      </p:sp>
    </p:spTree>
    <p:extLst>
      <p:ext uri="{BB962C8B-B14F-4D97-AF65-F5344CB8AC3E}">
        <p14:creationId xmlns:p14="http://schemas.microsoft.com/office/powerpoint/2010/main" val="2256287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845127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Makes an Action Moral?	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0837" y="429490"/>
            <a:ext cx="9240982" cy="816032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 following are features that make an action moral:  </a:t>
            </a:r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7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7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moral act involves an </a:t>
            </a:r>
            <a:r>
              <a:rPr lang="en-US" sz="27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agent:-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e.g. not animal but human being involved.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7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moral act involves </a:t>
            </a:r>
            <a:r>
              <a:rPr lang="en-US" sz="27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intention: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e.g. includes our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motives that are important to determine the 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rightness or wrongness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of an action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 moral act affects </a:t>
            </a:r>
            <a:r>
              <a:rPr lang="en-US" sz="27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others: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actions not affects agents himself and other beneficiary.</a:t>
            </a:r>
            <a:endParaRPr lang="en-US" sz="27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66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Should Human Beings Be Moral?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8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803564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Cont.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3999" cy="693419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two concepts good.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first kind of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good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called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instrumental good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because the goodness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things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their being instruments towards the attainment of the other things which are considered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good not simply 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instruments or relative.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category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good is called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intrinsic good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because we value these things (whatever they may turn out to be) not for what they lead to but for what they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or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essential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(natural good).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60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Cont.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5417" y="166255"/>
            <a:ext cx="9102436" cy="73429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Yes, there are things which are </a:t>
            </a:r>
            <a:r>
              <a:rPr lang="en-US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instrumentally bad and intrinsically bad.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Some things(action) can fulfill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both qualities.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our country things such as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Female Genital Mutilation, early marriage, kidnapping, abduction, Ignorance, poverty, corruption, murder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some of the things which are considered to be unethical or bad or evil practices which are to be </a:t>
            </a:r>
            <a:r>
              <a:rPr lang="en-US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eradicated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Look at the following tasks for ethical decisions.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key tasks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ethical decision  is </a:t>
            </a:r>
            <a:r>
              <a:rPr lang="en-US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ethical reasoning, generally analyze and critically consider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values  of the action.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second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key task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ethics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ethical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decision)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 evaluate the adequacy of reasons that we give for our actions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e. g based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sound evidence and/or logical argument. </a:t>
            </a:r>
          </a:p>
          <a:p>
            <a:pPr algn="just">
              <a:lnSpc>
                <a:spcPct val="150000"/>
              </a:lnSpc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8217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78873"/>
            <a:ext cx="8229600" cy="136467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Cont.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7710" y="110836"/>
            <a:ext cx="9171709" cy="6015327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third tasks </a:t>
            </a: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ethical decision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weighing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ethical values and evaluating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different ethical arguments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unlike many other kinds of human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tasks because of,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Ethical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values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easy to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understand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as other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kinds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values.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thical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problems are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as clear as other kinds of problems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resolving ethical problems as definitively is not always possible.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Good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ethical thinking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purposefully seeks out the grey in questions and concerns in order to acknowledge the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diversity and complexity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roles, situations and circumstances that arise in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human life and relationships.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75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0178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Ethical Principles and Values of Moral Judgments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32509" y="360218"/>
            <a:ext cx="9462654" cy="5765945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branch of philosophical study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ethics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‘ is concerned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coherent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set of rules‘ or principles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people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ought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live. It also Systematically,  examines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ethical frameworks, most people instead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useful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set of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day-to-day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rules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influence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govern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their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behavior commonly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wrong to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steal,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right to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help 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people.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Moral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Judgments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sometimes the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complexities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actions may challenges simple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rules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our ethical principles.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Consider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wrong to kill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Does it </a:t>
            </a:r>
            <a:r>
              <a:rPr lang="en-US" sz="2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capital </a:t>
            </a:r>
            <a:r>
              <a:rPr lang="en-US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punishment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is wrong? </a:t>
            </a:r>
            <a:endParaRPr lang="en-US" sz="2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it wrong to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kill animals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? Is killing in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self-defence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wrong? Is the termination of pregnancy wrong? Is euthanasia wrong? </a:t>
            </a:r>
          </a:p>
        </p:txBody>
      </p:sp>
    </p:spTree>
    <p:extLst>
      <p:ext uri="{BB962C8B-B14F-4D97-AF65-F5344CB8AC3E}">
        <p14:creationId xmlns:p14="http://schemas.microsoft.com/office/powerpoint/2010/main" val="318562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6"/>
            <a:ext cx="8229600" cy="374071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Cont.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6254" y="471056"/>
            <a:ext cx="9296400" cy="5655108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apply 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questions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answers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 right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wrong 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need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questions in more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detail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theoretical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frameworks helps to us,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to analyze complex problems and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rational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coherent solutions to those problems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Besides, there are three identified underlying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principles or rules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reach your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decision include.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70000"/>
              </a:lnSpc>
            </a:pP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should do the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best thing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 my career in the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long run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.‘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70000"/>
              </a:lnSpc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It is OK to tell someone a lie if it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prevents someone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from being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hurt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by the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truth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.‘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 should always help someone in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difficulty.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‘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7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304799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Moral intuitions and Critical Reasoning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5" y="228600"/>
            <a:ext cx="8977745" cy="665710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study of ethics involves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reasoning about our feelings.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other words, it involves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making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sense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rationalizing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our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intuitions 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(general idea)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about what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’right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good‘’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Almost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people, to a greater or lesser extent, are capable of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experiencing feelings of empathy towards others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Empathy:-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provides us with a sense of what others are feeling and may thereby allow us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identify with other people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Traer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(2013)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Empathy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refers, as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our moral sentiments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(general opinion)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ethical reasoning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our moral principles. </a:t>
            </a: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Traer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(2013)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assumption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integration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these moral sentiments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principles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our conscience. Our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moral conscience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then, is based on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emotions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but should also be supported by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reason. </a:t>
            </a:r>
          </a:p>
          <a:p>
            <a:pPr algn="just">
              <a:lnSpc>
                <a:spcPct val="16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5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803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6982" y="484910"/>
            <a:ext cx="9164781" cy="6470072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societies are characterized by their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own ethical ideas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expressed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terms of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attitudes and beliefs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their own 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customs.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Those ethical ideal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formalized in the laws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regulations of a society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nation or state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customs and laws can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influence the consciences and the moral sentiments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those living in a 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society, as individuals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acquire ideas and attitudes from their families and from their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wider society. 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Philosophical ethics asks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us to take a step back from these influences and instead to reflect critically on our sentiments and attitudes.</a:t>
            </a:r>
          </a:p>
        </p:txBody>
      </p:sp>
    </p:spTree>
    <p:extLst>
      <p:ext uri="{BB962C8B-B14F-4D97-AF65-F5344CB8AC3E}">
        <p14:creationId xmlns:p14="http://schemas.microsoft.com/office/powerpoint/2010/main" val="325938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3009</Words>
  <Application>Microsoft Office PowerPoint</Application>
  <PresentationFormat>On-screen Show (4:3)</PresentationFormat>
  <Paragraphs>134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 CHAPTER THREE </vt:lpstr>
      <vt:lpstr>3.1. How Can We Make Ethical Decisions And Actions? </vt:lpstr>
      <vt:lpstr> Cont.</vt:lpstr>
      <vt:lpstr>Cont.</vt:lpstr>
      <vt:lpstr>Cont.</vt:lpstr>
      <vt:lpstr> Ethical Principles and Values of Moral Judgments </vt:lpstr>
      <vt:lpstr>Cont.</vt:lpstr>
      <vt:lpstr>Moral intuitions and Critical Reasoning</vt:lpstr>
      <vt:lpstr>Cont.</vt:lpstr>
      <vt:lpstr> Rationalization</vt:lpstr>
      <vt:lpstr>cont</vt:lpstr>
      <vt:lpstr> Ethics and Religious Faith </vt:lpstr>
      <vt:lpstr>Testing moral arguments</vt:lpstr>
      <vt:lpstr> Cont.</vt:lpstr>
      <vt:lpstr> Thinking Ethically: A framework for Moral Decision Making  </vt:lpstr>
      <vt:lpstr>1. Fairness and Justice Approach</vt:lpstr>
      <vt:lpstr>Cont.</vt:lpstr>
      <vt:lpstr>2. Utilitarian Approach: </vt:lpstr>
      <vt:lpstr>4. The Rights Approach:</vt:lpstr>
      <vt:lpstr>5. The Virtue Approach:  </vt:lpstr>
      <vt:lpstr> To Whom or What Does Morality Apply? </vt:lpstr>
      <vt:lpstr>Cont.</vt:lpstr>
      <vt:lpstr>Cont.</vt:lpstr>
      <vt:lpstr>4. Social Morality</vt:lpstr>
      <vt:lpstr>Cont.</vt:lpstr>
      <vt:lpstr>Cont.</vt:lpstr>
      <vt:lpstr>Cont.</vt:lpstr>
      <vt:lpstr>What Makes an Action Moral?  </vt:lpstr>
      <vt:lpstr>Why Should Human Beings Be Moral?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CHAPTER THREE </dc:title>
  <dc:creator>ismail - [2010]</dc:creator>
  <cp:lastModifiedBy>User</cp:lastModifiedBy>
  <cp:revision>160</cp:revision>
  <dcterms:created xsi:type="dcterms:W3CDTF">2020-04-03T08:22:24Z</dcterms:created>
  <dcterms:modified xsi:type="dcterms:W3CDTF">2020-10-26T12:04:49Z</dcterms:modified>
</cp:coreProperties>
</file>