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B303-BEED-41EE-972B-9B91477B2CD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18CB-5BF1-4141-954B-DAAE76D6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C67E-01AF-4B7A-9BF6-6A9AAD579663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904-0E8C-4C11-83C4-65774188A1CA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316E-363C-436F-966E-6A7673E9D25D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55FD-9547-4506-96D0-5156FF042B82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752-7622-43AB-979D-C7F13BD4BE06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79DF-1C95-4A99-86E8-D133C3392DBB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263F-0234-4E20-A7DD-5B533A78020C}" type="datetime1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68C5-A557-457F-BE7C-C16B1E533F43}" type="datetime1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167-92FC-4CF7-A6E9-30746F0120C0}" type="datetime1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F378-0A23-4FD8-8269-BFBA19C8C956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076-B4CC-4C57-98AD-E3AFA5DBCE92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6B74F-B9BE-496B-A00F-CE2B66E186E6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A786-DE0A-4676-B525-66BEA7103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1371599"/>
          </a:xfrm>
        </p:spPr>
        <p:txBody>
          <a:bodyPr/>
          <a:lstStyle/>
          <a:p>
            <a:r>
              <a:rPr lang="en-US" b="1" dirty="0" smtClean="0">
                <a:latin typeface="Garamond" pitchFamily="18" charset="0"/>
              </a:rPr>
              <a:t>Logic and Critical Thinking 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oudy" pitchFamily="18" charset="0"/>
              </a:rPr>
              <a:t>Course code: </a:t>
            </a:r>
            <a:r>
              <a:rPr lang="en-US" sz="2800" b="1" dirty="0" smtClean="0">
                <a:solidFill>
                  <a:srgbClr val="0070C0"/>
                </a:solidFill>
                <a:latin typeface="Goudy" pitchFamily="18" charset="0"/>
              </a:rPr>
              <a:t>PHIL1011</a:t>
            </a:r>
            <a:endParaRPr lang="en-US" sz="2800" b="1" dirty="0">
              <a:solidFill>
                <a:srgbClr val="0070C0"/>
              </a:solidFill>
              <a:latin typeface="Goudy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Dear students, philosophy is an activity: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 it can’t make you a philosopher; rather when you critically think and do it.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1.3. Fields of Philosophy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Metaphysics: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Epistemology: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Axiology: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"/>
          <p:cNvSpPr>
            <a:spLocks noGrp="1"/>
          </p:cNvSpPr>
          <p:nvPr>
            <p:ph idx="1"/>
          </p:nvPr>
        </p:nvSpPr>
        <p:spPr>
          <a:xfrm>
            <a:off x="299085" y="0"/>
            <a:ext cx="8064500" cy="596328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/>
                <a:cs typeface="Times New Roman"/>
              </a:rPr>
              <a:t>1.3.1. Metaphysics: </a:t>
            </a:r>
          </a:p>
          <a:p>
            <a:pPr algn="just"/>
            <a:r>
              <a:rPr lang="en-US" dirty="0" smtClean="0">
                <a:latin typeface="Times New Roman"/>
                <a:cs typeface="Times New Roman"/>
              </a:rPr>
              <a:t>studies the ultimate nature of reality or existence.</a:t>
            </a:r>
          </a:p>
          <a:p>
            <a:pPr lvl="1" algn="just"/>
            <a:r>
              <a:rPr lang="en-US" i="1" dirty="0" smtClean="0">
                <a:latin typeface="Times New Roman"/>
                <a:cs typeface="Times New Roman"/>
              </a:rPr>
              <a:t>Does God exist, and if so, can we prove it?</a:t>
            </a:r>
          </a:p>
          <a:p>
            <a:pPr lvl="1" algn="just"/>
            <a:r>
              <a:rPr lang="en-US" i="1" dirty="0" smtClean="0">
                <a:latin typeface="Times New Roman"/>
                <a:cs typeface="Times New Roman"/>
              </a:rPr>
              <a:t>Are human actions free, or predetermined by a supernatural force?</a:t>
            </a:r>
          </a:p>
          <a:p>
            <a:pPr algn="just"/>
            <a:r>
              <a:rPr lang="en-US" dirty="0" smtClean="0">
                <a:latin typeface="Times New Roman"/>
                <a:cs typeface="Times New Roman"/>
              </a:rPr>
              <a:t>It is evident that the question of reality is not as simplistic as it appears.</a:t>
            </a:r>
          </a:p>
          <a:p>
            <a:pPr algn="just"/>
            <a:r>
              <a:rPr lang="en-US" dirty="0" smtClean="0">
                <a:latin typeface="Times New Roman"/>
                <a:cs typeface="Times New Roman"/>
              </a:rPr>
              <a:t>Example: What is exactly the nature of the floor upon which you stand?</a:t>
            </a:r>
          </a:p>
          <a:p>
            <a:pPr lvl="1" algn="just"/>
            <a:r>
              <a:rPr lang="en-US" dirty="0" smtClean="0">
                <a:latin typeface="Times New Roman"/>
                <a:cs typeface="Times New Roman"/>
              </a:rPr>
              <a:t>It is obviously flat, solid, and smooth; it has a particular color; it is composed of an identifiable material, such as wood or concrete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Metaphysics questions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divided in to four aspects: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Cosmological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study of theories about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origin, nature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development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universe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an orderly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how the world comes? By design or accident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Theological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religious theory that deals with God.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God is both all good and all powerful, why does evil exist?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Anthropologica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l: deals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the study of human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beings.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relationship between mind and body?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fundamental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body?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Are people born good, evil, or morally neutral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we have free will or predetermined?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Ontological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study of the nature of existence,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1.3.2. Epistemology: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Study about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What is true?” and “How do we know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?”</a:t>
            </a:r>
          </a:p>
          <a:p>
            <a:pPr algn="just">
              <a:buFont typeface="Wingdings" pitchFamily="2" charset="2"/>
              <a:buChar char="§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Skepticism and agnosticism???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Sources of Knowledge: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Empiricism: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knowledge obtained through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senses/experience.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Rationalism: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claims that humans are capable of arriving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irrefutable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knowledge independently of sensory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experience. Knowledge is based on reason.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Intuition: immediate cognition;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knowledge which is immediately evident without experience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Revelation: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religious knowledge as a source of knowledge.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Authority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1.3.3. Axiology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/>
              </a:rPr>
              <a:t>From two Greek words: </a:t>
            </a:r>
            <a:r>
              <a:rPr lang="en-US" sz="2800" i="1" dirty="0" err="1" smtClean="0">
                <a:latin typeface="Times New Roman"/>
              </a:rPr>
              <a:t>Axios</a:t>
            </a:r>
            <a:r>
              <a:rPr lang="en-US" sz="2800" dirty="0" smtClean="0">
                <a:latin typeface="Times New Roman"/>
              </a:rPr>
              <a:t> (worth, value) and </a:t>
            </a:r>
            <a:r>
              <a:rPr lang="en-US" sz="2800" i="1" dirty="0" smtClean="0">
                <a:latin typeface="Times New Roman"/>
              </a:rPr>
              <a:t>logy</a:t>
            </a:r>
            <a:r>
              <a:rPr lang="en-US" sz="2800" dirty="0" smtClean="0">
                <a:latin typeface="Times New Roman"/>
              </a:rPr>
              <a:t> (study)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/>
              </a:rPr>
              <a:t>Axiology </a:t>
            </a:r>
            <a:r>
              <a:rPr lang="en-US" sz="2800" dirty="0">
                <a:latin typeface="Times New Roman"/>
              </a:rPr>
              <a:t>is the philosophical study of value, which originally meant the worth of </a:t>
            </a:r>
            <a:r>
              <a:rPr lang="en-US" sz="2800" dirty="0" smtClean="0">
                <a:latin typeface="Times New Roman"/>
              </a:rPr>
              <a:t>something.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/>
              </a:rPr>
              <a:t>It includes </a:t>
            </a:r>
            <a:r>
              <a:rPr lang="en-US" sz="2800" dirty="0">
                <a:latin typeface="Times New Roman"/>
              </a:rPr>
              <a:t>the studies of moral values, aesthetic values, as well as political and social values</a:t>
            </a:r>
            <a:r>
              <a:rPr lang="en-US" sz="2800" dirty="0" smtClean="0">
                <a:latin typeface="Times New Roman"/>
              </a:rPr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/>
              </a:rPr>
              <a:t>Deals with: </a:t>
            </a:r>
            <a:r>
              <a:rPr lang="en-US" sz="2800" b="1" dirty="0" smtClean="0">
                <a:latin typeface="Times New Roman"/>
              </a:rPr>
              <a:t>aesthetics, ethics, and social/political philosophy. 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Aesthetics: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study of beauty!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Ethics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study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morality/action of right of wrong.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Meta-ethics: investigation of the meaning of good or bad.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Normative ethics: studies moral principles of conducts. </a:t>
            </a:r>
          </a:p>
          <a:p>
            <a:pPr lvl="2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Can be consequential, deontological, virtue.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Applied ethics: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explain, justify, apply moral rules,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Social/politic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 philosophy: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of the value judgments operating in a civil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society. 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What </a:t>
            </a:r>
            <a:r>
              <a:rPr lang="en-US" i="1" dirty="0"/>
              <a:t>form of government is </a:t>
            </a:r>
            <a:r>
              <a:rPr lang="en-US" i="1" dirty="0" smtClean="0"/>
              <a:t>best?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What </a:t>
            </a:r>
            <a:r>
              <a:rPr lang="en-US" i="1" dirty="0"/>
              <a:t>economic system is </a:t>
            </a:r>
            <a:r>
              <a:rPr lang="en-US" i="1" dirty="0" smtClean="0"/>
              <a:t>best?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What </a:t>
            </a:r>
            <a:r>
              <a:rPr lang="en-US" i="1" dirty="0"/>
              <a:t>is justice/injustice?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1.4. Importance of philosophy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i="1" dirty="0" smtClean="0"/>
              <a:t>to examine one’s life in the world,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Times New Roman"/>
              </a:rPr>
              <a:t>Intellectual </a:t>
            </a:r>
            <a:r>
              <a:rPr lang="en-US" i="1" dirty="0">
                <a:latin typeface="Times New Roman"/>
              </a:rPr>
              <a:t>and Behavioral </a:t>
            </a:r>
            <a:r>
              <a:rPr lang="en-US" i="1" dirty="0" smtClean="0">
                <a:latin typeface="Times New Roman"/>
              </a:rPr>
              <a:t>Independence</a:t>
            </a:r>
            <a:endParaRPr lang="en-US" i="1" dirty="0">
              <a:latin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Times New Roman"/>
              </a:rPr>
              <a:t>Reflective self-awareness… knowing your self.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Times New Roman"/>
              </a:rPr>
              <a:t> Flexibility</a:t>
            </a:r>
            <a:r>
              <a:rPr lang="en-US" i="1" dirty="0">
                <a:latin typeface="Times New Roman"/>
              </a:rPr>
              <a:t>, Tolerance, and </a:t>
            </a:r>
            <a:r>
              <a:rPr lang="en-US" i="1" dirty="0" smtClean="0">
                <a:latin typeface="Times New Roman"/>
              </a:rPr>
              <a:t>Open-Mindedness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Creative and Critical </a:t>
            </a:r>
            <a:r>
              <a:rPr lang="en-US" i="1" dirty="0" smtClean="0"/>
              <a:t>Thinking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Times New Roman"/>
              </a:rPr>
              <a:t>To deal with uncertainty of living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What is the course of Logic and Critical Thinking?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Dear students, this course aimed at making students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critically question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people,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gather 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valuate the argument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others and themselves.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Course Content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one: Logic and Philosophy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Two: Basic concepts of logic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Three: Logic and Language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Four: Basic concepts of Critical Thinking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Five: Logical Reasoning and Fallacies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Six: Categorical Proposition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Chapter One: Logic and Philosophy</a:t>
            </a:r>
          </a:p>
        </p:txBody>
      </p:sp>
      <p:sp>
        <p:nvSpPr>
          <p:cNvPr id="4099" name="Shape"/>
          <p:cNvSpPr>
            <a:spLocks noGrp="1"/>
          </p:cNvSpPr>
          <p:nvPr>
            <p:ph idx="1"/>
          </p:nvPr>
        </p:nvSpPr>
        <p:spPr>
          <a:xfrm>
            <a:off x="610870" y="1417955"/>
            <a:ext cx="8229600" cy="483108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/>
                <a:cs typeface="Times New Roman"/>
              </a:rPr>
              <a:t>Logic:</a:t>
            </a:r>
          </a:p>
          <a:p>
            <a:pPr lvl="1" algn="just"/>
            <a:r>
              <a:rPr lang="en-US" b="1" dirty="0" smtClean="0">
                <a:latin typeface="Times New Roman"/>
                <a:cs typeface="Times New Roman"/>
              </a:rPr>
              <a:t>As a field of study</a:t>
            </a:r>
            <a:r>
              <a:rPr lang="en-US" dirty="0" smtClean="0">
                <a:latin typeface="Times New Roman"/>
                <a:cs typeface="Times New Roman"/>
              </a:rPr>
              <a:t>: branch of philosophy that deals with the study of arguments </a:t>
            </a:r>
          </a:p>
          <a:p>
            <a:pPr lvl="1" algn="just"/>
            <a:r>
              <a:rPr lang="en-US" b="1" dirty="0" smtClean="0">
                <a:latin typeface="Times New Roman"/>
                <a:cs typeface="Times New Roman"/>
              </a:rPr>
              <a:t>As an instrument</a:t>
            </a:r>
            <a:r>
              <a:rPr lang="en-US" dirty="0" smtClean="0">
                <a:latin typeface="Times New Roman"/>
                <a:cs typeface="Times New Roman"/>
              </a:rPr>
              <a:t>: a means to construct rational arguments and evaluate the argument of others. </a:t>
            </a:r>
          </a:p>
          <a:p>
            <a:pPr algn="just"/>
            <a:r>
              <a:rPr lang="en-US" b="1" dirty="0" smtClean="0">
                <a:latin typeface="Times New Roman"/>
                <a:cs typeface="Times New Roman"/>
              </a:rPr>
              <a:t>Philosophy: </a:t>
            </a:r>
            <a:r>
              <a:rPr lang="en-US" dirty="0" smtClean="0">
                <a:latin typeface="Times New Roman"/>
                <a:cs typeface="Times New Roman"/>
              </a:rPr>
              <a:t>is the study of general and fundamental problems concerning matters such as existence, knowledge, truth, beauty, law, justice, validity, mind, and language.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 of the chapter: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meaning, nature and features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philosophy;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Recognize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major fields of philosophy;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why it is so important to learn logic and philosophy.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1.1. Meaning and Nature of Philosophy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specific subject matter , so it is difficult to define it.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development of critical habits, the continuous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for truth,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questioning of the apparent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Philosophy deals primarily 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issues than subject matters.  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Philosophy begins from wonder! </a:t>
            </a:r>
          </a:p>
          <a:p>
            <a:pPr lvl="1" algn="just"/>
            <a:r>
              <a:rPr lang="en-US" sz="2400" i="1" dirty="0"/>
              <a:t>“Wonder is the feeling of a philosopher, and philosophy begins in wonder</a:t>
            </a:r>
            <a:r>
              <a:rPr lang="en-US" sz="2400" i="1" dirty="0" smtClean="0"/>
              <a:t>” (Socrates)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Etymologically: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from two Greek words: ‘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philo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’ and ‘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sophia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’ which means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Love and wisdom respectively!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it means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wisdom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!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Philosophical questions: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God exist?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reality?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knowledge?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What does it mean to know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N.B. Philosophy is wisdom but not all wisdom are philosophy!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Philosophy deals with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questioning the apparent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go beyond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common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to speculate about things that other people accept with no doubt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philosophical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“an active imaginative process of formulating proper questions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and resolving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them by rigorous, persistent analysis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(Vincent Barry).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Therefore, philosophy is a rational and critical enterprise that tries to formulate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answer fundamental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questions through an intensive application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reason.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Critical thinking is changeable; because: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Philosophers have different views and assumptions,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universe is dynamic/changeable,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experience is incomplete.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Philosophy is a rational attempt to look at the world as a whole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Philosophy is the logical analysis of language and the clarification of the meaning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of words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and concepts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Philosophy is a group of perennial problems that interest people and for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which philosophers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always have sought answers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what is right and wrong?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What is life and Why I’m here?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How things operate in the universe? Chance or order?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Free will or pre-determinism? </a:t>
            </a:r>
          </a:p>
          <a:p>
            <a:pPr algn="just"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A786-DE0A-4676-B525-66BEA71034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7969</TotalTime>
  <Words>1047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Logic and Critical Thinking </vt:lpstr>
      <vt:lpstr>What is the course of Logic and Critical Thinking?</vt:lpstr>
      <vt:lpstr>Course Content</vt:lpstr>
      <vt:lpstr>Chapter One: Logic and Philosophy</vt:lpstr>
      <vt:lpstr>PowerPoint Presentation</vt:lpstr>
      <vt:lpstr>1.1. Meaning and Nature of Philosophy</vt:lpstr>
      <vt:lpstr>PowerPoint Presentation</vt:lpstr>
      <vt:lpstr>PowerPoint Presentation</vt:lpstr>
      <vt:lpstr>PowerPoint Presentation</vt:lpstr>
      <vt:lpstr>PowerPoint Presentation</vt:lpstr>
      <vt:lpstr>1.3. Fields of Philosophy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Three: Informal Fallacies</dc:title>
  <dc:creator>Sue Davis</dc:creator>
  <cp:lastModifiedBy>awol</cp:lastModifiedBy>
  <cp:revision>492</cp:revision>
  <cp:lastPrinted>2017-04-08T05:09:30Z</cp:lastPrinted>
  <dcterms:created xsi:type="dcterms:W3CDTF">2016-08-26T08:42:25Z</dcterms:created>
  <dcterms:modified xsi:type="dcterms:W3CDTF">2021-07-01T09:10:30Z</dcterms:modified>
</cp:coreProperties>
</file>