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5"/>
  </p:notesMasterIdLst>
  <p:sldIdLst>
    <p:sldId id="256" r:id="rId2"/>
    <p:sldId id="258" r:id="rId3"/>
    <p:sldId id="260" r:id="rId4"/>
    <p:sldId id="308" r:id="rId5"/>
    <p:sldId id="261" r:id="rId6"/>
    <p:sldId id="314" r:id="rId7"/>
    <p:sldId id="315" r:id="rId8"/>
    <p:sldId id="316" r:id="rId9"/>
    <p:sldId id="317" r:id="rId10"/>
    <p:sldId id="318" r:id="rId11"/>
    <p:sldId id="417" r:id="rId12"/>
    <p:sldId id="319" r:id="rId13"/>
    <p:sldId id="418" r:id="rId14"/>
    <p:sldId id="320" r:id="rId15"/>
    <p:sldId id="321" r:id="rId16"/>
    <p:sldId id="419" r:id="rId17"/>
    <p:sldId id="411" r:id="rId18"/>
    <p:sldId id="420" r:id="rId19"/>
    <p:sldId id="294" r:id="rId20"/>
    <p:sldId id="326" r:id="rId21"/>
    <p:sldId id="322" r:id="rId22"/>
    <p:sldId id="421" r:id="rId23"/>
    <p:sldId id="310" r:id="rId24"/>
    <p:sldId id="324" r:id="rId25"/>
    <p:sldId id="325" r:id="rId26"/>
    <p:sldId id="323" r:id="rId27"/>
    <p:sldId id="262" r:id="rId28"/>
    <p:sldId id="432" r:id="rId29"/>
    <p:sldId id="433" r:id="rId30"/>
    <p:sldId id="312" r:id="rId31"/>
    <p:sldId id="311" r:id="rId32"/>
    <p:sldId id="264" r:id="rId33"/>
    <p:sldId id="265" r:id="rId34"/>
    <p:sldId id="266" r:id="rId35"/>
    <p:sldId id="414" r:id="rId36"/>
    <p:sldId id="422" r:id="rId37"/>
    <p:sldId id="413" r:id="rId38"/>
    <p:sldId id="423" r:id="rId39"/>
    <p:sldId id="267" r:id="rId40"/>
    <p:sldId id="339" r:id="rId41"/>
    <p:sldId id="340" r:id="rId42"/>
    <p:sldId id="425" r:id="rId43"/>
    <p:sldId id="426" r:id="rId44"/>
    <p:sldId id="329" r:id="rId45"/>
    <p:sldId id="330" r:id="rId46"/>
    <p:sldId id="331" r:id="rId47"/>
    <p:sldId id="332" r:id="rId48"/>
    <p:sldId id="333" r:id="rId49"/>
    <p:sldId id="334" r:id="rId50"/>
    <p:sldId id="335" r:id="rId51"/>
    <p:sldId id="336" r:id="rId52"/>
    <p:sldId id="337" r:id="rId53"/>
    <p:sldId id="300" r:id="rId54"/>
    <p:sldId id="342" r:id="rId55"/>
    <p:sldId id="344" r:id="rId56"/>
    <p:sldId id="424" r:id="rId57"/>
    <p:sldId id="345" r:id="rId58"/>
    <p:sldId id="346" r:id="rId59"/>
    <p:sldId id="348" r:id="rId60"/>
    <p:sldId id="427" r:id="rId61"/>
    <p:sldId id="349" r:id="rId62"/>
    <p:sldId id="409" r:id="rId63"/>
    <p:sldId id="350" r:id="rId64"/>
    <p:sldId id="351" r:id="rId65"/>
    <p:sldId id="410" r:id="rId66"/>
    <p:sldId id="353" r:id="rId67"/>
    <p:sldId id="354" r:id="rId68"/>
    <p:sldId id="305" r:id="rId69"/>
    <p:sldId id="356" r:id="rId70"/>
    <p:sldId id="272" r:id="rId71"/>
    <p:sldId id="357" r:id="rId72"/>
    <p:sldId id="359" r:id="rId73"/>
    <p:sldId id="358" r:id="rId74"/>
    <p:sldId id="274" r:id="rId75"/>
    <p:sldId id="275" r:id="rId76"/>
    <p:sldId id="276" r:id="rId77"/>
    <p:sldId id="360" r:id="rId78"/>
    <p:sldId id="361" r:id="rId79"/>
    <p:sldId id="405" r:id="rId80"/>
    <p:sldId id="402" r:id="rId81"/>
    <p:sldId id="428" r:id="rId82"/>
    <p:sldId id="403" r:id="rId83"/>
    <p:sldId id="429" r:id="rId84"/>
    <p:sldId id="430" r:id="rId85"/>
    <p:sldId id="404" r:id="rId86"/>
    <p:sldId id="363" r:id="rId87"/>
    <p:sldId id="364" r:id="rId88"/>
    <p:sldId id="365" r:id="rId89"/>
    <p:sldId id="415" r:id="rId90"/>
    <p:sldId id="406" r:id="rId91"/>
    <p:sldId id="366" r:id="rId92"/>
    <p:sldId id="416" r:id="rId93"/>
    <p:sldId id="367" r:id="rId94"/>
    <p:sldId id="368" r:id="rId95"/>
    <p:sldId id="369" r:id="rId96"/>
    <p:sldId id="370" r:id="rId97"/>
    <p:sldId id="371" r:id="rId98"/>
    <p:sldId id="372" r:id="rId99"/>
    <p:sldId id="373" r:id="rId100"/>
    <p:sldId id="374" r:id="rId101"/>
    <p:sldId id="375" r:id="rId102"/>
    <p:sldId id="376" r:id="rId103"/>
    <p:sldId id="431" r:id="rId104"/>
    <p:sldId id="377" r:id="rId105"/>
    <p:sldId id="378" r:id="rId106"/>
    <p:sldId id="379" r:id="rId107"/>
    <p:sldId id="380" r:id="rId108"/>
    <p:sldId id="381" r:id="rId109"/>
    <p:sldId id="382" r:id="rId110"/>
    <p:sldId id="384" r:id="rId111"/>
    <p:sldId id="385" r:id="rId112"/>
    <p:sldId id="386" r:id="rId113"/>
    <p:sldId id="387" r:id="rId114"/>
    <p:sldId id="388" r:id="rId115"/>
    <p:sldId id="389" r:id="rId116"/>
    <p:sldId id="390" r:id="rId117"/>
    <p:sldId id="391" r:id="rId118"/>
    <p:sldId id="392" r:id="rId119"/>
    <p:sldId id="393" r:id="rId120"/>
    <p:sldId id="394" r:id="rId121"/>
    <p:sldId id="395" r:id="rId122"/>
    <p:sldId id="396" r:id="rId123"/>
    <p:sldId id="397" r:id="rId124"/>
    <p:sldId id="398" r:id="rId125"/>
    <p:sldId id="399" r:id="rId126"/>
    <p:sldId id="400" r:id="rId127"/>
    <p:sldId id="401" r:id="rId128"/>
    <p:sldId id="434" r:id="rId129"/>
    <p:sldId id="435" r:id="rId130"/>
    <p:sldId id="436" r:id="rId131"/>
    <p:sldId id="437" r:id="rId132"/>
    <p:sldId id="438" r:id="rId133"/>
    <p:sldId id="439" r:id="rId134"/>
    <p:sldId id="440" r:id="rId135"/>
    <p:sldId id="441" r:id="rId136"/>
    <p:sldId id="442" r:id="rId137"/>
    <p:sldId id="443" r:id="rId138"/>
    <p:sldId id="444" r:id="rId139"/>
    <p:sldId id="445" r:id="rId140"/>
    <p:sldId id="446" r:id="rId141"/>
    <p:sldId id="447" r:id="rId142"/>
    <p:sldId id="448" r:id="rId143"/>
    <p:sldId id="449" r:id="rId144"/>
    <p:sldId id="450" r:id="rId145"/>
    <p:sldId id="451" r:id="rId146"/>
    <p:sldId id="452" r:id="rId147"/>
    <p:sldId id="453" r:id="rId148"/>
    <p:sldId id="454" r:id="rId149"/>
    <p:sldId id="455" r:id="rId150"/>
    <p:sldId id="456" r:id="rId151"/>
    <p:sldId id="457" r:id="rId152"/>
    <p:sldId id="458" r:id="rId153"/>
    <p:sldId id="459" r:id="rId154"/>
    <p:sldId id="460" r:id="rId155"/>
    <p:sldId id="461" r:id="rId156"/>
    <p:sldId id="462" r:id="rId157"/>
    <p:sldId id="463" r:id="rId158"/>
    <p:sldId id="465" r:id="rId159"/>
    <p:sldId id="466" r:id="rId160"/>
    <p:sldId id="467" r:id="rId161"/>
    <p:sldId id="468" r:id="rId162"/>
    <p:sldId id="469" r:id="rId163"/>
    <p:sldId id="464" r:id="rId1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475E9CF-296B-4D56-9232-DC47D2669AA2}" type="doc">
      <dgm:prSet loTypeId="urn:microsoft.com/office/officeart/2005/8/layout/pyramid3#1" loCatId="pyramid" qsTypeId="urn:microsoft.com/office/officeart/2005/8/quickstyle/simple1#1" qsCatId="simple" csTypeId="urn:microsoft.com/office/officeart/2005/8/colors/accent1_2#1" csCatId="accent1" phldr="1"/>
      <dgm:spPr/>
    </dgm:pt>
    <dgm:pt modelId="{848115E0-4F42-4A34-81C7-8F42564039DF}">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err="1" smtClean="0"/>
            <a:t>Macrocycle</a:t>
          </a:r>
          <a:endParaRPr lang="en-US" dirty="0"/>
        </a:p>
      </dgm:t>
    </dgm:pt>
    <dgm:pt modelId="{5AB769F3-7702-41D6-B9EE-33CB77EDB315}" type="parTrans" cxnId="{5FBFB502-40BA-4172-A20C-B90FEBFC666F}">
      <dgm:prSet/>
      <dgm:spPr/>
      <dgm:t>
        <a:bodyPr/>
        <a:lstStyle/>
        <a:p>
          <a:endParaRPr lang="en-US"/>
        </a:p>
      </dgm:t>
    </dgm:pt>
    <dgm:pt modelId="{780336E8-CC6B-44BE-AB5E-75D2C913CFC3}" type="sibTrans" cxnId="{5FBFB502-40BA-4172-A20C-B90FEBFC666F}">
      <dgm:prSet/>
      <dgm:spPr/>
      <dgm:t>
        <a:bodyPr/>
        <a:lstStyle/>
        <a:p>
          <a:endParaRPr lang="en-US"/>
        </a:p>
      </dgm:t>
    </dgm:pt>
    <dgm:pt modelId="{62415D28-D32F-4611-9D63-F49BC3DAFAC4}">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err="1" smtClean="0"/>
            <a:t>Mesocycle</a:t>
          </a:r>
          <a:endParaRPr lang="en-US" dirty="0"/>
        </a:p>
      </dgm:t>
    </dgm:pt>
    <dgm:pt modelId="{4F276F73-DBE5-4CD4-9478-B3EA25468BC0}" type="parTrans" cxnId="{9EB8F7D8-591D-4457-AE9A-585704C514AD}">
      <dgm:prSet/>
      <dgm:spPr/>
      <dgm:t>
        <a:bodyPr/>
        <a:lstStyle/>
        <a:p>
          <a:endParaRPr lang="en-US"/>
        </a:p>
      </dgm:t>
    </dgm:pt>
    <dgm:pt modelId="{727EED2C-7D8D-428A-8F8D-A36EDF432783}" type="sibTrans" cxnId="{9EB8F7D8-591D-4457-AE9A-585704C514AD}">
      <dgm:prSet/>
      <dgm:spPr/>
      <dgm:t>
        <a:bodyPr/>
        <a:lstStyle/>
        <a:p>
          <a:endParaRPr lang="en-US"/>
        </a:p>
      </dgm:t>
    </dgm:pt>
    <dgm:pt modelId="{D03FBEB0-1CC5-40FE-A744-116C17343E92}">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err="1" smtClean="0"/>
            <a:t>Microcycle</a:t>
          </a:r>
          <a:endParaRPr lang="en-US" dirty="0"/>
        </a:p>
      </dgm:t>
    </dgm:pt>
    <dgm:pt modelId="{1DE120D8-F813-4A0E-A726-4F088DBF607D}" type="parTrans" cxnId="{45552A63-CFFF-437E-A5C5-1CE7B53E15C1}">
      <dgm:prSet/>
      <dgm:spPr/>
      <dgm:t>
        <a:bodyPr/>
        <a:lstStyle/>
        <a:p>
          <a:endParaRPr lang="en-US"/>
        </a:p>
      </dgm:t>
    </dgm:pt>
    <dgm:pt modelId="{BDCF8DF8-F516-4210-A5C1-5D85EA6C1F4D}" type="sibTrans" cxnId="{45552A63-CFFF-437E-A5C5-1CE7B53E15C1}">
      <dgm:prSet/>
      <dgm:spPr/>
      <dgm:t>
        <a:bodyPr/>
        <a:lstStyle/>
        <a:p>
          <a:endParaRPr lang="en-US"/>
        </a:p>
      </dgm:t>
    </dgm:pt>
    <dgm:pt modelId="{F0691E16-1086-4A9C-8483-F8ACA39B878E}">
      <dgm:prSet phldrT="[Text]" custT="1"/>
      <dgm:spPr>
        <a:solidFill>
          <a:srgbClr val="92D050"/>
        </a:solidFill>
      </dgm:spPr>
      <dgm:t>
        <a:bodyPr/>
        <a:lstStyle/>
        <a:p>
          <a:pPr marL="0" marR="0" indent="0" defTabSz="914400" eaLnBrk="1" fontAlgn="auto" latinLnBrk="0" hangingPunct="1">
            <a:lnSpc>
              <a:spcPct val="100000"/>
            </a:lnSpc>
            <a:spcBef>
              <a:spcPts val="0"/>
            </a:spcBef>
            <a:spcAft>
              <a:spcPts val="0"/>
            </a:spcAft>
            <a:buClrTx/>
            <a:buSzTx/>
            <a:buFontTx/>
            <a:buNone/>
          </a:pPr>
          <a:r>
            <a:rPr lang="en-US" sz="2000" dirty="0" smtClean="0"/>
            <a:t>Group of </a:t>
          </a:r>
          <a:r>
            <a:rPr lang="en-US" sz="2000" dirty="0" err="1" smtClean="0"/>
            <a:t>mesocycle</a:t>
          </a:r>
          <a:endParaRPr lang="en-US" sz="2000" dirty="0"/>
        </a:p>
      </dgm:t>
    </dgm:pt>
    <dgm:pt modelId="{92C2446D-5C5B-4EDE-84ED-223EEF1C432B}" type="parTrans" cxnId="{1B9789F2-A180-4487-8CD4-8DADF6C5C28A}">
      <dgm:prSet/>
      <dgm:spPr/>
      <dgm:t>
        <a:bodyPr/>
        <a:lstStyle/>
        <a:p>
          <a:endParaRPr lang="en-US"/>
        </a:p>
      </dgm:t>
    </dgm:pt>
    <dgm:pt modelId="{C073674C-7EFD-4EE6-8C11-6D7FF06DCAA6}" type="sibTrans" cxnId="{1B9789F2-A180-4487-8CD4-8DADF6C5C28A}">
      <dgm:prSet/>
      <dgm:spPr/>
      <dgm:t>
        <a:bodyPr/>
        <a:lstStyle/>
        <a:p>
          <a:endParaRPr lang="en-US"/>
        </a:p>
      </dgm:t>
    </dgm:pt>
    <dgm:pt modelId="{0275CB98-A18A-4563-A04B-ADDAA77FB9EB}">
      <dgm:prSet phldrT="[Text]"/>
      <dgm:spPr>
        <a:solidFill>
          <a:srgbClr val="92D050"/>
        </a:solidFill>
      </dgm:spPr>
      <dgm:t>
        <a:bodyPr/>
        <a:lstStyle/>
        <a:p>
          <a:r>
            <a:rPr lang="en-US" dirty="0" smtClean="0"/>
            <a:t>Group of </a:t>
          </a:r>
          <a:r>
            <a:rPr lang="en-US" dirty="0" err="1" smtClean="0"/>
            <a:t>microcycles</a:t>
          </a:r>
          <a:endParaRPr lang="en-US" dirty="0"/>
        </a:p>
      </dgm:t>
    </dgm:pt>
    <dgm:pt modelId="{A0CACAB9-39F4-476C-A511-7F0131F8F26A}" type="parTrans" cxnId="{D023647E-3F60-46B5-BFA8-E89C5C44231C}">
      <dgm:prSet/>
      <dgm:spPr/>
      <dgm:t>
        <a:bodyPr/>
        <a:lstStyle/>
        <a:p>
          <a:endParaRPr lang="en-US"/>
        </a:p>
      </dgm:t>
    </dgm:pt>
    <dgm:pt modelId="{AB45F244-C14C-4C21-923A-D15D83D5DA0B}" type="sibTrans" cxnId="{D023647E-3F60-46B5-BFA8-E89C5C44231C}">
      <dgm:prSet/>
      <dgm:spPr/>
      <dgm:t>
        <a:bodyPr/>
        <a:lstStyle/>
        <a:p>
          <a:endParaRPr lang="en-US"/>
        </a:p>
      </dgm:t>
    </dgm:pt>
    <dgm:pt modelId="{EED64E3E-1F60-4D62-B9AE-53A93D843922}">
      <dgm:prSet phldrT="[Text]" custT="1"/>
      <dgm:spPr>
        <a:solidFill>
          <a:srgbClr val="92D050"/>
        </a:solidFill>
      </dgm:spPr>
      <dgm:t>
        <a:bodyPr/>
        <a:lstStyle/>
        <a:p>
          <a:r>
            <a:rPr lang="en-US" sz="2000" dirty="0" smtClean="0"/>
            <a:t>Group of training session</a:t>
          </a:r>
          <a:endParaRPr lang="en-US" sz="2000" dirty="0"/>
        </a:p>
      </dgm:t>
    </dgm:pt>
    <dgm:pt modelId="{15C817F1-CB90-4815-AE62-991E7D1861C4}" type="parTrans" cxnId="{71B6674B-9910-48B0-A61C-73A56947F6B3}">
      <dgm:prSet/>
      <dgm:spPr/>
      <dgm:t>
        <a:bodyPr/>
        <a:lstStyle/>
        <a:p>
          <a:endParaRPr lang="en-US"/>
        </a:p>
      </dgm:t>
    </dgm:pt>
    <dgm:pt modelId="{0B701424-4A86-485E-897B-80C672E011FE}" type="sibTrans" cxnId="{71B6674B-9910-48B0-A61C-73A56947F6B3}">
      <dgm:prSet/>
      <dgm:spPr/>
      <dgm:t>
        <a:bodyPr/>
        <a:lstStyle/>
        <a:p>
          <a:endParaRPr lang="en-US"/>
        </a:p>
      </dgm:t>
    </dgm:pt>
    <dgm:pt modelId="{575DF953-8F2D-4828-8E80-0842712B10A1}">
      <dgm:prSet phldrT="[Text]" custT="1"/>
      <dgm:spPr>
        <a:solidFill>
          <a:srgbClr val="92D050"/>
        </a:solidFill>
      </dgm:spPr>
      <dgm:t>
        <a:bodyPr/>
        <a:lstStyle/>
        <a:p>
          <a:r>
            <a:rPr lang="en-US" sz="2000" dirty="0" smtClean="0"/>
            <a:t>"</a:t>
          </a:r>
          <a:r>
            <a:rPr lang="en-US" sz="2000" b="1" i="1" dirty="0" smtClean="0"/>
            <a:t>Training week</a:t>
          </a:r>
          <a:r>
            <a:rPr lang="en-US" sz="1700" b="1" i="1" dirty="0" smtClean="0"/>
            <a:t>“ </a:t>
          </a:r>
          <a:endParaRPr lang="en-US" sz="1700" dirty="0"/>
        </a:p>
      </dgm:t>
    </dgm:pt>
    <dgm:pt modelId="{026173F2-1DE8-44B1-AF1D-0F0A9E32A223}" type="parTrans" cxnId="{7BB2D673-C949-4365-8CA3-C7CA3D536496}">
      <dgm:prSet/>
      <dgm:spPr/>
      <dgm:t>
        <a:bodyPr/>
        <a:lstStyle/>
        <a:p>
          <a:endParaRPr lang="en-US"/>
        </a:p>
      </dgm:t>
    </dgm:pt>
    <dgm:pt modelId="{9AB54F5D-709D-4D07-8797-F61126285FAC}" type="sibTrans" cxnId="{7BB2D673-C949-4365-8CA3-C7CA3D536496}">
      <dgm:prSet/>
      <dgm:spPr/>
      <dgm:t>
        <a:bodyPr/>
        <a:lstStyle/>
        <a:p>
          <a:endParaRPr lang="en-US"/>
        </a:p>
      </dgm:t>
    </dgm:pt>
    <dgm:pt modelId="{7DC007E9-719B-46F9-81C1-CFDDB8BC9519}">
      <dgm:prSet phldrT="[Text]"/>
      <dgm:spPr>
        <a:solidFill>
          <a:srgbClr val="92D050"/>
        </a:solidFill>
      </dgm:spPr>
      <dgm:t>
        <a:bodyPr/>
        <a:lstStyle/>
        <a:p>
          <a:pPr marL="228600" indent="0" defTabSz="933450">
            <a:lnSpc>
              <a:spcPct val="90000"/>
            </a:lnSpc>
            <a:spcBef>
              <a:spcPct val="0"/>
            </a:spcBef>
            <a:spcAft>
              <a:spcPct val="15000"/>
            </a:spcAft>
            <a:buNone/>
          </a:pPr>
          <a:endParaRPr lang="en-US" sz="1800" dirty="0"/>
        </a:p>
      </dgm:t>
    </dgm:pt>
    <dgm:pt modelId="{6CCB4D08-3962-4600-B68E-F8EDCFC02253}" type="parTrans" cxnId="{ACA0920C-CC27-42F0-99B9-2DFC0E93B90B}">
      <dgm:prSet/>
      <dgm:spPr/>
      <dgm:t>
        <a:bodyPr/>
        <a:lstStyle/>
        <a:p>
          <a:endParaRPr lang="en-US"/>
        </a:p>
      </dgm:t>
    </dgm:pt>
    <dgm:pt modelId="{A90ADE4F-E389-4D39-86D7-7CE10C2A166B}" type="sibTrans" cxnId="{ACA0920C-CC27-42F0-99B9-2DFC0E93B90B}">
      <dgm:prSet/>
      <dgm:spPr/>
      <dgm:t>
        <a:bodyPr/>
        <a:lstStyle/>
        <a:p>
          <a:endParaRPr lang="en-US"/>
        </a:p>
      </dgm:t>
    </dgm:pt>
    <dgm:pt modelId="{683165B1-0A6B-4E7A-A031-E82365FABEDB}">
      <dgm:prSet phldrT="[Text]" custT="1"/>
      <dgm:spPr>
        <a:solidFill>
          <a:srgbClr val="92D050"/>
        </a:solidFill>
      </dgm:spPr>
      <dgm:t>
        <a:bodyPr/>
        <a:lstStyle/>
        <a:p>
          <a:pPr marL="0" marR="0" indent="0" defTabSz="914400" eaLnBrk="1" fontAlgn="auto" latinLnBrk="0" hangingPunct="1">
            <a:lnSpc>
              <a:spcPct val="100000"/>
            </a:lnSpc>
            <a:spcBef>
              <a:spcPts val="0"/>
            </a:spcBef>
            <a:spcAft>
              <a:spcPts val="0"/>
            </a:spcAft>
            <a:buClrTx/>
            <a:buSzTx/>
            <a:buFontTx/>
            <a:buNone/>
          </a:pPr>
          <a:r>
            <a:rPr lang="en-US" sz="2000" dirty="0" smtClean="0"/>
            <a:t>Usually 3 months  </a:t>
          </a:r>
          <a:r>
            <a:rPr lang="en-US" sz="2000" dirty="0" err="1" smtClean="0">
              <a:solidFill>
                <a:schemeClr val="tx1"/>
              </a:solidFill>
            </a:rPr>
            <a:t>months</a:t>
          </a:r>
          <a:r>
            <a:rPr lang="en-US" sz="2000" dirty="0" smtClean="0"/>
            <a:t> and above.</a:t>
          </a:r>
          <a:endParaRPr lang="en-US" sz="2000" dirty="0"/>
        </a:p>
      </dgm:t>
    </dgm:pt>
    <dgm:pt modelId="{D3D4AD7A-CC90-4306-AAE6-BEE974325B49}" type="parTrans" cxnId="{8AF7E4AD-1041-40C8-A6E7-FBA8C0D97A11}">
      <dgm:prSet/>
      <dgm:spPr/>
      <dgm:t>
        <a:bodyPr/>
        <a:lstStyle/>
        <a:p>
          <a:endParaRPr lang="en-US"/>
        </a:p>
      </dgm:t>
    </dgm:pt>
    <dgm:pt modelId="{30153202-222A-4460-AAC0-66A308755F65}" type="sibTrans" cxnId="{8AF7E4AD-1041-40C8-A6E7-FBA8C0D97A11}">
      <dgm:prSet/>
      <dgm:spPr/>
      <dgm:t>
        <a:bodyPr/>
        <a:lstStyle/>
        <a:p>
          <a:endParaRPr lang="en-US"/>
        </a:p>
      </dgm:t>
    </dgm:pt>
    <dgm:pt modelId="{31BE0166-A316-4345-9713-CA594AE04853}">
      <dgm:prSet phldrT="[Text]"/>
      <dgm:spPr>
        <a:solidFill>
          <a:srgbClr val="92D050"/>
        </a:solidFill>
      </dgm:spPr>
      <dgm:t>
        <a:bodyPr/>
        <a:lstStyle/>
        <a:p>
          <a:r>
            <a:rPr lang="en-US" dirty="0" smtClean="0"/>
            <a:t> usually one month but can vary from 3 to 7 wks</a:t>
          </a:r>
          <a:endParaRPr lang="en-US" dirty="0"/>
        </a:p>
      </dgm:t>
    </dgm:pt>
    <dgm:pt modelId="{2C8C43E7-FBA2-4641-AEAC-6FDF2C0DB622}" type="parTrans" cxnId="{296E7CA7-4C23-4672-8B00-EAC5B552D46E}">
      <dgm:prSet/>
      <dgm:spPr/>
      <dgm:t>
        <a:bodyPr/>
        <a:lstStyle/>
        <a:p>
          <a:endParaRPr lang="en-US"/>
        </a:p>
      </dgm:t>
    </dgm:pt>
    <dgm:pt modelId="{8375FCF4-A371-48DA-849C-66469D9C8C41}" type="sibTrans" cxnId="{296E7CA7-4C23-4672-8B00-EAC5B552D46E}">
      <dgm:prSet/>
      <dgm:spPr/>
      <dgm:t>
        <a:bodyPr/>
        <a:lstStyle/>
        <a:p>
          <a:endParaRPr lang="en-US"/>
        </a:p>
      </dgm:t>
    </dgm:pt>
    <dgm:pt modelId="{6E9D6E57-BD31-49C1-9F07-D0C8CA140218}">
      <dgm:prSet phldrT="[Text]" custT="1"/>
      <dgm:spPr>
        <a:solidFill>
          <a:srgbClr val="92D050"/>
        </a:solidFill>
      </dgm:spPr>
      <dgm:t>
        <a:bodyPr/>
        <a:lstStyle/>
        <a:p>
          <a:r>
            <a:rPr lang="en-US" sz="2000" dirty="0" smtClean="0"/>
            <a:t>Usually  1wk but can vary 4-10 days </a:t>
          </a:r>
          <a:endParaRPr lang="en-US" sz="2000" dirty="0"/>
        </a:p>
      </dgm:t>
    </dgm:pt>
    <dgm:pt modelId="{D2321041-1C96-4AA3-8453-FCDDEE832B97}" type="parTrans" cxnId="{B5F147C2-DA1E-402F-A7D3-1B05E5EA63DF}">
      <dgm:prSet/>
      <dgm:spPr/>
      <dgm:t>
        <a:bodyPr/>
        <a:lstStyle/>
        <a:p>
          <a:endParaRPr lang="en-US"/>
        </a:p>
      </dgm:t>
    </dgm:pt>
    <dgm:pt modelId="{5D2E5AE9-598E-4183-BAC4-B281C3B8A5D7}" type="sibTrans" cxnId="{B5F147C2-DA1E-402F-A7D3-1B05E5EA63DF}">
      <dgm:prSet/>
      <dgm:spPr/>
      <dgm:t>
        <a:bodyPr/>
        <a:lstStyle/>
        <a:p>
          <a:endParaRPr lang="en-US"/>
        </a:p>
      </dgm:t>
    </dgm:pt>
    <dgm:pt modelId="{0FA4A70A-882B-4343-8B21-E1D7602B3292}" type="pres">
      <dgm:prSet presAssocID="{1475E9CF-296B-4D56-9232-DC47D2669AA2}" presName="Name0" presStyleCnt="0">
        <dgm:presLayoutVars>
          <dgm:dir/>
          <dgm:animLvl val="lvl"/>
          <dgm:resizeHandles val="exact"/>
        </dgm:presLayoutVars>
      </dgm:prSet>
      <dgm:spPr/>
    </dgm:pt>
    <dgm:pt modelId="{FF2A0885-4E88-4062-BF50-D111FD4922BE}" type="pres">
      <dgm:prSet presAssocID="{848115E0-4F42-4A34-81C7-8F42564039DF}" presName="Name8" presStyleCnt="0"/>
      <dgm:spPr/>
    </dgm:pt>
    <dgm:pt modelId="{6BA177C1-0B3E-4829-975A-18072F581E40}" type="pres">
      <dgm:prSet presAssocID="{848115E0-4F42-4A34-81C7-8F42564039DF}" presName="acctBkgd" presStyleLbl="alignAcc1" presStyleIdx="0" presStyleCnt="3" custScaleX="90049"/>
      <dgm:spPr/>
      <dgm:t>
        <a:bodyPr/>
        <a:lstStyle/>
        <a:p>
          <a:endParaRPr lang="en-US"/>
        </a:p>
      </dgm:t>
    </dgm:pt>
    <dgm:pt modelId="{A610CC2F-F10A-427F-80B2-8A6060D95084}" type="pres">
      <dgm:prSet presAssocID="{848115E0-4F42-4A34-81C7-8F42564039DF}" presName="acctTx" presStyleLbl="alignAcc1" presStyleIdx="0" presStyleCnt="3">
        <dgm:presLayoutVars>
          <dgm:bulletEnabled val="1"/>
        </dgm:presLayoutVars>
      </dgm:prSet>
      <dgm:spPr/>
      <dgm:t>
        <a:bodyPr/>
        <a:lstStyle/>
        <a:p>
          <a:endParaRPr lang="en-US"/>
        </a:p>
      </dgm:t>
    </dgm:pt>
    <dgm:pt modelId="{7163E909-C705-4F4F-BD38-C51C219F01AA}" type="pres">
      <dgm:prSet presAssocID="{848115E0-4F42-4A34-81C7-8F42564039DF}" presName="level" presStyleLbl="node1" presStyleIdx="0" presStyleCnt="3" custScaleX="91038" custScaleY="28318" custLinFactNeighborX="166" custLinFactNeighborY="-1817">
        <dgm:presLayoutVars>
          <dgm:chMax val="1"/>
          <dgm:bulletEnabled val="1"/>
        </dgm:presLayoutVars>
      </dgm:prSet>
      <dgm:spPr/>
      <dgm:t>
        <a:bodyPr/>
        <a:lstStyle/>
        <a:p>
          <a:endParaRPr lang="en-US"/>
        </a:p>
      </dgm:t>
    </dgm:pt>
    <dgm:pt modelId="{F3367822-1209-4950-B014-872D7C8AE431}" type="pres">
      <dgm:prSet presAssocID="{848115E0-4F42-4A34-81C7-8F42564039DF}" presName="levelTx" presStyleLbl="revTx" presStyleIdx="0" presStyleCnt="0">
        <dgm:presLayoutVars>
          <dgm:chMax val="1"/>
          <dgm:bulletEnabled val="1"/>
        </dgm:presLayoutVars>
      </dgm:prSet>
      <dgm:spPr/>
      <dgm:t>
        <a:bodyPr/>
        <a:lstStyle/>
        <a:p>
          <a:endParaRPr lang="en-US"/>
        </a:p>
      </dgm:t>
    </dgm:pt>
    <dgm:pt modelId="{80FBE43B-7AA2-4FEB-BABA-B73C4BFE9314}" type="pres">
      <dgm:prSet presAssocID="{62415D28-D32F-4611-9D63-F49BC3DAFAC4}" presName="Name8" presStyleCnt="0"/>
      <dgm:spPr/>
    </dgm:pt>
    <dgm:pt modelId="{405CD320-53AB-4F4D-BCE3-9AEF7C7BBB60}" type="pres">
      <dgm:prSet presAssocID="{62415D28-D32F-4611-9D63-F49BC3DAFAC4}" presName="acctBkgd" presStyleLbl="alignAcc1" presStyleIdx="1" presStyleCnt="3" custScaleX="65098" custLinFactNeighborX="9152" custLinFactNeighborY="-104"/>
      <dgm:spPr/>
      <dgm:t>
        <a:bodyPr/>
        <a:lstStyle/>
        <a:p>
          <a:endParaRPr lang="en-US"/>
        </a:p>
      </dgm:t>
    </dgm:pt>
    <dgm:pt modelId="{0F0F54C0-020D-4143-98D4-69AE4D874CD6}" type="pres">
      <dgm:prSet presAssocID="{62415D28-D32F-4611-9D63-F49BC3DAFAC4}" presName="acctTx" presStyleLbl="alignAcc1" presStyleIdx="1" presStyleCnt="3">
        <dgm:presLayoutVars>
          <dgm:bulletEnabled val="1"/>
        </dgm:presLayoutVars>
      </dgm:prSet>
      <dgm:spPr/>
      <dgm:t>
        <a:bodyPr/>
        <a:lstStyle/>
        <a:p>
          <a:endParaRPr lang="en-US"/>
        </a:p>
      </dgm:t>
    </dgm:pt>
    <dgm:pt modelId="{BCA9E976-8C67-4E8A-8B5D-DE53EF6EFF78}" type="pres">
      <dgm:prSet presAssocID="{62415D28-D32F-4611-9D63-F49BC3DAFAC4}" presName="level" presStyleLbl="node1" presStyleIdx="1" presStyleCnt="3" custScaleX="91732" custScaleY="31655">
        <dgm:presLayoutVars>
          <dgm:chMax val="1"/>
          <dgm:bulletEnabled val="1"/>
        </dgm:presLayoutVars>
      </dgm:prSet>
      <dgm:spPr/>
      <dgm:t>
        <a:bodyPr/>
        <a:lstStyle/>
        <a:p>
          <a:endParaRPr lang="en-US"/>
        </a:p>
      </dgm:t>
    </dgm:pt>
    <dgm:pt modelId="{72E065B9-614C-45C1-9309-E28AD6F857AD}" type="pres">
      <dgm:prSet presAssocID="{62415D28-D32F-4611-9D63-F49BC3DAFAC4}" presName="levelTx" presStyleLbl="revTx" presStyleIdx="0" presStyleCnt="0">
        <dgm:presLayoutVars>
          <dgm:chMax val="1"/>
          <dgm:bulletEnabled val="1"/>
        </dgm:presLayoutVars>
      </dgm:prSet>
      <dgm:spPr/>
      <dgm:t>
        <a:bodyPr/>
        <a:lstStyle/>
        <a:p>
          <a:endParaRPr lang="en-US"/>
        </a:p>
      </dgm:t>
    </dgm:pt>
    <dgm:pt modelId="{87941BE8-8052-4C96-AFED-7A2B3CC76097}" type="pres">
      <dgm:prSet presAssocID="{D03FBEB0-1CC5-40FE-A744-116C17343E92}" presName="Name8" presStyleCnt="0"/>
      <dgm:spPr/>
    </dgm:pt>
    <dgm:pt modelId="{F9988BE9-6C7A-4F6F-AFEE-E4D9A7D8C549}" type="pres">
      <dgm:prSet presAssocID="{D03FBEB0-1CC5-40FE-A744-116C17343E92}" presName="acctBkgd" presStyleLbl="alignAcc1" presStyleIdx="2" presStyleCnt="3" custScaleX="66273" custLinFactNeighborX="20248" custLinFactNeighborY="-1118"/>
      <dgm:spPr/>
      <dgm:t>
        <a:bodyPr/>
        <a:lstStyle/>
        <a:p>
          <a:endParaRPr lang="en-US"/>
        </a:p>
      </dgm:t>
    </dgm:pt>
    <dgm:pt modelId="{36A6343E-7BB4-4446-8B0F-06B92E5C0FD1}" type="pres">
      <dgm:prSet presAssocID="{D03FBEB0-1CC5-40FE-A744-116C17343E92}" presName="acctTx" presStyleLbl="alignAcc1" presStyleIdx="2" presStyleCnt="3">
        <dgm:presLayoutVars>
          <dgm:bulletEnabled val="1"/>
        </dgm:presLayoutVars>
      </dgm:prSet>
      <dgm:spPr/>
      <dgm:t>
        <a:bodyPr/>
        <a:lstStyle/>
        <a:p>
          <a:endParaRPr lang="en-US"/>
        </a:p>
      </dgm:t>
    </dgm:pt>
    <dgm:pt modelId="{6BDC8796-BC9C-493A-9415-32BB6C44427D}" type="pres">
      <dgm:prSet presAssocID="{D03FBEB0-1CC5-40FE-A744-116C17343E92}" presName="level" presStyleLbl="node1" presStyleIdx="2" presStyleCnt="3" custScaleY="28832">
        <dgm:presLayoutVars>
          <dgm:chMax val="1"/>
          <dgm:bulletEnabled val="1"/>
        </dgm:presLayoutVars>
      </dgm:prSet>
      <dgm:spPr/>
      <dgm:t>
        <a:bodyPr/>
        <a:lstStyle/>
        <a:p>
          <a:endParaRPr lang="en-US"/>
        </a:p>
      </dgm:t>
    </dgm:pt>
    <dgm:pt modelId="{CA4FD2A1-7789-4D46-B3AC-4C84AAA3C6F8}" type="pres">
      <dgm:prSet presAssocID="{D03FBEB0-1CC5-40FE-A744-116C17343E92}" presName="levelTx" presStyleLbl="revTx" presStyleIdx="0" presStyleCnt="0">
        <dgm:presLayoutVars>
          <dgm:chMax val="1"/>
          <dgm:bulletEnabled val="1"/>
        </dgm:presLayoutVars>
      </dgm:prSet>
      <dgm:spPr/>
      <dgm:t>
        <a:bodyPr/>
        <a:lstStyle/>
        <a:p>
          <a:endParaRPr lang="en-US"/>
        </a:p>
      </dgm:t>
    </dgm:pt>
  </dgm:ptLst>
  <dgm:cxnLst>
    <dgm:cxn modelId="{1D1D5910-1FE7-4D36-9672-A9681679D341}" type="presOf" srcId="{F0691E16-1086-4A9C-8483-F8ACA39B878E}" destId="{6BA177C1-0B3E-4829-975A-18072F581E40}" srcOrd="0" destOrd="0" presId="urn:microsoft.com/office/officeart/2005/8/layout/pyramid3#1"/>
    <dgm:cxn modelId="{73A252BA-17F7-4B9E-B7ED-EB642470522F}" type="presOf" srcId="{683165B1-0A6B-4E7A-A031-E82365FABEDB}" destId="{A610CC2F-F10A-427F-80B2-8A6060D95084}" srcOrd="1" destOrd="1" presId="urn:microsoft.com/office/officeart/2005/8/layout/pyramid3#1"/>
    <dgm:cxn modelId="{954DB688-9EFF-4B57-BB74-798CB2F7E6F1}" type="presOf" srcId="{848115E0-4F42-4A34-81C7-8F42564039DF}" destId="{F3367822-1209-4950-B014-872D7C8AE431}" srcOrd="1" destOrd="0" presId="urn:microsoft.com/office/officeart/2005/8/layout/pyramid3#1"/>
    <dgm:cxn modelId="{06DCC881-3C44-4B18-94CB-9138188C6ED0}" type="presOf" srcId="{7DC007E9-719B-46F9-81C1-CFDDB8BC9519}" destId="{6BA177C1-0B3E-4829-975A-18072F581E40}" srcOrd="0" destOrd="2" presId="urn:microsoft.com/office/officeart/2005/8/layout/pyramid3#1"/>
    <dgm:cxn modelId="{5E4F45E5-F2B6-4674-AE58-2C4F8538B76C}" type="presOf" srcId="{D03FBEB0-1CC5-40FE-A744-116C17343E92}" destId="{CA4FD2A1-7789-4D46-B3AC-4C84AAA3C6F8}" srcOrd="1" destOrd="0" presId="urn:microsoft.com/office/officeart/2005/8/layout/pyramid3#1"/>
    <dgm:cxn modelId="{1511A36E-C9A9-494F-A1D8-31A379AD9502}" type="presOf" srcId="{31BE0166-A316-4345-9713-CA594AE04853}" destId="{405CD320-53AB-4F4D-BCE3-9AEF7C7BBB60}" srcOrd="0" destOrd="1" presId="urn:microsoft.com/office/officeart/2005/8/layout/pyramid3#1"/>
    <dgm:cxn modelId="{FDCC7D53-4948-4F1B-BE5F-9843CA92E999}" type="presOf" srcId="{D03FBEB0-1CC5-40FE-A744-116C17343E92}" destId="{6BDC8796-BC9C-493A-9415-32BB6C44427D}" srcOrd="0" destOrd="0" presId="urn:microsoft.com/office/officeart/2005/8/layout/pyramid3#1"/>
    <dgm:cxn modelId="{EFDD75C6-A4A8-464F-B4C5-41F30A07E580}" type="presOf" srcId="{62415D28-D32F-4611-9D63-F49BC3DAFAC4}" destId="{BCA9E976-8C67-4E8A-8B5D-DE53EF6EFF78}" srcOrd="0" destOrd="0" presId="urn:microsoft.com/office/officeart/2005/8/layout/pyramid3#1"/>
    <dgm:cxn modelId="{7BB2D673-C949-4365-8CA3-C7CA3D536496}" srcId="{D03FBEB0-1CC5-40FE-A744-116C17343E92}" destId="{575DF953-8F2D-4828-8E80-0842712B10A1}" srcOrd="2" destOrd="0" parTransId="{026173F2-1DE8-44B1-AF1D-0F0A9E32A223}" sibTransId="{9AB54F5D-709D-4D07-8797-F61126285FAC}"/>
    <dgm:cxn modelId="{209E6DAC-F504-4645-AF2D-1099622496D4}" type="presOf" srcId="{EED64E3E-1F60-4D62-B9AE-53A93D843922}" destId="{F9988BE9-6C7A-4F6F-AFEE-E4D9A7D8C549}" srcOrd="0" destOrd="0" presId="urn:microsoft.com/office/officeart/2005/8/layout/pyramid3#1"/>
    <dgm:cxn modelId="{5FBFB502-40BA-4172-A20C-B90FEBFC666F}" srcId="{1475E9CF-296B-4D56-9232-DC47D2669AA2}" destId="{848115E0-4F42-4A34-81C7-8F42564039DF}" srcOrd="0" destOrd="0" parTransId="{5AB769F3-7702-41D6-B9EE-33CB77EDB315}" sibTransId="{780336E8-CC6B-44BE-AB5E-75D2C913CFC3}"/>
    <dgm:cxn modelId="{71B6674B-9910-48B0-A61C-73A56947F6B3}" srcId="{D03FBEB0-1CC5-40FE-A744-116C17343E92}" destId="{EED64E3E-1F60-4D62-B9AE-53A93D843922}" srcOrd="0" destOrd="0" parTransId="{15C817F1-CB90-4815-AE62-991E7D1861C4}" sibTransId="{0B701424-4A86-485E-897B-80C672E011FE}"/>
    <dgm:cxn modelId="{90D352E7-210F-4ACC-B802-BFA5012AFF9C}" type="presOf" srcId="{1475E9CF-296B-4D56-9232-DC47D2669AA2}" destId="{0FA4A70A-882B-4343-8B21-E1D7602B3292}" srcOrd="0" destOrd="0" presId="urn:microsoft.com/office/officeart/2005/8/layout/pyramid3#1"/>
    <dgm:cxn modelId="{9EB8F7D8-591D-4457-AE9A-585704C514AD}" srcId="{1475E9CF-296B-4D56-9232-DC47D2669AA2}" destId="{62415D28-D32F-4611-9D63-F49BC3DAFAC4}" srcOrd="1" destOrd="0" parTransId="{4F276F73-DBE5-4CD4-9478-B3EA25468BC0}" sibTransId="{727EED2C-7D8D-428A-8F8D-A36EDF432783}"/>
    <dgm:cxn modelId="{63BEAD39-9319-4B57-9F69-492B5C1E5917}" type="presOf" srcId="{31BE0166-A316-4345-9713-CA594AE04853}" destId="{0F0F54C0-020D-4143-98D4-69AE4D874CD6}" srcOrd="1" destOrd="1" presId="urn:microsoft.com/office/officeart/2005/8/layout/pyramid3#1"/>
    <dgm:cxn modelId="{F7604FCC-3433-4197-884C-38F803D3E36A}" type="presOf" srcId="{848115E0-4F42-4A34-81C7-8F42564039DF}" destId="{7163E909-C705-4F4F-BD38-C51C219F01AA}" srcOrd="0" destOrd="0" presId="urn:microsoft.com/office/officeart/2005/8/layout/pyramid3#1"/>
    <dgm:cxn modelId="{43CA40FB-3420-4EFD-A4F6-7D651945A0D6}" type="presOf" srcId="{0275CB98-A18A-4563-A04B-ADDAA77FB9EB}" destId="{405CD320-53AB-4F4D-BCE3-9AEF7C7BBB60}" srcOrd="0" destOrd="0" presId="urn:microsoft.com/office/officeart/2005/8/layout/pyramid3#1"/>
    <dgm:cxn modelId="{67CEE004-B3E8-4CBA-85EC-9E5C47900CFF}" type="presOf" srcId="{575DF953-8F2D-4828-8E80-0842712B10A1}" destId="{36A6343E-7BB4-4446-8B0F-06B92E5C0FD1}" srcOrd="1" destOrd="2" presId="urn:microsoft.com/office/officeart/2005/8/layout/pyramid3#1"/>
    <dgm:cxn modelId="{7545EFEE-526A-4D19-9EC1-9E7463A77476}" type="presOf" srcId="{6E9D6E57-BD31-49C1-9F07-D0C8CA140218}" destId="{F9988BE9-6C7A-4F6F-AFEE-E4D9A7D8C549}" srcOrd="0" destOrd="1" presId="urn:microsoft.com/office/officeart/2005/8/layout/pyramid3#1"/>
    <dgm:cxn modelId="{296E7CA7-4C23-4672-8B00-EAC5B552D46E}" srcId="{62415D28-D32F-4611-9D63-F49BC3DAFAC4}" destId="{31BE0166-A316-4345-9713-CA594AE04853}" srcOrd="1" destOrd="0" parTransId="{2C8C43E7-FBA2-4641-AEAC-6FDF2C0DB622}" sibTransId="{8375FCF4-A371-48DA-849C-66469D9C8C41}"/>
    <dgm:cxn modelId="{C28907DB-0E91-4E85-8DE3-C773587A6255}" type="presOf" srcId="{0275CB98-A18A-4563-A04B-ADDAA77FB9EB}" destId="{0F0F54C0-020D-4143-98D4-69AE4D874CD6}" srcOrd="1" destOrd="0" presId="urn:microsoft.com/office/officeart/2005/8/layout/pyramid3#1"/>
    <dgm:cxn modelId="{8AF7E4AD-1041-40C8-A6E7-FBA8C0D97A11}" srcId="{848115E0-4F42-4A34-81C7-8F42564039DF}" destId="{683165B1-0A6B-4E7A-A031-E82365FABEDB}" srcOrd="1" destOrd="0" parTransId="{D3D4AD7A-CC90-4306-AAE6-BEE974325B49}" sibTransId="{30153202-222A-4460-AAC0-66A308755F65}"/>
    <dgm:cxn modelId="{F70FDE3C-56BC-44D7-9510-515C9A58754E}" type="presOf" srcId="{7DC007E9-719B-46F9-81C1-CFDDB8BC9519}" destId="{A610CC2F-F10A-427F-80B2-8A6060D95084}" srcOrd="1" destOrd="2" presId="urn:microsoft.com/office/officeart/2005/8/layout/pyramid3#1"/>
    <dgm:cxn modelId="{D023647E-3F60-46B5-BFA8-E89C5C44231C}" srcId="{62415D28-D32F-4611-9D63-F49BC3DAFAC4}" destId="{0275CB98-A18A-4563-A04B-ADDAA77FB9EB}" srcOrd="0" destOrd="0" parTransId="{A0CACAB9-39F4-476C-A511-7F0131F8F26A}" sibTransId="{AB45F244-C14C-4C21-923A-D15D83D5DA0B}"/>
    <dgm:cxn modelId="{B1EE24A5-242A-4B28-8505-11C18DDF2046}" type="presOf" srcId="{62415D28-D32F-4611-9D63-F49BC3DAFAC4}" destId="{72E065B9-614C-45C1-9309-E28AD6F857AD}" srcOrd="1" destOrd="0" presId="urn:microsoft.com/office/officeart/2005/8/layout/pyramid3#1"/>
    <dgm:cxn modelId="{B5F147C2-DA1E-402F-A7D3-1B05E5EA63DF}" srcId="{D03FBEB0-1CC5-40FE-A744-116C17343E92}" destId="{6E9D6E57-BD31-49C1-9F07-D0C8CA140218}" srcOrd="1" destOrd="0" parTransId="{D2321041-1C96-4AA3-8453-FCDDEE832B97}" sibTransId="{5D2E5AE9-598E-4183-BAC4-B281C3B8A5D7}"/>
    <dgm:cxn modelId="{45552A63-CFFF-437E-A5C5-1CE7B53E15C1}" srcId="{1475E9CF-296B-4D56-9232-DC47D2669AA2}" destId="{D03FBEB0-1CC5-40FE-A744-116C17343E92}" srcOrd="2" destOrd="0" parTransId="{1DE120D8-F813-4A0E-A726-4F088DBF607D}" sibTransId="{BDCF8DF8-F516-4210-A5C1-5D85EA6C1F4D}"/>
    <dgm:cxn modelId="{1B9789F2-A180-4487-8CD4-8DADF6C5C28A}" srcId="{848115E0-4F42-4A34-81C7-8F42564039DF}" destId="{F0691E16-1086-4A9C-8483-F8ACA39B878E}" srcOrd="0" destOrd="0" parTransId="{92C2446D-5C5B-4EDE-84ED-223EEF1C432B}" sibTransId="{C073674C-7EFD-4EE6-8C11-6D7FF06DCAA6}"/>
    <dgm:cxn modelId="{8426D372-B291-4D2E-AB4E-B6222709A9A2}" type="presOf" srcId="{575DF953-8F2D-4828-8E80-0842712B10A1}" destId="{F9988BE9-6C7A-4F6F-AFEE-E4D9A7D8C549}" srcOrd="0" destOrd="2" presId="urn:microsoft.com/office/officeart/2005/8/layout/pyramid3#1"/>
    <dgm:cxn modelId="{ACA0920C-CC27-42F0-99B9-2DFC0E93B90B}" srcId="{848115E0-4F42-4A34-81C7-8F42564039DF}" destId="{7DC007E9-719B-46F9-81C1-CFDDB8BC9519}" srcOrd="2" destOrd="0" parTransId="{6CCB4D08-3962-4600-B68E-F8EDCFC02253}" sibTransId="{A90ADE4F-E389-4D39-86D7-7CE10C2A166B}"/>
    <dgm:cxn modelId="{A16F5057-90E5-4546-829A-BB0A2CCD5493}" type="presOf" srcId="{6E9D6E57-BD31-49C1-9F07-D0C8CA140218}" destId="{36A6343E-7BB4-4446-8B0F-06B92E5C0FD1}" srcOrd="1" destOrd="1" presId="urn:microsoft.com/office/officeart/2005/8/layout/pyramid3#1"/>
    <dgm:cxn modelId="{358A42C7-6E3D-4CE8-AC9D-68AFA0673E6D}" type="presOf" srcId="{F0691E16-1086-4A9C-8483-F8ACA39B878E}" destId="{A610CC2F-F10A-427F-80B2-8A6060D95084}" srcOrd="1" destOrd="0" presId="urn:microsoft.com/office/officeart/2005/8/layout/pyramid3#1"/>
    <dgm:cxn modelId="{5AFBE289-44D9-4F91-9956-15B98C8D144D}" type="presOf" srcId="{683165B1-0A6B-4E7A-A031-E82365FABEDB}" destId="{6BA177C1-0B3E-4829-975A-18072F581E40}" srcOrd="0" destOrd="1" presId="urn:microsoft.com/office/officeart/2005/8/layout/pyramid3#1"/>
    <dgm:cxn modelId="{4C6FFE18-272F-4C17-A276-6E1AC130F37D}" type="presOf" srcId="{EED64E3E-1F60-4D62-B9AE-53A93D843922}" destId="{36A6343E-7BB4-4446-8B0F-06B92E5C0FD1}" srcOrd="1" destOrd="0" presId="urn:microsoft.com/office/officeart/2005/8/layout/pyramid3#1"/>
    <dgm:cxn modelId="{960B918A-A2E0-4203-B6BD-8C8DFA58DC24}" type="presParOf" srcId="{0FA4A70A-882B-4343-8B21-E1D7602B3292}" destId="{FF2A0885-4E88-4062-BF50-D111FD4922BE}" srcOrd="0" destOrd="0" presId="urn:microsoft.com/office/officeart/2005/8/layout/pyramid3#1"/>
    <dgm:cxn modelId="{013F6121-1D39-483C-B8AE-4C03DA53CB25}" type="presParOf" srcId="{FF2A0885-4E88-4062-BF50-D111FD4922BE}" destId="{6BA177C1-0B3E-4829-975A-18072F581E40}" srcOrd="0" destOrd="0" presId="urn:microsoft.com/office/officeart/2005/8/layout/pyramid3#1"/>
    <dgm:cxn modelId="{382165D7-B903-4034-96F6-FB08047C4D5E}" type="presParOf" srcId="{FF2A0885-4E88-4062-BF50-D111FD4922BE}" destId="{A610CC2F-F10A-427F-80B2-8A6060D95084}" srcOrd="1" destOrd="0" presId="urn:microsoft.com/office/officeart/2005/8/layout/pyramid3#1"/>
    <dgm:cxn modelId="{D0953E63-F7C5-4CFA-B60E-B4457EF7351D}" type="presParOf" srcId="{FF2A0885-4E88-4062-BF50-D111FD4922BE}" destId="{7163E909-C705-4F4F-BD38-C51C219F01AA}" srcOrd="2" destOrd="0" presId="urn:microsoft.com/office/officeart/2005/8/layout/pyramid3#1"/>
    <dgm:cxn modelId="{187625A7-86EE-42C8-B4D3-222C237077FD}" type="presParOf" srcId="{FF2A0885-4E88-4062-BF50-D111FD4922BE}" destId="{F3367822-1209-4950-B014-872D7C8AE431}" srcOrd="3" destOrd="0" presId="urn:microsoft.com/office/officeart/2005/8/layout/pyramid3#1"/>
    <dgm:cxn modelId="{4FAF5D4B-2577-44C5-B7DF-B4184C243060}" type="presParOf" srcId="{0FA4A70A-882B-4343-8B21-E1D7602B3292}" destId="{80FBE43B-7AA2-4FEB-BABA-B73C4BFE9314}" srcOrd="1" destOrd="0" presId="urn:microsoft.com/office/officeart/2005/8/layout/pyramid3#1"/>
    <dgm:cxn modelId="{A8D06E2B-FD0B-44B7-AF0A-BD176E3D75ED}" type="presParOf" srcId="{80FBE43B-7AA2-4FEB-BABA-B73C4BFE9314}" destId="{405CD320-53AB-4F4D-BCE3-9AEF7C7BBB60}" srcOrd="0" destOrd="0" presId="urn:microsoft.com/office/officeart/2005/8/layout/pyramid3#1"/>
    <dgm:cxn modelId="{B4F7084F-D236-4387-9095-B1E2D961D4F8}" type="presParOf" srcId="{80FBE43B-7AA2-4FEB-BABA-B73C4BFE9314}" destId="{0F0F54C0-020D-4143-98D4-69AE4D874CD6}" srcOrd="1" destOrd="0" presId="urn:microsoft.com/office/officeart/2005/8/layout/pyramid3#1"/>
    <dgm:cxn modelId="{1BBFEA72-F75C-4E8D-B655-D88AB2AF106C}" type="presParOf" srcId="{80FBE43B-7AA2-4FEB-BABA-B73C4BFE9314}" destId="{BCA9E976-8C67-4E8A-8B5D-DE53EF6EFF78}" srcOrd="2" destOrd="0" presId="urn:microsoft.com/office/officeart/2005/8/layout/pyramid3#1"/>
    <dgm:cxn modelId="{BEA575D9-91AA-4FC7-8C76-3AD3E39E683B}" type="presParOf" srcId="{80FBE43B-7AA2-4FEB-BABA-B73C4BFE9314}" destId="{72E065B9-614C-45C1-9309-E28AD6F857AD}" srcOrd="3" destOrd="0" presId="urn:microsoft.com/office/officeart/2005/8/layout/pyramid3#1"/>
    <dgm:cxn modelId="{3C9D92C8-5450-4A7B-BF0A-5CFC95C35FE1}" type="presParOf" srcId="{0FA4A70A-882B-4343-8B21-E1D7602B3292}" destId="{87941BE8-8052-4C96-AFED-7A2B3CC76097}" srcOrd="2" destOrd="0" presId="urn:microsoft.com/office/officeart/2005/8/layout/pyramid3#1"/>
    <dgm:cxn modelId="{686B5862-2F21-40B2-A146-B0FF74143BD8}" type="presParOf" srcId="{87941BE8-8052-4C96-AFED-7A2B3CC76097}" destId="{F9988BE9-6C7A-4F6F-AFEE-E4D9A7D8C549}" srcOrd="0" destOrd="0" presId="urn:microsoft.com/office/officeart/2005/8/layout/pyramid3#1"/>
    <dgm:cxn modelId="{49B6CA45-7050-4297-A28B-3E912100A7B1}" type="presParOf" srcId="{87941BE8-8052-4C96-AFED-7A2B3CC76097}" destId="{36A6343E-7BB4-4446-8B0F-06B92E5C0FD1}" srcOrd="1" destOrd="0" presId="urn:microsoft.com/office/officeart/2005/8/layout/pyramid3#1"/>
    <dgm:cxn modelId="{8DC2439E-0F62-4CEC-9D1A-9E9B99094020}" type="presParOf" srcId="{87941BE8-8052-4C96-AFED-7A2B3CC76097}" destId="{6BDC8796-BC9C-493A-9415-32BB6C44427D}" srcOrd="2" destOrd="0" presId="urn:microsoft.com/office/officeart/2005/8/layout/pyramid3#1"/>
    <dgm:cxn modelId="{3E9FF1E3-F3A4-426C-84A3-ACF9B78BDDCE}" type="presParOf" srcId="{87941BE8-8052-4C96-AFED-7A2B3CC76097}" destId="{CA4FD2A1-7789-4D46-B3AC-4C84AAA3C6F8}" srcOrd="3" destOrd="0" presId="urn:microsoft.com/office/officeart/2005/8/layout/pyramid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A177C1-0B3E-4829-975A-18072F581E40}">
      <dsp:nvSpPr>
        <dsp:cNvPr id="0" name=""/>
        <dsp:cNvSpPr/>
      </dsp:nvSpPr>
      <dsp:spPr>
        <a:xfrm>
          <a:off x="4609589" y="82251"/>
          <a:ext cx="3400679" cy="1281662"/>
        </a:xfrm>
        <a:prstGeom prst="nonIsoscelesTrapezoid">
          <a:avLst>
            <a:gd name="adj1" fmla="val 61823"/>
            <a:gd name="adj2" fmla="val 0"/>
          </a:avLst>
        </a:prstGeom>
        <a:solidFill>
          <a:srgbClr val="92D05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0" marR="0" lvl="1" indent="0" algn="l" defTabSz="914400" eaLnBrk="1" fontAlgn="auto" latinLnBrk="0" hangingPunct="1">
            <a:lnSpc>
              <a:spcPct val="100000"/>
            </a:lnSpc>
            <a:spcBef>
              <a:spcPct val="0"/>
            </a:spcBef>
            <a:spcAft>
              <a:spcPts val="0"/>
            </a:spcAft>
            <a:buClrTx/>
            <a:buSzTx/>
            <a:buFontTx/>
            <a:buChar char="••"/>
          </a:pPr>
          <a:r>
            <a:rPr lang="en-US" sz="2000" kern="1200" dirty="0" smtClean="0"/>
            <a:t>Group of </a:t>
          </a:r>
          <a:r>
            <a:rPr lang="en-US" sz="2000" kern="1200" dirty="0" err="1" smtClean="0"/>
            <a:t>mesocycle</a:t>
          </a:r>
          <a:endParaRPr lang="en-US" sz="2000" kern="1200" dirty="0"/>
        </a:p>
        <a:p>
          <a:pPr marL="0" marR="0" lvl="1" indent="0" algn="l" defTabSz="914400" eaLnBrk="1" fontAlgn="auto" latinLnBrk="0" hangingPunct="1">
            <a:lnSpc>
              <a:spcPct val="100000"/>
            </a:lnSpc>
            <a:spcBef>
              <a:spcPct val="0"/>
            </a:spcBef>
            <a:spcAft>
              <a:spcPts val="0"/>
            </a:spcAft>
            <a:buClrTx/>
            <a:buSzTx/>
            <a:buFontTx/>
            <a:buChar char="••"/>
          </a:pPr>
          <a:r>
            <a:rPr lang="en-US" sz="2000" kern="1200" dirty="0" smtClean="0"/>
            <a:t>Usually 3 months  </a:t>
          </a:r>
          <a:r>
            <a:rPr lang="en-US" sz="2000" kern="1200" dirty="0" err="1" smtClean="0">
              <a:solidFill>
                <a:schemeClr val="tx1"/>
              </a:solidFill>
            </a:rPr>
            <a:t>months</a:t>
          </a:r>
          <a:r>
            <a:rPr lang="en-US" sz="2000" kern="1200" dirty="0" smtClean="0"/>
            <a:t> and above.</a:t>
          </a:r>
          <a:endParaRPr lang="en-US" sz="2000" kern="1200" dirty="0"/>
        </a:p>
        <a:p>
          <a:pPr marL="228600" lvl="1" indent="0" algn="l" defTabSz="933450">
            <a:lnSpc>
              <a:spcPct val="90000"/>
            </a:lnSpc>
            <a:spcBef>
              <a:spcPct val="0"/>
            </a:spcBef>
            <a:spcAft>
              <a:spcPct val="15000"/>
            </a:spcAft>
            <a:buChar char="••"/>
          </a:pPr>
          <a:endParaRPr lang="en-US" sz="1800" kern="1200" dirty="0"/>
        </a:p>
      </dsp:txBody>
      <dsp:txXfrm>
        <a:off x="5373069" y="82251"/>
        <a:ext cx="2597224" cy="1281662"/>
      </dsp:txXfrm>
    </dsp:sp>
    <dsp:sp modelId="{7163E909-C705-4F4F-BD38-C51C219F01AA}">
      <dsp:nvSpPr>
        <dsp:cNvPr id="0" name=""/>
        <dsp:cNvSpPr/>
      </dsp:nvSpPr>
      <dsp:spPr>
        <a:xfrm rot="10800000">
          <a:off x="228620" y="14"/>
          <a:ext cx="5094603" cy="1281662"/>
        </a:xfrm>
        <a:prstGeom prst="trapezoid">
          <a:avLst>
            <a:gd name="adj" fmla="val 61823"/>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err="1" smtClean="0"/>
            <a:t>Macrocycle</a:t>
          </a:r>
          <a:endParaRPr lang="en-US" sz="3100" kern="1200" dirty="0"/>
        </a:p>
      </dsp:txBody>
      <dsp:txXfrm rot="-10800000">
        <a:off x="1120175" y="14"/>
        <a:ext cx="3311491" cy="1281662"/>
      </dsp:txXfrm>
    </dsp:sp>
    <dsp:sp modelId="{405CD320-53AB-4F4D-BCE3-9AEF7C7BBB60}">
      <dsp:nvSpPr>
        <dsp:cNvPr id="0" name=""/>
        <dsp:cNvSpPr/>
      </dsp:nvSpPr>
      <dsp:spPr>
        <a:xfrm>
          <a:off x="4762695" y="1523993"/>
          <a:ext cx="3047023" cy="1432693"/>
        </a:xfrm>
        <a:prstGeom prst="nonIsoscelesTrapezoid">
          <a:avLst>
            <a:gd name="adj1" fmla="val 61823"/>
            <a:gd name="adj2" fmla="val 0"/>
          </a:avLst>
        </a:prstGeom>
        <a:solidFill>
          <a:srgbClr val="92D05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Group of </a:t>
          </a:r>
          <a:r>
            <a:rPr lang="en-US" sz="1900" kern="1200" dirty="0" err="1" smtClean="0"/>
            <a:t>microcycles</a:t>
          </a:r>
          <a:endParaRPr lang="en-US" sz="1900" kern="1200" dirty="0"/>
        </a:p>
        <a:p>
          <a:pPr marL="171450" lvl="1" indent="-171450" algn="l" defTabSz="844550">
            <a:lnSpc>
              <a:spcPct val="90000"/>
            </a:lnSpc>
            <a:spcBef>
              <a:spcPct val="0"/>
            </a:spcBef>
            <a:spcAft>
              <a:spcPct val="15000"/>
            </a:spcAft>
            <a:buChar char="••"/>
          </a:pPr>
          <a:r>
            <a:rPr lang="en-US" sz="1900" kern="1200" dirty="0" smtClean="0"/>
            <a:t> usually one month but can vary from 3 to 7 wks</a:t>
          </a:r>
          <a:endParaRPr lang="en-US" sz="1900" kern="1200" dirty="0"/>
        </a:p>
      </dsp:txBody>
      <dsp:txXfrm>
        <a:off x="5298667" y="1523993"/>
        <a:ext cx="2397746" cy="1432693"/>
      </dsp:txXfrm>
    </dsp:sp>
    <dsp:sp modelId="{BCA9E976-8C67-4E8A-8B5D-DE53EF6EFF78}">
      <dsp:nvSpPr>
        <dsp:cNvPr id="0" name=""/>
        <dsp:cNvSpPr/>
      </dsp:nvSpPr>
      <dsp:spPr>
        <a:xfrm rot="10800000">
          <a:off x="1018383" y="1525483"/>
          <a:ext cx="3496496" cy="1432693"/>
        </a:xfrm>
        <a:prstGeom prst="trapezoid">
          <a:avLst>
            <a:gd name="adj" fmla="val 61823"/>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err="1" smtClean="0"/>
            <a:t>Mesocycle</a:t>
          </a:r>
          <a:endParaRPr lang="en-US" sz="3100" kern="1200" dirty="0"/>
        </a:p>
      </dsp:txBody>
      <dsp:txXfrm rot="-10800000">
        <a:off x="1630270" y="1525483"/>
        <a:ext cx="2272722" cy="1432693"/>
      </dsp:txXfrm>
    </dsp:sp>
    <dsp:sp modelId="{F9988BE9-6C7A-4F6F-AFEE-E4D9A7D8C549}">
      <dsp:nvSpPr>
        <dsp:cNvPr id="0" name=""/>
        <dsp:cNvSpPr/>
      </dsp:nvSpPr>
      <dsp:spPr>
        <a:xfrm>
          <a:off x="4629958" y="3124197"/>
          <a:ext cx="3599641" cy="1304925"/>
        </a:xfrm>
        <a:prstGeom prst="nonIsoscelesTrapezoid">
          <a:avLst>
            <a:gd name="adj1" fmla="val 61823"/>
            <a:gd name="adj2" fmla="val 0"/>
          </a:avLst>
        </a:prstGeom>
        <a:solidFill>
          <a:srgbClr val="92D05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Group of training session</a:t>
          </a:r>
          <a:endParaRPr lang="en-US" sz="2000" kern="1200" dirty="0"/>
        </a:p>
        <a:p>
          <a:pPr marL="228600" lvl="1" indent="-228600" algn="l" defTabSz="889000">
            <a:lnSpc>
              <a:spcPct val="90000"/>
            </a:lnSpc>
            <a:spcBef>
              <a:spcPct val="0"/>
            </a:spcBef>
            <a:spcAft>
              <a:spcPct val="15000"/>
            </a:spcAft>
            <a:buChar char="••"/>
          </a:pPr>
          <a:r>
            <a:rPr lang="en-US" sz="2000" kern="1200" dirty="0" smtClean="0"/>
            <a:t>Usually  1wk but can vary 4-10 days </a:t>
          </a:r>
          <a:endParaRPr lang="en-US" sz="2000" kern="1200" dirty="0"/>
        </a:p>
        <a:p>
          <a:pPr marL="228600" lvl="1" indent="-228600" algn="l" defTabSz="889000">
            <a:lnSpc>
              <a:spcPct val="90000"/>
            </a:lnSpc>
            <a:spcBef>
              <a:spcPct val="0"/>
            </a:spcBef>
            <a:spcAft>
              <a:spcPct val="15000"/>
            </a:spcAft>
            <a:buChar char="••"/>
          </a:pPr>
          <a:r>
            <a:rPr lang="en-US" sz="2000" kern="1200" dirty="0" smtClean="0"/>
            <a:t>"</a:t>
          </a:r>
          <a:r>
            <a:rPr lang="en-US" sz="2000" b="1" i="1" kern="1200" dirty="0" smtClean="0"/>
            <a:t>Training week</a:t>
          </a:r>
          <a:r>
            <a:rPr lang="en-US" sz="1700" b="1" i="1" kern="1200" dirty="0" smtClean="0"/>
            <a:t>“ </a:t>
          </a:r>
          <a:endParaRPr lang="en-US" sz="1700" kern="1200" dirty="0"/>
        </a:p>
      </dsp:txBody>
      <dsp:txXfrm>
        <a:off x="5130480" y="3124197"/>
        <a:ext cx="2997593" cy="1304925"/>
      </dsp:txXfrm>
    </dsp:sp>
    <dsp:sp modelId="{6BDC8796-BC9C-493A-9415-32BB6C44427D}">
      <dsp:nvSpPr>
        <dsp:cNvPr id="0" name=""/>
        <dsp:cNvSpPr/>
      </dsp:nvSpPr>
      <dsp:spPr>
        <a:xfrm rot="10800000">
          <a:off x="1858194" y="3138786"/>
          <a:ext cx="1816874" cy="1304925"/>
        </a:xfrm>
        <a:prstGeom prst="trapezoid">
          <a:avLst>
            <a:gd name="adj" fmla="val 61823"/>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err="1" smtClean="0"/>
            <a:t>Microcycle</a:t>
          </a:r>
          <a:endParaRPr lang="en-US" sz="3100" kern="1200" dirty="0"/>
        </a:p>
      </dsp:txBody>
      <dsp:txXfrm rot="-10800000">
        <a:off x="1858194" y="3138786"/>
        <a:ext cx="1816874" cy="1304925"/>
      </dsp:txXfrm>
    </dsp:sp>
  </dsp:spTree>
</dsp:drawing>
</file>

<file path=ppt/diagrams/layout1.xml><?xml version="1.0" encoding="utf-8"?>
<dgm:layoutDef xmlns:dgm="http://schemas.openxmlformats.org/drawingml/2006/diagram" xmlns:a="http://schemas.openxmlformats.org/drawingml/2006/main" uniqueId="urn:microsoft.com/office/officeart/2005/8/layout/pyramid3#1">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T"/>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T"/>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3F243-2BD4-476E-B271-7FB7176D64E3}" type="datetimeFigureOut">
              <a:rPr lang="en-US" smtClean="0"/>
              <a:t>2/1/2020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C2A92-4134-404C-B525-43A3E1D9CE90}" type="slidenum">
              <a:rPr lang="en-US" smtClean="0"/>
              <a:t>‹#›</a:t>
            </a:fld>
            <a:endParaRPr lang="en-US" dirty="0"/>
          </a:p>
        </p:txBody>
      </p:sp>
    </p:spTree>
    <p:extLst>
      <p:ext uri="{BB962C8B-B14F-4D97-AF65-F5344CB8AC3E}">
        <p14:creationId xmlns:p14="http://schemas.microsoft.com/office/powerpoint/2010/main" val="3306805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C2A92-4134-404C-B525-43A3E1D9CE90}" type="slidenum">
              <a:rPr lang="en-US" smtClean="0"/>
              <a:t>6</a:t>
            </a:fld>
            <a:endParaRPr lang="en-US" dirty="0"/>
          </a:p>
        </p:txBody>
      </p:sp>
    </p:spTree>
    <p:extLst>
      <p:ext uri="{BB962C8B-B14F-4D97-AF65-F5344CB8AC3E}">
        <p14:creationId xmlns:p14="http://schemas.microsoft.com/office/powerpoint/2010/main" val="114243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3D2A3CE3-9D9C-4A2D-BD61-ED79DBF5060E}" type="slidenum">
              <a:rPr lang="en-GB" smtClean="0">
                <a:cs typeface="Arial" charset="0"/>
              </a:rPr>
              <a:pPr/>
              <a:t>47</a:t>
            </a:fld>
            <a:endParaRPr lang="en-GB" smtClean="0">
              <a:cs typeface="Arial"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GB" smtClean="0"/>
              <a:t>Image © 2006 Jupiterimages Corporation</a:t>
            </a:r>
            <a:endParaRPr lang="en-US" smtClean="0"/>
          </a:p>
          <a:p>
            <a:endParaRPr lang="en-GB" smtClean="0"/>
          </a:p>
        </p:txBody>
      </p:sp>
    </p:spTree>
    <p:extLst>
      <p:ext uri="{BB962C8B-B14F-4D97-AF65-F5344CB8AC3E}">
        <p14:creationId xmlns:p14="http://schemas.microsoft.com/office/powerpoint/2010/main" val="2393035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A18AA27-58E7-42DB-8099-CB2DD3339D12}" type="slidenum">
              <a:rPr lang="en-GB" smtClean="0">
                <a:cs typeface="Arial" charset="0"/>
              </a:rPr>
              <a:pPr/>
              <a:t>49</a:t>
            </a:fld>
            <a:endParaRPr lang="en-GB" smtClean="0">
              <a:cs typeface="Arial"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r>
              <a:rPr lang="en-GB" smtClean="0"/>
              <a:t>Image © 2006 Jupiterimages Corporation</a:t>
            </a:r>
            <a:endParaRPr lang="en-US" smtClean="0"/>
          </a:p>
          <a:p>
            <a:endParaRPr lang="en-GB" smtClean="0"/>
          </a:p>
        </p:txBody>
      </p:sp>
    </p:spTree>
    <p:extLst>
      <p:ext uri="{BB962C8B-B14F-4D97-AF65-F5344CB8AC3E}">
        <p14:creationId xmlns:p14="http://schemas.microsoft.com/office/powerpoint/2010/main" val="191496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843F0095-D59C-4060-A369-3AA1730F1C5F}" type="slidenum">
              <a:rPr lang="en-GB" smtClean="0">
                <a:cs typeface="Arial" charset="0"/>
              </a:rPr>
              <a:pPr/>
              <a:t>50</a:t>
            </a:fld>
            <a:endParaRPr lang="en-GB" smtClean="0">
              <a:cs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GB" smtClean="0"/>
              <a:t>Image © 2006 Jupiterimages Corporation</a:t>
            </a:r>
            <a:endParaRPr lang="en-US" smtClean="0"/>
          </a:p>
          <a:p>
            <a:endParaRPr lang="en-GB" smtClean="0"/>
          </a:p>
        </p:txBody>
      </p:sp>
    </p:spTree>
    <p:extLst>
      <p:ext uri="{BB962C8B-B14F-4D97-AF65-F5344CB8AC3E}">
        <p14:creationId xmlns:p14="http://schemas.microsoft.com/office/powerpoint/2010/main" val="2111151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FD439A1-D3EB-49DF-B1F9-FEA96DB7D50C}" type="slidenum">
              <a:rPr lang="en-GB" smtClean="0">
                <a:cs typeface="Arial" charset="0"/>
              </a:rPr>
              <a:pPr/>
              <a:t>54</a:t>
            </a:fld>
            <a:endParaRPr lang="en-GB" smtClean="0">
              <a:cs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GB" smtClean="0"/>
              <a:t>Image © 2006 Jupiterimages Corporation</a:t>
            </a:r>
            <a:endParaRPr lang="en-US" smtClean="0"/>
          </a:p>
          <a:p>
            <a:endParaRPr lang="en-GB" smtClean="0"/>
          </a:p>
        </p:txBody>
      </p:sp>
    </p:spTree>
    <p:extLst>
      <p:ext uri="{BB962C8B-B14F-4D97-AF65-F5344CB8AC3E}">
        <p14:creationId xmlns:p14="http://schemas.microsoft.com/office/powerpoint/2010/main" val="4219695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B3A2B2-05B7-4D7B-ADDA-EA3BDDF9BF55}" type="datetimeFigureOut">
              <a:rPr lang="en-US" smtClean="0"/>
              <a:pPr/>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FB276F-4844-45F7-BD50-0549AF2E150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B3A2B2-05B7-4D7B-ADDA-EA3BDDF9BF55}" type="datetimeFigureOut">
              <a:rPr lang="en-US" smtClean="0"/>
              <a:pPr/>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FB276F-4844-45F7-BD50-0549AF2E150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B3A2B2-05B7-4D7B-ADDA-EA3BDDF9BF55}" type="datetimeFigureOut">
              <a:rPr lang="en-US" smtClean="0"/>
              <a:pPr/>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FB276F-4844-45F7-BD50-0549AF2E150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lvl1pPr algn="just">
              <a:lnSpc>
                <a:spcPct val="150000"/>
              </a:lnSpc>
              <a:defRPr/>
            </a:lvl1pPr>
            <a:lvl2pPr algn="just">
              <a:lnSpc>
                <a:spcPct val="150000"/>
              </a:lnSpc>
              <a:defRPr/>
            </a:lvl2pPr>
            <a:lvl3pPr algn="just">
              <a:lnSpc>
                <a:spcPct val="150000"/>
              </a:lnSpc>
              <a:defRPr/>
            </a:lvl3pPr>
            <a:lvl4pPr algn="just">
              <a:lnSpc>
                <a:spcPct val="150000"/>
              </a:lnSpc>
              <a:defRPr/>
            </a:lvl4pPr>
            <a:lvl5pPr algn="just">
              <a:lnSpc>
                <a:spcPct val="15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lvl1pPr algn="just">
              <a:lnSpc>
                <a:spcPct val="150000"/>
              </a:lnSpc>
              <a:defRPr/>
            </a:lvl1pPr>
            <a:lvl2pPr algn="just">
              <a:lnSpc>
                <a:spcPct val="150000"/>
              </a:lnSpc>
              <a:defRPr/>
            </a:lvl2pPr>
            <a:lvl3pPr algn="just">
              <a:lnSpc>
                <a:spcPct val="150000"/>
              </a:lnSpc>
              <a:defRPr/>
            </a:lvl3pPr>
            <a:lvl4pPr algn="just">
              <a:lnSpc>
                <a:spcPct val="150000"/>
              </a:lnSpc>
              <a:defRPr/>
            </a:lvl4pPr>
            <a:lvl5pPr algn="just">
              <a:lnSpc>
                <a:spcPct val="15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pull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lvl1pPr algn="just">
              <a:lnSpc>
                <a:spcPct val="150000"/>
              </a:lnSpc>
              <a:defRPr/>
            </a:lvl1pPr>
            <a:lvl2pPr algn="just">
              <a:lnSpc>
                <a:spcPct val="150000"/>
              </a:lnSpc>
              <a:defRPr/>
            </a:lvl2pPr>
            <a:lvl3pPr algn="just">
              <a:lnSpc>
                <a:spcPct val="150000"/>
              </a:lnSpc>
              <a:defRPr/>
            </a:lvl3pPr>
            <a:lvl4pPr algn="just">
              <a:lnSpc>
                <a:spcPct val="150000"/>
              </a:lnSpc>
              <a:defRPr/>
            </a:lvl4pPr>
            <a:lvl5pPr algn="just">
              <a:lnSpc>
                <a:spcPct val="15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pull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lvl1pPr algn="just">
              <a:lnSpc>
                <a:spcPct val="150000"/>
              </a:lnSpc>
              <a:defRPr/>
            </a:lvl1pPr>
            <a:lvl2pPr algn="just">
              <a:lnSpc>
                <a:spcPct val="150000"/>
              </a:lnSpc>
              <a:defRPr/>
            </a:lvl2pPr>
            <a:lvl3pPr algn="just">
              <a:lnSpc>
                <a:spcPct val="150000"/>
              </a:lnSpc>
              <a:defRPr/>
            </a:lvl3pPr>
            <a:lvl4pPr algn="just">
              <a:lnSpc>
                <a:spcPct val="150000"/>
              </a:lnSpc>
              <a:defRPr/>
            </a:lvl4pPr>
            <a:lvl5pPr algn="just">
              <a:lnSpc>
                <a:spcPct val="15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pull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lvl1pPr algn="just">
              <a:lnSpc>
                <a:spcPct val="150000"/>
              </a:lnSpc>
              <a:defRPr/>
            </a:lvl1pPr>
            <a:lvl2pPr algn="just">
              <a:lnSpc>
                <a:spcPct val="150000"/>
              </a:lnSpc>
              <a:defRPr/>
            </a:lvl2pPr>
            <a:lvl3pPr algn="just">
              <a:lnSpc>
                <a:spcPct val="150000"/>
              </a:lnSpc>
              <a:defRPr/>
            </a:lvl3pPr>
            <a:lvl4pPr algn="just">
              <a:lnSpc>
                <a:spcPct val="150000"/>
              </a:lnSpc>
              <a:defRPr/>
            </a:lvl4pPr>
            <a:lvl5pPr algn="just">
              <a:lnSpc>
                <a:spcPct val="15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pull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lvl1pPr algn="just">
              <a:lnSpc>
                <a:spcPct val="150000"/>
              </a:lnSpc>
              <a:defRPr/>
            </a:lvl1pPr>
            <a:lvl2pPr algn="just">
              <a:lnSpc>
                <a:spcPct val="150000"/>
              </a:lnSpc>
              <a:defRPr/>
            </a:lvl2pPr>
            <a:lvl3pPr algn="just">
              <a:lnSpc>
                <a:spcPct val="150000"/>
              </a:lnSpc>
              <a:defRPr/>
            </a:lvl3pPr>
            <a:lvl4pPr algn="just">
              <a:lnSpc>
                <a:spcPct val="150000"/>
              </a:lnSpc>
              <a:defRPr/>
            </a:lvl4pPr>
            <a:lvl5pPr algn="just">
              <a:lnSpc>
                <a:spcPct val="15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pull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lvl1pPr algn="just">
              <a:lnSpc>
                <a:spcPct val="150000"/>
              </a:lnSpc>
              <a:defRPr/>
            </a:lvl1pPr>
            <a:lvl2pPr algn="just">
              <a:lnSpc>
                <a:spcPct val="150000"/>
              </a:lnSpc>
              <a:defRPr/>
            </a:lvl2pPr>
            <a:lvl3pPr algn="just">
              <a:lnSpc>
                <a:spcPct val="150000"/>
              </a:lnSpc>
              <a:defRPr/>
            </a:lvl3pPr>
            <a:lvl4pPr algn="just">
              <a:lnSpc>
                <a:spcPct val="150000"/>
              </a:lnSpc>
              <a:defRPr/>
            </a:lvl4pPr>
            <a:lvl5pPr algn="just">
              <a:lnSpc>
                <a:spcPct val="15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pull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lvl1pPr algn="just">
              <a:lnSpc>
                <a:spcPct val="150000"/>
              </a:lnSpc>
              <a:defRPr/>
            </a:lvl1pPr>
            <a:lvl2pPr algn="just">
              <a:lnSpc>
                <a:spcPct val="150000"/>
              </a:lnSpc>
              <a:defRPr/>
            </a:lvl2pPr>
            <a:lvl3pPr algn="just">
              <a:lnSpc>
                <a:spcPct val="150000"/>
              </a:lnSpc>
              <a:defRPr/>
            </a:lvl3pPr>
            <a:lvl4pPr algn="just">
              <a:lnSpc>
                <a:spcPct val="150000"/>
              </a:lnSpc>
              <a:defRPr/>
            </a:lvl4pPr>
            <a:lvl5pPr algn="just">
              <a:lnSpc>
                <a:spcPct val="15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B3A2B2-05B7-4D7B-ADDA-EA3BDDF9BF55}" type="datetimeFigureOut">
              <a:rPr lang="en-US" smtClean="0"/>
              <a:pPr/>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FB276F-4844-45F7-BD50-0549AF2E1505}"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lvl1pPr algn="just">
              <a:lnSpc>
                <a:spcPct val="150000"/>
              </a:lnSpc>
              <a:defRPr/>
            </a:lvl1pPr>
            <a:lvl2pPr algn="just">
              <a:lnSpc>
                <a:spcPct val="150000"/>
              </a:lnSpc>
              <a:defRPr/>
            </a:lvl2pPr>
            <a:lvl3pPr algn="just">
              <a:lnSpc>
                <a:spcPct val="150000"/>
              </a:lnSpc>
              <a:defRPr/>
            </a:lvl3pPr>
            <a:lvl4pPr algn="just">
              <a:lnSpc>
                <a:spcPct val="150000"/>
              </a:lnSpc>
              <a:defRPr/>
            </a:lvl4pPr>
            <a:lvl5pPr algn="just">
              <a:lnSpc>
                <a:spcPct val="15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pull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lvl1pPr algn="just">
              <a:lnSpc>
                <a:spcPct val="150000"/>
              </a:lnSpc>
              <a:defRPr/>
            </a:lvl1pPr>
            <a:lvl2pPr algn="just">
              <a:lnSpc>
                <a:spcPct val="150000"/>
              </a:lnSpc>
              <a:defRPr/>
            </a:lvl2pPr>
            <a:lvl3pPr algn="just">
              <a:lnSpc>
                <a:spcPct val="150000"/>
              </a:lnSpc>
              <a:defRPr/>
            </a:lvl3pPr>
            <a:lvl4pPr algn="just">
              <a:lnSpc>
                <a:spcPct val="150000"/>
              </a:lnSpc>
              <a:defRPr/>
            </a:lvl4pPr>
            <a:lvl5pPr algn="just">
              <a:lnSpc>
                <a:spcPct val="15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pull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lvl1pPr algn="just">
              <a:lnSpc>
                <a:spcPct val="150000"/>
              </a:lnSpc>
              <a:defRPr/>
            </a:lvl1pPr>
            <a:lvl2pPr algn="just">
              <a:lnSpc>
                <a:spcPct val="150000"/>
              </a:lnSpc>
              <a:defRPr/>
            </a:lvl2pPr>
            <a:lvl3pPr algn="just">
              <a:lnSpc>
                <a:spcPct val="150000"/>
              </a:lnSpc>
              <a:defRPr/>
            </a:lvl3pPr>
            <a:lvl4pPr algn="just">
              <a:lnSpc>
                <a:spcPct val="150000"/>
              </a:lnSpc>
              <a:defRPr/>
            </a:lvl4pPr>
            <a:lvl5pPr algn="just">
              <a:lnSpc>
                <a:spcPct val="15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pull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lvl1pPr algn="just">
              <a:lnSpc>
                <a:spcPct val="150000"/>
              </a:lnSpc>
              <a:defRPr/>
            </a:lvl1pPr>
            <a:lvl2pPr algn="just">
              <a:lnSpc>
                <a:spcPct val="150000"/>
              </a:lnSpc>
              <a:defRPr/>
            </a:lvl2pPr>
            <a:lvl3pPr algn="just">
              <a:lnSpc>
                <a:spcPct val="150000"/>
              </a:lnSpc>
              <a:defRPr/>
            </a:lvl3pPr>
            <a:lvl4pPr algn="just">
              <a:lnSpc>
                <a:spcPct val="150000"/>
              </a:lnSpc>
              <a:defRPr/>
            </a:lvl4pPr>
            <a:lvl5pPr algn="just">
              <a:lnSpc>
                <a:spcPct val="15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pull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lvl1pPr algn="just">
              <a:lnSpc>
                <a:spcPct val="150000"/>
              </a:lnSpc>
              <a:defRPr/>
            </a:lvl1pPr>
            <a:lvl2pPr algn="just">
              <a:lnSpc>
                <a:spcPct val="150000"/>
              </a:lnSpc>
              <a:defRPr/>
            </a:lvl2pPr>
            <a:lvl3pPr algn="just">
              <a:lnSpc>
                <a:spcPct val="150000"/>
              </a:lnSpc>
              <a:defRPr/>
            </a:lvl3pPr>
            <a:lvl4pPr algn="just">
              <a:lnSpc>
                <a:spcPct val="150000"/>
              </a:lnSpc>
              <a:defRPr/>
            </a:lvl4pPr>
            <a:lvl5pPr algn="just">
              <a:lnSpc>
                <a:spcPct val="15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pull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lvl1pPr algn="just">
              <a:lnSpc>
                <a:spcPct val="150000"/>
              </a:lnSpc>
              <a:defRPr/>
            </a:lvl1pPr>
            <a:lvl2pPr algn="just">
              <a:lnSpc>
                <a:spcPct val="150000"/>
              </a:lnSpc>
              <a:defRPr/>
            </a:lvl2pPr>
            <a:lvl3pPr algn="just">
              <a:lnSpc>
                <a:spcPct val="150000"/>
              </a:lnSpc>
              <a:defRPr/>
            </a:lvl3pPr>
            <a:lvl4pPr algn="just">
              <a:lnSpc>
                <a:spcPct val="150000"/>
              </a:lnSpc>
              <a:defRPr/>
            </a:lvl4pPr>
            <a:lvl5pPr algn="just">
              <a:lnSpc>
                <a:spcPct val="15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pull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lvl1pPr algn="just">
              <a:lnSpc>
                <a:spcPct val="150000"/>
              </a:lnSpc>
              <a:defRPr/>
            </a:lvl1pPr>
            <a:lvl2pPr algn="just">
              <a:lnSpc>
                <a:spcPct val="150000"/>
              </a:lnSpc>
              <a:defRPr/>
            </a:lvl2pPr>
            <a:lvl3pPr algn="just">
              <a:lnSpc>
                <a:spcPct val="150000"/>
              </a:lnSpc>
              <a:defRPr/>
            </a:lvl3pPr>
            <a:lvl4pPr algn="just">
              <a:lnSpc>
                <a:spcPct val="150000"/>
              </a:lnSpc>
              <a:defRPr/>
            </a:lvl4pPr>
            <a:lvl5pPr algn="just">
              <a:lnSpc>
                <a:spcPct val="15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9932191"/>
      </p:ext>
    </p:extLst>
  </p:cSld>
  <p:clrMapOvr>
    <a:masterClrMapping/>
  </p:clrMapOvr>
  <p:transition>
    <p:pull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lstStyle>
            <a:lvl1pPr algn="just">
              <a:lnSpc>
                <a:spcPct val="150000"/>
              </a:lnSpc>
              <a:defRPr/>
            </a:lvl1pPr>
            <a:lvl2pPr algn="just">
              <a:lnSpc>
                <a:spcPct val="150000"/>
              </a:lnSpc>
              <a:defRPr/>
            </a:lvl2pPr>
            <a:lvl3pPr algn="just">
              <a:lnSpc>
                <a:spcPct val="150000"/>
              </a:lnSpc>
              <a:defRPr/>
            </a:lvl3pPr>
            <a:lvl4pPr algn="just">
              <a:lnSpc>
                <a:spcPct val="150000"/>
              </a:lnSpc>
              <a:defRPr/>
            </a:lvl4pPr>
            <a:lvl5pPr algn="just">
              <a:lnSpc>
                <a:spcPct val="15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1463103"/>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B3A2B2-05B7-4D7B-ADDA-EA3BDDF9BF55}" type="datetimeFigureOut">
              <a:rPr lang="en-US" smtClean="0"/>
              <a:pPr/>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FB276F-4844-45F7-BD50-0549AF2E150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B3A2B2-05B7-4D7B-ADDA-EA3BDDF9BF55}" type="datetimeFigureOut">
              <a:rPr lang="en-US" smtClean="0"/>
              <a:pPr/>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FB276F-4844-45F7-BD50-0549AF2E150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B3A2B2-05B7-4D7B-ADDA-EA3BDDF9BF55}" type="datetimeFigureOut">
              <a:rPr lang="en-US" smtClean="0"/>
              <a:pPr/>
              <a:t>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FB276F-4844-45F7-BD50-0549AF2E150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B3A2B2-05B7-4D7B-ADDA-EA3BDDF9BF55}" type="datetimeFigureOut">
              <a:rPr lang="en-US" smtClean="0"/>
              <a:pPr/>
              <a:t>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FB276F-4844-45F7-BD50-0549AF2E150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B3A2B2-05B7-4D7B-ADDA-EA3BDDF9BF55}" type="datetimeFigureOut">
              <a:rPr lang="en-US" smtClean="0"/>
              <a:pPr/>
              <a:t>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FB276F-4844-45F7-BD50-0549AF2E150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B3A2B2-05B7-4D7B-ADDA-EA3BDDF9BF55}" type="datetimeFigureOut">
              <a:rPr lang="en-US" smtClean="0"/>
              <a:pPr/>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FB276F-4844-45F7-BD50-0549AF2E150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B3A2B2-05B7-4D7B-ADDA-EA3BDDF9BF55}" type="datetimeFigureOut">
              <a:rPr lang="en-US" smtClean="0"/>
              <a:pPr/>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FB276F-4844-45F7-BD50-0549AF2E150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B3A2B2-05B7-4D7B-ADDA-EA3BDDF9BF55}" type="datetimeFigureOut">
              <a:rPr lang="en-US" smtClean="0"/>
              <a:pPr/>
              <a:t>2/1/2020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FB276F-4844-45F7-BD50-0549AF2E150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419600"/>
            <a:ext cx="7772400" cy="5334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PHYSICAL </a:t>
            </a:r>
            <a:r>
              <a:rPr lang="en-US" b="1" dirty="0"/>
              <a:t>FITNESS (</a:t>
            </a:r>
            <a:r>
              <a:rPr lang="en-US" b="1" dirty="0" err="1"/>
              <a:t>SpSc</a:t>
            </a:r>
            <a:r>
              <a:rPr lang="en-US" b="1" dirty="0"/>
              <a:t> 101</a:t>
            </a:r>
            <a:r>
              <a:rPr lang="en-US" b="1" dirty="0" smtClean="0"/>
              <a:t>)</a:t>
            </a:r>
            <a:r>
              <a:rPr lang="en-US" dirty="0"/>
              <a:t/>
            </a:r>
            <a:br>
              <a:rPr lang="en-US" dirty="0"/>
            </a:br>
            <a:r>
              <a:rPr lang="en-US" dirty="0"/>
              <a:t/>
            </a:r>
            <a:br>
              <a:rPr lang="en-US" dirty="0"/>
            </a:br>
            <a:endParaRPr lang="en-US" dirty="0"/>
          </a:p>
        </p:txBody>
      </p:sp>
      <p:sp>
        <p:nvSpPr>
          <p:cNvPr id="3" name="Subtitle 2"/>
          <p:cNvSpPr>
            <a:spLocks noGrp="1"/>
          </p:cNvSpPr>
          <p:nvPr>
            <p:ph type="subTitle" idx="1"/>
          </p:nvPr>
        </p:nvSpPr>
        <p:spPr>
          <a:xfrm>
            <a:off x="1371600" y="3200400"/>
            <a:ext cx="6400800" cy="457200"/>
          </a:xfrm>
        </p:spPr>
        <p:txBody>
          <a:bodyPr>
            <a:normAutofit fontScale="92500" lnSpcReduction="20000"/>
          </a:bodyPr>
          <a:lstStyle/>
          <a:p>
            <a:endParaRPr lang="en-US" dirty="0"/>
          </a:p>
        </p:txBody>
      </p:sp>
      <p:pic>
        <p:nvPicPr>
          <p:cNvPr id="4" name="Picture 3"/>
          <p:cNvPicPr>
            <a:picLocks noChangeAspect="1" noChangeArrowheads="1"/>
          </p:cNvPicPr>
          <p:nvPr/>
        </p:nvPicPr>
        <p:blipFill>
          <a:blip r:embed="rId2"/>
          <a:srcRect/>
          <a:stretch>
            <a:fillRect/>
          </a:stretch>
        </p:blipFill>
        <p:spPr>
          <a:xfrm>
            <a:off x="533401" y="457200"/>
            <a:ext cx="83058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None/>
            </a:pPr>
            <a:r>
              <a:rPr lang="en-US" b="1" dirty="0" smtClean="0">
                <a:solidFill>
                  <a:srgbClr val="C00000"/>
                </a:solidFill>
              </a:rPr>
              <a:t>4. Speed</a:t>
            </a:r>
            <a:r>
              <a:rPr lang="en-US" dirty="0" smtClean="0">
                <a:solidFill>
                  <a:srgbClr val="C00000"/>
                </a:solidFill>
              </a:rPr>
              <a:t>:</a:t>
            </a:r>
          </a:p>
          <a:p>
            <a:pPr lvl="0"/>
            <a:r>
              <a:rPr lang="en-US" dirty="0" smtClean="0"/>
              <a:t>It is the </a:t>
            </a:r>
            <a:r>
              <a:rPr lang="en-US" dirty="0" smtClean="0">
                <a:solidFill>
                  <a:srgbClr val="FF0000"/>
                </a:solidFill>
              </a:rPr>
              <a:t>ability to cover a distance in a short period of time</a:t>
            </a:r>
            <a:r>
              <a:rPr lang="en-US" dirty="0" smtClean="0"/>
              <a:t>. </a:t>
            </a:r>
          </a:p>
          <a:p>
            <a:pPr lvl="0"/>
            <a:r>
              <a:rPr lang="en-US" dirty="0" smtClean="0"/>
              <a:t>It is also to propel the body or a part of the body rapidly from one point to another. </a:t>
            </a:r>
          </a:p>
          <a:p>
            <a:pPr lvl="0"/>
            <a:r>
              <a:rPr lang="en-US" dirty="0" smtClean="0"/>
              <a:t>Examples of activities that require good speed for success are soccer, basketball, and sprinting in track.</a:t>
            </a:r>
          </a:p>
        </p:txBody>
      </p:sp>
    </p:spTree>
  </p:cSld>
  <p:clrMapOvr>
    <a:masterClrMapping/>
  </p:clrMapOvr>
  <p:transition>
    <p:pull dir="d"/>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700" dirty="0" smtClean="0"/>
              <a:t/>
            </a:r>
            <a:br>
              <a:rPr lang="en-US" sz="2700" dirty="0" smtClean="0"/>
            </a:br>
            <a:r>
              <a:rPr lang="en-US" sz="2700" dirty="0" smtClean="0"/>
              <a:t/>
            </a:r>
            <a:br>
              <a:rPr lang="en-US" sz="2700" dirty="0" smtClean="0"/>
            </a:br>
            <a:r>
              <a:rPr lang="en-US" sz="2700" dirty="0" smtClean="0"/>
              <a:t>Exercise </a:t>
            </a:r>
            <a:r>
              <a:rPr lang="en-US" sz="2700" dirty="0"/>
              <a:t>Prescription for Preserving Bone Health of Adults </a:t>
            </a:r>
            <a:br>
              <a:rPr lang="en-US" sz="2700" dirty="0"/>
            </a:br>
            <a:endParaRPr lang="en-US" dirty="0"/>
          </a:p>
        </p:txBody>
      </p:sp>
      <p:sp>
        <p:nvSpPr>
          <p:cNvPr id="3" name="Content Placeholder 2"/>
          <p:cNvSpPr>
            <a:spLocks noGrp="1"/>
          </p:cNvSpPr>
          <p:nvPr>
            <p:ph idx="1"/>
          </p:nvPr>
        </p:nvSpPr>
        <p:spPr>
          <a:xfrm>
            <a:off x="152400" y="685800"/>
            <a:ext cx="8839200" cy="6019800"/>
          </a:xfrm>
        </p:spPr>
        <p:txBody>
          <a:bodyPr>
            <a:normAutofit fontScale="92500"/>
          </a:bodyPr>
          <a:lstStyle/>
          <a:p>
            <a:r>
              <a:rPr lang="en-US" dirty="0" smtClean="0"/>
              <a:t>Mode</a:t>
            </a:r>
            <a:r>
              <a:rPr lang="en-US" dirty="0"/>
              <a:t>: Weight-bearing endurance activities (e.g., stair climbing, jogging), activities that involve jumping (e.g., basketball, </a:t>
            </a:r>
            <a:r>
              <a:rPr lang="en-US" dirty="0" smtClean="0"/>
              <a:t>plyometric), </a:t>
            </a:r>
            <a:r>
              <a:rPr lang="en-US" dirty="0"/>
              <a:t>and resistance training</a:t>
            </a:r>
          </a:p>
          <a:p>
            <a:r>
              <a:rPr lang="en-US" dirty="0"/>
              <a:t>Intensity: Moderate to high, in terms of bone-loading forces</a:t>
            </a:r>
          </a:p>
          <a:p>
            <a:r>
              <a:rPr lang="en-US" dirty="0"/>
              <a:t>Frequency: 3–5 times per week for weight-bearing endurance activities; 2 or 3 times per week for resistance exercise</a:t>
            </a:r>
          </a:p>
          <a:p>
            <a:r>
              <a:rPr lang="en-US" dirty="0"/>
              <a:t>Duration: 30–60 min/day of a combination of weight-bearing endurance activities, activities that involve jumping, and resistance training that targets all major muscle groups</a:t>
            </a:r>
          </a:p>
          <a:p>
            <a:endParaRPr lang="en-US" dirty="0"/>
          </a:p>
        </p:txBody>
      </p:sp>
    </p:spTree>
    <p:extLst>
      <p:ext uri="{BB962C8B-B14F-4D97-AF65-F5344CB8AC3E}">
        <p14:creationId xmlns:p14="http://schemas.microsoft.com/office/powerpoint/2010/main" val="14509543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52400"/>
          </a:xfrm>
        </p:spPr>
        <p:txBody>
          <a:bodyPr>
            <a:normAutofit fontScale="90000"/>
          </a:bodyPr>
          <a:lstStyle/>
          <a:p>
            <a:r>
              <a:rPr lang="en-US" dirty="0"/>
              <a:t>Low back pain </a:t>
            </a:r>
          </a:p>
        </p:txBody>
      </p:sp>
      <p:sp>
        <p:nvSpPr>
          <p:cNvPr id="3" name="Content Placeholder 2"/>
          <p:cNvSpPr>
            <a:spLocks noGrp="1"/>
          </p:cNvSpPr>
          <p:nvPr>
            <p:ph idx="1"/>
          </p:nvPr>
        </p:nvSpPr>
        <p:spPr>
          <a:xfrm>
            <a:off x="76200" y="457200"/>
            <a:ext cx="9067800" cy="6324600"/>
          </a:xfrm>
        </p:spPr>
        <p:txBody>
          <a:bodyPr>
            <a:normAutofit fontScale="92500" lnSpcReduction="10000"/>
          </a:bodyPr>
          <a:lstStyle/>
          <a:p>
            <a:r>
              <a:rPr lang="en-US" dirty="0"/>
              <a:t>Low back pain afflicts millions of people each year. </a:t>
            </a:r>
            <a:endParaRPr lang="en-US" dirty="0" smtClean="0"/>
          </a:p>
          <a:p>
            <a:r>
              <a:rPr lang="en-US" dirty="0" smtClean="0"/>
              <a:t>More </a:t>
            </a:r>
            <a:r>
              <a:rPr lang="en-US" dirty="0"/>
              <a:t>than 80% of all low back problems are produced by muscular weakness or imbalance </a:t>
            </a:r>
            <a:r>
              <a:rPr lang="en-US" dirty="0" smtClean="0"/>
              <a:t>caused </a:t>
            </a:r>
            <a:r>
              <a:rPr lang="en-US" dirty="0"/>
              <a:t>by a lack of physical activity </a:t>
            </a:r>
            <a:endParaRPr lang="en-US" dirty="0" smtClean="0"/>
          </a:p>
          <a:p>
            <a:r>
              <a:rPr lang="en-US" dirty="0"/>
              <a:t>Excessive weight, poor flexibility, and improper lifting habits also contribute to low back problems. While some risks of associated with low back pain are not modifiable, such as gender and age, lifestyle behavior such as smoking, physical inactivity, flexibility, and muscular strength and endurance can all be improved. </a:t>
            </a:r>
            <a:endParaRPr lang="en-US" dirty="0" smtClean="0"/>
          </a:p>
          <a:p>
            <a:r>
              <a:rPr lang="en-US" dirty="0"/>
              <a:t>people who remain physically active throughout life retain more bone, ligament, and tendon strength; therefore, they are less prone to bone fractures and connective tissue tears.</a:t>
            </a:r>
          </a:p>
          <a:p>
            <a:endParaRPr lang="en-US" dirty="0"/>
          </a:p>
        </p:txBody>
      </p:sp>
    </p:spTree>
    <p:extLst>
      <p:ext uri="{BB962C8B-B14F-4D97-AF65-F5344CB8AC3E}">
        <p14:creationId xmlns:p14="http://schemas.microsoft.com/office/powerpoint/2010/main" val="26420596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
            </a:r>
            <a:br>
              <a:rPr lang="en-US" dirty="0" smtClean="0"/>
            </a:br>
            <a:r>
              <a:rPr lang="en-US" sz="2700" dirty="0" smtClean="0"/>
              <a:t>UNIT </a:t>
            </a:r>
            <a:r>
              <a:rPr lang="en-US" sz="2700" dirty="0"/>
              <a:t>SUMMARY </a:t>
            </a:r>
            <a:r>
              <a:rPr lang="en-US" dirty="0"/>
              <a:t/>
            </a:r>
            <a:br>
              <a:rPr lang="en-US" dirty="0"/>
            </a:br>
            <a:endParaRPr lang="en-US" dirty="0"/>
          </a:p>
        </p:txBody>
      </p:sp>
      <p:sp>
        <p:nvSpPr>
          <p:cNvPr id="3" name="Content Placeholder 2"/>
          <p:cNvSpPr>
            <a:spLocks noGrp="1"/>
          </p:cNvSpPr>
          <p:nvPr>
            <p:ph idx="1"/>
          </p:nvPr>
        </p:nvSpPr>
        <p:spPr>
          <a:xfrm>
            <a:off x="152400" y="685800"/>
            <a:ext cx="8839200" cy="5943600"/>
          </a:xfrm>
        </p:spPr>
        <p:txBody>
          <a:bodyPr>
            <a:normAutofit fontScale="85000" lnSpcReduction="20000"/>
          </a:bodyPr>
          <a:lstStyle/>
          <a:p>
            <a:r>
              <a:rPr lang="en-US" dirty="0" smtClean="0"/>
              <a:t>Major </a:t>
            </a:r>
            <a:r>
              <a:rPr lang="en-US" dirty="0"/>
              <a:t>chronic diseases associated with a lack of physical activity are CVDs, diabetes, obesity, and musculoskeletal disorders.</a:t>
            </a:r>
          </a:p>
          <a:p>
            <a:r>
              <a:rPr lang="en-US" dirty="0" smtClean="0"/>
              <a:t>Cardiovascular </a:t>
            </a:r>
            <a:r>
              <a:rPr lang="en-US" dirty="0"/>
              <a:t>diseases are responsible for 30% of all deaths worldwide.</a:t>
            </a:r>
          </a:p>
          <a:p>
            <a:r>
              <a:rPr lang="en-US" dirty="0" smtClean="0"/>
              <a:t>The </a:t>
            </a:r>
            <a:r>
              <a:rPr lang="en-US" dirty="0"/>
              <a:t>positive risk factors for CHD are the following: age, family history, dyslipidemia, hypertension, tobacco use, prediabetes or glucose intolerance, obesity, and physical inactivity.</a:t>
            </a:r>
          </a:p>
          <a:p>
            <a:r>
              <a:rPr lang="en-US" dirty="0" smtClean="0"/>
              <a:t>The </a:t>
            </a:r>
            <a:r>
              <a:rPr lang="en-US" dirty="0"/>
              <a:t>prevalence of obesity is on the rise, especially in developed countries; two of every three adults and more than one of every three adolescents and children are overweight or obese.</a:t>
            </a:r>
          </a:p>
          <a:p>
            <a:r>
              <a:rPr lang="en-US" dirty="0" smtClean="0"/>
              <a:t>BMI </a:t>
            </a:r>
            <a:r>
              <a:rPr lang="en-US" dirty="0"/>
              <a:t>is used to identify and classify individuals as overweight or obese. Cutoff values for obesity, however, may vary depending on ethnicity</a:t>
            </a:r>
            <a:r>
              <a:rPr lang="en-US" dirty="0" smtClean="0"/>
              <a:t>.</a:t>
            </a:r>
            <a:endParaRPr lang="en-US" dirty="0"/>
          </a:p>
        </p:txBody>
      </p:sp>
    </p:spTree>
    <p:extLst>
      <p:ext uri="{BB962C8B-B14F-4D97-AF65-F5344CB8AC3E}">
        <p14:creationId xmlns:p14="http://schemas.microsoft.com/office/powerpoint/2010/main" val="12702800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
          </a:xfrm>
        </p:spPr>
        <p:txBody>
          <a:bodyPr>
            <a:normAutofit fontScale="90000"/>
          </a:bodyPr>
          <a:lstStyle/>
          <a:p>
            <a:endParaRPr lang="en-US" dirty="0"/>
          </a:p>
        </p:txBody>
      </p:sp>
      <p:sp>
        <p:nvSpPr>
          <p:cNvPr id="3" name="Content Placeholder 2"/>
          <p:cNvSpPr>
            <a:spLocks noGrp="1"/>
          </p:cNvSpPr>
          <p:nvPr>
            <p:ph idx="1"/>
          </p:nvPr>
        </p:nvSpPr>
        <p:spPr>
          <a:xfrm>
            <a:off x="76200" y="457200"/>
            <a:ext cx="8991600" cy="6172200"/>
          </a:xfrm>
        </p:spPr>
        <p:txBody>
          <a:bodyPr>
            <a:normAutofit fontScale="92500" lnSpcReduction="10000"/>
          </a:bodyPr>
          <a:lstStyle/>
          <a:p>
            <a:r>
              <a:rPr lang="en-US" dirty="0"/>
              <a:t>Metabolic syndrome is a term used to describe individuals who have three or more cardiovascular disease risk factors.</a:t>
            </a:r>
          </a:p>
          <a:p>
            <a:r>
              <a:rPr lang="en-US" dirty="0"/>
              <a:t>Osteoporosis and low back syndrome are musculoskeletal disorders afflicting millions of people each year.</a:t>
            </a:r>
          </a:p>
          <a:p>
            <a:r>
              <a:rPr lang="en-US" dirty="0"/>
              <a:t>To benefit health and prevent disease, every adult should accumulate a minimum of 150 min/</a:t>
            </a:r>
            <a:r>
              <a:rPr lang="en-US" dirty="0" err="1"/>
              <a:t>wk</a:t>
            </a:r>
            <a:r>
              <a:rPr lang="en-US" dirty="0"/>
              <a:t> of moderate-intensity physical activity or 75 min/</a:t>
            </a:r>
            <a:r>
              <a:rPr lang="en-US" dirty="0" err="1"/>
              <a:t>wk</a:t>
            </a:r>
            <a:r>
              <a:rPr lang="en-US" dirty="0"/>
              <a:t> of vigorous-intensity physical activity. For additional health benefits, increase physical activity to 300 min/</a:t>
            </a:r>
            <a:r>
              <a:rPr lang="en-US" dirty="0" err="1"/>
              <a:t>wk</a:t>
            </a:r>
            <a:r>
              <a:rPr lang="en-US" dirty="0"/>
              <a:t> and 150 min/</a:t>
            </a:r>
            <a:r>
              <a:rPr lang="en-US" dirty="0" err="1"/>
              <a:t>wk</a:t>
            </a:r>
            <a:r>
              <a:rPr lang="en-US" dirty="0"/>
              <a:t>, respectively, for moderate- and vigorous-intensity exercise.</a:t>
            </a:r>
          </a:p>
          <a:p>
            <a:endParaRPr lang="en-US" dirty="0"/>
          </a:p>
          <a:p>
            <a:endParaRPr lang="en-US" dirty="0"/>
          </a:p>
        </p:txBody>
      </p:sp>
    </p:spTree>
    <p:extLst>
      <p:ext uri="{BB962C8B-B14F-4D97-AF65-F5344CB8AC3E}">
        <p14:creationId xmlns:p14="http://schemas.microsoft.com/office/powerpoint/2010/main" val="11424991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Autofit/>
          </a:bodyPr>
          <a:lstStyle/>
          <a:p>
            <a:r>
              <a:rPr lang="en-US" sz="2800" dirty="0" smtClean="0"/>
              <a:t/>
            </a:r>
            <a:br>
              <a:rPr lang="en-US" sz="2800" dirty="0" smtClean="0"/>
            </a:br>
            <a:r>
              <a:rPr lang="en-US" sz="2800" dirty="0" smtClean="0"/>
              <a:t>UNIT </a:t>
            </a:r>
            <a:r>
              <a:rPr lang="en-US" sz="2800" dirty="0"/>
              <a:t>THREE</a:t>
            </a:r>
            <a:br>
              <a:rPr lang="en-US" sz="2800" dirty="0"/>
            </a:br>
            <a:r>
              <a:rPr lang="en-US" sz="2800" dirty="0"/>
              <a:t>MAKING WELL-INFORMED FOOD CHOICES</a:t>
            </a:r>
            <a:br>
              <a:rPr lang="en-US" sz="2800" dirty="0"/>
            </a:br>
            <a:endParaRPr lang="en-US" sz="2800"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sz="2400" dirty="0"/>
              <a:t>UNIT </a:t>
            </a:r>
            <a:r>
              <a:rPr lang="en-US" sz="2400" dirty="0" smtClean="0"/>
              <a:t>OBJECTIVES</a:t>
            </a:r>
          </a:p>
          <a:p>
            <a:pPr marL="0" indent="0">
              <a:buNone/>
            </a:pPr>
            <a:r>
              <a:rPr lang="en-US" dirty="0"/>
              <a:t>By the end of this unit students should be able to:-</a:t>
            </a:r>
          </a:p>
          <a:p>
            <a:pPr marL="0" indent="0">
              <a:buNone/>
            </a:pPr>
            <a:r>
              <a:rPr lang="en-US" dirty="0" smtClean="0"/>
              <a:t>•  Summarize </a:t>
            </a:r>
            <a:r>
              <a:rPr lang="en-US" dirty="0"/>
              <a:t>the basics of nutrition</a:t>
            </a:r>
          </a:p>
          <a:p>
            <a:pPr marL="0" indent="0">
              <a:buNone/>
            </a:pPr>
            <a:r>
              <a:rPr lang="en-US" dirty="0" smtClean="0"/>
              <a:t>•  Define </a:t>
            </a:r>
            <a:r>
              <a:rPr lang="en-US" dirty="0"/>
              <a:t>macronutrients and micronutrients</a:t>
            </a:r>
          </a:p>
          <a:p>
            <a:pPr marL="0" indent="0">
              <a:buNone/>
            </a:pPr>
            <a:r>
              <a:rPr lang="en-US" dirty="0" smtClean="0"/>
              <a:t>•  Categorize </a:t>
            </a:r>
            <a:r>
              <a:rPr lang="en-US" dirty="0"/>
              <a:t>and describe the body’s sources of energy</a:t>
            </a:r>
          </a:p>
          <a:p>
            <a:pPr marL="0" indent="0">
              <a:buNone/>
            </a:pPr>
            <a:r>
              <a:rPr lang="en-US" dirty="0" smtClean="0"/>
              <a:t>•  Analyze </a:t>
            </a:r>
            <a:r>
              <a:rPr lang="en-US" dirty="0"/>
              <a:t>intake of nutrition and make appropriate changes for </a:t>
            </a:r>
            <a:r>
              <a:rPr lang="en-US" dirty="0" smtClean="0"/>
              <a:t>  sound </a:t>
            </a:r>
            <a:r>
              <a:rPr lang="en-US" dirty="0"/>
              <a:t>eating practices</a:t>
            </a:r>
          </a:p>
          <a:p>
            <a:pPr marL="0" indent="0">
              <a:buNone/>
            </a:pPr>
            <a:r>
              <a:rPr lang="en-US" dirty="0" smtClean="0"/>
              <a:t>•  Realize </a:t>
            </a:r>
            <a:r>
              <a:rPr lang="en-US" dirty="0"/>
              <a:t>the management of nutrition for better physical performance</a:t>
            </a:r>
          </a:p>
          <a:p>
            <a:endParaRPr lang="en-US" sz="2400" dirty="0"/>
          </a:p>
        </p:txBody>
      </p:sp>
    </p:spTree>
    <p:extLst>
      <p:ext uri="{BB962C8B-B14F-4D97-AF65-F5344CB8AC3E}">
        <p14:creationId xmlns:p14="http://schemas.microsoft.com/office/powerpoint/2010/main" val="39792042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0500"/>
            <a:ext cx="8229600" cy="381000"/>
          </a:xfrm>
        </p:spPr>
        <p:txBody>
          <a:bodyPr>
            <a:normAutofit fontScale="90000"/>
          </a:bodyPr>
          <a:lstStyle/>
          <a:p>
            <a:endParaRPr lang="en-US" dirty="0"/>
          </a:p>
        </p:txBody>
      </p:sp>
      <p:sp>
        <p:nvSpPr>
          <p:cNvPr id="3" name="Content Placeholder 2"/>
          <p:cNvSpPr>
            <a:spLocks noGrp="1"/>
          </p:cNvSpPr>
          <p:nvPr>
            <p:ph idx="1"/>
          </p:nvPr>
        </p:nvSpPr>
        <p:spPr>
          <a:xfrm>
            <a:off x="152400" y="76200"/>
            <a:ext cx="8839200" cy="6324600"/>
          </a:xfrm>
        </p:spPr>
        <p:txBody>
          <a:bodyPr>
            <a:normAutofit/>
          </a:bodyPr>
          <a:lstStyle/>
          <a:p>
            <a:endParaRPr lang="en-US" dirty="0" smtClean="0"/>
          </a:p>
          <a:p>
            <a:r>
              <a:rPr lang="en-US" dirty="0" smtClean="0"/>
              <a:t>Regular </a:t>
            </a:r>
            <a:r>
              <a:rPr lang="en-US" dirty="0"/>
              <a:t>exercise taxes every cell and every system in your body: your muscles, joints, ligaments, tendons, respiratory, circulatory and immune systems all have to work harder when you exercise</a:t>
            </a:r>
            <a:r>
              <a:rPr lang="en-US" dirty="0" smtClean="0"/>
              <a:t>.</a:t>
            </a:r>
          </a:p>
          <a:p>
            <a:r>
              <a:rPr lang="en-US" dirty="0" smtClean="0"/>
              <a:t> </a:t>
            </a:r>
            <a:r>
              <a:rPr lang="en-US" dirty="0"/>
              <a:t>Eating a healthy diet can help minimize the damage caused by exercise and help your body rebuild itself even stronger. </a:t>
            </a:r>
            <a:endParaRPr lang="en-US" dirty="0" smtClean="0"/>
          </a:p>
          <a:p>
            <a:r>
              <a:rPr lang="en-US" dirty="0" smtClean="0"/>
              <a:t>Your </a:t>
            </a:r>
            <a:r>
              <a:rPr lang="en-US" dirty="0"/>
              <a:t>daily diet needs to meet the tough demands of your training </a:t>
            </a:r>
            <a:r>
              <a:rPr lang="en-US" dirty="0" smtClean="0"/>
              <a:t>program </a:t>
            </a:r>
            <a:r>
              <a:rPr lang="en-US" dirty="0"/>
              <a:t>as well as keep you healthy. </a:t>
            </a:r>
          </a:p>
        </p:txBody>
      </p:sp>
    </p:spTree>
    <p:extLst>
      <p:ext uri="{BB962C8B-B14F-4D97-AF65-F5344CB8AC3E}">
        <p14:creationId xmlns:p14="http://schemas.microsoft.com/office/powerpoint/2010/main" val="42206046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dirty="0"/>
              <a:t>Sound Eating Practices</a:t>
            </a:r>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r>
              <a:rPr lang="en-US" u="sng" dirty="0" smtClean="0"/>
              <a:t>What </a:t>
            </a:r>
            <a:r>
              <a:rPr lang="en-US" u="sng" dirty="0"/>
              <a:t>is Nutrition? And </a:t>
            </a:r>
            <a:r>
              <a:rPr lang="en-US" u="sng" dirty="0" smtClean="0"/>
              <a:t>what </a:t>
            </a:r>
            <a:r>
              <a:rPr lang="en-US" u="sng" dirty="0"/>
              <a:t>is Nutrient? </a:t>
            </a:r>
            <a:endParaRPr lang="en-US" u="sng" dirty="0" smtClean="0"/>
          </a:p>
          <a:p>
            <a:r>
              <a:rPr lang="en-US" dirty="0"/>
              <a:t>Nutrition can be defined as the science of the action of food, beverages, and their components in biological systems</a:t>
            </a:r>
            <a:r>
              <a:rPr lang="en-US" dirty="0" smtClean="0"/>
              <a:t>.</a:t>
            </a:r>
          </a:p>
          <a:p>
            <a:r>
              <a:rPr lang="en-US" dirty="0" smtClean="0"/>
              <a:t> </a:t>
            </a:r>
            <a:r>
              <a:rPr lang="en-US" dirty="0"/>
              <a:t>A nutrient is a compound that provides a needed function in the body. </a:t>
            </a:r>
            <a:endParaRPr lang="en-US" dirty="0" smtClean="0"/>
          </a:p>
          <a:p>
            <a:r>
              <a:rPr lang="en-US" dirty="0" smtClean="0"/>
              <a:t>Nutrients </a:t>
            </a:r>
            <a:r>
              <a:rPr lang="en-US" dirty="0"/>
              <a:t>can be further classified based on the amount needed in the body. </a:t>
            </a:r>
            <a:endParaRPr lang="en-US" dirty="0" smtClean="0"/>
          </a:p>
          <a:p>
            <a:r>
              <a:rPr lang="en-US" dirty="0" smtClean="0"/>
              <a:t>Macronutrients </a:t>
            </a:r>
            <a:r>
              <a:rPr lang="en-US" dirty="0"/>
              <a:t>are the nutrients the body needs in larger amounts. </a:t>
            </a:r>
            <a:endParaRPr lang="en-US" dirty="0" smtClean="0"/>
          </a:p>
          <a:p>
            <a:r>
              <a:rPr lang="en-US" dirty="0" smtClean="0"/>
              <a:t>Micronutrients </a:t>
            </a:r>
            <a:r>
              <a:rPr lang="en-US" dirty="0"/>
              <a:t>are also </a:t>
            </a:r>
            <a:r>
              <a:rPr lang="en-US" dirty="0" smtClean="0"/>
              <a:t>important nutrients</a:t>
            </a:r>
            <a:r>
              <a:rPr lang="en-US" dirty="0"/>
              <a:t>, but ones the body needs in smaller amounts.</a:t>
            </a:r>
          </a:p>
        </p:txBody>
      </p:sp>
    </p:spTree>
    <p:extLst>
      <p:ext uri="{BB962C8B-B14F-4D97-AF65-F5344CB8AC3E}">
        <p14:creationId xmlns:p14="http://schemas.microsoft.com/office/powerpoint/2010/main" val="21554059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
            </a:r>
            <a:br>
              <a:rPr lang="en-US" dirty="0" smtClean="0"/>
            </a:br>
            <a:r>
              <a:rPr lang="en-US" dirty="0" smtClean="0"/>
              <a:t>Macronutrients</a:t>
            </a:r>
            <a:r>
              <a:rPr lang="en-US" dirty="0"/>
              <a:t/>
            </a:r>
            <a:br>
              <a:rPr lang="en-US" dirty="0"/>
            </a:br>
            <a:endParaRPr lang="en-US" dirty="0"/>
          </a:p>
        </p:txBody>
      </p:sp>
      <p:sp>
        <p:nvSpPr>
          <p:cNvPr id="3" name="Content Placeholder 2"/>
          <p:cNvSpPr>
            <a:spLocks noGrp="1"/>
          </p:cNvSpPr>
          <p:nvPr>
            <p:ph idx="1"/>
          </p:nvPr>
        </p:nvSpPr>
        <p:spPr>
          <a:xfrm>
            <a:off x="152400" y="533400"/>
            <a:ext cx="8839200" cy="5943600"/>
          </a:xfrm>
        </p:spPr>
        <p:txBody>
          <a:bodyPr>
            <a:normAutofit fontScale="77500" lnSpcReduction="20000"/>
          </a:bodyPr>
          <a:lstStyle/>
          <a:p>
            <a:pPr marL="0" indent="0">
              <a:buNone/>
            </a:pPr>
            <a:r>
              <a:rPr lang="en-US" dirty="0" smtClean="0"/>
              <a:t>•   Carbohydrates</a:t>
            </a:r>
            <a:r>
              <a:rPr lang="en-US" dirty="0"/>
              <a:t>: The word carbohydrate literally means "hydrated carbon," or carbon with </a:t>
            </a:r>
            <a:r>
              <a:rPr lang="en-US" dirty="0" smtClean="0"/>
              <a:t>water. carbohydrates </a:t>
            </a:r>
            <a:r>
              <a:rPr lang="en-US" dirty="0"/>
              <a:t>are made up of carbon, hydrogen, and oxygen. </a:t>
            </a:r>
            <a:endParaRPr lang="en-US" dirty="0" smtClean="0"/>
          </a:p>
          <a:p>
            <a:r>
              <a:rPr lang="en-US" dirty="0" smtClean="0"/>
              <a:t>Sucrose </a:t>
            </a:r>
            <a:r>
              <a:rPr lang="en-US" dirty="0"/>
              <a:t>(table sugar) is an example of a commonly consumed carbohydrate. Some dietary examples of carbohydrates are whole-wheat bread, oatmeal, rice, sugary snacks/drinks, and pasta.</a:t>
            </a:r>
          </a:p>
          <a:p>
            <a:pPr marL="0" indent="0">
              <a:buNone/>
            </a:pPr>
            <a:r>
              <a:rPr lang="en-US" dirty="0" smtClean="0"/>
              <a:t>•   Proteins</a:t>
            </a:r>
            <a:r>
              <a:rPr lang="en-US" dirty="0"/>
              <a:t>: Like carbohydrates, proteins are comprised of carbon, hydrogen, and oxygen, but they also contain nitrogen. Several dietary sources of proteins include nuts, beans/legumes, skim milk, egg whites, and meat.</a:t>
            </a:r>
          </a:p>
          <a:p>
            <a:pPr marL="0" indent="0">
              <a:buNone/>
            </a:pPr>
            <a:r>
              <a:rPr lang="en-US" dirty="0" smtClean="0"/>
              <a:t>•  Lipids</a:t>
            </a:r>
            <a:r>
              <a:rPr lang="en-US" dirty="0"/>
              <a:t>: Lipids consist of fatty acids, triglycerides, phospholipids, and sterols (cholesterol). Lipids are also composed of carbon, hydrogen, and oxygen. Some dietary sources of lipids include oils, butter, and egg yolks.</a:t>
            </a:r>
          </a:p>
          <a:p>
            <a:pPr marL="0" indent="0">
              <a:buNone/>
            </a:pPr>
            <a:r>
              <a:rPr lang="en-US" dirty="0" smtClean="0"/>
              <a:t>•  Water</a:t>
            </a:r>
            <a:r>
              <a:rPr lang="en-US" dirty="0"/>
              <a:t>: Water is made up of hydrogen and oxygen and is the only macronutrient that provides no energy.</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6310136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1"/>
            <a:ext cx="8229600" cy="457200"/>
          </a:xfrm>
        </p:spPr>
        <p:txBody>
          <a:bodyPr>
            <a:normAutofit fontScale="90000"/>
          </a:bodyPr>
          <a:lstStyle/>
          <a:p>
            <a:r>
              <a:rPr lang="en-US" sz="3200" dirty="0"/>
              <a:t>Micronutrients</a:t>
            </a:r>
          </a:p>
        </p:txBody>
      </p:sp>
      <p:sp>
        <p:nvSpPr>
          <p:cNvPr id="3" name="Content Placeholder 2"/>
          <p:cNvSpPr>
            <a:spLocks noGrp="1"/>
          </p:cNvSpPr>
          <p:nvPr>
            <p:ph idx="1"/>
          </p:nvPr>
        </p:nvSpPr>
        <p:spPr/>
        <p:txBody>
          <a:bodyPr/>
          <a:lstStyle/>
          <a:p>
            <a:r>
              <a:rPr lang="en-US" dirty="0" smtClean="0"/>
              <a:t>Vitamins</a:t>
            </a:r>
            <a:r>
              <a:rPr lang="en-US" dirty="0"/>
              <a:t>: These compounds are essential for normal physiologic processes in the body.</a:t>
            </a:r>
          </a:p>
          <a:p>
            <a:r>
              <a:rPr lang="en-US" dirty="0" smtClean="0"/>
              <a:t>Minerals</a:t>
            </a:r>
            <a:r>
              <a:rPr lang="en-US" dirty="0"/>
              <a:t>: Minerals are the elements (think periodic table) that are essential for normal physiologic processes in the body.</a:t>
            </a:r>
          </a:p>
          <a:p>
            <a:endParaRPr lang="en-US" dirty="0"/>
          </a:p>
        </p:txBody>
      </p:sp>
    </p:spTree>
    <p:extLst>
      <p:ext uri="{BB962C8B-B14F-4D97-AF65-F5344CB8AC3E}">
        <p14:creationId xmlns:p14="http://schemas.microsoft.com/office/powerpoint/2010/main" val="26019613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Calories(food energy)</a:t>
            </a:r>
            <a:endParaRPr lang="en-US" dirty="0"/>
          </a:p>
        </p:txBody>
      </p:sp>
      <p:sp>
        <p:nvSpPr>
          <p:cNvPr id="3" name="Content Placeholder 2"/>
          <p:cNvSpPr>
            <a:spLocks noGrp="1"/>
          </p:cNvSpPr>
          <p:nvPr>
            <p:ph idx="1"/>
          </p:nvPr>
        </p:nvSpPr>
        <p:spPr/>
        <p:txBody>
          <a:bodyPr>
            <a:normAutofit fontScale="92500" lnSpcReduction="20000"/>
          </a:bodyPr>
          <a:lstStyle/>
          <a:p>
            <a:r>
              <a:rPr lang="en-US" dirty="0"/>
              <a:t>Food energy is measured in kilocalories (kcals), commonly referred to as calories</a:t>
            </a:r>
            <a:r>
              <a:rPr lang="en-US" dirty="0" smtClean="0"/>
              <a:t>.</a:t>
            </a:r>
          </a:p>
          <a:p>
            <a:r>
              <a:rPr lang="en-US" dirty="0" smtClean="0"/>
              <a:t> </a:t>
            </a:r>
            <a:r>
              <a:rPr lang="en-US" dirty="0"/>
              <a:t>Although technically incorrect, this terminology is so familiar that it will be used throughout this course. A kilocalorie is the amount of energy needed to raise 1 kilogram of water 1 degree Celsius. </a:t>
            </a:r>
            <a:endParaRPr lang="en-US" dirty="0" smtClean="0"/>
          </a:p>
          <a:p>
            <a:r>
              <a:rPr lang="en-US" dirty="0" smtClean="0"/>
              <a:t>A </a:t>
            </a:r>
            <a:r>
              <a:rPr lang="en-US" dirty="0"/>
              <a:t>food’s kilocalories are determined by putting the food into a bomb calorimeter and determining the energy output: Energy = Measurement of Heat Produced</a:t>
            </a:r>
            <a:r>
              <a:rPr lang="en-US" dirty="0" smtClean="0"/>
              <a:t>.</a:t>
            </a:r>
          </a:p>
          <a:p>
            <a:endParaRPr lang="en-US" dirty="0"/>
          </a:p>
        </p:txBody>
      </p:sp>
    </p:spTree>
    <p:extLst>
      <p:ext uri="{BB962C8B-B14F-4D97-AF65-F5344CB8AC3E}">
        <p14:creationId xmlns:p14="http://schemas.microsoft.com/office/powerpoint/2010/main" val="1762761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4000" dirty="0"/>
              <a:t>Exercise to improve Starting ability (acceleration): Stride length and high knee kicks by Hip Joint Flexion (increase after initial acceleration), Stride rate by Heel Raise (number of steps per time), and Speed endurance</a:t>
            </a:r>
          </a:p>
        </p:txBody>
      </p:sp>
    </p:spTree>
    <p:extLst>
      <p:ext uri="{BB962C8B-B14F-4D97-AF65-F5344CB8AC3E}">
        <p14:creationId xmlns:p14="http://schemas.microsoft.com/office/powerpoint/2010/main" val="3775955036"/>
      </p:ext>
    </p:extLst>
  </p:cSld>
  <p:clrMapOvr>
    <a:masterClrMapping/>
  </p:clrMapOvr>
  <p:transition>
    <p:pull dir="d"/>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a:latin typeface="Times New Roman" panose="02020603050405020304" pitchFamily="18" charset="0"/>
                <a:cs typeface="Times New Roman" panose="02020603050405020304" pitchFamily="18" charset="0"/>
              </a:rPr>
              <a:t>Amount of calories obtained from nutrients </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7848599"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40463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152400" y="990600"/>
            <a:ext cx="8763000" cy="5715000"/>
          </a:xfrm>
        </p:spPr>
        <p:txBody>
          <a:bodyPr>
            <a:normAutofit fontScale="92500" lnSpcReduction="10000"/>
          </a:bodyPr>
          <a:lstStyle/>
          <a:p>
            <a:r>
              <a:rPr lang="en-US" dirty="0"/>
              <a:t>only carbohydrates, protein, and lipids provide energy. </a:t>
            </a:r>
            <a:endParaRPr lang="en-US" dirty="0" smtClean="0"/>
          </a:p>
          <a:p>
            <a:r>
              <a:rPr lang="en-US" dirty="0" smtClean="0"/>
              <a:t>However</a:t>
            </a:r>
            <a:r>
              <a:rPr lang="en-US" dirty="0"/>
              <a:t>, there is another dietary energy source that is not a nutrient— alcohol. </a:t>
            </a:r>
            <a:endParaRPr lang="en-US" dirty="0" smtClean="0"/>
          </a:p>
          <a:p>
            <a:r>
              <a:rPr lang="en-US" dirty="0" smtClean="0"/>
              <a:t>To </a:t>
            </a:r>
            <a:r>
              <a:rPr lang="en-US" dirty="0"/>
              <a:t>emphasize, alcohol is not a nutrient, but it does provide 7 kilocalories of energy per gram</a:t>
            </a:r>
            <a:r>
              <a:rPr lang="en-US" dirty="0" smtClean="0"/>
              <a:t>.</a:t>
            </a:r>
          </a:p>
          <a:p>
            <a:r>
              <a:rPr lang="en-US" dirty="0"/>
              <a:t>Your daily calorie needs will depend on your genetic make-up, age, weight, body composition, your daily activity and your training </a:t>
            </a:r>
            <a:r>
              <a:rPr lang="en-US" dirty="0" smtClean="0"/>
              <a:t>program. </a:t>
            </a:r>
            <a:r>
              <a:rPr lang="en-US" dirty="0"/>
              <a:t>It is possible to estimate the number of calories you need daily from your body weight (BW) and your level of daily physical activity.</a:t>
            </a:r>
          </a:p>
        </p:txBody>
      </p:sp>
    </p:spTree>
    <p:extLst>
      <p:ext uri="{BB962C8B-B14F-4D97-AF65-F5344CB8AC3E}">
        <p14:creationId xmlns:p14="http://schemas.microsoft.com/office/powerpoint/2010/main" val="355713283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2800" b="1" i="1" dirty="0"/>
              <a:t>Step 1: Estimate your Basal Metabolic Rate (BMR)</a:t>
            </a:r>
            <a:r>
              <a:rPr lang="en-US" sz="2800" dirty="0"/>
              <a:t/>
            </a:r>
            <a:br>
              <a:rPr lang="en-US" sz="2800" dirty="0"/>
            </a:br>
            <a:endParaRPr lang="en-US" sz="2800" dirty="0"/>
          </a:p>
        </p:txBody>
      </p:sp>
      <p:sp>
        <p:nvSpPr>
          <p:cNvPr id="3" name="Content Placeholder 2"/>
          <p:cNvSpPr>
            <a:spLocks noGrp="1"/>
          </p:cNvSpPr>
          <p:nvPr>
            <p:ph idx="1"/>
          </p:nvPr>
        </p:nvSpPr>
        <p:spPr>
          <a:xfrm>
            <a:off x="457200" y="762000"/>
            <a:ext cx="8229600" cy="5364163"/>
          </a:xfrm>
        </p:spPr>
        <p:txBody>
          <a:bodyPr>
            <a:normAutofit/>
          </a:bodyPr>
          <a:lstStyle/>
          <a:p>
            <a:r>
              <a:rPr lang="en-US" sz="2400" dirty="0"/>
              <a:t>As a rule of thumb, BMR uses 22 calories for every kg of a woman’s body weight and 24 calories per kg of a man’s body weight</a:t>
            </a:r>
            <a:r>
              <a:rPr lang="en-US" sz="2400" dirty="0" smtClean="0"/>
              <a:t>.</a:t>
            </a:r>
          </a:p>
          <a:p>
            <a:endParaRPr lang="en-US" sz="2400" dirty="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71216056"/>
              </p:ext>
            </p:extLst>
          </p:nvPr>
        </p:nvGraphicFramePr>
        <p:xfrm>
          <a:off x="1295400" y="2133600"/>
          <a:ext cx="6080760" cy="1066800"/>
        </p:xfrm>
        <a:graphic>
          <a:graphicData uri="http://schemas.openxmlformats.org/drawingml/2006/table">
            <a:tbl>
              <a:tblPr firstRow="1" firstCol="1" bandRow="1">
                <a:tableStyleId>{5C22544A-7EE6-4342-B048-85BDC9FD1C3A}</a:tableStyleId>
              </a:tblPr>
              <a:tblGrid>
                <a:gridCol w="6080760"/>
              </a:tblGrid>
              <a:tr h="1066800">
                <a:tc>
                  <a:txBody>
                    <a:bodyPr/>
                    <a:lstStyle/>
                    <a:p>
                      <a:pPr marL="0" marR="0">
                        <a:lnSpc>
                          <a:spcPct val="150000"/>
                        </a:lnSpc>
                        <a:spcBef>
                          <a:spcPts val="0"/>
                        </a:spcBef>
                        <a:spcAft>
                          <a:spcPts val="0"/>
                        </a:spcAft>
                      </a:pPr>
                      <a:r>
                        <a:rPr lang="en-US" sz="1800" dirty="0">
                          <a:effectLst/>
                        </a:rPr>
                        <a:t>Women: BMR = weight in kg x 22</a:t>
                      </a:r>
                    </a:p>
                    <a:p>
                      <a:pPr marL="0" marR="0">
                        <a:lnSpc>
                          <a:spcPct val="150000"/>
                        </a:lnSpc>
                        <a:spcBef>
                          <a:spcPts val="0"/>
                        </a:spcBef>
                        <a:spcAft>
                          <a:spcPts val="0"/>
                        </a:spcAft>
                      </a:pPr>
                      <a:r>
                        <a:rPr lang="en-US" sz="1800" dirty="0">
                          <a:effectLst/>
                        </a:rPr>
                        <a:t>Men: BMR = weight in kg x 24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57929962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200" b="1" i="1" dirty="0"/>
              <a:t>Step 2: Work out your Physical Activity Level (PAL)</a:t>
            </a:r>
            <a:r>
              <a:rPr lang="en-US" sz="3200" dirty="0"/>
              <a:t/>
            </a:r>
            <a:br>
              <a:rPr lang="en-US" sz="3200" dirty="0"/>
            </a:br>
            <a:endParaRPr lang="en-US" sz="3200" dirty="0"/>
          </a:p>
        </p:txBody>
      </p:sp>
      <p:sp>
        <p:nvSpPr>
          <p:cNvPr id="3" name="Content Placeholder 2"/>
          <p:cNvSpPr>
            <a:spLocks noGrp="1"/>
          </p:cNvSpPr>
          <p:nvPr>
            <p:ph idx="1"/>
          </p:nvPr>
        </p:nvSpPr>
        <p:spPr>
          <a:xfrm>
            <a:off x="457200" y="1066800"/>
            <a:ext cx="8229600" cy="5059363"/>
          </a:xfrm>
        </p:spPr>
        <p:txBody>
          <a:bodyPr>
            <a:normAutofit fontScale="92500"/>
          </a:bodyPr>
          <a:lstStyle/>
          <a:p>
            <a:r>
              <a:rPr lang="en-US" dirty="0"/>
              <a:t>This is the ratio of your overall daily energy expenditure to your BMR; a rough measure of your lifestyle activity. </a:t>
            </a:r>
          </a:p>
          <a:p>
            <a:pPr lvl="0"/>
            <a:r>
              <a:rPr lang="en-IN" i="1" dirty="0"/>
              <a:t>Mostly inactive or sedentary (mainly sitting): 1.2</a:t>
            </a:r>
            <a:endParaRPr lang="en-US" dirty="0"/>
          </a:p>
          <a:p>
            <a:pPr lvl="0"/>
            <a:r>
              <a:rPr lang="en-IN" i="1" dirty="0"/>
              <a:t>Fairly active (include walking and exercise 1–2 x week): 1.3</a:t>
            </a:r>
            <a:endParaRPr lang="en-US" dirty="0"/>
          </a:p>
          <a:p>
            <a:pPr lvl="0"/>
            <a:r>
              <a:rPr lang="en-IN" i="1" dirty="0"/>
              <a:t>Moderately active (exercise 2–3 x weekly): 1.4</a:t>
            </a:r>
            <a:endParaRPr lang="en-US" dirty="0"/>
          </a:p>
          <a:p>
            <a:pPr lvl="0"/>
            <a:r>
              <a:rPr lang="en-IN" i="1" dirty="0"/>
              <a:t>Active (exercise hard more than 3 x weekly): 1.5</a:t>
            </a:r>
            <a:endParaRPr lang="en-US" dirty="0"/>
          </a:p>
          <a:p>
            <a:pPr lvl="0"/>
            <a:r>
              <a:rPr lang="en-IN" i="1" dirty="0"/>
              <a:t>Very active (exercise hard daily): 1.7</a:t>
            </a:r>
            <a:endParaRPr lang="en-US" dirty="0"/>
          </a:p>
          <a:p>
            <a:endParaRPr lang="en-US" dirty="0"/>
          </a:p>
        </p:txBody>
      </p:sp>
    </p:spTree>
    <p:extLst>
      <p:ext uri="{BB962C8B-B14F-4D97-AF65-F5344CB8AC3E}">
        <p14:creationId xmlns:p14="http://schemas.microsoft.com/office/powerpoint/2010/main" val="56714848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i="1" dirty="0"/>
              <a:t>Multiply your BMR by your PAL to work out your Daily Calorie Needs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Daily calorie needs = BMR x PAL</a:t>
            </a:r>
          </a:p>
          <a:p>
            <a:r>
              <a:rPr lang="en-US" dirty="0"/>
              <a:t>This figure gives you a rough idea of your daily calorie requirement to maintain your weight. If you eat fewer calories, you will lose weight; if you eat more then you will gain weight. </a:t>
            </a:r>
          </a:p>
          <a:p>
            <a:endParaRPr lang="en-US" dirty="0"/>
          </a:p>
        </p:txBody>
      </p:sp>
    </p:spTree>
    <p:extLst>
      <p:ext uri="{BB962C8B-B14F-4D97-AF65-F5344CB8AC3E}">
        <p14:creationId xmlns:p14="http://schemas.microsoft.com/office/powerpoint/2010/main" val="375174190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a:bodyPr>
          <a:lstStyle/>
          <a:p>
            <a:pPr lvl="0"/>
            <a:r>
              <a:rPr lang="en-IN" i="1" dirty="0"/>
              <a:t>Your BMR is the number of calories you burn at rest (to keep your heart beating, your lungs breathing, to maintain your body temperature, </a:t>
            </a:r>
            <a:r>
              <a:rPr lang="en-IN" i="1" dirty="0" err="1"/>
              <a:t>etc</a:t>
            </a:r>
            <a:r>
              <a:rPr lang="en-IN" i="1" dirty="0"/>
              <a:t>). It accounts for 60–75% of the calories you burn daily. Generally, men have a higher BMR than women. </a:t>
            </a:r>
            <a:endParaRPr lang="en-US" dirty="0"/>
          </a:p>
          <a:p>
            <a:pPr lvl="0"/>
            <a:r>
              <a:rPr lang="en-IN" i="1" dirty="0"/>
              <a:t>Physical activity includes all activities from doing the housework to walking and working out in the gym. The number of calories you burn in any activity depends on your weight, the type of activity and the duration of that activity.</a:t>
            </a:r>
            <a:endParaRPr lang="en-US" dirty="0"/>
          </a:p>
          <a:p>
            <a:endParaRPr lang="en-US" dirty="0"/>
          </a:p>
        </p:txBody>
      </p:sp>
    </p:spTree>
    <p:extLst>
      <p:ext uri="{BB962C8B-B14F-4D97-AF65-F5344CB8AC3E}">
        <p14:creationId xmlns:p14="http://schemas.microsoft.com/office/powerpoint/2010/main" val="288928473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12204076"/>
              </p:ext>
            </p:extLst>
          </p:nvPr>
        </p:nvGraphicFramePr>
        <p:xfrm>
          <a:off x="762000" y="533400"/>
          <a:ext cx="7543800" cy="5410200"/>
        </p:xfrm>
        <a:graphic>
          <a:graphicData uri="http://schemas.openxmlformats.org/drawingml/2006/table">
            <a:tbl>
              <a:tblPr firstRow="1" firstCol="1" bandRow="1">
                <a:tableStyleId>{5C22544A-7EE6-4342-B048-85BDC9FD1C3A}</a:tableStyleId>
              </a:tblPr>
              <a:tblGrid>
                <a:gridCol w="7543800"/>
              </a:tblGrid>
              <a:tr h="711758">
                <a:tc>
                  <a:txBody>
                    <a:bodyPr/>
                    <a:lstStyle/>
                    <a:p>
                      <a:pPr marL="0" marR="0">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Activity 3.2</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698442">
                <a:tc>
                  <a:txBody>
                    <a:bodyPr/>
                    <a:lstStyle/>
                    <a:p>
                      <a:pPr marL="0" marR="0">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Dear Student, discuss on the following questions with your partners.</a:t>
                      </a:r>
                    </a:p>
                    <a:p>
                      <a:pPr marL="342900" marR="0" lvl="0" indent="-342900">
                        <a:lnSpc>
                          <a:spcPct val="150000"/>
                        </a:lnSpc>
                        <a:spcBef>
                          <a:spcPts val="0"/>
                        </a:spcBef>
                        <a:spcAft>
                          <a:spcPts val="0"/>
                        </a:spcAft>
                        <a:buSzPts val="1200"/>
                        <a:buFont typeface="Times New Roman" panose="02020603050405020304" pitchFamily="18" charset="0"/>
                        <a:buAutoNum type="arabicPeriod"/>
                      </a:pPr>
                      <a:r>
                        <a:rPr lang="en-IN" sz="1600" dirty="0">
                          <a:effectLst/>
                          <a:latin typeface="Times New Roman" panose="02020603050405020304" pitchFamily="18" charset="0"/>
                          <a:cs typeface="Times New Roman" panose="02020603050405020304" pitchFamily="18" charset="0"/>
                        </a:rPr>
                        <a:t>Where do you get energy for your body function?</a:t>
                      </a:r>
                      <a:endParaRPr lang="en-US" sz="1600" dirty="0">
                        <a:effectLst/>
                        <a:latin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SzPts val="1200"/>
                        <a:buFont typeface="Times New Roman" panose="02020603050405020304" pitchFamily="18" charset="0"/>
                        <a:buAutoNum type="arabicPeriod"/>
                      </a:pPr>
                      <a:r>
                        <a:rPr lang="en-IN" sz="1600" dirty="0">
                          <a:effectLst/>
                          <a:latin typeface="Times New Roman" panose="02020603050405020304" pitchFamily="18" charset="0"/>
                          <a:cs typeface="Times New Roman" panose="02020603050405020304" pitchFamily="18" charset="0"/>
                        </a:rPr>
                        <a:t>How many calories do you need per day?</a:t>
                      </a:r>
                      <a:endParaRPr lang="en-US" sz="1600" dirty="0">
                        <a:effectLst/>
                        <a:latin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SzPts val="1200"/>
                        <a:buFont typeface="Times New Roman" panose="02020603050405020304" pitchFamily="18" charset="0"/>
                        <a:buAutoNum type="arabicPeriod"/>
                      </a:pPr>
                      <a:r>
                        <a:rPr lang="en-IN" sz="1600" dirty="0">
                          <a:effectLst/>
                          <a:latin typeface="Times New Roman" panose="02020603050405020304" pitchFamily="18" charset="0"/>
                          <a:cs typeface="Times New Roman" panose="02020603050405020304" pitchFamily="18" charset="0"/>
                        </a:rPr>
                        <a:t>Estimate daily energy needs for an active 60 kg woman and a 70 kg sedentary man.</a:t>
                      </a:r>
                      <a:endParaRPr lang="en-US" sz="1600" dirty="0">
                        <a:effectLst/>
                        <a:latin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SzPts val="1200"/>
                        <a:buFont typeface="Times New Roman" panose="02020603050405020304" pitchFamily="18" charset="0"/>
                        <a:buAutoNum type="arabicPeriod"/>
                      </a:pPr>
                      <a:r>
                        <a:rPr lang="en-IN" sz="1600" dirty="0">
                          <a:effectLst/>
                          <a:latin typeface="Times New Roman" panose="02020603050405020304" pitchFamily="18" charset="0"/>
                          <a:cs typeface="Times New Roman" panose="02020603050405020304" pitchFamily="18" charset="0"/>
                        </a:rPr>
                        <a:t>Estimate daily energy needs for an active 60 kg man to gain weight and a 70 kg sedentary woman to lose weight.</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56968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381000"/>
          </a:xfrm>
        </p:spPr>
        <p:txBody>
          <a:bodyPr>
            <a:normAutofit fontScale="90000"/>
          </a:bodyPr>
          <a:lstStyle/>
          <a:p>
            <a:pPr lvl="0"/>
            <a:r>
              <a:rPr lang="en-IN" b="1" dirty="0"/>
              <a:t>Carbohydrates</a:t>
            </a:r>
            <a:r>
              <a:rPr lang="en-US" dirty="0"/>
              <a:t/>
            </a:r>
            <a:br>
              <a:rPr lang="en-US" dirty="0"/>
            </a:br>
            <a:endParaRPr lang="en-US" dirty="0"/>
          </a:p>
        </p:txBody>
      </p:sp>
      <p:sp>
        <p:nvSpPr>
          <p:cNvPr id="3" name="Content Placeholder 2"/>
          <p:cNvSpPr>
            <a:spLocks noGrp="1"/>
          </p:cNvSpPr>
          <p:nvPr>
            <p:ph idx="1"/>
          </p:nvPr>
        </p:nvSpPr>
        <p:spPr>
          <a:xfrm>
            <a:off x="457200" y="685800"/>
            <a:ext cx="8229600" cy="5440363"/>
          </a:xfrm>
        </p:spPr>
        <p:txBody>
          <a:bodyPr>
            <a:normAutofit fontScale="92500" lnSpcReduction="10000"/>
          </a:bodyPr>
          <a:lstStyle/>
          <a:p>
            <a:r>
              <a:rPr lang="en-US" dirty="0"/>
              <a:t>Carbohydrate is an important fuel for exercise</a:t>
            </a:r>
            <a:r>
              <a:rPr lang="en-US" dirty="0" smtClean="0"/>
              <a:t>.</a:t>
            </a:r>
          </a:p>
          <a:p>
            <a:r>
              <a:rPr lang="en-US" dirty="0" smtClean="0"/>
              <a:t> </a:t>
            </a:r>
            <a:r>
              <a:rPr lang="en-US" dirty="0"/>
              <a:t>It is stored as glycogen in your liver and muscles, and must be re-stocked each day</a:t>
            </a:r>
            <a:r>
              <a:rPr lang="en-US" dirty="0" smtClean="0"/>
              <a:t>.</a:t>
            </a:r>
          </a:p>
          <a:p>
            <a:r>
              <a:rPr lang="en-US" dirty="0"/>
              <a:t>Approximately 100 g glycogen (equivalent to 400 </a:t>
            </a:r>
            <a:r>
              <a:rPr lang="en-US" dirty="0" smtClean="0"/>
              <a:t>kilocalories)may </a:t>
            </a:r>
            <a:r>
              <a:rPr lang="en-US" dirty="0"/>
              <a:t>be stored in the liver, and up to 400 g glycogen (equivalent to 1600 kilocalories) in muscle cells</a:t>
            </a:r>
            <a:r>
              <a:rPr lang="en-US" dirty="0" smtClean="0"/>
              <a:t>.</a:t>
            </a:r>
          </a:p>
          <a:p>
            <a:r>
              <a:rPr lang="en-US" dirty="0"/>
              <a:t>The purpose of liver glycogen is to maintain steady blood sugar levels</a:t>
            </a:r>
            <a:r>
              <a:rPr lang="en-US" dirty="0" smtClean="0"/>
              <a:t>.</a:t>
            </a:r>
          </a:p>
          <a:p>
            <a:r>
              <a:rPr lang="en-US" dirty="0"/>
              <a:t>When blood glucose dips, glycogen in the liver breaks down to release glucose into the bloodstream</a:t>
            </a:r>
          </a:p>
        </p:txBody>
      </p:sp>
    </p:spTree>
    <p:extLst>
      <p:ext uri="{BB962C8B-B14F-4D97-AF65-F5344CB8AC3E}">
        <p14:creationId xmlns:p14="http://schemas.microsoft.com/office/powerpoint/2010/main" val="40663538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a:t>The purpose of muscle glycogen is to fuel physical activity</a:t>
            </a:r>
            <a:r>
              <a:rPr lang="en-US" dirty="0" smtClean="0"/>
              <a:t>.</a:t>
            </a:r>
          </a:p>
          <a:p>
            <a:r>
              <a:rPr lang="en-US" dirty="0"/>
              <a:t>The more active you are, the higher your carbohydrate needs. </a:t>
            </a:r>
            <a:endParaRPr lang="en-US" dirty="0" smtClean="0"/>
          </a:p>
          <a:p>
            <a:r>
              <a:rPr lang="en-US" dirty="0"/>
              <a:t>Guidelines for daily intakes are about 5–7 g per kg of body weight per day for moderate duration/low intensity daily training. </a:t>
            </a:r>
            <a:endParaRPr lang="en-US" dirty="0" smtClean="0"/>
          </a:p>
          <a:p>
            <a:r>
              <a:rPr lang="en-US" dirty="0"/>
              <a:t>Those who do moderate–heavy endurance training should consume 7–10 g per kg body weight per day</a:t>
            </a:r>
            <a:r>
              <a:rPr lang="en-US" dirty="0" smtClean="0"/>
              <a:t>;</a:t>
            </a:r>
          </a:p>
          <a:p>
            <a:endParaRPr lang="en-US" dirty="0"/>
          </a:p>
          <a:p>
            <a:endParaRPr lang="en-US" dirty="0"/>
          </a:p>
        </p:txBody>
      </p:sp>
    </p:spTree>
    <p:extLst>
      <p:ext uri="{BB962C8B-B14F-4D97-AF65-F5344CB8AC3E}">
        <p14:creationId xmlns:p14="http://schemas.microsoft.com/office/powerpoint/2010/main" val="30989860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r>
              <a:rPr lang="en-US" dirty="0"/>
              <a:t>those training more than 4 hours per day are advised to consume 10 g or more per kg body weight per day</a:t>
            </a:r>
            <a:r>
              <a:rPr lang="en-US" dirty="0" smtClean="0"/>
              <a:t>.</a:t>
            </a:r>
          </a:p>
          <a:p>
            <a:r>
              <a:rPr lang="en-US" dirty="0"/>
              <a:t>To promote post-exercise recovery, the 2003 IOC Consensus conference recommends consuming 1 g per kg BW per hour during the first four hours following exercise. </a:t>
            </a:r>
            <a:endParaRPr lang="en-US" dirty="0" smtClean="0"/>
          </a:p>
          <a:p>
            <a:r>
              <a:rPr lang="en-US" dirty="0"/>
              <a:t>If you plan to train again within 8 hours, it is important to begin refueling as soon as possible after exercise. </a:t>
            </a:r>
            <a:endParaRPr lang="en-US" dirty="0" smtClean="0"/>
          </a:p>
          <a:p>
            <a:endParaRPr lang="en-US" dirty="0"/>
          </a:p>
          <a:p>
            <a:endParaRPr lang="en-US" dirty="0"/>
          </a:p>
        </p:txBody>
      </p:sp>
    </p:spTree>
    <p:extLst>
      <p:ext uri="{BB962C8B-B14F-4D97-AF65-F5344CB8AC3E}">
        <p14:creationId xmlns:p14="http://schemas.microsoft.com/office/powerpoint/2010/main" val="192958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lnSpc>
                <a:spcPct val="160000"/>
              </a:lnSpc>
              <a:buNone/>
            </a:pPr>
            <a:r>
              <a:rPr lang="en-US" b="1" i="1" dirty="0" smtClean="0">
                <a:solidFill>
                  <a:srgbClr val="C00000"/>
                </a:solidFill>
              </a:rPr>
              <a:t>5. </a:t>
            </a:r>
            <a:r>
              <a:rPr lang="en-US" b="1" dirty="0" smtClean="0">
                <a:solidFill>
                  <a:srgbClr val="C00000"/>
                </a:solidFill>
              </a:rPr>
              <a:t>Coordination</a:t>
            </a:r>
            <a:endParaRPr lang="en-US" dirty="0" smtClean="0">
              <a:solidFill>
                <a:srgbClr val="C00000"/>
              </a:solidFill>
            </a:endParaRPr>
          </a:p>
          <a:p>
            <a:pPr>
              <a:lnSpc>
                <a:spcPct val="160000"/>
              </a:lnSpc>
            </a:pPr>
            <a:r>
              <a:rPr lang="en-US" dirty="0" smtClean="0"/>
              <a:t>It is the ability to </a:t>
            </a:r>
            <a:r>
              <a:rPr lang="en-US" b="1" dirty="0" smtClean="0">
                <a:solidFill>
                  <a:srgbClr val="C00000"/>
                </a:solidFill>
              </a:rPr>
              <a:t>integrate</a:t>
            </a:r>
            <a:r>
              <a:rPr lang="en-US" dirty="0" smtClean="0">
                <a:solidFill>
                  <a:srgbClr val="C00000"/>
                </a:solidFill>
              </a:rPr>
              <a:t> the </a:t>
            </a:r>
            <a:r>
              <a:rPr lang="en-US" b="1" dirty="0" smtClean="0">
                <a:solidFill>
                  <a:srgbClr val="C00000"/>
                </a:solidFill>
              </a:rPr>
              <a:t>nervous</a:t>
            </a:r>
            <a:r>
              <a:rPr lang="en-US" dirty="0" smtClean="0">
                <a:solidFill>
                  <a:srgbClr val="C00000"/>
                </a:solidFill>
              </a:rPr>
              <a:t> </a:t>
            </a:r>
            <a:r>
              <a:rPr lang="en-US" b="1" dirty="0" smtClean="0">
                <a:solidFill>
                  <a:srgbClr val="C00000"/>
                </a:solidFill>
              </a:rPr>
              <a:t>system</a:t>
            </a:r>
            <a:r>
              <a:rPr lang="en-US" dirty="0" smtClean="0">
                <a:solidFill>
                  <a:srgbClr val="C00000"/>
                </a:solidFill>
              </a:rPr>
              <a:t> and </a:t>
            </a:r>
            <a:r>
              <a:rPr lang="en-US" b="1" dirty="0" smtClean="0">
                <a:solidFill>
                  <a:srgbClr val="C00000"/>
                </a:solidFill>
              </a:rPr>
              <a:t>the muscular system</a:t>
            </a:r>
            <a:r>
              <a:rPr lang="en-US" dirty="0" smtClean="0"/>
              <a:t> to produce </a:t>
            </a:r>
            <a:r>
              <a:rPr lang="en-US" dirty="0" smtClean="0">
                <a:solidFill>
                  <a:srgbClr val="C00000"/>
                </a:solidFill>
              </a:rPr>
              <a:t>correct</a:t>
            </a:r>
            <a:r>
              <a:rPr lang="en-US" dirty="0" smtClean="0"/>
              <a:t>, </a:t>
            </a:r>
            <a:r>
              <a:rPr lang="en-US" dirty="0" smtClean="0">
                <a:solidFill>
                  <a:srgbClr val="C00000"/>
                </a:solidFill>
              </a:rPr>
              <a:t>graceful</a:t>
            </a:r>
            <a:r>
              <a:rPr lang="en-US" dirty="0" smtClean="0"/>
              <a:t>, and </a:t>
            </a:r>
            <a:r>
              <a:rPr lang="en-US" dirty="0" smtClean="0">
                <a:solidFill>
                  <a:srgbClr val="C00000"/>
                </a:solidFill>
              </a:rPr>
              <a:t>harmonious</a:t>
            </a:r>
            <a:r>
              <a:rPr lang="en-US" dirty="0" smtClean="0"/>
              <a:t> </a:t>
            </a:r>
            <a:r>
              <a:rPr lang="en-US" dirty="0" smtClean="0">
                <a:solidFill>
                  <a:srgbClr val="C00000"/>
                </a:solidFill>
              </a:rPr>
              <a:t>body</a:t>
            </a:r>
            <a:r>
              <a:rPr lang="en-US" dirty="0" smtClean="0"/>
              <a:t> </a:t>
            </a:r>
            <a:r>
              <a:rPr lang="en-US" dirty="0" smtClean="0">
                <a:solidFill>
                  <a:srgbClr val="C00000"/>
                </a:solidFill>
              </a:rPr>
              <a:t>movements</a:t>
            </a:r>
            <a:r>
              <a:rPr lang="en-US" dirty="0" smtClean="0"/>
              <a:t>. </a:t>
            </a:r>
          </a:p>
          <a:p>
            <a:pPr>
              <a:lnSpc>
                <a:spcPct val="160000"/>
              </a:lnSpc>
            </a:pPr>
            <a:r>
              <a:rPr lang="en-US" dirty="0" smtClean="0"/>
              <a:t>This component is important in a wide variety of motor activities, such as golf, baseball, karate, soccer, and racquetball, in which hand eye or foot-eye movements, or both, must be integrated.</a:t>
            </a:r>
          </a:p>
        </p:txBody>
      </p:sp>
    </p:spTree>
  </p:cSld>
  <p:clrMapOvr>
    <a:masterClrMapping/>
  </p:clrMapOvr>
  <p:transition>
    <p:pull dir="d"/>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534400" cy="5638800"/>
          </a:xfrm>
        </p:spPr>
        <p:txBody>
          <a:bodyPr>
            <a:normAutofit fontScale="92500"/>
          </a:bodyPr>
          <a:lstStyle/>
          <a:p>
            <a:r>
              <a:rPr lang="en-US" dirty="0"/>
              <a:t>Moderate and high </a:t>
            </a:r>
            <a:r>
              <a:rPr lang="en-US" dirty="0" err="1"/>
              <a:t>glycaemic</a:t>
            </a:r>
            <a:r>
              <a:rPr lang="en-US" dirty="0"/>
              <a:t> index (GI) carbohydrates will promote faster recovery during this period. </a:t>
            </a:r>
            <a:endParaRPr lang="en-US" dirty="0" smtClean="0"/>
          </a:p>
          <a:p>
            <a:r>
              <a:rPr lang="en-US" dirty="0"/>
              <a:t>However, for recovery periods of 24 hours or longer, the type and timing of carbohydrate</a:t>
            </a:r>
          </a:p>
          <a:p>
            <a:r>
              <a:rPr lang="en-US" dirty="0"/>
              <a:t>intake is less critical, although you should choose nutrient-dense sources wherever possible</a:t>
            </a:r>
            <a:r>
              <a:rPr lang="en-US" dirty="0" smtClean="0"/>
              <a:t>.</a:t>
            </a:r>
          </a:p>
          <a:p>
            <a:r>
              <a:rPr lang="en-US" dirty="0"/>
              <a:t>During exercise lasting longer than 60 minutes, consuming 20–60 g carbohydrate per hour helps maintain your blood glucose level, delay fatigue and increase your endurance. </a:t>
            </a:r>
          </a:p>
          <a:p>
            <a:endParaRPr lang="en-US" dirty="0"/>
          </a:p>
        </p:txBody>
      </p:sp>
    </p:spTree>
    <p:extLst>
      <p:ext uri="{BB962C8B-B14F-4D97-AF65-F5344CB8AC3E}">
        <p14:creationId xmlns:p14="http://schemas.microsoft.com/office/powerpoint/2010/main" val="254007225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r>
              <a:rPr lang="en-US" dirty="0"/>
              <a:t>Choose high GI carbohydrates (e.g. sports drinks, energy gels and energy bars, bananas, fruit bars, cereal or breakfast bars), which convert into blood sugar rapidly.</a:t>
            </a:r>
          </a:p>
          <a:p>
            <a:r>
              <a:rPr lang="en-US" dirty="0"/>
              <a:t>Choose high GI carbohydrates (e.g. sports drinks, energy gels and energy bars, bananas, fruit bars, cereal or breakfast bars), which convert into blood sugar rapidly.</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32403168"/>
              </p:ext>
            </p:extLst>
          </p:nvPr>
        </p:nvGraphicFramePr>
        <p:xfrm>
          <a:off x="1600200" y="4724400"/>
          <a:ext cx="6080760" cy="1346622"/>
        </p:xfrm>
        <a:graphic>
          <a:graphicData uri="http://schemas.openxmlformats.org/drawingml/2006/table">
            <a:tbl>
              <a:tblPr firstRow="1" firstCol="1" bandRow="1">
                <a:tableStyleId>{5C22544A-7EE6-4342-B048-85BDC9FD1C3A}</a:tableStyleId>
              </a:tblPr>
              <a:tblGrid>
                <a:gridCol w="6080760"/>
              </a:tblGrid>
              <a:tr h="316952">
                <a:tc>
                  <a:txBody>
                    <a:bodyPr/>
                    <a:lstStyle/>
                    <a:p>
                      <a:pPr marL="0" marR="0">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Activity 3.4</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026582">
                <a:tc>
                  <a:txBody>
                    <a:bodyPr/>
                    <a:lstStyle/>
                    <a:p>
                      <a:pPr marL="0" marR="0">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Dear Student, would you list and explain types of carbohydrates and their importance for ordinary person as well as athletes? Please try to illustrate it by providing food examples you most familiar with.</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8214368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lvl="0"/>
            <a:r>
              <a:rPr lang="en-IN" sz="3600" b="1" dirty="0"/>
              <a:t>Protein</a:t>
            </a:r>
            <a:r>
              <a:rPr lang="en-US" dirty="0"/>
              <a:t/>
            </a:r>
            <a:br>
              <a:rPr lang="en-US" dirty="0"/>
            </a:br>
            <a:endParaRPr lang="en-US" dirty="0"/>
          </a:p>
        </p:txBody>
      </p:sp>
      <p:sp>
        <p:nvSpPr>
          <p:cNvPr id="3" name="Content Placeholder 2"/>
          <p:cNvSpPr>
            <a:spLocks noGrp="1"/>
          </p:cNvSpPr>
          <p:nvPr>
            <p:ph idx="1"/>
          </p:nvPr>
        </p:nvSpPr>
        <p:spPr>
          <a:xfrm>
            <a:off x="457200" y="533400"/>
            <a:ext cx="8229600" cy="5592763"/>
          </a:xfrm>
        </p:spPr>
        <p:txBody>
          <a:bodyPr>
            <a:normAutofit lnSpcReduction="10000"/>
          </a:bodyPr>
          <a:lstStyle/>
          <a:p>
            <a:r>
              <a:rPr lang="en-US" sz="2400" dirty="0"/>
              <a:t>Protein is another major macronutrient that, like carbohydrates, consists of small repeating units. </a:t>
            </a:r>
            <a:endParaRPr lang="en-US" sz="2400" dirty="0" smtClean="0"/>
          </a:p>
          <a:p>
            <a:r>
              <a:rPr lang="en-US" sz="2400" dirty="0"/>
              <a:t>Proteins can be classified as either complete or incomplete</a:t>
            </a:r>
            <a:r>
              <a:rPr lang="en-US" sz="2400" dirty="0" smtClean="0"/>
              <a:t>.</a:t>
            </a:r>
          </a:p>
          <a:p>
            <a:r>
              <a:rPr lang="en-US" sz="2400" dirty="0"/>
              <a:t>Amino acids from proteins form the building blocks for new tissues and the repair of body cells</a:t>
            </a:r>
            <a:r>
              <a:rPr lang="en-US" sz="2400" dirty="0" smtClean="0"/>
              <a:t>.</a:t>
            </a:r>
          </a:p>
          <a:p>
            <a:r>
              <a:rPr lang="en-US" sz="2400" dirty="0"/>
              <a:t>They are also used for making enzymes, hormones and antibodies. </a:t>
            </a:r>
            <a:endParaRPr lang="en-US" sz="2400" dirty="0" smtClean="0"/>
          </a:p>
          <a:p>
            <a:r>
              <a:rPr lang="en-US" sz="2400" dirty="0"/>
              <a:t>Protein also provides a (small) fuel source for exercising muscles. </a:t>
            </a:r>
          </a:p>
          <a:p>
            <a:r>
              <a:rPr lang="en-US" sz="2400" dirty="0"/>
              <a:t>Athletes have higher protein requirements than non-active </a:t>
            </a:r>
            <a:r>
              <a:rPr lang="en-US" sz="2400" dirty="0" smtClean="0"/>
              <a:t>people.</a:t>
            </a:r>
          </a:p>
          <a:p>
            <a:r>
              <a:rPr lang="en-US" sz="2400" dirty="0"/>
              <a:t>Extra protein is needed to compensate for the increased muscle breakdown that occurs during and after intense exercise, as well as to build new muscle cells. </a:t>
            </a:r>
          </a:p>
        </p:txBody>
      </p:sp>
    </p:spTree>
    <p:extLst>
      <p:ext uri="{BB962C8B-B14F-4D97-AF65-F5344CB8AC3E}">
        <p14:creationId xmlns:p14="http://schemas.microsoft.com/office/powerpoint/2010/main" val="22958319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The IOC and IAAF both recommend between 1.2 and 1.7 g protein/kg BW/day for athletes or 84–119 g daily for a 70 kg person</a:t>
            </a:r>
            <a:r>
              <a:rPr lang="en-US" dirty="0" smtClean="0"/>
              <a:t>.</a:t>
            </a:r>
          </a:p>
          <a:p>
            <a:r>
              <a:rPr lang="en-US" dirty="0"/>
              <a:t>This is considerably more than a sedentary person, who requires 0.75 g protein/kg BW daily.</a:t>
            </a:r>
          </a:p>
          <a:p>
            <a:r>
              <a:rPr lang="en-US" dirty="0"/>
              <a:t>Several studies have found that carbohydrate and protein eaten together immediately after exercise enhances recovery and promotes muscle building.</a:t>
            </a:r>
          </a:p>
        </p:txBody>
      </p:sp>
    </p:spTree>
    <p:extLst>
      <p:ext uri="{BB962C8B-B14F-4D97-AF65-F5344CB8AC3E}">
        <p14:creationId xmlns:p14="http://schemas.microsoft.com/office/powerpoint/2010/main" val="45118423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lvl="0"/>
            <a:r>
              <a:rPr lang="en-IN" b="1" dirty="0"/>
              <a:t>Fat</a:t>
            </a:r>
            <a:r>
              <a:rPr lang="en-US" dirty="0"/>
              <a:t/>
            </a:r>
            <a:br>
              <a:rPr lang="en-US" dirty="0"/>
            </a:br>
            <a:endParaRPr lang="en-US" dirty="0"/>
          </a:p>
        </p:txBody>
      </p:sp>
      <p:sp>
        <p:nvSpPr>
          <p:cNvPr id="3" name="Content Placeholder 2"/>
          <p:cNvSpPr>
            <a:spLocks noGrp="1"/>
          </p:cNvSpPr>
          <p:nvPr>
            <p:ph idx="1"/>
          </p:nvPr>
        </p:nvSpPr>
        <p:spPr>
          <a:xfrm>
            <a:off x="457200" y="533400"/>
            <a:ext cx="8229600" cy="5592763"/>
          </a:xfrm>
        </p:spPr>
        <p:txBody>
          <a:bodyPr>
            <a:normAutofit/>
          </a:bodyPr>
          <a:lstStyle/>
          <a:p>
            <a:r>
              <a:rPr lang="en-US" sz="2400" dirty="0"/>
              <a:t>Some fat is essential, it makes up part of the structure of all cell membranes, your brain tissue, nerve sheaths, bone marrow and it cushions your organs. </a:t>
            </a:r>
            <a:endParaRPr lang="en-US" sz="2400" dirty="0" smtClean="0"/>
          </a:p>
          <a:p>
            <a:r>
              <a:rPr lang="en-US" sz="2400" dirty="0"/>
              <a:t>Fat in food also provides essential fatty acids, the fat-soluble vitamins A, D and E, and is an important source of energy for exercise</a:t>
            </a:r>
            <a:r>
              <a:rPr lang="en-US" sz="2400" dirty="0" smtClean="0"/>
              <a:t>.</a:t>
            </a:r>
          </a:p>
          <a:p>
            <a:r>
              <a:rPr lang="en-US" sz="2000" dirty="0">
                <a:latin typeface="Times New Roman" panose="02020603050405020304" pitchFamily="18" charset="0"/>
                <a:cs typeface="Times New Roman" panose="02020603050405020304" pitchFamily="18" charset="0"/>
              </a:rPr>
              <a:t>The IOC does not make a specific fat recommendation, but the American College of Sports Medicine (ACSM) and American Dietetic Association recommend fat provides 20–25% of calorie intake for athletes compared with the UK government recommendation of 33% for the general population. Therefore, about 20–33% of the calories in your diet should come from fat</a:t>
            </a:r>
            <a:r>
              <a:rPr lang="en-US" sz="2400" dirty="0"/>
              <a:t>.</a:t>
            </a:r>
          </a:p>
          <a:p>
            <a:endParaRPr lang="en-US" sz="2400" dirty="0"/>
          </a:p>
        </p:txBody>
      </p:sp>
    </p:spTree>
    <p:extLst>
      <p:ext uri="{BB962C8B-B14F-4D97-AF65-F5344CB8AC3E}">
        <p14:creationId xmlns:p14="http://schemas.microsoft.com/office/powerpoint/2010/main" val="15938420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sz="2800" dirty="0">
                <a:latin typeface="Times New Roman" panose="02020603050405020304" pitchFamily="18" charset="0"/>
                <a:cs typeface="Times New Roman" panose="02020603050405020304" pitchFamily="18" charset="0"/>
              </a:rPr>
              <a:t>‘Bad’ fats (saturated and trans fats) should be kept to a minimum (the UK government recommends less than 10% of calories), with the majority coming from ‘good’ (unsaturated) fats. Omega-3s may be particularly beneficial for athletes as they help increase the delivery of oxygen to muscles, improve endurance and may speed recovery, reduce inflammation and</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Joint stiffness.</a:t>
            </a:r>
          </a:p>
          <a:p>
            <a:endParaRPr lang="en-US" dirty="0"/>
          </a:p>
        </p:txBody>
      </p:sp>
    </p:spTree>
    <p:extLst>
      <p:ext uri="{BB962C8B-B14F-4D97-AF65-F5344CB8AC3E}">
        <p14:creationId xmlns:p14="http://schemas.microsoft.com/office/powerpoint/2010/main" val="426807089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lvl="0"/>
            <a:r>
              <a:rPr lang="en-IN" b="1" dirty="0" err="1"/>
              <a:t>Fiber</a:t>
            </a:r>
            <a:r>
              <a:rPr lang="en-US" dirty="0"/>
              <a:t/>
            </a:r>
            <a:br>
              <a:rPr lang="en-US" dirty="0"/>
            </a:br>
            <a:endParaRPr lang="en-US" dirty="0"/>
          </a:p>
        </p:txBody>
      </p:sp>
      <p:sp>
        <p:nvSpPr>
          <p:cNvPr id="3" name="Content Placeholder 2"/>
          <p:cNvSpPr>
            <a:spLocks noGrp="1"/>
          </p:cNvSpPr>
          <p:nvPr>
            <p:ph idx="1"/>
          </p:nvPr>
        </p:nvSpPr>
        <p:spPr>
          <a:xfrm>
            <a:off x="457200" y="762000"/>
            <a:ext cx="8229600" cy="5364163"/>
          </a:xfrm>
        </p:spPr>
        <p:txBody>
          <a:bodyPr>
            <a:normAutofit lnSpcReduction="10000"/>
          </a:bodyPr>
          <a:lstStyle/>
          <a:p>
            <a:r>
              <a:rPr lang="en-US" sz="2600" dirty="0"/>
              <a:t>The simplest definition of fiber is indigestible matter. </a:t>
            </a:r>
            <a:endParaRPr lang="en-US" sz="2600" dirty="0" smtClean="0"/>
          </a:p>
          <a:p>
            <a:r>
              <a:rPr lang="en-US" sz="2600" dirty="0"/>
              <a:t>Indigestible means that it survives digestion in the small intestine and reaches the large intestine</a:t>
            </a:r>
            <a:r>
              <a:rPr lang="en-US" sz="2600" dirty="0" smtClean="0"/>
              <a:t>.</a:t>
            </a:r>
          </a:p>
          <a:p>
            <a:pPr lvl="0"/>
            <a:r>
              <a:rPr lang="en-US" sz="2600" i="1" dirty="0"/>
              <a:t>Dietary fiber</a:t>
            </a:r>
            <a:r>
              <a:rPr lang="en-US" sz="2600" dirty="0"/>
              <a:t>: This type of fiber contains both non-digestible carbohydrates and lignin and is always intrinsic and intact in plants.</a:t>
            </a:r>
          </a:p>
          <a:p>
            <a:pPr lvl="0"/>
            <a:r>
              <a:rPr lang="en-US" sz="2600" i="1" dirty="0"/>
              <a:t>Functional fiber: </a:t>
            </a:r>
            <a:r>
              <a:rPr lang="en-US" sz="2600" dirty="0"/>
              <a:t>This type of fiber contains non-digestible carbohydrates only and can be isolated, extracted, or synthesized. Functional fiber can be from plants or animals and produces beneficial physiological effects in humans</a:t>
            </a:r>
            <a:r>
              <a:rPr lang="en-US" sz="2600" dirty="0" smtClean="0"/>
              <a:t>.</a:t>
            </a:r>
          </a:p>
          <a:p>
            <a:r>
              <a:rPr lang="en-US" sz="2400" i="1" dirty="0"/>
              <a:t>Total Fiber</a:t>
            </a:r>
            <a:r>
              <a:rPr lang="en-US" sz="2400" dirty="0"/>
              <a:t>: Fiber that contains both dietary fiber and functional fiber.</a:t>
            </a:r>
          </a:p>
          <a:p>
            <a:pPr lvl="0"/>
            <a:endParaRPr lang="en-US" sz="2600" dirty="0" smtClean="0"/>
          </a:p>
          <a:p>
            <a:pPr lvl="0"/>
            <a:endParaRPr lang="en-US" dirty="0"/>
          </a:p>
          <a:p>
            <a:endParaRPr lang="en-US" dirty="0"/>
          </a:p>
        </p:txBody>
      </p:sp>
    </p:spTree>
    <p:extLst>
      <p:ext uri="{BB962C8B-B14F-4D97-AF65-F5344CB8AC3E}">
        <p14:creationId xmlns:p14="http://schemas.microsoft.com/office/powerpoint/2010/main" val="26705482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lvl="0"/>
            <a:r>
              <a:rPr lang="en-IN" b="1" dirty="0"/>
              <a:t>Vitamins</a:t>
            </a:r>
            <a:r>
              <a:rPr lang="en-US" dirty="0"/>
              <a:t/>
            </a:r>
            <a:br>
              <a:rPr lang="en-US" dirty="0"/>
            </a:br>
            <a:endParaRPr lang="en-US" dirty="0"/>
          </a:p>
        </p:txBody>
      </p:sp>
      <p:sp>
        <p:nvSpPr>
          <p:cNvPr id="3" name="Content Placeholder 2"/>
          <p:cNvSpPr>
            <a:spLocks noGrp="1"/>
          </p:cNvSpPr>
          <p:nvPr>
            <p:ph idx="1"/>
          </p:nvPr>
        </p:nvSpPr>
        <p:spPr>
          <a:xfrm>
            <a:off x="457200" y="533400"/>
            <a:ext cx="8229600" cy="5592763"/>
          </a:xfrm>
        </p:spPr>
        <p:txBody>
          <a:bodyPr>
            <a:normAutofit/>
          </a:bodyPr>
          <a:lstStyle/>
          <a:p>
            <a:r>
              <a:rPr lang="en-US" sz="2400" dirty="0"/>
              <a:t>Vitamins are organic compounds found in foods and are a necessary part of the biochemical reactions in the body. </a:t>
            </a:r>
            <a:endParaRPr lang="en-US" sz="2400" dirty="0" smtClean="0"/>
          </a:p>
          <a:p>
            <a:r>
              <a:rPr lang="en-US" sz="2400" dirty="0" smtClean="0"/>
              <a:t>Vitamins </a:t>
            </a:r>
            <a:r>
              <a:rPr lang="en-US" sz="2400" dirty="0"/>
              <a:t>are either fat-soluble or water-soluble</a:t>
            </a:r>
            <a:r>
              <a:rPr lang="en-US" sz="2400" dirty="0" smtClean="0"/>
              <a:t>.</a:t>
            </a:r>
          </a:p>
          <a:p>
            <a:r>
              <a:rPr lang="en-US" sz="2400" dirty="0"/>
              <a:t>Fat-soluble vitamins A, D, E, and K, are absorbed through the intestinal tract with lipids in chylomicrons. </a:t>
            </a:r>
            <a:endParaRPr lang="en-US" sz="2400" dirty="0" smtClean="0"/>
          </a:p>
          <a:p>
            <a:r>
              <a:rPr lang="en-US" sz="2400" dirty="0"/>
              <a:t>Water-soluble vitamins, including the eight B vitamins and vitamin C, are absorbed with water in the gastrointestinal tract</a:t>
            </a:r>
            <a:r>
              <a:rPr lang="en-US" sz="2400" dirty="0" smtClean="0"/>
              <a:t>.</a:t>
            </a:r>
          </a:p>
          <a:p>
            <a:endParaRPr lang="en-US" sz="2400" dirty="0"/>
          </a:p>
        </p:txBody>
      </p:sp>
    </p:spTree>
    <p:extLst>
      <p:ext uri="{BB962C8B-B14F-4D97-AF65-F5344CB8AC3E}">
        <p14:creationId xmlns:p14="http://schemas.microsoft.com/office/powerpoint/2010/main" val="192009146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lvl="0"/>
            <a:r>
              <a:rPr lang="en-IN" b="1" dirty="0"/>
              <a:t>Minerals</a:t>
            </a:r>
            <a:r>
              <a:rPr lang="en-US" dirty="0"/>
              <a:t/>
            </a:r>
            <a:br>
              <a:rPr lang="en-US" dirty="0"/>
            </a:br>
            <a:endParaRPr lang="en-US" dirty="0"/>
          </a:p>
        </p:txBody>
      </p:sp>
      <p:sp>
        <p:nvSpPr>
          <p:cNvPr id="3" name="Content Placeholder 2"/>
          <p:cNvSpPr>
            <a:spLocks noGrp="1"/>
          </p:cNvSpPr>
          <p:nvPr>
            <p:ph idx="1"/>
          </p:nvPr>
        </p:nvSpPr>
        <p:spPr>
          <a:xfrm>
            <a:off x="457200" y="685800"/>
            <a:ext cx="8229600" cy="5440363"/>
          </a:xfrm>
        </p:spPr>
        <p:txBody>
          <a:bodyPr>
            <a:normAutofit fontScale="92500"/>
          </a:bodyPr>
          <a:lstStyle/>
          <a:p>
            <a:r>
              <a:rPr lang="en-US" sz="2400" dirty="0"/>
              <a:t>Minerals in food are inorganic compounds that work with other nutrients to ensure the body functions </a:t>
            </a:r>
            <a:r>
              <a:rPr lang="en-US" sz="2400" dirty="0" smtClean="0"/>
              <a:t>properly.</a:t>
            </a:r>
          </a:p>
          <a:p>
            <a:r>
              <a:rPr lang="en-US" sz="2400" dirty="0" smtClean="0"/>
              <a:t>Minerals </a:t>
            </a:r>
            <a:r>
              <a:rPr lang="en-US" sz="2400" dirty="0"/>
              <a:t>cannot be made in the body; they come from the </a:t>
            </a:r>
            <a:r>
              <a:rPr lang="en-US" sz="2400" dirty="0" smtClean="0"/>
              <a:t>diet.</a:t>
            </a:r>
          </a:p>
          <a:p>
            <a:r>
              <a:rPr lang="en-US" sz="2400" dirty="0"/>
              <a:t>The amount of minerals in the body is small, only 4 percent of the total body mass and most of that consists of the minerals that the body requires in moderate quantities: potassium, sodium, calcium, phosphorus, magnesium, and chloride</a:t>
            </a:r>
            <a:r>
              <a:rPr lang="en-US" sz="2400" dirty="0" smtClean="0"/>
              <a:t>.</a:t>
            </a:r>
          </a:p>
          <a:p>
            <a:r>
              <a:rPr lang="en-US" sz="2400" dirty="0"/>
              <a:t>The most common minerals in the body are calcium and phosphorous, both of which are stored in the skeleton and necessary for the hardening of bones</a:t>
            </a:r>
            <a:r>
              <a:rPr lang="en-US" sz="2400" dirty="0" smtClean="0"/>
              <a:t>.</a:t>
            </a:r>
          </a:p>
          <a:p>
            <a:r>
              <a:rPr lang="en-US" sz="2400" dirty="0"/>
              <a:t>Most minerals are ionized, and their ionic forms are used in physiological processes throughout the body. Sodium and chloride ions are electrolytes in the blood and extracellular tissues, and iron ions are critical to the formation of hemoglobin.</a:t>
            </a:r>
          </a:p>
          <a:p>
            <a:endParaRPr lang="en-US" dirty="0"/>
          </a:p>
        </p:txBody>
      </p:sp>
    </p:spTree>
    <p:extLst>
      <p:ext uri="{BB962C8B-B14F-4D97-AF65-F5344CB8AC3E}">
        <p14:creationId xmlns:p14="http://schemas.microsoft.com/office/powerpoint/2010/main" val="217514575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400" dirty="0"/>
              <a:t>Sodium and chloride ions are electrolytes in the blood and extracellular tissues, and iron ions are critical to the formation of hemoglobin. </a:t>
            </a:r>
            <a:endParaRPr lang="en-US" sz="2400" dirty="0" smtClean="0"/>
          </a:p>
          <a:p>
            <a:endParaRPr lang="en-US" sz="2400" dirty="0"/>
          </a:p>
        </p:txBody>
      </p:sp>
    </p:spTree>
    <p:extLst>
      <p:ext uri="{BB962C8B-B14F-4D97-AF65-F5344CB8AC3E}">
        <p14:creationId xmlns:p14="http://schemas.microsoft.com/office/powerpoint/2010/main" val="463214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4000" dirty="0"/>
              <a:t>Exercise to improve coordination: </a:t>
            </a:r>
          </a:p>
          <a:p>
            <a:r>
              <a:rPr lang="en-US" sz="4000" dirty="0"/>
              <a:t>Multi-directional forms of running, jumping and skipping</a:t>
            </a:r>
          </a:p>
          <a:p>
            <a:r>
              <a:rPr lang="en-US" sz="4000" dirty="0"/>
              <a:t>Single leg balancing games </a:t>
            </a:r>
          </a:p>
          <a:p>
            <a:r>
              <a:rPr lang="en-US" sz="4000" dirty="0"/>
              <a:t>Mirror games (mirroring each other’s movements</a:t>
            </a:r>
            <a:r>
              <a:rPr lang="en-US" dirty="0" smtClean="0"/>
              <a:t>)</a:t>
            </a:r>
            <a:endParaRPr lang="en-US" dirty="0"/>
          </a:p>
        </p:txBody>
      </p:sp>
    </p:spTree>
    <p:extLst>
      <p:ext uri="{BB962C8B-B14F-4D97-AF65-F5344CB8AC3E}">
        <p14:creationId xmlns:p14="http://schemas.microsoft.com/office/powerpoint/2010/main" val="879695565"/>
      </p:ext>
    </p:extLst>
  </p:cSld>
  <p:clrMapOvr>
    <a:masterClrMapping/>
  </p:clrMapOvr>
  <p:transition>
    <p:pull dir="d"/>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lvl="0"/>
            <a:r>
              <a:rPr lang="en-IN" b="1" dirty="0"/>
              <a:t>Water </a:t>
            </a:r>
            <a:r>
              <a:rPr lang="en-US" dirty="0"/>
              <a:t/>
            </a:r>
            <a:br>
              <a:rPr lang="en-US" dirty="0"/>
            </a:br>
            <a:endParaRPr lang="en-US" dirty="0"/>
          </a:p>
        </p:txBody>
      </p:sp>
      <p:sp>
        <p:nvSpPr>
          <p:cNvPr id="3" name="Content Placeholder 2"/>
          <p:cNvSpPr>
            <a:spLocks noGrp="1"/>
          </p:cNvSpPr>
          <p:nvPr>
            <p:ph idx="1"/>
          </p:nvPr>
        </p:nvSpPr>
        <p:spPr>
          <a:xfrm>
            <a:off x="457200" y="381000"/>
            <a:ext cx="8229600" cy="6096000"/>
          </a:xfrm>
        </p:spPr>
        <p:txBody>
          <a:bodyPr>
            <a:normAutofit lnSpcReduction="10000"/>
          </a:bodyPr>
          <a:lstStyle/>
          <a:p>
            <a:r>
              <a:rPr lang="en-US" sz="2400" dirty="0"/>
              <a:t>Dehydration can result in reduced endurance and strength, and heat related illness. </a:t>
            </a:r>
            <a:endParaRPr lang="en-US" sz="2400" dirty="0" smtClean="0"/>
          </a:p>
          <a:p>
            <a:r>
              <a:rPr lang="en-US" sz="2400" dirty="0" smtClean="0"/>
              <a:t>The </a:t>
            </a:r>
            <a:r>
              <a:rPr lang="en-US" sz="2400" dirty="0"/>
              <a:t>IOC advises matching your fluid intake to your fluid losses as closely as possible and limiting dehydration to no more than 2% loss of body weight (e.g. a body weight loss of no more than 1.5 kg for a 75 kg person</a:t>
            </a:r>
            <a:r>
              <a:rPr lang="en-US" sz="2400" dirty="0" smtClean="0"/>
              <a:t>).</a:t>
            </a:r>
          </a:p>
          <a:p>
            <a:r>
              <a:rPr lang="en-US" sz="2400" dirty="0"/>
              <a:t>the IAAF cautions against overhydrating yourself before and during exercise, particularly in events lasting longer than 4 hours</a:t>
            </a:r>
            <a:r>
              <a:rPr lang="en-US" sz="2400" dirty="0" smtClean="0"/>
              <a:t>.</a:t>
            </a:r>
          </a:p>
          <a:p>
            <a:r>
              <a:rPr lang="en-US" sz="2400" dirty="0"/>
              <a:t>drinking water may dilute your blood so that your sodium levels fall. </a:t>
            </a:r>
            <a:endParaRPr lang="en-US" sz="2400" dirty="0" smtClean="0"/>
          </a:p>
          <a:p>
            <a:r>
              <a:rPr lang="en-US" sz="2400" dirty="0"/>
              <a:t>The American College of Sports Medicine advise drinking when you’re thirsty or drinking only to the point at which you’re maintaining your weight, not gaining weight. Sports drinks are better than water during intense exercise lasting more than 60 minutes because their sodium content will promote water retention and prevent </a:t>
            </a:r>
            <a:r>
              <a:rPr lang="en-US" sz="2400" dirty="0" err="1"/>
              <a:t>hyponatraemia</a:t>
            </a:r>
            <a:r>
              <a:rPr lang="en-US" sz="2400" dirty="0"/>
              <a:t>.</a:t>
            </a:r>
          </a:p>
          <a:p>
            <a:endParaRPr lang="en-US" sz="2400" dirty="0"/>
          </a:p>
        </p:txBody>
      </p:sp>
    </p:spTree>
    <p:extLst>
      <p:ext uri="{BB962C8B-B14F-4D97-AF65-F5344CB8AC3E}">
        <p14:creationId xmlns:p14="http://schemas.microsoft.com/office/powerpoint/2010/main" val="124586139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700" b="1" dirty="0"/>
              <a:t>Nutrition and Physical Performance</a:t>
            </a:r>
            <a:r>
              <a:rPr lang="en-US" dirty="0"/>
              <a:t/>
            </a:r>
            <a:br>
              <a:rPr lang="en-US" dirty="0"/>
            </a:br>
            <a:endParaRPr lang="en-US" dirty="0"/>
          </a:p>
        </p:txBody>
      </p:sp>
      <p:sp>
        <p:nvSpPr>
          <p:cNvPr id="3" name="Content Placeholder 2"/>
          <p:cNvSpPr>
            <a:spLocks noGrp="1"/>
          </p:cNvSpPr>
          <p:nvPr>
            <p:ph idx="1"/>
          </p:nvPr>
        </p:nvSpPr>
        <p:spPr>
          <a:xfrm>
            <a:off x="457200" y="609600"/>
            <a:ext cx="8229600" cy="5516563"/>
          </a:xfrm>
        </p:spPr>
        <p:txBody>
          <a:bodyPr>
            <a:normAutofit/>
          </a:bodyPr>
          <a:lstStyle/>
          <a:p>
            <a:r>
              <a:rPr lang="en-US" sz="2400" dirty="0"/>
              <a:t>There is universal scientific consensus that diet affects performance. </a:t>
            </a:r>
            <a:endParaRPr lang="en-US" sz="2400" dirty="0" smtClean="0"/>
          </a:p>
          <a:p>
            <a:r>
              <a:rPr lang="en-US" sz="2400" dirty="0"/>
              <a:t>A well-planned eating strategy will help support any training </a:t>
            </a:r>
            <a:r>
              <a:rPr lang="en-US" sz="2400" dirty="0" err="1"/>
              <a:t>programme</a:t>
            </a:r>
            <a:r>
              <a:rPr lang="en-US" sz="2400" dirty="0"/>
              <a:t>, whether you are training for fitness or for competition; promote efficient recovery between workouts; reduce the risk of illness or overtraining, and help you to achieve your best performance</a:t>
            </a:r>
            <a:r>
              <a:rPr lang="en-US" sz="2400" dirty="0" smtClean="0"/>
              <a:t>.</a:t>
            </a:r>
          </a:p>
          <a:p>
            <a:r>
              <a:rPr lang="en-US" sz="2400" dirty="0"/>
              <a:t>everyone has different nutritional needs and there is no single diet that fits all. </a:t>
            </a:r>
            <a:endParaRPr lang="en-US" sz="2400" dirty="0" smtClean="0"/>
          </a:p>
          <a:p>
            <a:r>
              <a:rPr lang="en-US" sz="2400" dirty="0"/>
              <a:t>Some athletes require more calories, protein or vitamins than others; and each sport has its unique nutritional demands</a:t>
            </a:r>
            <a:r>
              <a:rPr lang="en-US" sz="2400" dirty="0" smtClean="0"/>
              <a:t>.</a:t>
            </a:r>
          </a:p>
          <a:p>
            <a:r>
              <a:rPr lang="en-US" sz="2400" dirty="0"/>
              <a:t>it is possible to find broad scientific agreement as to what constitutes a healthy diet for sport generally. </a:t>
            </a:r>
          </a:p>
          <a:p>
            <a:endParaRPr lang="en-US" sz="2400" dirty="0"/>
          </a:p>
          <a:p>
            <a:endParaRPr lang="en-US" sz="2400" dirty="0"/>
          </a:p>
        </p:txBody>
      </p:sp>
    </p:spTree>
    <p:extLst>
      <p:ext uri="{BB962C8B-B14F-4D97-AF65-F5344CB8AC3E}">
        <p14:creationId xmlns:p14="http://schemas.microsoft.com/office/powerpoint/2010/main" val="350070163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a:t>Nutrition before Training Exercise </a:t>
            </a:r>
            <a:endParaRPr lang="en-US" sz="3200" dirty="0"/>
          </a:p>
        </p:txBody>
      </p:sp>
      <p:sp>
        <p:nvSpPr>
          <p:cNvPr id="3" name="Content Placeholder 2"/>
          <p:cNvSpPr>
            <a:spLocks noGrp="1"/>
          </p:cNvSpPr>
          <p:nvPr>
            <p:ph idx="1"/>
          </p:nvPr>
        </p:nvSpPr>
        <p:spPr>
          <a:xfrm>
            <a:off x="457200" y="838200"/>
            <a:ext cx="8229600" cy="5287963"/>
          </a:xfrm>
        </p:spPr>
        <p:txBody>
          <a:bodyPr>
            <a:normAutofit/>
          </a:bodyPr>
          <a:lstStyle/>
          <a:p>
            <a:r>
              <a:rPr lang="en-US" sz="2400" dirty="0"/>
              <a:t>What you eat and drink the day before and during the several hours before your workout dictates how much energy you’ll have for training and how well you will perform. </a:t>
            </a:r>
            <a:endParaRPr lang="en-US" sz="2400" dirty="0" smtClean="0"/>
          </a:p>
          <a:p>
            <a:r>
              <a:rPr lang="en-US" sz="2400" dirty="0"/>
              <a:t>Eating the right amount and type of carbohydrate as well as timing your pre-exercise meal correctly will help avoid common problems such as fatigue, dizziness, fainting and stitch.</a:t>
            </a:r>
          </a:p>
          <a:p>
            <a:endParaRPr lang="en-US" sz="2400" dirty="0"/>
          </a:p>
        </p:txBody>
      </p:sp>
    </p:spTree>
    <p:extLst>
      <p:ext uri="{BB962C8B-B14F-4D97-AF65-F5344CB8AC3E}">
        <p14:creationId xmlns:p14="http://schemas.microsoft.com/office/powerpoint/2010/main" val="157178636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lvl="0"/>
            <a:r>
              <a:rPr lang="en-IN" i="1" dirty="0"/>
              <a:t>Why eat before training?</a:t>
            </a:r>
            <a:r>
              <a:rPr lang="en-US" dirty="0"/>
              <a:t/>
            </a:r>
            <a:br>
              <a:rPr lang="en-US" dirty="0"/>
            </a:br>
            <a:endParaRPr lang="en-US" dirty="0"/>
          </a:p>
        </p:txBody>
      </p:sp>
      <p:sp>
        <p:nvSpPr>
          <p:cNvPr id="3" name="Content Placeholder 2"/>
          <p:cNvSpPr>
            <a:spLocks noGrp="1"/>
          </p:cNvSpPr>
          <p:nvPr>
            <p:ph idx="1"/>
          </p:nvPr>
        </p:nvSpPr>
        <p:spPr>
          <a:xfrm>
            <a:off x="457200" y="762000"/>
            <a:ext cx="8229600" cy="5364163"/>
          </a:xfrm>
        </p:spPr>
        <p:txBody>
          <a:bodyPr>
            <a:normAutofit/>
          </a:bodyPr>
          <a:lstStyle/>
          <a:p>
            <a:r>
              <a:rPr lang="en-US" sz="2400" dirty="0"/>
              <a:t>The main purpose of your pre-workout meal is to </a:t>
            </a:r>
            <a:r>
              <a:rPr lang="en-US" sz="2400" dirty="0" err="1"/>
              <a:t>stabilise</a:t>
            </a:r>
            <a:r>
              <a:rPr lang="en-US" sz="2400" dirty="0"/>
              <a:t> your blood sugar levels during exercise</a:t>
            </a:r>
            <a:r>
              <a:rPr lang="en-US" sz="2400" dirty="0" smtClean="0"/>
              <a:t>.</a:t>
            </a:r>
          </a:p>
          <a:p>
            <a:r>
              <a:rPr lang="en-US" sz="2400" dirty="0"/>
              <a:t>It also staves off hunger and </a:t>
            </a:r>
            <a:r>
              <a:rPr lang="en-US" sz="2400" dirty="0" err="1"/>
              <a:t>minimises</a:t>
            </a:r>
            <a:r>
              <a:rPr lang="en-US" sz="2400" dirty="0"/>
              <a:t> the risk of problems such as stitch and </a:t>
            </a:r>
            <a:r>
              <a:rPr lang="en-US" sz="2400" dirty="0" err="1"/>
              <a:t>hypoglycaemia</a:t>
            </a:r>
            <a:r>
              <a:rPr lang="en-US" sz="2400" dirty="0"/>
              <a:t> (low blood sugar levels). </a:t>
            </a:r>
            <a:endParaRPr lang="en-US" sz="2400" dirty="0" smtClean="0"/>
          </a:p>
          <a:p>
            <a:r>
              <a:rPr lang="en-US" sz="2400" dirty="0"/>
              <a:t>isn’t enough time for your body to turn the food into glycogen – the muscles’ main fuel supply – so your body must rely on existing glycogen (and fat) stores. </a:t>
            </a:r>
            <a:endParaRPr lang="en-US" sz="2400" dirty="0" smtClean="0"/>
          </a:p>
          <a:p>
            <a:r>
              <a:rPr lang="en-US" sz="2400" dirty="0"/>
              <a:t>It takes 24 hours to refill muscle glycogen stores, so what you’ve consumed the previous day matters. </a:t>
            </a:r>
            <a:endParaRPr lang="en-US" sz="2400" dirty="0" smtClean="0"/>
          </a:p>
          <a:p>
            <a:r>
              <a:rPr lang="en-US" sz="2400" dirty="0"/>
              <a:t>For most regular exercisers, a daily diet providing carbohydrates of around 280–350 g for a 70 kg person.</a:t>
            </a:r>
          </a:p>
          <a:p>
            <a:endParaRPr lang="en-US" sz="2400" dirty="0"/>
          </a:p>
        </p:txBody>
      </p:sp>
    </p:spTree>
    <p:extLst>
      <p:ext uri="{BB962C8B-B14F-4D97-AF65-F5344CB8AC3E}">
        <p14:creationId xmlns:p14="http://schemas.microsoft.com/office/powerpoint/2010/main" val="32980404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lvl="0"/>
            <a:r>
              <a:rPr lang="en-IN" sz="3600" i="1" dirty="0"/>
              <a:t>Should you train on empty?</a:t>
            </a:r>
            <a:r>
              <a:rPr lang="en-US" dirty="0"/>
              <a:t/>
            </a:r>
            <a:br>
              <a:rPr lang="en-US" dirty="0"/>
            </a:br>
            <a:endParaRPr lang="en-US" dirty="0"/>
          </a:p>
        </p:txBody>
      </p:sp>
      <p:sp>
        <p:nvSpPr>
          <p:cNvPr id="3" name="Content Placeholder 2"/>
          <p:cNvSpPr>
            <a:spLocks noGrp="1"/>
          </p:cNvSpPr>
          <p:nvPr>
            <p:ph idx="1"/>
          </p:nvPr>
        </p:nvSpPr>
        <p:spPr>
          <a:xfrm>
            <a:off x="457200" y="609600"/>
            <a:ext cx="8229600" cy="5516563"/>
          </a:xfrm>
        </p:spPr>
        <p:txBody>
          <a:bodyPr>
            <a:normAutofit/>
          </a:bodyPr>
          <a:lstStyle/>
          <a:p>
            <a:r>
              <a:rPr lang="en-US" sz="2400" dirty="0"/>
              <a:t>It is definitely not advisable to train on an empty stomach, especially if you want to improve strength, endurance or performance. </a:t>
            </a:r>
            <a:endParaRPr lang="en-US" sz="2400" dirty="0" smtClean="0"/>
          </a:p>
          <a:p>
            <a:r>
              <a:rPr lang="en-US" sz="2400" dirty="0"/>
              <a:t>Firstly, </a:t>
            </a:r>
            <a:r>
              <a:rPr lang="en-US" sz="2400" dirty="0" smtClean="0"/>
              <a:t>you’re </a:t>
            </a:r>
            <a:r>
              <a:rPr lang="en-US" sz="2400" dirty="0"/>
              <a:t>more likely to feel lethargic and unmotivated when you haven’t eaten for several hours</a:t>
            </a:r>
            <a:r>
              <a:rPr lang="en-US" sz="2400" dirty="0" smtClean="0"/>
              <a:t>.</a:t>
            </a:r>
          </a:p>
          <a:p>
            <a:r>
              <a:rPr lang="en-US" sz="2400" dirty="0"/>
              <a:t>Eating a light snack a couple of hours before your workout will reduce the temptation to skip your training. </a:t>
            </a:r>
            <a:endParaRPr lang="en-US" sz="2400" dirty="0" smtClean="0"/>
          </a:p>
          <a:p>
            <a:r>
              <a:rPr lang="en-US" sz="2400" dirty="0"/>
              <a:t>Secondly, when your brain isn’t getting enough fuel you’ll feel faint, lose concentration and risk injury</a:t>
            </a:r>
            <a:r>
              <a:rPr lang="en-US" sz="2400" dirty="0" smtClean="0"/>
              <a:t>.</a:t>
            </a:r>
          </a:p>
          <a:p>
            <a:r>
              <a:rPr lang="en-US" sz="2400" dirty="0"/>
              <a:t>all symptoms of low blood sugar levels </a:t>
            </a:r>
            <a:endParaRPr lang="en-US" sz="2400" dirty="0" smtClean="0"/>
          </a:p>
          <a:p>
            <a:r>
              <a:rPr lang="en-US" sz="2400" dirty="0"/>
              <a:t>Finally, you are more likely to fatigue early as muscle glycogen and blood sugar levels dip</a:t>
            </a:r>
            <a:r>
              <a:rPr lang="en-US" sz="2400" dirty="0" smtClean="0"/>
              <a:t>.</a:t>
            </a:r>
          </a:p>
          <a:p>
            <a:endParaRPr lang="en-US" sz="2400" dirty="0" smtClean="0"/>
          </a:p>
          <a:p>
            <a:endParaRPr lang="en-US" sz="2400" dirty="0"/>
          </a:p>
        </p:txBody>
      </p:sp>
    </p:spTree>
    <p:extLst>
      <p:ext uri="{BB962C8B-B14F-4D97-AF65-F5344CB8AC3E}">
        <p14:creationId xmlns:p14="http://schemas.microsoft.com/office/powerpoint/2010/main" val="342212762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lvl="0"/>
            <a:r>
              <a:rPr lang="en-IN" i="1" dirty="0"/>
              <a:t>How much to eat before training</a:t>
            </a:r>
            <a:r>
              <a:rPr lang="en-US" dirty="0"/>
              <a:t/>
            </a:r>
            <a:br>
              <a:rPr lang="en-US" dirty="0"/>
            </a:br>
            <a:endParaRPr lang="en-US" dirty="0"/>
          </a:p>
        </p:txBody>
      </p:sp>
      <p:sp>
        <p:nvSpPr>
          <p:cNvPr id="3" name="Content Placeholder 2"/>
          <p:cNvSpPr>
            <a:spLocks noGrp="1"/>
          </p:cNvSpPr>
          <p:nvPr>
            <p:ph idx="1"/>
          </p:nvPr>
        </p:nvSpPr>
        <p:spPr>
          <a:xfrm>
            <a:off x="457200" y="609600"/>
            <a:ext cx="8229600" cy="5516563"/>
          </a:xfrm>
        </p:spPr>
        <p:txBody>
          <a:bodyPr>
            <a:normAutofit/>
          </a:bodyPr>
          <a:lstStyle/>
          <a:p>
            <a:r>
              <a:rPr lang="en-US" sz="2400" dirty="0"/>
              <a:t>The exact amount you should eat depends on your body weight (heavier people need more) and how hard and long you plan to exercise (eat more for longer, harder workouts). </a:t>
            </a:r>
            <a:endParaRPr lang="en-US" sz="2400" dirty="0" smtClean="0"/>
          </a:p>
          <a:p>
            <a:r>
              <a:rPr lang="en-US" sz="2400" dirty="0"/>
              <a:t>if you plan to workout for less than 2 hours, aim to eat around 1 g carbohydrate per kg of body weight (or 70 g for a 70 kg person) or 400–600 calories. For longer workouts or endurance events eat around 2 g carbohydrate per kg of body weight (or 600–800 calories). </a:t>
            </a:r>
            <a:endParaRPr lang="en-US" sz="2400" dirty="0" smtClean="0"/>
          </a:p>
          <a:p>
            <a:r>
              <a:rPr lang="en-US" sz="2400" dirty="0"/>
              <a:t>Don’t eat a big meal just before a workout otherwise you will feel uncomfortable, sluggish and ‘heavy’.</a:t>
            </a:r>
          </a:p>
          <a:p>
            <a:endParaRPr lang="en-US" sz="2400" dirty="0"/>
          </a:p>
        </p:txBody>
      </p:sp>
    </p:spTree>
    <p:extLst>
      <p:ext uri="{BB962C8B-B14F-4D97-AF65-F5344CB8AC3E}">
        <p14:creationId xmlns:p14="http://schemas.microsoft.com/office/powerpoint/2010/main" val="7542846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lvl="0"/>
            <a:r>
              <a:rPr lang="en-IN" i="1" dirty="0"/>
              <a:t>When to eat before training</a:t>
            </a:r>
            <a:r>
              <a:rPr lang="en-US" dirty="0"/>
              <a:t/>
            </a:r>
            <a:br>
              <a:rPr lang="en-US" dirty="0"/>
            </a:br>
            <a:endParaRPr lang="en-US" dirty="0"/>
          </a:p>
        </p:txBody>
      </p:sp>
      <p:sp>
        <p:nvSpPr>
          <p:cNvPr id="3" name="Content Placeholder 2"/>
          <p:cNvSpPr>
            <a:spLocks noGrp="1"/>
          </p:cNvSpPr>
          <p:nvPr>
            <p:ph idx="1"/>
          </p:nvPr>
        </p:nvSpPr>
        <p:spPr>
          <a:xfrm>
            <a:off x="457200" y="533400"/>
            <a:ext cx="8229600" cy="5592763"/>
          </a:xfrm>
        </p:spPr>
        <p:txBody>
          <a:bodyPr>
            <a:normAutofit/>
          </a:bodyPr>
          <a:lstStyle/>
          <a:p>
            <a:r>
              <a:rPr lang="en-US" sz="2400" dirty="0"/>
              <a:t>Ideally, you should aim to have a meal 2–4 hours before a workout. </a:t>
            </a:r>
            <a:endParaRPr lang="en-US" sz="2400" dirty="0" smtClean="0"/>
          </a:p>
          <a:p>
            <a:r>
              <a:rPr lang="en-US" sz="2400" dirty="0"/>
              <a:t>According to a study at the University of North Carolina, United States, eating a </a:t>
            </a:r>
            <a:r>
              <a:rPr lang="en-US" sz="2400" dirty="0" smtClean="0"/>
              <a:t>moderately-high Carbohydrate</a:t>
            </a:r>
            <a:r>
              <a:rPr lang="en-US" sz="2400" dirty="0"/>
              <a:t>, low fat meal 3 hours before exercise allows you to exercise longer and perform better</a:t>
            </a:r>
            <a:r>
              <a:rPr lang="en-US" sz="2400" dirty="0" smtClean="0"/>
              <a:t>.</a:t>
            </a:r>
          </a:p>
          <a:p>
            <a:endParaRPr lang="en-US" sz="2400" dirty="0"/>
          </a:p>
          <a:p>
            <a:endParaRPr lang="en-US" sz="2400" dirty="0"/>
          </a:p>
        </p:txBody>
      </p:sp>
    </p:spTree>
    <p:extLst>
      <p:ext uri="{BB962C8B-B14F-4D97-AF65-F5344CB8AC3E}">
        <p14:creationId xmlns:p14="http://schemas.microsoft.com/office/powerpoint/2010/main" val="25525479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lvl="0"/>
            <a:r>
              <a:rPr lang="en-IN" sz="3100" i="1" dirty="0"/>
              <a:t>What are the best foods to eat just before a workout?</a:t>
            </a:r>
            <a:r>
              <a:rPr lang="en-US" dirty="0"/>
              <a:t/>
            </a:r>
            <a:br>
              <a:rPr lang="en-US" dirty="0"/>
            </a:br>
            <a:endParaRPr lang="en-US" dirty="0"/>
          </a:p>
        </p:txBody>
      </p:sp>
      <p:sp>
        <p:nvSpPr>
          <p:cNvPr id="3" name="Content Placeholder 2"/>
          <p:cNvSpPr>
            <a:spLocks noGrp="1"/>
          </p:cNvSpPr>
          <p:nvPr>
            <p:ph idx="1"/>
          </p:nvPr>
        </p:nvSpPr>
        <p:spPr>
          <a:xfrm>
            <a:off x="457200" y="609600"/>
            <a:ext cx="8229600" cy="5516563"/>
          </a:xfrm>
        </p:spPr>
        <p:txBody>
          <a:bodyPr>
            <a:normAutofit/>
          </a:bodyPr>
          <a:lstStyle/>
          <a:p>
            <a:r>
              <a:rPr lang="en-US" sz="2400" dirty="0"/>
              <a:t>Slow-burning or low </a:t>
            </a:r>
            <a:r>
              <a:rPr lang="en-US" sz="2400" dirty="0" err="1"/>
              <a:t>glycaemic</a:t>
            </a:r>
            <a:r>
              <a:rPr lang="en-US" sz="2400" dirty="0"/>
              <a:t> index (GI) foods – that is foods that produce a gradual rise in blood sugar levels are the best foods before a workout</a:t>
            </a:r>
            <a:r>
              <a:rPr lang="en-US" sz="2400" dirty="0" smtClean="0"/>
              <a:t>.</a:t>
            </a:r>
          </a:p>
          <a:p>
            <a:r>
              <a:rPr lang="en-US" sz="2400" dirty="0"/>
              <a:t>low-GI foods help spare muscle glycogen and avoid problems of low blood sugar levels during long training sessions</a:t>
            </a:r>
            <a:r>
              <a:rPr lang="en-US" sz="2400" dirty="0" smtClean="0"/>
              <a:t>.</a:t>
            </a:r>
          </a:p>
          <a:p>
            <a:r>
              <a:rPr lang="en-US" sz="2400" dirty="0"/>
              <a:t>Low-GI meals may also help you burn more fat during exercise. </a:t>
            </a:r>
            <a:endParaRPr lang="en-US" sz="2400" dirty="0" smtClean="0"/>
          </a:p>
          <a:p>
            <a:r>
              <a:rPr lang="en-US" sz="2400" dirty="0"/>
              <a:t>a low-GI meal can either be low-GI carbs, such as fruit and yoghurt or higher-GI foods combined with protein and/or fat, such as Weetabix with milk or a baked potato with cheese.</a:t>
            </a:r>
          </a:p>
          <a:p>
            <a:endParaRPr lang="en-US" sz="2400" dirty="0"/>
          </a:p>
        </p:txBody>
      </p:sp>
    </p:spTree>
    <p:extLst>
      <p:ext uri="{BB962C8B-B14F-4D97-AF65-F5344CB8AC3E}">
        <p14:creationId xmlns:p14="http://schemas.microsoft.com/office/powerpoint/2010/main" val="25279179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pPr lvl="0"/>
            <a:r>
              <a:rPr lang="en-IN" sz="2800" i="1" dirty="0"/>
              <a:t>Why drink before training?</a:t>
            </a:r>
            <a:r>
              <a:rPr lang="en-US" sz="2800" dirty="0"/>
              <a:t/>
            </a:r>
            <a:br>
              <a:rPr lang="en-US" sz="2800" dirty="0"/>
            </a:br>
            <a:endParaRPr lang="en-US" sz="2800" dirty="0"/>
          </a:p>
        </p:txBody>
      </p:sp>
      <p:sp>
        <p:nvSpPr>
          <p:cNvPr id="3" name="Content Placeholder 2"/>
          <p:cNvSpPr>
            <a:spLocks noGrp="1"/>
          </p:cNvSpPr>
          <p:nvPr>
            <p:ph idx="1"/>
          </p:nvPr>
        </p:nvSpPr>
        <p:spPr>
          <a:xfrm>
            <a:off x="457200" y="609600"/>
            <a:ext cx="8229600" cy="5516563"/>
          </a:xfrm>
        </p:spPr>
        <p:txBody>
          <a:bodyPr>
            <a:normAutofit/>
          </a:bodyPr>
          <a:lstStyle/>
          <a:p>
            <a:r>
              <a:rPr lang="en-US" sz="2800" dirty="0"/>
              <a:t>It is important to ensure that you are properly hydrated before training to </a:t>
            </a:r>
            <a:r>
              <a:rPr lang="en-US" sz="2800" dirty="0" err="1"/>
              <a:t>minimise</a:t>
            </a:r>
            <a:r>
              <a:rPr lang="en-US" sz="2800" dirty="0"/>
              <a:t> the risk of dehydration during exercise. </a:t>
            </a:r>
            <a:endParaRPr lang="en-US" sz="2800" dirty="0" smtClean="0"/>
          </a:p>
          <a:p>
            <a:r>
              <a:rPr lang="en-US" sz="2800" dirty="0"/>
              <a:t>Even mild dehydration can result in early fatigue as your body is unable to cool itself efficiently, which puts extra stress on the heart and lungs. </a:t>
            </a:r>
            <a:endParaRPr lang="en-US" sz="2800" dirty="0" smtClean="0"/>
          </a:p>
          <a:p>
            <a:r>
              <a:rPr lang="en-US" sz="2800" dirty="0"/>
              <a:t>Exercise feels tougher when you are dehydrated and you cannot train as hard.</a:t>
            </a:r>
          </a:p>
          <a:p>
            <a:endParaRPr lang="en-US" sz="2800" dirty="0"/>
          </a:p>
        </p:txBody>
      </p:sp>
    </p:spTree>
    <p:extLst>
      <p:ext uri="{BB962C8B-B14F-4D97-AF65-F5344CB8AC3E}">
        <p14:creationId xmlns:p14="http://schemas.microsoft.com/office/powerpoint/2010/main" val="416703871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pPr lvl="0"/>
            <a:r>
              <a:rPr lang="en-IN" i="1" dirty="0"/>
              <a:t>When to drink before training?</a:t>
            </a:r>
            <a:r>
              <a:rPr lang="en-US" dirty="0"/>
              <a:t/>
            </a:r>
            <a:br>
              <a:rPr lang="en-US" dirty="0"/>
            </a:br>
            <a:endParaRPr lang="en-US" dirty="0"/>
          </a:p>
        </p:txBody>
      </p:sp>
      <p:sp>
        <p:nvSpPr>
          <p:cNvPr id="3" name="Content Placeholder 2"/>
          <p:cNvSpPr>
            <a:spLocks noGrp="1"/>
          </p:cNvSpPr>
          <p:nvPr>
            <p:ph idx="1"/>
          </p:nvPr>
        </p:nvSpPr>
        <p:spPr>
          <a:xfrm>
            <a:off x="457200" y="457200"/>
            <a:ext cx="8229600" cy="5668963"/>
          </a:xfrm>
        </p:spPr>
        <p:txBody>
          <a:bodyPr/>
          <a:lstStyle/>
          <a:p>
            <a:r>
              <a:rPr lang="en-US" dirty="0"/>
              <a:t>Try to make a habit of drinking water regularly</a:t>
            </a:r>
          </a:p>
        </p:txBody>
      </p:sp>
    </p:spTree>
    <p:extLst>
      <p:ext uri="{BB962C8B-B14F-4D97-AF65-F5344CB8AC3E}">
        <p14:creationId xmlns:p14="http://schemas.microsoft.com/office/powerpoint/2010/main" val="395137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0"/>
            <a:ext cx="8839200" cy="6858000"/>
          </a:xfrm>
        </p:spPr>
        <p:txBody>
          <a:bodyPr>
            <a:noAutofit/>
          </a:bodyPr>
          <a:lstStyle/>
          <a:p>
            <a:r>
              <a:rPr lang="en-US" sz="2800" dirty="0" smtClean="0"/>
              <a:t>Known exercises starting or finishing in new positions (start sprints from belly or one knee; end with hands up)</a:t>
            </a:r>
          </a:p>
          <a:p>
            <a:pPr lvl="0"/>
            <a:r>
              <a:rPr lang="en-US" sz="2800" dirty="0" smtClean="0"/>
              <a:t>Opposite arm circles (right hand circles forward, left backwards)</a:t>
            </a:r>
          </a:p>
          <a:p>
            <a:pPr lvl="0"/>
            <a:r>
              <a:rPr lang="en-US" sz="2800" dirty="0" smtClean="0"/>
              <a:t>Arm and leg circles</a:t>
            </a:r>
          </a:p>
          <a:p>
            <a:pPr lvl="0"/>
            <a:r>
              <a:rPr lang="en-US" sz="2800" dirty="0" smtClean="0"/>
              <a:t>Rope jumping (crisscross)</a:t>
            </a:r>
          </a:p>
          <a:p>
            <a:pPr lvl="0"/>
            <a:r>
              <a:rPr lang="en-US" sz="2800" dirty="0" smtClean="0"/>
              <a:t>Somersault to balance (somersault to standing one legged balance)</a:t>
            </a:r>
          </a:p>
          <a:p>
            <a:pPr lvl="0"/>
            <a:r>
              <a:rPr lang="en-US" sz="2800" dirty="0" smtClean="0"/>
              <a:t>Obstacle running (place hurdles directly on floor and have athlete run over them)</a:t>
            </a:r>
          </a:p>
        </p:txBody>
      </p:sp>
    </p:spTree>
  </p:cSld>
  <p:clrMapOvr>
    <a:masterClrMapping/>
  </p:clrMapOvr>
  <p:transition>
    <p:pull dir="d"/>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lvl="0"/>
            <a:r>
              <a:rPr lang="en-IN" sz="3100" i="1" dirty="0"/>
              <a:t>How much to drink before training?</a:t>
            </a:r>
            <a:r>
              <a:rPr lang="en-US" dirty="0"/>
              <a:t/>
            </a:r>
            <a:br>
              <a:rPr lang="en-US" dirty="0"/>
            </a:br>
            <a:endParaRPr lang="en-US" dirty="0"/>
          </a:p>
        </p:txBody>
      </p:sp>
      <p:sp>
        <p:nvSpPr>
          <p:cNvPr id="3" name="Content Placeholder 2"/>
          <p:cNvSpPr>
            <a:spLocks noGrp="1"/>
          </p:cNvSpPr>
          <p:nvPr>
            <p:ph idx="1"/>
          </p:nvPr>
        </p:nvSpPr>
        <p:spPr>
          <a:xfrm>
            <a:off x="457200" y="457200"/>
            <a:ext cx="8229600" cy="5668963"/>
          </a:xfrm>
        </p:spPr>
        <p:txBody>
          <a:bodyPr>
            <a:normAutofit/>
          </a:bodyPr>
          <a:lstStyle/>
          <a:p>
            <a:r>
              <a:rPr lang="en-US" sz="2800" dirty="0"/>
              <a:t>The American College of Sports Medicine Drink recommends drinking 2–4 glasses of water (400–600 ml) during the 2–3 hours before you workout. Don’t drink it all in one go – divide into several smaller amounts and sip at regular intervals</a:t>
            </a:r>
            <a:r>
              <a:rPr lang="en-US" sz="2800" dirty="0" smtClean="0"/>
              <a:t>.</a:t>
            </a:r>
          </a:p>
          <a:p>
            <a:endParaRPr lang="en-US" sz="2800" dirty="0"/>
          </a:p>
        </p:txBody>
      </p:sp>
    </p:spTree>
    <p:extLst>
      <p:ext uri="{BB962C8B-B14F-4D97-AF65-F5344CB8AC3E}">
        <p14:creationId xmlns:p14="http://schemas.microsoft.com/office/powerpoint/2010/main" val="411291195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dirty="0"/>
              <a:t>Nutrition During Exercise </a:t>
            </a:r>
            <a:r>
              <a:rPr lang="en-US" dirty="0"/>
              <a:t/>
            </a:r>
            <a:br>
              <a:rPr lang="en-US" dirty="0"/>
            </a:br>
            <a:endParaRPr lang="en-US" dirty="0"/>
          </a:p>
        </p:txBody>
      </p:sp>
      <p:sp>
        <p:nvSpPr>
          <p:cNvPr id="3" name="Content Placeholder 2"/>
          <p:cNvSpPr>
            <a:spLocks noGrp="1"/>
          </p:cNvSpPr>
          <p:nvPr>
            <p:ph idx="1"/>
          </p:nvPr>
        </p:nvSpPr>
        <p:spPr>
          <a:xfrm>
            <a:off x="457200" y="457200"/>
            <a:ext cx="8229600" cy="5668963"/>
          </a:xfrm>
        </p:spPr>
        <p:txBody>
          <a:bodyPr>
            <a:normAutofit lnSpcReduction="10000"/>
          </a:bodyPr>
          <a:lstStyle/>
          <a:p>
            <a:r>
              <a:rPr lang="en-US" sz="2200" dirty="0">
                <a:latin typeface="Times New Roman" panose="02020603050405020304" pitchFamily="18" charset="0"/>
                <a:cs typeface="Times New Roman" panose="02020603050405020304" pitchFamily="18" charset="0"/>
              </a:rPr>
              <a:t>Everyone exercising for longer than 30 minutes will certainly benefit from drinking something during exercise</a:t>
            </a:r>
            <a:r>
              <a:rPr lang="en-US" sz="2200" dirty="0" smtClean="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If you plan to exercise longer than 60 minutes, you may also benefit from additional carbohydrate. </a:t>
            </a:r>
            <a:endParaRPr lang="en-US" sz="2200"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Carbohydrate ingestion during exercise has been shown to improve exercise performance in events lasting 60 min or longer by maintaining high plasma glucose levels and high carbohydrate oxidation rates. </a:t>
            </a:r>
          </a:p>
          <a:p>
            <a:r>
              <a:rPr lang="en-US" sz="2200" dirty="0" smtClean="0">
                <a:latin typeface="Times New Roman" panose="02020603050405020304" pitchFamily="18" charset="0"/>
                <a:cs typeface="Times New Roman" panose="02020603050405020304" pitchFamily="18" charset="0"/>
              </a:rPr>
              <a:t>From </a:t>
            </a:r>
            <a:r>
              <a:rPr lang="en-US" sz="2200" dirty="0">
                <a:latin typeface="Times New Roman" panose="02020603050405020304" pitchFamily="18" charset="0"/>
                <a:cs typeface="Times New Roman" panose="02020603050405020304" pitchFamily="18" charset="0"/>
              </a:rPr>
              <a:t>numerous studies, it appears that most of the soluble carbohydrates are oxidized at similar rates (i.e. glucose, maltose, sucrose, glucose polymers and </a:t>
            </a:r>
            <a:r>
              <a:rPr lang="en-US" sz="2200" dirty="0" err="1">
                <a:latin typeface="Times New Roman" panose="02020603050405020304" pitchFamily="18" charset="0"/>
                <a:cs typeface="Times New Roman" panose="02020603050405020304" pitchFamily="18" charset="0"/>
              </a:rPr>
              <a:t>dispersable</a:t>
            </a:r>
            <a:r>
              <a:rPr lang="en-US" sz="2200" dirty="0">
                <a:latin typeface="Times New Roman" panose="02020603050405020304" pitchFamily="18" charset="0"/>
                <a:cs typeface="Times New Roman" panose="02020603050405020304" pitchFamily="18" charset="0"/>
              </a:rPr>
              <a:t> starch). </a:t>
            </a:r>
            <a:endParaRPr lang="en-US" sz="2200"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exceptions are fructose, </a:t>
            </a:r>
            <a:r>
              <a:rPr lang="en-US" sz="2200" dirty="0" err="1">
                <a:latin typeface="Times New Roman" panose="02020603050405020304" pitchFamily="18" charset="0"/>
                <a:cs typeface="Times New Roman" panose="02020603050405020304" pitchFamily="18" charset="0"/>
              </a:rPr>
              <a:t>galactose</a:t>
            </a:r>
            <a:r>
              <a:rPr lang="en-US" sz="2200" dirty="0">
                <a:latin typeface="Times New Roman" panose="02020603050405020304" pitchFamily="18" charset="0"/>
                <a:cs typeface="Times New Roman" panose="02020603050405020304" pitchFamily="18" charset="0"/>
              </a:rPr>
              <a:t> and insoluble starch, which are oxidized at slightly slower rates. </a:t>
            </a:r>
            <a:endParaRPr lang="en-US" sz="2200"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Interestingly, however, is the finding from one particular study that when 50 g of fructose and 50 g of glucose were ingested together, during exercise, the cumulative amount of carbohydrate oxidized was 21% greater compared with the ingestion of 100 g of glucose.</a:t>
            </a:r>
          </a:p>
          <a:p>
            <a:endParaRPr lang="en-US" sz="2400" dirty="0"/>
          </a:p>
        </p:txBody>
      </p:sp>
    </p:spTree>
    <p:extLst>
      <p:ext uri="{BB962C8B-B14F-4D97-AF65-F5344CB8AC3E}">
        <p14:creationId xmlns:p14="http://schemas.microsoft.com/office/powerpoint/2010/main" val="81031380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58762"/>
          </a:xfrm>
        </p:spPr>
        <p:txBody>
          <a:bodyPr>
            <a:normAutofit fontScale="90000"/>
          </a:bodyPr>
          <a:lstStyle/>
          <a:p>
            <a:pPr marL="571500" indent="-571500">
              <a:buFont typeface="Wingdings" panose="05000000000000000000" pitchFamily="2" charset="2"/>
              <a:buChar char="Ø"/>
            </a:pPr>
            <a:r>
              <a:rPr lang="en-US" dirty="0" err="1" smtClean="0"/>
              <a:t>Con’t</a:t>
            </a:r>
            <a:endParaRPr lang="en-US" dirty="0"/>
          </a:p>
        </p:txBody>
      </p:sp>
      <p:sp>
        <p:nvSpPr>
          <p:cNvPr id="3" name="Content Placeholder 2"/>
          <p:cNvSpPr>
            <a:spLocks noGrp="1"/>
          </p:cNvSpPr>
          <p:nvPr>
            <p:ph idx="1"/>
          </p:nvPr>
        </p:nvSpPr>
        <p:spPr>
          <a:xfrm>
            <a:off x="457200" y="685800"/>
            <a:ext cx="8229600" cy="5440363"/>
          </a:xfrm>
        </p:spPr>
        <p:txBody>
          <a:bodyPr>
            <a:normAutofit/>
          </a:bodyPr>
          <a:lstStyle/>
          <a:p>
            <a:r>
              <a:rPr lang="en-US" sz="2000" dirty="0"/>
              <a:t>The amount of carbohydrate ingested is important for its contribution to energy expenditure and sparing of liver glycogen. </a:t>
            </a:r>
            <a:endParaRPr lang="en-US" sz="2000" dirty="0" smtClean="0"/>
          </a:p>
          <a:p>
            <a:r>
              <a:rPr lang="en-US" sz="2000" dirty="0"/>
              <a:t>The ideal nutritional strategy during exercise should</a:t>
            </a:r>
            <a:r>
              <a:rPr lang="en-US" sz="2000" dirty="0" smtClean="0"/>
              <a:t>:</a:t>
            </a:r>
          </a:p>
          <a:p>
            <a:endParaRPr lang="en-US" sz="2000" dirty="0"/>
          </a:p>
          <a:p>
            <a:pPr lvl="0">
              <a:buFont typeface="Wingdings" panose="05000000000000000000" pitchFamily="2" charset="2"/>
              <a:buChar char="Ø"/>
            </a:pPr>
            <a:r>
              <a:rPr lang="en-IN" sz="2000" dirty="0"/>
              <a:t>provide sufficient carbohydrate to maintain blood glucose levels and carbohydrate oxidation</a:t>
            </a:r>
            <a:endParaRPr lang="en-US" sz="2000" dirty="0"/>
          </a:p>
          <a:p>
            <a:pPr lvl="0">
              <a:buFont typeface="Wingdings" panose="05000000000000000000" pitchFamily="2" charset="2"/>
              <a:buChar char="Ø"/>
            </a:pPr>
            <a:r>
              <a:rPr lang="en-IN" sz="2000" dirty="0"/>
              <a:t>provide water and electrolytes to prevent fluid imbalance</a:t>
            </a:r>
            <a:endParaRPr lang="en-US" sz="2000" dirty="0"/>
          </a:p>
          <a:p>
            <a:pPr marL="0" lvl="0" indent="0">
              <a:buNone/>
            </a:pPr>
            <a:r>
              <a:rPr lang="en-IN" sz="2000" dirty="0"/>
              <a:t>not cause any gastro-intestinal discomfort</a:t>
            </a:r>
            <a:endParaRPr lang="en-US" sz="2000" dirty="0"/>
          </a:p>
          <a:p>
            <a:pPr lvl="0">
              <a:buFont typeface="Wingdings" panose="05000000000000000000" pitchFamily="2" charset="2"/>
              <a:buChar char="Ø"/>
            </a:pPr>
            <a:r>
              <a:rPr lang="en-IN" sz="2000" dirty="0"/>
              <a:t>taste good.</a:t>
            </a:r>
            <a:endParaRPr lang="en-US" sz="2000" dirty="0"/>
          </a:p>
          <a:p>
            <a:endParaRPr lang="en-US" sz="2000" dirty="0"/>
          </a:p>
        </p:txBody>
      </p:sp>
    </p:spTree>
    <p:extLst>
      <p:ext uri="{BB962C8B-B14F-4D97-AF65-F5344CB8AC3E}">
        <p14:creationId xmlns:p14="http://schemas.microsoft.com/office/powerpoint/2010/main" val="2904441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2800" dirty="0"/>
              <a:t>The following are general recommendations of nutrition during exercise:</a:t>
            </a:r>
            <a:br>
              <a:rPr lang="en-US" sz="2800" dirty="0"/>
            </a:br>
            <a:endParaRPr lang="en-US" sz="2800"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lvl="0"/>
            <a:r>
              <a:rPr lang="en-IN" sz="2400" dirty="0">
                <a:latin typeface="Times New Roman" panose="02020603050405020304" pitchFamily="18" charset="0"/>
                <a:cs typeface="Times New Roman" panose="02020603050405020304" pitchFamily="18" charset="0"/>
              </a:rPr>
              <a:t>During intense exercise lasting &gt;45 min a carbohydrate drink should be ingested. This may improve performance by reducing/delaying fatigue</a:t>
            </a:r>
            <a:r>
              <a:rPr lang="en-IN" sz="2400" dirty="0" smtClean="0">
                <a:latin typeface="Times New Roman" panose="02020603050405020304" pitchFamily="18" charset="0"/>
                <a:cs typeface="Times New Roman" panose="02020603050405020304" pitchFamily="18" charset="0"/>
              </a:rPr>
              <a:t>.</a:t>
            </a:r>
          </a:p>
          <a:p>
            <a:r>
              <a:rPr lang="en-IN" sz="2400" dirty="0"/>
              <a:t>Consume 60 g of carbohydrate per hour of exercise. This can be optimally combined with fluid in quantities related to needs determined by environmental conditions, individual sweat rates and gastrointestinal tolerance</a:t>
            </a:r>
            <a:r>
              <a:rPr lang="en-IN" sz="2400" dirty="0" smtClean="0"/>
              <a:t>.</a:t>
            </a:r>
          </a:p>
          <a:p>
            <a:pPr lvl="0"/>
            <a:r>
              <a:rPr lang="en-IN" sz="2400" dirty="0"/>
              <a:t>During exercise of &lt; 45 min duration there appears to be little need to consume carbohydrate.</a:t>
            </a:r>
            <a:endParaRPr lang="en-US" sz="2400" dirty="0"/>
          </a:p>
          <a:p>
            <a:pPr lvl="0"/>
            <a:r>
              <a:rPr lang="en-IN" sz="2400" dirty="0"/>
              <a:t>The type of soluble carbohydrate (glucose, sucrose, glucose polymer, etc.) ingested does not appear to make much difference when ingested in low to moderate quantities; fructose and </a:t>
            </a:r>
            <a:r>
              <a:rPr lang="en-IN" sz="2400" dirty="0" err="1"/>
              <a:t>galactose</a:t>
            </a:r>
            <a:r>
              <a:rPr lang="en-IN" sz="2400" dirty="0"/>
              <a:t> are less effective. However, a combination of fructose and glucose may have physiological benefits. Insoluble carbohydrate sources are relatively slowly absorbed and oxidized, and are therefore not recommended for high intensity events.</a:t>
            </a:r>
            <a:endParaRPr lang="en-US" sz="2400" dirty="0"/>
          </a:p>
          <a:p>
            <a:endParaRPr lang="en-US" sz="2400" dirty="0"/>
          </a:p>
          <a:p>
            <a:pPr lvl="0"/>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4374905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err="1" smtClean="0"/>
              <a:t>Con’t</a:t>
            </a:r>
            <a:endParaRPr lang="en-US" dirty="0"/>
          </a:p>
        </p:txBody>
      </p:sp>
      <p:sp>
        <p:nvSpPr>
          <p:cNvPr id="3" name="Content Placeholder 2"/>
          <p:cNvSpPr>
            <a:spLocks noGrp="1"/>
          </p:cNvSpPr>
          <p:nvPr>
            <p:ph idx="1"/>
          </p:nvPr>
        </p:nvSpPr>
        <p:spPr>
          <a:xfrm>
            <a:off x="457200" y="685800"/>
            <a:ext cx="8229600" cy="5440363"/>
          </a:xfrm>
        </p:spPr>
        <p:txBody>
          <a:bodyPr>
            <a:normAutofit fontScale="92500" lnSpcReduction="10000"/>
          </a:bodyPr>
          <a:lstStyle/>
          <a:p>
            <a:pPr lvl="0"/>
            <a:r>
              <a:rPr lang="en-IN" sz="2400" dirty="0">
                <a:latin typeface="Times New Roman" panose="02020603050405020304" pitchFamily="18" charset="0"/>
                <a:cs typeface="Times New Roman" panose="02020603050405020304" pitchFamily="18" charset="0"/>
              </a:rPr>
              <a:t>Athletes should consume beverages containing carbohydrate throughout exercise, rather than water during the early part of an exercise bout followed by carbohydrate beverages at the later stages of the exercise</a:t>
            </a:r>
            <a:r>
              <a:rPr lang="en-IN"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Avoid drinks which have extremely high carbohydrate contents (&gt;20%) and those with a high osmolality (&gt;500 </a:t>
            </a:r>
            <a:r>
              <a:rPr lang="en-IN" sz="2400" dirty="0" err="1">
                <a:latin typeface="Times New Roman" panose="02020603050405020304" pitchFamily="18" charset="0"/>
                <a:cs typeface="Times New Roman" panose="02020603050405020304" pitchFamily="18" charset="0"/>
              </a:rPr>
              <a:t>mosmol</a:t>
            </a:r>
            <a:r>
              <a:rPr lang="en-IN" sz="2400" dirty="0">
                <a:latin typeface="Times New Roman" panose="02020603050405020304" pitchFamily="18" charset="0"/>
                <a:cs typeface="Times New Roman" panose="02020603050405020304" pitchFamily="18" charset="0"/>
              </a:rPr>
              <a:t>/kg) because fluid delivery will be hampered and gastrointestinal problems may occur.</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Try to predict the fluid loss during endurance events of &gt;90 min. The volume of fluid to be ingested should in principle at least equal the predicted fluid loss. While exercising in warm weather with low humidity, athletes have to drink more to replace sweat loss and the drinks can be diluted. During events in cold weather, athletes require less fluid volume to maintain fluid balance but will still require the carbohydrate to maintain blood glucose levels, therefore the carbohydrate content of the drinks can be more concentrated</a:t>
            </a:r>
            <a:r>
              <a:rPr lang="en-IN"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lvl="0"/>
            <a:endParaRPr lang="en-US" dirty="0"/>
          </a:p>
          <a:p>
            <a:endParaRPr lang="en-US" dirty="0"/>
          </a:p>
        </p:txBody>
      </p:sp>
    </p:spTree>
    <p:extLst>
      <p:ext uri="{BB962C8B-B14F-4D97-AF65-F5344CB8AC3E}">
        <p14:creationId xmlns:p14="http://schemas.microsoft.com/office/powerpoint/2010/main" val="78529653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err="1" smtClean="0"/>
              <a:t>Con’t</a:t>
            </a:r>
            <a:endParaRPr lang="en-US" dirty="0"/>
          </a:p>
        </p:txBody>
      </p:sp>
      <p:sp>
        <p:nvSpPr>
          <p:cNvPr id="3" name="Content Placeholder 2"/>
          <p:cNvSpPr>
            <a:spLocks noGrp="1"/>
          </p:cNvSpPr>
          <p:nvPr>
            <p:ph idx="1"/>
          </p:nvPr>
        </p:nvSpPr>
        <p:spPr>
          <a:xfrm>
            <a:off x="457200" y="533400"/>
            <a:ext cx="8229600" cy="5592763"/>
          </a:xfrm>
        </p:spPr>
        <p:txBody>
          <a:bodyPr/>
          <a:lstStyle/>
          <a:p>
            <a:pPr lvl="0"/>
            <a:r>
              <a:rPr lang="en-IN" sz="2400" smtClean="0"/>
              <a:t>Large volumes of a drink stimulate gastric emptying more than small volumes. Therefore, we recommend that athletes ingest a fluid volume of 6-8 ml/kg BW, 3-5 min prior to the start to ‘prime’ the stomach, followed by smaller amounts (2-3 ml/kg BW) every ~15-20 min.</a:t>
            </a:r>
          </a:p>
          <a:p>
            <a:r>
              <a:rPr lang="en-IN" sz="2400" smtClean="0"/>
              <a:t>The volume of fluid that athletes can ingest is usually limited. Athletes should practise drinking while exercising as training can increase the volume that the gastrointestinal tract will tolerate.</a:t>
            </a:r>
          </a:p>
          <a:p>
            <a:pPr lvl="0"/>
            <a:r>
              <a:rPr lang="en-IN" sz="2400" smtClean="0"/>
              <a:t>After drinking a large quantity, the stomach may feel empty and uncomfortable. If this occurs it may be wise to eat some easily digested solid food. During long, low intensity competitions solid food can be eaten in the early stages of the event.</a:t>
            </a:r>
          </a:p>
          <a:p>
            <a:pPr lvl="0"/>
            <a:endParaRPr lang="en-US" sz="2400" smtClean="0"/>
          </a:p>
          <a:p>
            <a:endParaRPr lang="en-US" sz="2400" smtClean="0"/>
          </a:p>
          <a:p>
            <a:pPr lvl="0"/>
            <a:endParaRPr lang="en-US" sz="2400" smtClean="0"/>
          </a:p>
          <a:p>
            <a:endParaRPr lang="en-US" dirty="0"/>
          </a:p>
        </p:txBody>
      </p:sp>
    </p:spTree>
    <p:extLst>
      <p:ext uri="{BB962C8B-B14F-4D97-AF65-F5344CB8AC3E}">
        <p14:creationId xmlns:p14="http://schemas.microsoft.com/office/powerpoint/2010/main" val="401226416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err="1" smtClean="0"/>
              <a:t>Con’t</a:t>
            </a:r>
            <a:endParaRPr lang="en-US" dirty="0"/>
          </a:p>
        </p:txBody>
      </p:sp>
      <p:sp>
        <p:nvSpPr>
          <p:cNvPr id="3" name="Content Placeholder 2"/>
          <p:cNvSpPr>
            <a:spLocks noGrp="1"/>
          </p:cNvSpPr>
          <p:nvPr>
            <p:ph idx="1"/>
          </p:nvPr>
        </p:nvSpPr>
        <p:spPr>
          <a:xfrm>
            <a:off x="457200" y="533400"/>
            <a:ext cx="8229600" cy="5592763"/>
          </a:xfrm>
        </p:spPr>
        <p:txBody>
          <a:bodyPr/>
          <a:lstStyle/>
          <a:p>
            <a:pPr lvl="0"/>
            <a:r>
              <a:rPr lang="en-IN" sz="2400" dirty="0"/>
              <a:t>Fibre and protein content, and high carbohydrate concentration and osmolality have been associated with the development of gastrointestinal symptoms during exercise, and thus should be avoided</a:t>
            </a:r>
            <a:r>
              <a:rPr lang="en-IN" sz="2400" dirty="0" smtClean="0"/>
              <a:t>.</a:t>
            </a:r>
          </a:p>
          <a:p>
            <a:pPr lvl="0"/>
            <a:endParaRPr lang="en-US" sz="2400" dirty="0"/>
          </a:p>
          <a:p>
            <a:endParaRPr lang="en-US" dirty="0"/>
          </a:p>
        </p:txBody>
      </p:sp>
    </p:spTree>
    <p:extLst>
      <p:ext uri="{BB962C8B-B14F-4D97-AF65-F5344CB8AC3E}">
        <p14:creationId xmlns:p14="http://schemas.microsoft.com/office/powerpoint/2010/main" val="111571664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pPr lvl="0"/>
            <a:r>
              <a:rPr lang="en-IN" sz="2800" i="1" dirty="0"/>
              <a:t>How much to drink?</a:t>
            </a:r>
            <a:r>
              <a:rPr lang="en-US" sz="2800" dirty="0"/>
              <a:t/>
            </a:r>
            <a:br>
              <a:rPr lang="en-US" sz="2800" dirty="0"/>
            </a:br>
            <a:endParaRPr lang="en-US" sz="2800" dirty="0"/>
          </a:p>
        </p:txBody>
      </p:sp>
      <p:sp>
        <p:nvSpPr>
          <p:cNvPr id="3" name="Content Placeholder 2"/>
          <p:cNvSpPr>
            <a:spLocks noGrp="1"/>
          </p:cNvSpPr>
          <p:nvPr>
            <p:ph idx="1"/>
          </p:nvPr>
        </p:nvSpPr>
        <p:spPr>
          <a:xfrm>
            <a:off x="457200" y="609600"/>
            <a:ext cx="8229600" cy="5516563"/>
          </a:xfrm>
        </p:spPr>
        <p:txBody>
          <a:bodyPr>
            <a:normAutofit/>
          </a:bodyPr>
          <a:lstStyle/>
          <a:p>
            <a:r>
              <a:rPr lang="en-US" sz="2000" dirty="0">
                <a:latin typeface="Times New Roman" panose="02020603050405020304" pitchFamily="18" charset="0"/>
                <a:cs typeface="Times New Roman" panose="02020603050405020304" pitchFamily="18" charset="0"/>
              </a:rPr>
              <a:t>The sooner you begin replacing the fluid you have lost through sweat, the sooner you will recover and cut the risk of post-workout dehydration</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As a rule of thumb, you need to drink 750 ml of water for every 0.5 kg of body weight lost during your workout. (1 kilogram of lost weight is equal to 1 </a:t>
            </a:r>
            <a:r>
              <a:rPr lang="en-US" sz="2000" dirty="0" err="1">
                <a:latin typeface="Times New Roman" panose="02020603050405020304" pitchFamily="18" charset="0"/>
                <a:cs typeface="Times New Roman" panose="02020603050405020304" pitchFamily="18" charset="0"/>
              </a:rPr>
              <a:t>litre</a:t>
            </a:r>
            <a:r>
              <a:rPr lang="en-US" sz="2000" dirty="0">
                <a:latin typeface="Times New Roman" panose="02020603050405020304" pitchFamily="18" charset="0"/>
                <a:cs typeface="Times New Roman" panose="02020603050405020304" pitchFamily="18" charset="0"/>
              </a:rPr>
              <a:t> of sweat, which needs to be replaced with 1.5 </a:t>
            </a:r>
            <a:r>
              <a:rPr lang="en-US" sz="2000" dirty="0" err="1">
                <a:latin typeface="Times New Roman" panose="02020603050405020304" pitchFamily="18" charset="0"/>
                <a:cs typeface="Times New Roman" panose="02020603050405020304" pitchFamily="18" charset="0"/>
              </a:rPr>
              <a:t>litres</a:t>
            </a:r>
            <a:r>
              <a:rPr lang="en-US" sz="2000" dirty="0">
                <a:latin typeface="Times New Roman" panose="02020603050405020304" pitchFamily="18" charset="0"/>
                <a:cs typeface="Times New Roman" panose="02020603050405020304" pitchFamily="18" charset="0"/>
              </a:rPr>
              <a:t> of fluid).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Try to drink around 500 ml over the first 30 minutes, little and often, then keep sipping until you are passing clear or pale urine</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97901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lvl="0"/>
            <a:r>
              <a:rPr lang="en-IN" sz="3100" i="1" dirty="0"/>
              <a:t>What to drink?</a:t>
            </a:r>
            <a:r>
              <a:rPr lang="en-US" dirty="0"/>
              <a:t/>
            </a:r>
            <a:br>
              <a:rPr lang="en-US" dirty="0"/>
            </a:br>
            <a:endParaRPr lang="en-US" dirty="0"/>
          </a:p>
        </p:txBody>
      </p:sp>
      <p:sp>
        <p:nvSpPr>
          <p:cNvPr id="3" name="Content Placeholder 2"/>
          <p:cNvSpPr>
            <a:spLocks noGrp="1"/>
          </p:cNvSpPr>
          <p:nvPr>
            <p:ph idx="1"/>
          </p:nvPr>
        </p:nvSpPr>
        <p:spPr>
          <a:xfrm>
            <a:off x="457200" y="685800"/>
            <a:ext cx="8229600" cy="5440363"/>
          </a:xfrm>
        </p:spPr>
        <p:txBody>
          <a:bodyPr>
            <a:normAutofit/>
          </a:bodyPr>
          <a:lstStyle/>
          <a:p>
            <a:r>
              <a:rPr lang="en-US" sz="2000" dirty="0">
                <a:latin typeface="Times New Roman" panose="02020603050405020304" pitchFamily="18" charset="0"/>
                <a:cs typeface="Times New Roman" panose="02020603050405020304" pitchFamily="18" charset="0"/>
              </a:rPr>
              <a:t>If you have exercised for less than an hour, plain water is a good choice followed by a carbohydrate-rich snack within 2 hours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For longer or particularly intense workouts, a drink containing carbohydrate (sugar or </a:t>
            </a:r>
            <a:r>
              <a:rPr lang="en-US" sz="2000" dirty="0" err="1">
                <a:latin typeface="Times New Roman" panose="02020603050405020304" pitchFamily="18" charset="0"/>
                <a:cs typeface="Times New Roman" panose="02020603050405020304" pitchFamily="18" charset="0"/>
              </a:rPr>
              <a:t>maltodextrin</a:t>
            </a:r>
            <a:r>
              <a:rPr lang="en-US" sz="2000" dirty="0">
                <a:latin typeface="Times New Roman" panose="02020603050405020304" pitchFamily="18" charset="0"/>
                <a:cs typeface="Times New Roman" panose="02020603050405020304" pitchFamily="18" charset="0"/>
              </a:rPr>
              <a:t>) and sodium may further speed your recovery.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According to research at the University of Iowa, carbohydrate at levels of approximately 6 g carbohydrate per 100 ml increases the speed of water absorption into the bloodstream.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Try fruit juice diluted with an equal volume of water, diluted squash (1 part squash: 6 parts water) or an isotonic sports drink containing 3–8g carbohydrate per 100 ml. ‘High energy’ or ‘recovery’ drinks contain higher levels of carbohydrate: up to 12 g per 100 ml, mostly in the form of </a:t>
            </a:r>
            <a:r>
              <a:rPr lang="en-US" sz="2000" dirty="0" err="1">
                <a:latin typeface="Times New Roman" panose="02020603050405020304" pitchFamily="18" charset="0"/>
                <a:cs typeface="Times New Roman" panose="02020603050405020304" pitchFamily="18" charset="0"/>
              </a:rPr>
              <a:t>maltodextrin</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These drinks may be useful following intense workouts longer than 90 minutes and are popular with ultra-endurance athletes.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Avoid refueling after exercise with an alcoholic drink. </a:t>
            </a:r>
          </a:p>
        </p:txBody>
      </p:sp>
    </p:spTree>
    <p:extLst>
      <p:ext uri="{BB962C8B-B14F-4D97-AF65-F5344CB8AC3E}">
        <p14:creationId xmlns:p14="http://schemas.microsoft.com/office/powerpoint/2010/main" val="13239197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lvl="0"/>
            <a:r>
              <a:rPr lang="en-IN" sz="2800" i="1" dirty="0"/>
              <a:t>When to eat or drink?</a:t>
            </a:r>
            <a:r>
              <a:rPr lang="en-US" sz="2800" dirty="0"/>
              <a:t/>
            </a:r>
            <a:br>
              <a:rPr lang="en-US" sz="2800" dirty="0"/>
            </a:br>
            <a:endParaRPr lang="en-US" sz="2800" dirty="0"/>
          </a:p>
        </p:txBody>
      </p:sp>
      <p:sp>
        <p:nvSpPr>
          <p:cNvPr id="3" name="Content Placeholder 2"/>
          <p:cNvSpPr>
            <a:spLocks noGrp="1"/>
          </p:cNvSpPr>
          <p:nvPr>
            <p:ph idx="1"/>
          </p:nvPr>
        </p:nvSpPr>
        <p:spPr>
          <a:xfrm>
            <a:off x="457200" y="685800"/>
            <a:ext cx="8229600" cy="5562600"/>
          </a:xfrm>
        </p:spPr>
        <p:txBody>
          <a:bodyPr>
            <a:normAutofit/>
          </a:bodyPr>
          <a:lstStyle/>
          <a:p>
            <a:r>
              <a:rPr lang="en-US" sz="2400" dirty="0">
                <a:latin typeface="Times New Roman" panose="02020603050405020304" pitchFamily="18" charset="0"/>
                <a:cs typeface="Times New Roman" panose="02020603050405020304" pitchFamily="18" charset="0"/>
              </a:rPr>
              <a:t>Whether you are hungry or not, the quicker you consume food or drink after a workout, the quicker your body will recover.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enzymes that are responsible for making glycogen are most active immediately after your workout, leaving you a 2-hour window to reload your muscle glycogen.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Carbohydrate is converted into glycogen one and a half times faster than normal during this post-exercise period</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ideally within 30 minutes and no later than 2 hours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557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8839200" cy="6553200"/>
          </a:xfrm>
        </p:spPr>
        <p:txBody>
          <a:bodyPr>
            <a:noAutofit/>
          </a:bodyPr>
          <a:lstStyle/>
          <a:p>
            <a:pPr lvl="0">
              <a:buNone/>
            </a:pPr>
            <a:r>
              <a:rPr lang="en-US" b="1" dirty="0" smtClean="0">
                <a:solidFill>
                  <a:srgbClr val="C00000"/>
                </a:solidFill>
              </a:rPr>
              <a:t>6. Reaction time</a:t>
            </a:r>
            <a:r>
              <a:rPr lang="en-US" dirty="0" smtClean="0">
                <a:solidFill>
                  <a:srgbClr val="C00000"/>
                </a:solidFill>
              </a:rPr>
              <a:t> </a:t>
            </a:r>
          </a:p>
          <a:p>
            <a:pPr lvl="0"/>
            <a:r>
              <a:rPr lang="en-US" dirty="0" smtClean="0"/>
              <a:t>It</a:t>
            </a:r>
            <a:r>
              <a:rPr lang="en-US" i="1" dirty="0" smtClean="0"/>
              <a:t> </a:t>
            </a:r>
            <a:r>
              <a:rPr lang="en-US" dirty="0" smtClean="0"/>
              <a:t>is the time elapsed between stimulation and beginning of reaction (response) to that stimulation. </a:t>
            </a:r>
          </a:p>
          <a:p>
            <a:pPr lvl="1">
              <a:lnSpc>
                <a:spcPct val="100000"/>
              </a:lnSpc>
            </a:pPr>
            <a:r>
              <a:rPr lang="en-US" sz="3200" dirty="0" smtClean="0"/>
              <a:t>Good reaction time is important for starts in track and swimming; playing tennis at the net, boxing, and karate. </a:t>
            </a:r>
          </a:p>
          <a:p>
            <a:pPr lvl="1">
              <a:lnSpc>
                <a:spcPct val="100000"/>
              </a:lnSpc>
            </a:pPr>
            <a:r>
              <a:rPr lang="en-US" sz="3200" b="1" dirty="0" smtClean="0"/>
              <a:t>E.g. </a:t>
            </a:r>
            <a:r>
              <a:rPr lang="en-US" sz="3200" dirty="0" smtClean="0"/>
              <a:t> The time between the trigger being pulled, the gun firing and the athletes starting to sprint. </a:t>
            </a:r>
          </a:p>
          <a:p>
            <a:endParaRPr lang="en-US" sz="4000" dirty="0"/>
          </a:p>
        </p:txBody>
      </p:sp>
    </p:spTree>
  </p:cSld>
  <p:clrMapOvr>
    <a:masterClrMapping/>
  </p:clrMapOvr>
  <p:transition>
    <p:pull dir="d"/>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a:t>How to Plan your Training Diet</a:t>
            </a:r>
            <a:endParaRPr lang="en-US" sz="2800" dirty="0"/>
          </a:p>
        </p:txBody>
      </p:sp>
      <p:sp>
        <p:nvSpPr>
          <p:cNvPr id="3" name="Content Placeholder 2"/>
          <p:cNvSpPr>
            <a:spLocks noGrp="1"/>
          </p:cNvSpPr>
          <p:nvPr>
            <p:ph idx="1"/>
          </p:nvPr>
        </p:nvSpPr>
        <p:spPr>
          <a:xfrm>
            <a:off x="457200" y="914400"/>
            <a:ext cx="8229600" cy="5211763"/>
          </a:xfrm>
        </p:spPr>
        <p:txBody>
          <a:bodyPr>
            <a:normAutofit/>
          </a:bodyPr>
          <a:lstStyle/>
          <a:p>
            <a:r>
              <a:rPr lang="en-US" sz="2000" dirty="0">
                <a:latin typeface="Times New Roman" panose="02020603050405020304" pitchFamily="18" charset="0"/>
                <a:cs typeface="Times New Roman" panose="02020603050405020304" pitchFamily="18" charset="0"/>
              </a:rPr>
              <a:t>Use the Fitness Food Pyramid to devise your daily menu or to check your current eating plan. </a:t>
            </a:r>
            <a:endParaRPr lang="en-US" sz="20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Include </a:t>
            </a:r>
            <a:r>
              <a:rPr lang="en-IN" sz="1800" dirty="0">
                <a:latin typeface="Times New Roman" panose="02020603050405020304" pitchFamily="18" charset="0"/>
                <a:cs typeface="Times New Roman" panose="02020603050405020304" pitchFamily="18" charset="0"/>
              </a:rPr>
              <a:t>foods from each group in the pyramid each day.</a:t>
            </a:r>
            <a:endParaRPr lang="en-US"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Make sure you include a variety of foods within each group.</a:t>
            </a:r>
            <a:endParaRPr lang="en-US" sz="1800" dirty="0">
              <a:latin typeface="Times New Roman" panose="02020603050405020304" pitchFamily="18" charset="0"/>
              <a:cs typeface="Times New Roman" panose="02020603050405020304" pitchFamily="18" charset="0"/>
            </a:endParaRPr>
          </a:p>
          <a:p>
            <a:pPr lvl="0"/>
            <a:r>
              <a:rPr lang="en-IN" sz="1800" dirty="0">
                <a:latin typeface="Times New Roman" panose="02020603050405020304" pitchFamily="18" charset="0"/>
                <a:cs typeface="Times New Roman" panose="02020603050405020304" pitchFamily="18" charset="0"/>
              </a:rPr>
              <a:t>Aim to include the suggested number of portions from each food group each day.</a:t>
            </a:r>
            <a:endParaRPr lang="en-US" sz="1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srcRect/>
          <a:stretch>
            <a:fillRect/>
          </a:stretch>
        </p:blipFill>
        <p:spPr bwMode="auto">
          <a:xfrm>
            <a:off x="2362200" y="2743200"/>
            <a:ext cx="5181600" cy="3637915"/>
          </a:xfrm>
          <a:prstGeom prst="rect">
            <a:avLst/>
          </a:prstGeom>
          <a:noFill/>
          <a:ln w="9525">
            <a:noFill/>
            <a:miter lim="800000"/>
            <a:headEnd/>
            <a:tailEnd/>
          </a:ln>
        </p:spPr>
      </p:pic>
    </p:spTree>
    <p:extLst>
      <p:ext uri="{BB962C8B-B14F-4D97-AF65-F5344CB8AC3E}">
        <p14:creationId xmlns:p14="http://schemas.microsoft.com/office/powerpoint/2010/main" val="246843041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2700" b="1" dirty="0">
                <a:latin typeface="Times New Roman" panose="02020603050405020304" pitchFamily="18" charset="0"/>
                <a:cs typeface="Times New Roman" panose="02020603050405020304" pitchFamily="18" charset="0"/>
              </a:rPr>
              <a:t>UNIT FOUR</a:t>
            </a:r>
            <a:r>
              <a:rPr lang="en-US" dirty="0"/>
              <a:t/>
            </a:r>
            <a:br>
              <a:rPr lang="en-US" dirty="0"/>
            </a:br>
            <a:endParaRPr lang="en-US" dirty="0"/>
          </a:p>
        </p:txBody>
      </p:sp>
      <p:sp>
        <p:nvSpPr>
          <p:cNvPr id="3" name="Content Placeholder 2"/>
          <p:cNvSpPr>
            <a:spLocks noGrp="1"/>
          </p:cNvSpPr>
          <p:nvPr>
            <p:ph idx="1"/>
          </p:nvPr>
        </p:nvSpPr>
        <p:spPr>
          <a:xfrm>
            <a:off x="457200" y="685800"/>
            <a:ext cx="8229600" cy="5440363"/>
          </a:xfrm>
        </p:spPr>
        <p:txBody>
          <a:bodyPr>
            <a:normAutofit/>
          </a:bodyPr>
          <a:lstStyle/>
          <a:p>
            <a:r>
              <a:rPr lang="en-US" sz="1800" b="1" dirty="0">
                <a:latin typeface="Rockwell" panose="02060603020205020403" pitchFamily="18" charset="0"/>
              </a:rPr>
              <a:t>HEALTH RELATED COMPONENTS OF FITNESS AND PRINCIPLES OF EXERCISE PRESCRIPTION </a:t>
            </a:r>
            <a:endParaRPr lang="en-US" sz="1800" b="1" dirty="0" smtClean="0">
              <a:latin typeface="Rockwell" panose="02060603020205020403" pitchFamily="18" charset="0"/>
            </a:endParaRPr>
          </a:p>
          <a:p>
            <a:pPr marL="342900" lvl="1" indent="-342900">
              <a:buFont typeface="Arial" panose="020B0604020202020204" pitchFamily="34" charset="0"/>
              <a:buChar char="•"/>
            </a:pPr>
            <a:r>
              <a:rPr lang="en-US" sz="1800" b="1" dirty="0">
                <a:latin typeface="Rockwell" panose="02060603020205020403" pitchFamily="18" charset="0"/>
              </a:rPr>
              <a:t>Health Related Components of Fitness </a:t>
            </a:r>
            <a:endParaRPr lang="en-US" sz="1800" b="1" dirty="0" smtClean="0">
              <a:latin typeface="Rockwell" panose="02060603020205020403" pitchFamily="18" charset="0"/>
            </a:endParaRPr>
          </a:p>
          <a:p>
            <a:pPr marL="342900" lvl="1" indent="-342900">
              <a:buFont typeface="Arial" panose="020B0604020202020204" pitchFamily="34" charset="0"/>
              <a:buChar char="•"/>
            </a:pPr>
            <a:r>
              <a:rPr lang="en-US" sz="1800" dirty="0">
                <a:latin typeface="Rockwell" panose="02060603020205020403" pitchFamily="18" charset="0"/>
              </a:rPr>
              <a:t>The overall goal of a total health related physical fitness program is to optimize the quality of life. </a:t>
            </a:r>
          </a:p>
          <a:p>
            <a:pPr marL="342900" lvl="1" indent="-342900">
              <a:buFont typeface="Arial" panose="020B0604020202020204" pitchFamily="34" charset="0"/>
              <a:buChar char="•"/>
            </a:pPr>
            <a:r>
              <a:rPr lang="en-US" sz="1800" dirty="0" smtClean="0">
                <a:latin typeface="Rockwell" panose="02060603020205020403" pitchFamily="18" charset="0"/>
              </a:rPr>
              <a:t>The </a:t>
            </a:r>
            <a:r>
              <a:rPr lang="en-US" sz="1800" dirty="0">
                <a:latin typeface="Rockwell" panose="02060603020205020403" pitchFamily="18" charset="0"/>
              </a:rPr>
              <a:t>specific goals of this type of fitness program are to reduce the risk of disease, to improve total physical fitness so that, daily tasks can be completed with less effort and fatigue. </a:t>
            </a:r>
          </a:p>
          <a:p>
            <a:endParaRPr lang="en-US" sz="1800" dirty="0">
              <a:latin typeface="Rockwell" panose="02060603020205020403" pitchFamily="18" charset="0"/>
            </a:endParaRPr>
          </a:p>
        </p:txBody>
      </p:sp>
    </p:spTree>
    <p:extLst>
      <p:ext uri="{BB962C8B-B14F-4D97-AF65-F5344CB8AC3E}">
        <p14:creationId xmlns:p14="http://schemas.microsoft.com/office/powerpoint/2010/main" val="23379316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lvl="1" algn="ctr" rtl="0">
              <a:spcBef>
                <a:spcPct val="0"/>
              </a:spcBef>
            </a:pPr>
            <a:r>
              <a:rPr lang="en-US" sz="1800" b="1" dirty="0" smtClean="0">
                <a:latin typeface="Rockwell" panose="02060603020205020403" pitchFamily="18" charset="0"/>
              </a:rPr>
              <a:t>Health Related Components of Fitness </a:t>
            </a:r>
            <a:br>
              <a:rPr lang="en-US" sz="1800" b="1" dirty="0" smtClean="0">
                <a:latin typeface="Rockwell" panose="02060603020205020403" pitchFamily="18" charset="0"/>
              </a:rPr>
            </a:br>
            <a:endParaRPr lang="en-US" dirty="0"/>
          </a:p>
        </p:txBody>
      </p:sp>
      <p:sp>
        <p:nvSpPr>
          <p:cNvPr id="3" name="Content Placeholder 2"/>
          <p:cNvSpPr>
            <a:spLocks noGrp="1"/>
          </p:cNvSpPr>
          <p:nvPr>
            <p:ph idx="1"/>
          </p:nvPr>
        </p:nvSpPr>
        <p:spPr>
          <a:xfrm>
            <a:off x="457200" y="685800"/>
            <a:ext cx="8229600" cy="5440363"/>
          </a:xfrm>
        </p:spPr>
        <p:txBody>
          <a:bodyPr/>
          <a:lstStyle/>
          <a:p>
            <a:r>
              <a:rPr lang="en-US" sz="1800" b="1" dirty="0">
                <a:latin typeface="Rockwell" panose="02060603020205020403" pitchFamily="18" charset="0"/>
              </a:rPr>
              <a:t>Meaning and Concepts of Cardio respiratory Fitness </a:t>
            </a:r>
            <a:endParaRPr lang="en-US" sz="1800" b="1" dirty="0" smtClean="0">
              <a:latin typeface="Rockwell" panose="02060603020205020403" pitchFamily="18" charset="0"/>
            </a:endParaRPr>
          </a:p>
          <a:p>
            <a:r>
              <a:rPr lang="en-US" sz="1800" dirty="0">
                <a:latin typeface="Rockwell" panose="02060603020205020403" pitchFamily="18" charset="0"/>
              </a:rPr>
              <a:t>Cardiorespiratory fitness: (sometimes called aerobic fitness or cardiorespiratory endurance) is considered to be a key component of health-related physical fitness. It is a measure of a heart’s ability to pump oxygen-rich blood to the working muscles during exercise. </a:t>
            </a:r>
            <a:endParaRPr lang="en-US" sz="1800" dirty="0" smtClean="0">
              <a:latin typeface="Rockwell" panose="02060603020205020403" pitchFamily="18" charset="0"/>
            </a:endParaRPr>
          </a:p>
          <a:p>
            <a:r>
              <a:rPr lang="en-US" sz="1800" dirty="0" smtClean="0">
                <a:latin typeface="Rockwell" panose="02060603020205020403" pitchFamily="18" charset="0"/>
              </a:rPr>
              <a:t>It </a:t>
            </a:r>
            <a:r>
              <a:rPr lang="en-US" sz="1800" dirty="0">
                <a:latin typeface="Rockwell" panose="02060603020205020403" pitchFamily="18" charset="0"/>
              </a:rPr>
              <a:t>is also a measure of the muscle’s ability to take up and use the delivered oxygen to produce the energy needed to continue exercising. </a:t>
            </a:r>
            <a:endParaRPr lang="en-US" sz="1800" dirty="0" smtClean="0">
              <a:latin typeface="Rockwell" panose="02060603020205020403" pitchFamily="18" charset="0"/>
            </a:endParaRPr>
          </a:p>
          <a:p>
            <a:r>
              <a:rPr lang="en-US" sz="1800" dirty="0">
                <a:latin typeface="Rockwell" panose="02060603020205020403" pitchFamily="18" charset="0"/>
              </a:rPr>
              <a:t>In practical terms, cardiorespiratory endurance is the ability to perform endurance-type exercise such as (distance running, cycling, swimming, etc.). </a:t>
            </a:r>
            <a:endParaRPr lang="en-US" sz="1800" dirty="0" smtClean="0">
              <a:latin typeface="Rockwell" panose="02060603020205020403" pitchFamily="18" charset="0"/>
            </a:endParaRPr>
          </a:p>
          <a:p>
            <a:endParaRPr lang="en-US" sz="1800" dirty="0">
              <a:latin typeface="Rockwell" panose="02060603020205020403" pitchFamily="18" charset="0"/>
            </a:endParaRPr>
          </a:p>
          <a:p>
            <a:endParaRPr lang="en-US" dirty="0">
              <a:latin typeface="Rockwell" panose="02060603020205020403" pitchFamily="18" charset="0"/>
            </a:endParaRPr>
          </a:p>
        </p:txBody>
      </p:sp>
    </p:spTree>
    <p:extLst>
      <p:ext uri="{BB962C8B-B14F-4D97-AF65-F5344CB8AC3E}">
        <p14:creationId xmlns:p14="http://schemas.microsoft.com/office/powerpoint/2010/main" val="150539976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lvl="2" algn="ctr" rtl="0">
              <a:spcBef>
                <a:spcPct val="0"/>
              </a:spcBef>
            </a:pPr>
            <a:r>
              <a:rPr lang="en-US" sz="2700" b="1" dirty="0">
                <a:latin typeface="Rockwell" panose="02060603020205020403" pitchFamily="18" charset="0"/>
              </a:rPr>
              <a:t>Muscle Fitness</a:t>
            </a:r>
            <a:r>
              <a:rPr lang="en-US" dirty="0"/>
              <a:t/>
            </a:r>
            <a:br>
              <a:rPr lang="en-US" dirty="0"/>
            </a:b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sz="2000" dirty="0">
                <a:latin typeface="Rockwell" panose="02060603020205020403" pitchFamily="18" charset="0"/>
              </a:rPr>
              <a:t>There are two components of muscle fitness: strength and muscular endurance. </a:t>
            </a:r>
            <a:endParaRPr lang="en-US" sz="2000" dirty="0" smtClean="0">
              <a:latin typeface="Rockwell" panose="02060603020205020403" pitchFamily="18" charset="0"/>
            </a:endParaRPr>
          </a:p>
          <a:p>
            <a:r>
              <a:rPr lang="en-US" sz="2000" b="1" dirty="0"/>
              <a:t>Muscular strength:</a:t>
            </a:r>
            <a:r>
              <a:rPr lang="en-US" sz="2000" dirty="0"/>
              <a:t> Is the maximal ability of a muscle to generate force. </a:t>
            </a:r>
            <a:endParaRPr lang="en-US" sz="2000" dirty="0" smtClean="0"/>
          </a:p>
          <a:p>
            <a:r>
              <a:rPr lang="en-US" sz="2000" dirty="0"/>
              <a:t>It is evaluated by how much force a muscle can generate during a single maximal contraction</a:t>
            </a:r>
            <a:r>
              <a:rPr lang="en-US" sz="2000" dirty="0" smtClean="0"/>
              <a:t>.</a:t>
            </a:r>
          </a:p>
          <a:p>
            <a:r>
              <a:rPr lang="en-US" sz="2000" dirty="0"/>
              <a:t>Practically, this means how much weight that an individual can lift during one maximal effort</a:t>
            </a:r>
            <a:r>
              <a:rPr lang="en-US" sz="2000" dirty="0" smtClean="0"/>
              <a:t>.</a:t>
            </a:r>
          </a:p>
          <a:p>
            <a:r>
              <a:rPr lang="en-US" sz="2000" dirty="0"/>
              <a:t>Muscular strength is important in almost all sports. Sports such as football, basketball, and events in track and field require a high level of muscular strength</a:t>
            </a:r>
            <a:r>
              <a:rPr lang="en-US" sz="2000" dirty="0" smtClean="0"/>
              <a:t>.</a:t>
            </a:r>
          </a:p>
          <a:p>
            <a:r>
              <a:rPr lang="en-US" sz="2000" dirty="0"/>
              <a:t>Even non-athletes require some degree of muscular strength to function everyday life.</a:t>
            </a:r>
            <a:endParaRPr lang="en-US" sz="2000" dirty="0">
              <a:latin typeface="Rockwell" panose="02060603020205020403" pitchFamily="18" charset="0"/>
            </a:endParaRPr>
          </a:p>
          <a:p>
            <a:endParaRPr lang="en-US" sz="2000" dirty="0">
              <a:latin typeface="Rockwell" panose="02060603020205020403" pitchFamily="18" charset="0"/>
            </a:endParaRPr>
          </a:p>
        </p:txBody>
      </p:sp>
    </p:spTree>
    <p:extLst>
      <p:ext uri="{BB962C8B-B14F-4D97-AF65-F5344CB8AC3E}">
        <p14:creationId xmlns:p14="http://schemas.microsoft.com/office/powerpoint/2010/main" val="68933376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400" b="1" dirty="0"/>
              <a:t>Muscular Endurance:</a:t>
            </a:r>
            <a:r>
              <a:rPr lang="en-US" sz="2400" dirty="0"/>
              <a:t> Muscular endurance is defined as the ability of a muscle to generate force over and over again. </a:t>
            </a:r>
            <a:endParaRPr lang="en-US" sz="2400" dirty="0" smtClean="0"/>
          </a:p>
          <a:p>
            <a:r>
              <a:rPr lang="en-US" sz="2400" dirty="0"/>
              <a:t>Although muscular strength and muscular endurance are related they are not the same. </a:t>
            </a:r>
            <a:endParaRPr lang="en-US" sz="2400" dirty="0" smtClean="0"/>
          </a:p>
          <a:p>
            <a:r>
              <a:rPr lang="en-US" sz="2400" dirty="0"/>
              <a:t>An excellent example of muscular strength is a person lifting a heavy barbell during one maximal muscular effort. </a:t>
            </a:r>
            <a:endParaRPr lang="en-US" sz="2400" dirty="0" smtClean="0"/>
          </a:p>
          <a:p>
            <a:r>
              <a:rPr lang="en-US" sz="2400" dirty="0"/>
              <a:t>In contrast, muscular endurance is illustrated by a weightlifter performing multiple lifts or repetition of a lightweight.</a:t>
            </a:r>
          </a:p>
          <a:p>
            <a:endParaRPr lang="en-US" sz="2400" dirty="0"/>
          </a:p>
        </p:txBody>
      </p:sp>
    </p:spTree>
    <p:extLst>
      <p:ext uri="{BB962C8B-B14F-4D97-AF65-F5344CB8AC3E}">
        <p14:creationId xmlns:p14="http://schemas.microsoft.com/office/powerpoint/2010/main" val="147344859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100" b="1" dirty="0"/>
              <a:t>Muscle Structure and Contraction</a:t>
            </a:r>
            <a:r>
              <a:rPr lang="en-US" dirty="0"/>
              <a:t/>
            </a:r>
            <a:br>
              <a:rPr lang="en-US" dirty="0"/>
            </a:br>
            <a:endParaRPr lang="en-US" dirty="0"/>
          </a:p>
        </p:txBody>
      </p:sp>
      <p:sp>
        <p:nvSpPr>
          <p:cNvPr id="3" name="Content Placeholder 2"/>
          <p:cNvSpPr>
            <a:spLocks noGrp="1"/>
          </p:cNvSpPr>
          <p:nvPr>
            <p:ph idx="1"/>
          </p:nvPr>
        </p:nvSpPr>
        <p:spPr>
          <a:xfrm>
            <a:off x="457200" y="457200"/>
            <a:ext cx="8229600" cy="5668963"/>
          </a:xfrm>
        </p:spPr>
        <p:txBody>
          <a:bodyPr>
            <a:normAutofit lnSpcReduction="10000"/>
          </a:bodyPr>
          <a:lstStyle/>
          <a:p>
            <a:r>
              <a:rPr lang="en-US" sz="1800" b="1" dirty="0">
                <a:latin typeface="Times New Roman" panose="02020603050405020304" pitchFamily="18" charset="0"/>
                <a:cs typeface="Times New Roman" panose="02020603050405020304" pitchFamily="18" charset="0"/>
              </a:rPr>
              <a:t>Muscle Structure:</a:t>
            </a:r>
            <a:r>
              <a:rPr lang="en-US" sz="1800" dirty="0">
                <a:latin typeface="Times New Roman" panose="02020603050405020304" pitchFamily="18" charset="0"/>
                <a:cs typeface="Times New Roman" panose="02020603050405020304" pitchFamily="18" charset="0"/>
              </a:rPr>
              <a:t> Skeletal muscle is </a:t>
            </a:r>
            <a:r>
              <a:rPr lang="en-US" sz="1800" dirty="0" smtClean="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collec­tion of long thin cells called </a:t>
            </a:r>
            <a:r>
              <a:rPr lang="en-US" sz="1800" b="1" dirty="0" smtClean="0">
                <a:latin typeface="Times New Roman" panose="02020603050405020304" pitchFamily="18" charset="0"/>
                <a:cs typeface="Times New Roman" panose="02020603050405020304" pitchFamily="18" charset="0"/>
              </a:rPr>
              <a:t>fibers</a:t>
            </a:r>
          </a:p>
          <a:p>
            <a:r>
              <a:rPr lang="en-US" sz="1800" dirty="0">
                <a:latin typeface="Times New Roman" panose="02020603050405020304" pitchFamily="18" charset="0"/>
                <a:cs typeface="Times New Roman" panose="02020603050405020304" pitchFamily="18" charset="0"/>
              </a:rPr>
              <a:t>These fibers has surrounded by a dense layer of connective tis­sue called </a:t>
            </a:r>
            <a:r>
              <a:rPr lang="en-US" sz="1800" b="1" dirty="0">
                <a:latin typeface="Times New Roman" panose="02020603050405020304" pitchFamily="18" charset="0"/>
                <a:cs typeface="Times New Roman" panose="02020603050405020304" pitchFamily="18" charset="0"/>
              </a:rPr>
              <a:t>fascia</a:t>
            </a:r>
            <a:r>
              <a:rPr lang="en-US" sz="1800" dirty="0">
                <a:latin typeface="Times New Roman" panose="02020603050405020304" pitchFamily="18" charset="0"/>
                <a:cs typeface="Times New Roman" panose="02020603050405020304" pitchFamily="18" charset="0"/>
              </a:rPr>
              <a:t> that holds the individual </a:t>
            </a:r>
            <a:r>
              <a:rPr lang="en-US" sz="1800" dirty="0" smtClean="0">
                <a:latin typeface="Times New Roman" panose="02020603050405020304" pitchFamily="18" charset="0"/>
                <a:cs typeface="Times New Roman" panose="02020603050405020304" pitchFamily="18" charset="0"/>
              </a:rPr>
              <a:t>fibers </a:t>
            </a:r>
            <a:r>
              <a:rPr lang="en-US" sz="1800" dirty="0">
                <a:latin typeface="Times New Roman" panose="02020603050405020304" pitchFamily="18" charset="0"/>
                <a:cs typeface="Times New Roman" panose="02020603050405020304" pitchFamily="18" charset="0"/>
              </a:rPr>
              <a:t>together and separates muscle from surrounding tissues</a:t>
            </a:r>
            <a:r>
              <a:rPr lang="en-US" sz="1800" dirty="0" smtClean="0">
                <a:latin typeface="Times New Roman" panose="02020603050405020304" pitchFamily="18" charset="0"/>
                <a:cs typeface="Times New Roman" panose="02020603050405020304" pitchFamily="18" charset="0"/>
              </a:rPr>
              <a:t>.</a:t>
            </a:r>
          </a:p>
          <a:p>
            <a:r>
              <a:rPr lang="en-US" sz="1800" dirty="0"/>
              <a:t>Muscles are attached to bone by connective tissues known as tendons. </a:t>
            </a:r>
            <a:endParaRPr lang="en-US" sz="1800" dirty="0" smtClean="0"/>
          </a:p>
          <a:p>
            <a:r>
              <a:rPr lang="en-US" sz="1800" b="1" dirty="0"/>
              <a:t>Muscle Contraction:</a:t>
            </a:r>
            <a:r>
              <a:rPr lang="en-US" sz="1800" dirty="0"/>
              <a:t> Muscle contraction is reg­ulated by signals coming from motor nerves. </a:t>
            </a:r>
            <a:endParaRPr lang="en-US" sz="1800" dirty="0" smtClean="0"/>
          </a:p>
          <a:p>
            <a:r>
              <a:rPr lang="en-US" sz="1800" dirty="0"/>
              <a:t>Motor nerves originate in the spinal cord and send nerve fibers to individual muscles through­out the body. </a:t>
            </a:r>
            <a:endParaRPr lang="en-US" sz="1800" dirty="0" smtClean="0"/>
          </a:p>
          <a:p>
            <a:r>
              <a:rPr lang="en-US" sz="1800" dirty="0"/>
              <a:t>The motor nerve and individual muscle fiber make contact at the neuromuscular junction (where the nerve and muscle fiber meet). </a:t>
            </a:r>
            <a:endParaRPr lang="en-US" sz="1800" dirty="0" smtClean="0"/>
          </a:p>
          <a:p>
            <a:r>
              <a:rPr lang="en-US" sz="1800" dirty="0"/>
              <a:t>Note that each motor nerve branches and then connects with numerous individual muscle fibers</a:t>
            </a:r>
            <a:r>
              <a:rPr lang="en-US" sz="1800" dirty="0" smtClean="0"/>
              <a:t>.</a:t>
            </a:r>
          </a:p>
          <a:p>
            <a:r>
              <a:rPr lang="en-US" sz="1800" dirty="0" smtClean="0"/>
              <a:t>The </a:t>
            </a:r>
            <a:r>
              <a:rPr lang="en-US" sz="1800" dirty="0"/>
              <a:t>motor nerve and all of the muscle fibers it controls is called a motor unit</a:t>
            </a:r>
            <a:r>
              <a:rPr lang="en-US" sz="1800" dirty="0" smtClean="0"/>
              <a:t>.</a:t>
            </a:r>
          </a:p>
          <a:p>
            <a:r>
              <a:rPr lang="en-US" sz="1800" dirty="0"/>
              <a:t>A muscle contraction begins when a message to contract (called a nerve impulse) reaches the neuromuscular junction. </a:t>
            </a:r>
            <a:endParaRPr lang="en-US" sz="1800" dirty="0" smtClean="0"/>
          </a:p>
          <a:p>
            <a:r>
              <a:rPr lang="en-US" sz="1800" dirty="0"/>
              <a:t>The arrival of the nerve impulse triggers the con­traction process by permitting the interaction of the two key contractile proteins in muscle (actin and myosin</a:t>
            </a:r>
            <a:r>
              <a:rPr lang="en-US" sz="1800" dirty="0" smtClean="0"/>
              <a:t>).</a:t>
            </a:r>
          </a:p>
          <a:p>
            <a:r>
              <a:rPr lang="en-US" sz="1800" dirty="0"/>
              <a:t>These contractile proteins, also called filaments, are pulled over each other by small arms or cross-bridges connecting them. </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3443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000" dirty="0"/>
              <a:t>The movement of the myosin filament over the actin filament has been called "slid­ing" and results in muscular shortening and the generation of force</a:t>
            </a:r>
            <a:r>
              <a:rPr lang="en-US" sz="2000" dirty="0" smtClean="0"/>
              <a:t>.</a:t>
            </a:r>
          </a:p>
          <a:p>
            <a:r>
              <a:rPr lang="en-US" sz="2000" dirty="0"/>
              <a:t>Because of this sliding action, the theory of how muscles contract has been termed the sliding filament theory. </a:t>
            </a:r>
            <a:endParaRPr lang="en-US" sz="2000" dirty="0" smtClean="0"/>
          </a:p>
          <a:p>
            <a:r>
              <a:rPr lang="en-US" sz="2000" dirty="0"/>
              <a:t>Recall that muscular contraction requires energy; this energy is supplied by the breakdown of ATP. </a:t>
            </a:r>
          </a:p>
          <a:p>
            <a:r>
              <a:rPr lang="en-US" sz="2000" dirty="0"/>
              <a:t>Because the nerve impulse initiates the con­tractile process, it is logical that the removal of the nerve signal from the muscle would "turn off" the contractile process</a:t>
            </a:r>
            <a:r>
              <a:rPr lang="en-US" sz="2000" dirty="0" smtClean="0"/>
              <a:t>.</a:t>
            </a:r>
          </a:p>
          <a:p>
            <a:r>
              <a:rPr lang="en-US" sz="2000" dirty="0"/>
              <a:t>Indeed, when a motor nerve ceases to send signals to a muscle, contrac­tion stops. Occasionally, however, an uncon­trolled muscular contraction occurs, resulting in a muscle cramp. </a:t>
            </a:r>
          </a:p>
          <a:p>
            <a:endParaRPr lang="en-US" sz="2000" dirty="0"/>
          </a:p>
        </p:txBody>
      </p:sp>
    </p:spTree>
    <p:extLst>
      <p:ext uri="{BB962C8B-B14F-4D97-AF65-F5344CB8AC3E}">
        <p14:creationId xmlns:p14="http://schemas.microsoft.com/office/powerpoint/2010/main" val="4255158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b="1" dirty="0"/>
              <a:t>Types of Muscle Contractions</a:t>
            </a:r>
            <a:r>
              <a:rPr lang="en-US" sz="2800" dirty="0"/>
              <a:t/>
            </a:r>
            <a:br>
              <a:rPr lang="en-US" sz="2800" dirty="0"/>
            </a:br>
            <a:endParaRPr lang="en-US" sz="2800" dirty="0"/>
          </a:p>
        </p:txBody>
      </p:sp>
      <p:sp>
        <p:nvSpPr>
          <p:cNvPr id="3" name="Content Placeholder 2"/>
          <p:cNvSpPr>
            <a:spLocks noGrp="1"/>
          </p:cNvSpPr>
          <p:nvPr>
            <p:ph idx="1"/>
          </p:nvPr>
        </p:nvSpPr>
        <p:spPr>
          <a:xfrm>
            <a:off x="457200" y="533400"/>
            <a:ext cx="8229600" cy="5592763"/>
          </a:xfrm>
        </p:spPr>
        <p:txBody>
          <a:bodyPr/>
          <a:lstStyle/>
          <a:p>
            <a:r>
              <a:rPr lang="en-US" sz="2000" b="1" dirty="0"/>
              <a:t>Isotonic</a:t>
            </a:r>
            <a:r>
              <a:rPr lang="en-US" sz="2000" dirty="0"/>
              <a:t> (also called dynamic) contractions: are those that result in movement of a body part. Most exercise or sports skills utilize isotonic contractions. </a:t>
            </a:r>
            <a:endParaRPr lang="en-US" sz="2000" dirty="0" smtClean="0"/>
          </a:p>
          <a:p>
            <a:r>
              <a:rPr lang="en-US" sz="2000" dirty="0" smtClean="0"/>
              <a:t>For </a:t>
            </a:r>
            <a:r>
              <a:rPr lang="en-US" sz="2000" dirty="0"/>
              <a:t>example, lifting a dumbbell involves movement of a body part and is therefore classified as an isotonic contraction. </a:t>
            </a:r>
            <a:endParaRPr lang="en-US" sz="2000" dirty="0" smtClean="0"/>
          </a:p>
          <a:p>
            <a:r>
              <a:rPr lang="en-US" sz="2000" b="1" dirty="0"/>
              <a:t>An isometric</a:t>
            </a:r>
            <a:r>
              <a:rPr lang="en-US" sz="2000" dirty="0"/>
              <a:t> (also called static) contraction: requires the development of muscular tension but results in no movement of body parts. </a:t>
            </a:r>
            <a:endParaRPr lang="en-US" sz="2000" dirty="0" smtClean="0"/>
          </a:p>
          <a:p>
            <a:r>
              <a:rPr lang="en-US" sz="2000" dirty="0" smtClean="0"/>
              <a:t>A </a:t>
            </a:r>
            <a:r>
              <a:rPr lang="en-US" sz="2000" dirty="0"/>
              <a:t>classic example of an isometric contraction is, the individual exerting force against an iron bar mounted on the wall of a building; the muscle is developing tension but the wall is not moving and therefore neither is the body part</a:t>
            </a:r>
            <a:r>
              <a:rPr lang="en-US" sz="2000" dirty="0" smtClean="0"/>
              <a:t>.</a:t>
            </a:r>
          </a:p>
          <a:p>
            <a:r>
              <a:rPr lang="en-US" sz="2000" dirty="0" smtClean="0"/>
              <a:t> </a:t>
            </a:r>
            <a:r>
              <a:rPr lang="en-US" sz="2000" dirty="0"/>
              <a:t>Isometric contractions occur com­monly in the postural muscles of the body during sitting or standing; for instance, they are respon­sible for holding the head upright</a:t>
            </a:r>
            <a:r>
              <a:rPr lang="en-US" sz="2000" dirty="0" smtClean="0"/>
              <a:t>.</a:t>
            </a:r>
          </a:p>
          <a:p>
            <a:r>
              <a:rPr lang="en-US" sz="2000" i="1" dirty="0"/>
              <a:t>Note that isotonic contractions can be further subdivided into concentric, eccentric, and isokinetic contractions.</a:t>
            </a:r>
            <a:endParaRPr lang="en-US" sz="2000" dirty="0"/>
          </a:p>
          <a:p>
            <a:endParaRPr lang="en-US" sz="2000" dirty="0"/>
          </a:p>
          <a:p>
            <a:endParaRPr lang="en-US" sz="2000" dirty="0" smtClean="0"/>
          </a:p>
          <a:p>
            <a:endParaRPr lang="en-US" sz="2000" dirty="0"/>
          </a:p>
          <a:p>
            <a:endParaRPr lang="en-US" dirty="0"/>
          </a:p>
        </p:txBody>
      </p:sp>
    </p:spTree>
    <p:extLst>
      <p:ext uri="{BB962C8B-B14F-4D97-AF65-F5344CB8AC3E}">
        <p14:creationId xmlns:p14="http://schemas.microsoft.com/office/powerpoint/2010/main" val="286685516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sz="2400" b="1" dirty="0"/>
              <a:t>Concentric contractions</a:t>
            </a:r>
            <a:r>
              <a:rPr lang="en-US" sz="2400" dirty="0"/>
              <a:t> are isotonic muscle contractions that result in muscle shortening. </a:t>
            </a:r>
            <a:endParaRPr lang="en-US" sz="2400" dirty="0" smtClean="0"/>
          </a:p>
          <a:p>
            <a:r>
              <a:rPr lang="en-US" sz="2400" dirty="0"/>
              <a:t>The upward movement of the arm is an example of a concentric contraction. </a:t>
            </a:r>
            <a:endParaRPr lang="en-US" sz="2400" dirty="0" smtClean="0"/>
          </a:p>
          <a:p>
            <a:r>
              <a:rPr lang="en-US" sz="2400" dirty="0"/>
              <a:t>eccentric contractions (Also called negative contractions) are defined as contractions in which the muscle exerts force while it lengthens</a:t>
            </a:r>
            <a:r>
              <a:rPr lang="en-US" sz="2400" dirty="0" smtClean="0"/>
              <a:t>.</a:t>
            </a:r>
          </a:p>
          <a:p>
            <a:r>
              <a:rPr lang="en-US" sz="2400" b="1" dirty="0"/>
              <a:t>An eccentric contraction</a:t>
            </a:r>
            <a:r>
              <a:rPr lang="en-US" sz="2400" dirty="0"/>
              <a:t> occurs when, for example, an individual resists the pull of a weight during the lowering phase of weight lifting. </a:t>
            </a:r>
            <a:endParaRPr lang="en-US" sz="2400" dirty="0" smtClean="0"/>
          </a:p>
          <a:p>
            <a:r>
              <a:rPr lang="en-US" sz="2400" b="1" dirty="0"/>
              <a:t>Isokinetic Muscle Contractions </a:t>
            </a:r>
            <a:r>
              <a:rPr lang="en-US" sz="2400" dirty="0"/>
              <a:t>are concentric or eccentric contractions performed at a constant speed. </a:t>
            </a:r>
            <a:endParaRPr lang="en-US" sz="2400" dirty="0" smtClean="0"/>
          </a:p>
          <a:p>
            <a:endParaRPr lang="en-US" sz="2400" dirty="0"/>
          </a:p>
        </p:txBody>
      </p:sp>
    </p:spTree>
    <p:extLst>
      <p:ext uri="{BB962C8B-B14F-4D97-AF65-F5344CB8AC3E}">
        <p14:creationId xmlns:p14="http://schemas.microsoft.com/office/powerpoint/2010/main" val="46086492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Muscle Fiber Types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400" b="1" dirty="0"/>
              <a:t>Slow-Twitch Fibers:</a:t>
            </a:r>
            <a:r>
              <a:rPr lang="en-US" sz="2400" dirty="0"/>
              <a:t> As the name implies slow-twitch fibers contract slowly and produce small amounts of </a:t>
            </a:r>
            <a:r>
              <a:rPr lang="en-US" sz="2400" dirty="0" smtClean="0"/>
              <a:t>force</a:t>
            </a:r>
          </a:p>
          <a:p>
            <a:r>
              <a:rPr lang="en-US" sz="2400" b="1" dirty="0"/>
              <a:t>Fast-Twitch Fibers:</a:t>
            </a:r>
            <a:r>
              <a:rPr lang="en-US" sz="2400" dirty="0"/>
              <a:t> Fast-twitch fibers contract rapidly and generate great amounts of force but fatigue quickly. </a:t>
            </a:r>
            <a:endParaRPr lang="en-US" sz="2400" dirty="0" smtClean="0"/>
          </a:p>
          <a:p>
            <a:r>
              <a:rPr lang="en-US" sz="2400" b="1" dirty="0"/>
              <a:t>Intermediate Fibers: </a:t>
            </a:r>
            <a:r>
              <a:rPr lang="en-US" sz="2400" dirty="0"/>
              <a:t>Are al­though more red in color, possess a combination of the characteristics of fast- and slow-twitch fibers. </a:t>
            </a:r>
            <a:endParaRPr lang="en-US" sz="2400" dirty="0" smtClean="0"/>
          </a:p>
          <a:p>
            <a:endParaRPr lang="en-US" sz="2400" dirty="0"/>
          </a:p>
        </p:txBody>
      </p:sp>
    </p:spTree>
    <p:extLst>
      <p:ext uri="{BB962C8B-B14F-4D97-AF65-F5344CB8AC3E}">
        <p14:creationId xmlns:p14="http://schemas.microsoft.com/office/powerpoint/2010/main" val="3401046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Anticipation from experience can help reaction time improvement.</a:t>
            </a:r>
          </a:p>
          <a:p>
            <a:r>
              <a:rPr lang="en-US" dirty="0"/>
              <a:t>Improve reaction time: Be aware, Anticipation and kinesthetic sense, Rehearse the specific response that you want to react to quicker repeatedly, Practice dropping a ball with partner, Ball throw with shifting a place, and so on.</a:t>
            </a:r>
          </a:p>
          <a:p>
            <a:endParaRPr lang="en-US" dirty="0"/>
          </a:p>
        </p:txBody>
      </p:sp>
    </p:spTree>
    <p:extLst>
      <p:ext uri="{BB962C8B-B14F-4D97-AF65-F5344CB8AC3E}">
        <p14:creationId xmlns:p14="http://schemas.microsoft.com/office/powerpoint/2010/main" val="2057956800"/>
      </p:ext>
    </p:extLst>
  </p:cSld>
  <p:clrMapOvr>
    <a:masterClrMapping/>
  </p:clrMapOvr>
  <p:transition>
    <p:pull dir="d"/>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pPr lvl="2" algn="ctr" rtl="0">
              <a:spcBef>
                <a:spcPct val="0"/>
              </a:spcBef>
            </a:pPr>
            <a:r>
              <a:rPr lang="en-US" b="1" dirty="0"/>
              <a:t>Flexibility</a:t>
            </a:r>
            <a:r>
              <a:rPr lang="en-US" dirty="0"/>
              <a:t/>
            </a:r>
            <a:br>
              <a:rPr lang="en-US" dirty="0"/>
            </a:br>
            <a:endParaRPr lang="en-US" dirty="0"/>
          </a:p>
        </p:txBody>
      </p:sp>
      <p:sp>
        <p:nvSpPr>
          <p:cNvPr id="3" name="Content Placeholder 2"/>
          <p:cNvSpPr>
            <a:spLocks noGrp="1"/>
          </p:cNvSpPr>
          <p:nvPr>
            <p:ph idx="1"/>
          </p:nvPr>
        </p:nvSpPr>
        <p:spPr>
          <a:xfrm>
            <a:off x="457200" y="914400"/>
            <a:ext cx="8229600" cy="5211763"/>
          </a:xfrm>
        </p:spPr>
        <p:txBody>
          <a:bodyPr/>
          <a:lstStyle/>
          <a:p>
            <a:r>
              <a:rPr lang="en-US" sz="2400" b="1" dirty="0"/>
              <a:t>Meaning of </a:t>
            </a:r>
            <a:r>
              <a:rPr lang="en-US" sz="2400" b="1" dirty="0" smtClean="0"/>
              <a:t>Flexibility</a:t>
            </a:r>
          </a:p>
          <a:p>
            <a:r>
              <a:rPr lang="en-US" sz="2400" dirty="0"/>
              <a:t>Flexibility is the ability to move joints freely through their full range of motion. </a:t>
            </a:r>
            <a:endParaRPr lang="en-US" sz="2400" dirty="0" smtClean="0"/>
          </a:p>
          <a:p>
            <a:r>
              <a:rPr lang="en-US" sz="2400" b="1" dirty="0"/>
              <a:t>Stretching Techniques  </a:t>
            </a:r>
            <a:endParaRPr lang="en-US" sz="2400" dirty="0"/>
          </a:p>
          <a:p>
            <a:r>
              <a:rPr lang="en-US" sz="2400" b="1" dirty="0" smtClean="0"/>
              <a:t>1.Static Stretching;</a:t>
            </a:r>
            <a:r>
              <a:rPr lang="en-US" sz="2400" dirty="0"/>
              <a:t> </a:t>
            </a:r>
            <a:r>
              <a:rPr lang="en-US" sz="2400" dirty="0" smtClean="0"/>
              <a:t>2.</a:t>
            </a:r>
            <a:r>
              <a:rPr lang="en-US" sz="2400" b="1" dirty="0" smtClean="0"/>
              <a:t>ballistic stretching</a:t>
            </a:r>
          </a:p>
          <a:p>
            <a:r>
              <a:rPr lang="en-US" sz="2400" b="1" dirty="0"/>
              <a:t>Proprioceptive Neuromuscular </a:t>
            </a:r>
            <a:r>
              <a:rPr lang="en-US" sz="2400" b="1" dirty="0" smtClean="0"/>
              <a:t>Facilitation;</a:t>
            </a:r>
            <a:r>
              <a:rPr lang="en-US" sz="2400" dirty="0"/>
              <a:t> </a:t>
            </a:r>
            <a:r>
              <a:rPr lang="en-US" sz="2000" dirty="0"/>
              <a:t>There are two common types of PNF stretching: contract-relax (C-R) stretching and contract-relax/antagonist contract (CRAC) stretching. </a:t>
            </a:r>
            <a:endParaRPr lang="en-US" sz="2000" dirty="0" smtClean="0"/>
          </a:p>
          <a:p>
            <a:endParaRPr lang="en-US" sz="2000" dirty="0" smtClean="0"/>
          </a:p>
          <a:p>
            <a:endParaRPr lang="en-US" sz="2000" dirty="0"/>
          </a:p>
          <a:p>
            <a:pPr marL="0" indent="0">
              <a:buNone/>
            </a:pPr>
            <a:endParaRPr lang="en-US" sz="2400" dirty="0"/>
          </a:p>
          <a:p>
            <a:endParaRPr lang="en-US" sz="2400" b="1" dirty="0"/>
          </a:p>
          <a:p>
            <a:endParaRPr lang="en-US" sz="2400" dirty="0"/>
          </a:p>
          <a:p>
            <a:endParaRPr lang="en-US" dirty="0"/>
          </a:p>
        </p:txBody>
      </p:sp>
    </p:spTree>
    <p:extLst>
      <p:ext uri="{BB962C8B-B14F-4D97-AF65-F5344CB8AC3E}">
        <p14:creationId xmlns:p14="http://schemas.microsoft.com/office/powerpoint/2010/main" val="352653422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lvl="2" algn="ctr" rtl="0">
              <a:spcBef>
                <a:spcPct val="0"/>
              </a:spcBef>
            </a:pPr>
            <a:r>
              <a:rPr lang="en-US" sz="2700" b="1" dirty="0"/>
              <a:t>Body composition</a:t>
            </a:r>
            <a:r>
              <a:rPr lang="en-US" dirty="0"/>
              <a:t/>
            </a:r>
            <a:br>
              <a:rPr lang="en-US" dirty="0"/>
            </a:br>
            <a:endParaRPr lang="en-US" dirty="0"/>
          </a:p>
        </p:txBody>
      </p:sp>
      <p:sp>
        <p:nvSpPr>
          <p:cNvPr id="3" name="Content Placeholder 2"/>
          <p:cNvSpPr>
            <a:spLocks noGrp="1"/>
          </p:cNvSpPr>
          <p:nvPr>
            <p:ph idx="1"/>
          </p:nvPr>
        </p:nvSpPr>
        <p:spPr>
          <a:xfrm>
            <a:off x="457200" y="762000"/>
            <a:ext cx="8229600" cy="5364163"/>
          </a:xfrm>
        </p:spPr>
        <p:txBody>
          <a:bodyPr/>
          <a:lstStyle/>
          <a:p>
            <a:r>
              <a:rPr lang="en-US" sz="2400" dirty="0"/>
              <a:t>The term body composition refers to the relative amounts of fat and lean body tissue (muscle, organs, bone) found in your body. </a:t>
            </a:r>
          </a:p>
          <a:p>
            <a:endParaRPr lang="en-US" dirty="0"/>
          </a:p>
        </p:txBody>
      </p:sp>
    </p:spTree>
    <p:extLst>
      <p:ext uri="{BB962C8B-B14F-4D97-AF65-F5344CB8AC3E}">
        <p14:creationId xmlns:p14="http://schemas.microsoft.com/office/powerpoint/2010/main" val="185371847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Fitness improvement </a:t>
            </a:r>
            <a:r>
              <a:rPr lang="en-US" dirty="0" smtClean="0"/>
              <a:t>goals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29616209"/>
              </p:ext>
            </p:extLst>
          </p:nvPr>
        </p:nvGraphicFramePr>
        <p:xfrm>
          <a:off x="457200" y="1219200"/>
          <a:ext cx="8229600" cy="4906963"/>
        </p:xfrm>
        <a:graphic>
          <a:graphicData uri="http://schemas.openxmlformats.org/drawingml/2006/table">
            <a:tbl>
              <a:tblPr>
                <a:tableStyleId>{5C22544A-7EE6-4342-B048-85BDC9FD1C3A}</a:tableStyleId>
              </a:tblPr>
              <a:tblGrid>
                <a:gridCol w="2319101"/>
                <a:gridCol w="1647566"/>
                <a:gridCol w="2299350"/>
                <a:gridCol w="1963583"/>
              </a:tblGrid>
              <a:tr h="498333">
                <a:tc>
                  <a:txBody>
                    <a:bodyPr/>
                    <a:lstStyle/>
                    <a:p>
                      <a:pPr marL="0" marR="0">
                        <a:lnSpc>
                          <a:spcPct val="115000"/>
                        </a:lnSpc>
                        <a:spcBef>
                          <a:spcPts val="0"/>
                        </a:spcBef>
                        <a:spcAft>
                          <a:spcPts val="0"/>
                        </a:spcAft>
                      </a:pPr>
                      <a:r>
                        <a:rPr lang="en-US" sz="1200" dirty="0">
                          <a:effectLst/>
                        </a:rPr>
                        <a:t>Fitness category</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Current status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Short term goal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Long term goal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799202">
                <a:tc>
                  <a:txBody>
                    <a:bodyPr/>
                    <a:lstStyle/>
                    <a:p>
                      <a:pPr marL="0" marR="0">
                        <a:lnSpc>
                          <a:spcPct val="115000"/>
                        </a:lnSpc>
                        <a:spcBef>
                          <a:spcPts val="0"/>
                        </a:spcBef>
                        <a:spcAft>
                          <a:spcPts val="0"/>
                        </a:spcAft>
                      </a:pPr>
                      <a:r>
                        <a:rPr lang="en-US" sz="1200">
                          <a:effectLst/>
                        </a:rPr>
                        <a:t>Cardiorespiratory fitness</a:t>
                      </a:r>
                    </a:p>
                    <a:p>
                      <a:pPr marL="0" marR="0">
                        <a:lnSpc>
                          <a:spcPct val="115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Poor</a:t>
                      </a:r>
                    </a:p>
                    <a:p>
                      <a:pPr marL="0" marR="0">
                        <a:lnSpc>
                          <a:spcPct val="115000"/>
                        </a:lnSpc>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Average </a:t>
                      </a:r>
                    </a:p>
                    <a:p>
                      <a:pPr marL="0" marR="0">
                        <a:lnSpc>
                          <a:spcPct val="115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Excellent </a:t>
                      </a:r>
                    </a:p>
                    <a:p>
                      <a:pPr marL="0" marR="0">
                        <a:lnSpc>
                          <a:spcPct val="115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799202">
                <a:tc>
                  <a:txBody>
                    <a:bodyPr/>
                    <a:lstStyle/>
                    <a:p>
                      <a:pPr marL="0" marR="0">
                        <a:lnSpc>
                          <a:spcPct val="115000"/>
                        </a:lnSpc>
                        <a:spcBef>
                          <a:spcPts val="0"/>
                        </a:spcBef>
                        <a:spcAft>
                          <a:spcPts val="0"/>
                        </a:spcAft>
                      </a:pPr>
                      <a:r>
                        <a:rPr lang="en-US" sz="1200">
                          <a:effectLst/>
                        </a:rPr>
                        <a:t>Muscular strength </a:t>
                      </a:r>
                    </a:p>
                    <a:p>
                      <a:pPr marL="0" marR="0">
                        <a:lnSpc>
                          <a:spcPct val="115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Poor</a:t>
                      </a:r>
                    </a:p>
                    <a:p>
                      <a:pPr marL="0" marR="0">
                        <a:lnSpc>
                          <a:spcPct val="115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Average </a:t>
                      </a:r>
                    </a:p>
                    <a:p>
                      <a:pPr marL="0" marR="0">
                        <a:lnSpc>
                          <a:spcPct val="115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Excellent</a:t>
                      </a:r>
                    </a:p>
                    <a:p>
                      <a:pPr marL="0" marR="0">
                        <a:lnSpc>
                          <a:spcPct val="115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211822">
                <a:tc>
                  <a:txBody>
                    <a:bodyPr/>
                    <a:lstStyle/>
                    <a:p>
                      <a:pPr marL="0" marR="0">
                        <a:lnSpc>
                          <a:spcPct val="115000"/>
                        </a:lnSpc>
                        <a:spcBef>
                          <a:spcPts val="0"/>
                        </a:spcBef>
                        <a:spcAft>
                          <a:spcPts val="0"/>
                        </a:spcAft>
                      </a:pPr>
                      <a:r>
                        <a:rPr lang="en-US" sz="1200">
                          <a:effectLst/>
                        </a:rPr>
                        <a:t>Muscular endurance</a:t>
                      </a:r>
                    </a:p>
                    <a:p>
                      <a:pPr marL="0" marR="0">
                        <a:lnSpc>
                          <a:spcPct val="115000"/>
                        </a:lnSpc>
                        <a:spcBef>
                          <a:spcPts val="0"/>
                        </a:spcBef>
                        <a:spcAft>
                          <a:spcPts val="0"/>
                        </a:spcAft>
                      </a:pPr>
                      <a:r>
                        <a:rPr lang="en-US" sz="1200">
                          <a:effectLst/>
                        </a:rPr>
                        <a:t> </a:t>
                      </a:r>
                    </a:p>
                    <a:p>
                      <a:pPr marL="0" marR="0">
                        <a:lnSpc>
                          <a:spcPct val="115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Very poor</a:t>
                      </a:r>
                    </a:p>
                    <a:p>
                      <a:pPr marL="0" marR="0">
                        <a:lnSpc>
                          <a:spcPct val="115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Average</a:t>
                      </a:r>
                    </a:p>
                    <a:p>
                      <a:pPr marL="0" marR="0">
                        <a:lnSpc>
                          <a:spcPct val="115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Good</a:t>
                      </a:r>
                    </a:p>
                    <a:p>
                      <a:pPr marL="0" marR="0">
                        <a:lnSpc>
                          <a:spcPct val="115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799202">
                <a:tc>
                  <a:txBody>
                    <a:bodyPr/>
                    <a:lstStyle/>
                    <a:p>
                      <a:pPr marL="0" marR="0">
                        <a:lnSpc>
                          <a:spcPct val="115000"/>
                        </a:lnSpc>
                        <a:spcBef>
                          <a:spcPts val="0"/>
                        </a:spcBef>
                        <a:spcAft>
                          <a:spcPts val="0"/>
                        </a:spcAft>
                      </a:pPr>
                      <a:r>
                        <a:rPr lang="en-US" sz="1200">
                          <a:effectLst/>
                        </a:rPr>
                        <a:t>Flexibility</a:t>
                      </a:r>
                    </a:p>
                    <a:p>
                      <a:pPr marL="0" marR="0">
                        <a:lnSpc>
                          <a:spcPct val="115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Poor</a:t>
                      </a:r>
                    </a:p>
                    <a:p>
                      <a:pPr marL="0" marR="0">
                        <a:lnSpc>
                          <a:spcPct val="115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Average</a:t>
                      </a:r>
                    </a:p>
                    <a:p>
                      <a:pPr marL="0" marR="0">
                        <a:lnSpc>
                          <a:spcPct val="115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Good</a:t>
                      </a:r>
                    </a:p>
                    <a:p>
                      <a:pPr marL="0" marR="0">
                        <a:lnSpc>
                          <a:spcPct val="115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799202">
                <a:tc>
                  <a:txBody>
                    <a:bodyPr/>
                    <a:lstStyle/>
                    <a:p>
                      <a:pPr marL="0" marR="0">
                        <a:lnSpc>
                          <a:spcPct val="115000"/>
                        </a:lnSpc>
                        <a:spcBef>
                          <a:spcPts val="0"/>
                        </a:spcBef>
                        <a:spcAft>
                          <a:spcPts val="0"/>
                        </a:spcAft>
                      </a:pPr>
                      <a:r>
                        <a:rPr lang="en-US" sz="1200">
                          <a:effectLst/>
                        </a:rPr>
                        <a:t>Body composition </a:t>
                      </a:r>
                    </a:p>
                    <a:p>
                      <a:pPr marL="0" marR="0">
                        <a:lnSpc>
                          <a:spcPct val="115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High fat</a:t>
                      </a:r>
                    </a:p>
                    <a:p>
                      <a:pPr marL="0" marR="0">
                        <a:lnSpc>
                          <a:spcPct val="115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Moderately high</a:t>
                      </a:r>
                    </a:p>
                    <a:p>
                      <a:pPr marL="0" marR="0">
                        <a:lnSpc>
                          <a:spcPct val="115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Optimal </a:t>
                      </a:r>
                    </a:p>
                    <a:p>
                      <a:pPr marL="0" marR="0">
                        <a:lnSpc>
                          <a:spcPct val="115000"/>
                        </a:lnSpc>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85345316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10732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6400800"/>
          </a:xfrm>
        </p:spPr>
        <p:txBody>
          <a:bodyPr>
            <a:normAutofit fontScale="85000" lnSpcReduction="10000"/>
          </a:bodyPr>
          <a:lstStyle/>
          <a:p>
            <a:r>
              <a:rPr lang="en-US" b="1" dirty="0"/>
              <a:t>Health –related </a:t>
            </a:r>
          </a:p>
          <a:p>
            <a:r>
              <a:rPr lang="en-US" sz="4000" dirty="0" smtClean="0"/>
              <a:t>Health </a:t>
            </a:r>
            <a:r>
              <a:rPr lang="en-US" sz="4000" dirty="0"/>
              <a:t>can be defined as a state of complete physical, mental and social well-being, not merely the absence of disease. </a:t>
            </a:r>
          </a:p>
          <a:p>
            <a:r>
              <a:rPr lang="en-US" sz="4000" dirty="0"/>
              <a:t>Health is optimal well-being that contributes to quality of life. </a:t>
            </a:r>
          </a:p>
          <a:p>
            <a:r>
              <a:rPr lang="en-US" sz="4000" dirty="0"/>
              <a:t>It is more than freedom from disease and illness</a:t>
            </a:r>
            <a:r>
              <a:rPr lang="en-US" sz="4000" dirty="0" smtClean="0"/>
              <a:t>.</a:t>
            </a:r>
            <a:endParaRPr lang="en-US" sz="4000" dirty="0"/>
          </a:p>
        </p:txBody>
      </p:sp>
    </p:spTree>
    <p:extLst>
      <p:ext uri="{BB962C8B-B14F-4D97-AF65-F5344CB8AC3E}">
        <p14:creationId xmlns:p14="http://schemas.microsoft.com/office/powerpoint/2010/main" val="1185111802"/>
      </p:ext>
    </p:extLst>
  </p:cSld>
  <p:clrMapOvr>
    <a:masterClrMapping/>
  </p:clrMapOvr>
  <p:transition>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
            <a:ext cx="8839200" cy="6629400"/>
          </a:xfrm>
        </p:spPr>
        <p:txBody>
          <a:bodyPr>
            <a:normAutofit fontScale="92500"/>
          </a:bodyPr>
          <a:lstStyle/>
          <a:p>
            <a:r>
              <a:rPr lang="en-US" sz="3600" dirty="0"/>
              <a:t>Health has three dimensions: mental, physical, and social well-being. </a:t>
            </a:r>
          </a:p>
          <a:p>
            <a:r>
              <a:rPr lang="en-US" sz="3600" dirty="0"/>
              <a:t>The three dimensions of health are tightly interdependent, and quality of life demands that each receives balanced attention.</a:t>
            </a:r>
          </a:p>
          <a:p>
            <a:r>
              <a:rPr lang="en-US" sz="3600" dirty="0"/>
              <a:t>Muscular endurance: is the ability of muscles to perform or sustain muscle contraction repeatedly over a period of time.</a:t>
            </a:r>
          </a:p>
          <a:p>
            <a:endParaRPr lang="en-US" dirty="0"/>
          </a:p>
        </p:txBody>
      </p:sp>
    </p:spTree>
    <p:extLst>
      <p:ext uri="{BB962C8B-B14F-4D97-AF65-F5344CB8AC3E}">
        <p14:creationId xmlns:p14="http://schemas.microsoft.com/office/powerpoint/2010/main" val="3788714649"/>
      </p:ext>
    </p:extLst>
  </p:cSld>
  <p:clrMapOvr>
    <a:masterClrMapping/>
  </p:clrMapOvr>
  <p:transition>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Autofit/>
          </a:bodyPr>
          <a:lstStyle/>
          <a:p>
            <a:r>
              <a:rPr lang="en-US" sz="3200" b="1" dirty="0" err="1" smtClean="0"/>
              <a:t>Contin</a:t>
            </a:r>
            <a:r>
              <a:rPr lang="en-US" sz="3200" b="1" dirty="0" smtClean="0"/>
              <a:t>………</a:t>
            </a:r>
            <a:endParaRPr lang="en-US" sz="3200" b="1" dirty="0"/>
          </a:p>
        </p:txBody>
      </p:sp>
      <p:sp>
        <p:nvSpPr>
          <p:cNvPr id="3" name="Content Placeholder 2"/>
          <p:cNvSpPr>
            <a:spLocks noGrp="1"/>
          </p:cNvSpPr>
          <p:nvPr>
            <p:ph idx="1"/>
          </p:nvPr>
        </p:nvSpPr>
        <p:spPr>
          <a:xfrm>
            <a:off x="381000" y="914400"/>
            <a:ext cx="8382000" cy="5943600"/>
          </a:xfrm>
        </p:spPr>
        <p:txBody>
          <a:bodyPr>
            <a:normAutofit/>
          </a:bodyPr>
          <a:lstStyle/>
          <a:p>
            <a:pPr lvl="1" algn="just">
              <a:lnSpc>
                <a:spcPct val="170000"/>
              </a:lnSpc>
            </a:pPr>
            <a:r>
              <a:rPr lang="en-US" sz="3600" dirty="0" smtClean="0"/>
              <a:t>It</a:t>
            </a:r>
            <a:r>
              <a:rPr lang="en-US" sz="3600" b="1" dirty="0" smtClean="0"/>
              <a:t> </a:t>
            </a:r>
            <a:r>
              <a:rPr lang="en-US" sz="3600" dirty="0" smtClean="0"/>
              <a:t>enables muscles to be exercised repeatedly without getting unduly tired in a long period of time. </a:t>
            </a:r>
          </a:p>
          <a:p>
            <a:pPr lvl="1"/>
            <a:r>
              <a:rPr lang="en-US" sz="3600" dirty="0" smtClean="0"/>
              <a:t>For example in activities such muscle fatigue resistance in running, dumbbell lifting, and swimming.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fontScale="90000"/>
          </a:bodyPr>
          <a:lstStyle/>
          <a:p>
            <a:r>
              <a:rPr lang="en-US" sz="2700" dirty="0" smtClean="0">
                <a:effectLst/>
              </a:rPr>
              <a:t/>
            </a:r>
            <a:br>
              <a:rPr lang="en-US" sz="2700" dirty="0" smtClean="0">
                <a:effectLst/>
              </a:rPr>
            </a:br>
            <a:r>
              <a:rPr kumimoji="0" lang="en-US" sz="3100" b="1" i="0" u="none" strike="noStrike" cap="none" normalizeH="0" baseline="0" dirty="0" smtClean="0">
                <a:ln>
                  <a:noFill/>
                </a:ln>
                <a:solidFill>
                  <a:schemeClr val="tx1"/>
                </a:solidFill>
                <a:effectLst/>
                <a:latin typeface="Rockwell Extra Bold" panose="02060903040505020403" pitchFamily="18" charset="0"/>
                <a:ea typeface="Times New Roman" panose="02020603050405020304" pitchFamily="18" charset="0"/>
                <a:cs typeface="Times New Roman" panose="02020603050405020304" pitchFamily="18" charset="0"/>
              </a:rPr>
              <a:t>UNIT ONE </a:t>
            </a:r>
            <a:r>
              <a:rPr kumimoji="0" lang="en-US"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r>
            <a:br>
              <a:rPr kumimoji="0" lang="en-US"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r>
              <a:rPr kumimoji="0" lang="en-US" sz="3100" b="1" i="0" u="none" strike="noStrike" cap="none" normalizeH="0" baseline="0" dirty="0" smtClean="0">
                <a:ln>
                  <a:noFill/>
                </a:ln>
                <a:solidFill>
                  <a:schemeClr val="tx1"/>
                </a:solidFill>
                <a:effectLst/>
                <a:latin typeface="Rockwell Extra Bold" panose="02060903040505020403" pitchFamily="18" charset="0"/>
                <a:ea typeface="Times New Roman" panose="02020603050405020304" pitchFamily="18" charset="0"/>
                <a:cs typeface="Times New Roman" panose="02020603050405020304" pitchFamily="18" charset="0"/>
              </a:rPr>
              <a:t>CONCEPTS OF PHYSICAL FITNESS </a:t>
            </a:r>
            <a:r>
              <a:rPr lang="en-US" sz="3100" dirty="0" smtClean="0">
                <a:solidFill>
                  <a:srgbClr val="000000"/>
                </a:solidFill>
                <a:effectLst/>
                <a:latin typeface="Times New Roman" panose="02020603050405020304"/>
                <a:ea typeface="SimSun" panose="02010600030101010101" pitchFamily="2" charset="-122"/>
                <a:cs typeface="Times New Roman" panose="02020603050405020304"/>
              </a:rPr>
              <a:t/>
            </a:r>
            <a:br>
              <a:rPr lang="en-US" sz="3100" dirty="0" smtClean="0">
                <a:solidFill>
                  <a:srgbClr val="000000"/>
                </a:solidFill>
                <a:effectLst/>
                <a:latin typeface="Times New Roman" panose="02020603050405020304"/>
                <a:ea typeface="SimSun" panose="02010600030101010101" pitchFamily="2" charset="-122"/>
                <a:cs typeface="Times New Roman" panose="02020603050405020304"/>
              </a:rPr>
            </a:br>
            <a:endParaRPr lang="en-US" sz="3100" dirty="0"/>
          </a:p>
        </p:txBody>
      </p:sp>
      <p:sp>
        <p:nvSpPr>
          <p:cNvPr id="3" name="Content Placeholder 2"/>
          <p:cNvSpPr>
            <a:spLocks noGrp="1"/>
          </p:cNvSpPr>
          <p:nvPr>
            <p:ph idx="1"/>
          </p:nvPr>
        </p:nvSpPr>
        <p:spPr/>
        <p:txBody>
          <a:bodyPr/>
          <a:lstStyle/>
          <a:p>
            <a:pPr marL="0" indent="0">
              <a:buNone/>
            </a:pPr>
            <a:r>
              <a:rPr lang="en-US" sz="2400" b="1" dirty="0" smtClean="0">
                <a:effectLst/>
              </a:rPr>
              <a:t>UNIT OBJECTIVES</a:t>
            </a:r>
            <a:r>
              <a:rPr kumimoji="0" lang="en-US" sz="2400" b="1" i="0" u="none" strike="noStrike" cap="none" normalizeH="0" baseline="0" dirty="0" smtClean="0">
                <a:ln>
                  <a:noFill/>
                </a:ln>
                <a:solidFill>
                  <a:schemeClr val="tx1"/>
                </a:solidFill>
                <a:effectLst/>
                <a:latin typeface="Rockwell Extra Bold" panose="02060903040505020403" pitchFamily="18" charset="0"/>
                <a:ea typeface="Times New Roman" panose="02020603050405020304" pitchFamily="18" charset="0"/>
                <a:cs typeface="Times New Roman" panose="02020603050405020304" pitchFamily="18" charset="0"/>
              </a:rPr>
              <a:t> </a:t>
            </a:r>
          </a:p>
          <a:p>
            <a:pPr marL="0" indent="0">
              <a:buNone/>
            </a:pPr>
            <a:r>
              <a:rPr lang="en-US" dirty="0" smtClean="0"/>
              <a:t>By </a:t>
            </a:r>
            <a:r>
              <a:rPr lang="en-US" dirty="0"/>
              <a:t>the end of this unit you should be able to:</a:t>
            </a:r>
          </a:p>
          <a:p>
            <a:pPr lvl="0"/>
            <a:r>
              <a:rPr lang="en-US" dirty="0"/>
              <a:t>Define physical fitness, physical activity, physical exercise and  sport</a:t>
            </a:r>
          </a:p>
          <a:p>
            <a:pPr lvl="0"/>
            <a:r>
              <a:rPr lang="en-US" dirty="0"/>
              <a:t>Understand the benefits of physical fitness </a:t>
            </a:r>
          </a:p>
          <a:p>
            <a:pPr lvl="0"/>
            <a:r>
              <a:rPr lang="en-US" dirty="0"/>
              <a:t>Realize general principles of fitness training </a:t>
            </a:r>
          </a:p>
          <a:p>
            <a:r>
              <a:rPr lang="en-US" dirty="0"/>
              <a:t>Make </a:t>
            </a:r>
            <a:r>
              <a:rPr lang="en-US" dirty="0" smtClean="0"/>
              <a:t>behavior modification </a:t>
            </a:r>
            <a:r>
              <a:rPr lang="en-US" dirty="0"/>
              <a:t>to stay fit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solidFill>
                  <a:srgbClr val="FF0000"/>
                </a:solidFill>
                <a:latin typeface="Times New Roman" pitchFamily="18" charset="0"/>
                <a:cs typeface="Times New Roman" pitchFamily="18" charset="0"/>
              </a:rPr>
              <a:t>Flexibility</a:t>
            </a:r>
            <a:endParaRPr lang="en-US" dirty="0"/>
          </a:p>
        </p:txBody>
      </p:sp>
      <p:sp>
        <p:nvSpPr>
          <p:cNvPr id="3" name="Content Placeholder 2"/>
          <p:cNvSpPr>
            <a:spLocks noGrp="1"/>
          </p:cNvSpPr>
          <p:nvPr>
            <p:ph idx="1"/>
          </p:nvPr>
        </p:nvSpPr>
        <p:spPr>
          <a:xfrm>
            <a:off x="228600" y="914400"/>
            <a:ext cx="8686800" cy="5715000"/>
          </a:xfrm>
        </p:spPr>
        <p:txBody>
          <a:bodyPr/>
          <a:lstStyle/>
          <a:p>
            <a:pPr lvl="1" algn="just"/>
            <a:r>
              <a:rPr lang="en-US" sz="4400" dirty="0" smtClean="0">
                <a:latin typeface="Times New Roman" pitchFamily="18" charset="0"/>
                <a:cs typeface="Times New Roman" pitchFamily="18" charset="0"/>
              </a:rPr>
              <a:t>It is the range of motion at a joint, a serious of joints and its surrounding muscles. </a:t>
            </a:r>
          </a:p>
          <a:p>
            <a:pPr lvl="1" algn="just"/>
            <a:r>
              <a:rPr lang="en-US" sz="4400" dirty="0" smtClean="0">
                <a:latin typeface="Times New Roman" pitchFamily="18" charset="0"/>
                <a:cs typeface="Times New Roman" pitchFamily="18" charset="0"/>
              </a:rPr>
              <a:t>The main benefits of flexibility of joint range of motion are performance enhancement and reduced injury risks.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solidFill>
                  <a:srgbClr val="FF0000"/>
                </a:solidFill>
              </a:rPr>
              <a:t>Muscular strength</a:t>
            </a:r>
            <a:endParaRPr lang="en-US" dirty="0"/>
          </a:p>
        </p:txBody>
      </p:sp>
      <p:sp>
        <p:nvSpPr>
          <p:cNvPr id="3" name="Content Placeholder 2"/>
          <p:cNvSpPr>
            <a:spLocks noGrp="1"/>
          </p:cNvSpPr>
          <p:nvPr>
            <p:ph idx="1"/>
          </p:nvPr>
        </p:nvSpPr>
        <p:spPr>
          <a:xfrm>
            <a:off x="0" y="1143000"/>
            <a:ext cx="9144000" cy="5715000"/>
          </a:xfrm>
        </p:spPr>
        <p:txBody>
          <a:bodyPr>
            <a:normAutofit fontScale="62500" lnSpcReduction="20000"/>
          </a:bodyPr>
          <a:lstStyle/>
          <a:p>
            <a:pPr>
              <a:lnSpc>
                <a:spcPct val="160000"/>
              </a:lnSpc>
              <a:buFont typeface="Wingdings" pitchFamily="2" charset="2"/>
              <a:buChar char="Ø"/>
            </a:pPr>
            <a:r>
              <a:rPr lang="en-US" sz="6000" dirty="0" smtClean="0"/>
              <a:t>It is</a:t>
            </a:r>
            <a:r>
              <a:rPr lang="en-US" sz="6000" b="1" dirty="0" smtClean="0">
                <a:solidFill>
                  <a:srgbClr val="FF0000"/>
                </a:solidFill>
              </a:rPr>
              <a:t> </a:t>
            </a:r>
            <a:r>
              <a:rPr lang="en-US" sz="6000" dirty="0" smtClean="0"/>
              <a:t>the ability of muscle and muscle groups to exert force against a resistance. </a:t>
            </a:r>
          </a:p>
          <a:p>
            <a:pPr>
              <a:lnSpc>
                <a:spcPct val="160000"/>
              </a:lnSpc>
              <a:buFont typeface="Wingdings" pitchFamily="2" charset="2"/>
              <a:buChar char="Ø"/>
            </a:pPr>
            <a:r>
              <a:rPr lang="en-US" sz="6000" dirty="0" smtClean="0">
                <a:latin typeface="Times New Roman" panose="02020603050405020304" pitchFamily="18" charset="0"/>
                <a:cs typeface="Times New Roman" panose="02020603050405020304" pitchFamily="18" charset="0"/>
              </a:rPr>
              <a:t>is the ability or capacity of a muscle or muscle groups to exert force against resistance. It also refers to a muscles ability to exert maximal force in a single effort</a:t>
            </a:r>
            <a:endParaRPr lang="en-US" sz="6000"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839200" cy="6248400"/>
          </a:xfrm>
        </p:spPr>
        <p:txBody>
          <a:bodyPr>
            <a:normAutofit lnSpcReduction="10000"/>
          </a:bodyPr>
          <a:lstStyle/>
          <a:p>
            <a:r>
              <a:rPr lang="en-US" sz="4400" dirty="0"/>
              <a:t>Muscular strength enables the lifting of very heavy weights. It is important if work or a particular sport involves the exertion of great force. </a:t>
            </a:r>
          </a:p>
          <a:p>
            <a:r>
              <a:rPr lang="en-US" sz="4400" dirty="0"/>
              <a:t>Muscular strength can be developed by lifting heavy weights with few repetitions or by high-intensity strength work. </a:t>
            </a:r>
          </a:p>
          <a:p>
            <a:endParaRPr lang="en-US" dirty="0"/>
          </a:p>
        </p:txBody>
      </p:sp>
    </p:spTree>
    <p:extLst>
      <p:ext uri="{BB962C8B-B14F-4D97-AF65-F5344CB8AC3E}">
        <p14:creationId xmlns:p14="http://schemas.microsoft.com/office/powerpoint/2010/main" val="1499442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b="1" dirty="0" smtClean="0">
                <a:latin typeface="Times New Roman" pitchFamily="18" charset="0"/>
                <a:cs typeface="Times New Roman" pitchFamily="18" charset="0"/>
              </a:rPr>
              <a:t>Body composition:</a:t>
            </a:r>
            <a:endParaRPr lang="en-US" dirty="0"/>
          </a:p>
        </p:txBody>
      </p:sp>
      <p:sp>
        <p:nvSpPr>
          <p:cNvPr id="3" name="Content Placeholder 2"/>
          <p:cNvSpPr>
            <a:spLocks noGrp="1"/>
          </p:cNvSpPr>
          <p:nvPr>
            <p:ph idx="1"/>
          </p:nvPr>
        </p:nvSpPr>
        <p:spPr>
          <a:xfrm>
            <a:off x="152400" y="609600"/>
            <a:ext cx="8839200" cy="6248400"/>
          </a:xfrm>
        </p:spPr>
        <p:txBody>
          <a:bodyPr>
            <a:normAutofit fontScale="92500"/>
          </a:bodyPr>
          <a:lstStyle/>
          <a:p>
            <a:pPr lvl="1" algn="just">
              <a:lnSpc>
                <a:spcPct val="170000"/>
              </a:lnSpc>
              <a:buNone/>
            </a:pPr>
            <a:r>
              <a:rPr lang="en-US" sz="3600" dirty="0" smtClean="0">
                <a:latin typeface="Times New Roman" pitchFamily="18" charset="0"/>
                <a:cs typeface="Times New Roman" pitchFamily="18" charset="0"/>
              </a:rPr>
              <a:t>It is the percentage amount of lean body mass (muscle and bone) and adipose tissue (fat mass) in the human body. </a:t>
            </a:r>
          </a:p>
          <a:p>
            <a:pPr lvl="1" algn="just">
              <a:lnSpc>
                <a:spcPct val="170000"/>
              </a:lnSpc>
              <a:buNone/>
            </a:pPr>
            <a:r>
              <a:rPr lang="en-US" sz="3600" dirty="0" smtClean="0">
                <a:latin typeface="Times New Roman" pitchFamily="18" charset="0"/>
                <a:cs typeface="Times New Roman" pitchFamily="18" charset="0"/>
              </a:rPr>
              <a:t>It is the percentage of fat in the body relative to the percentage of all other tissue including bones, muscle, tendon, ligaments, skin and etc…</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28600"/>
          </a:xfrm>
        </p:spPr>
        <p:txBody>
          <a:bodyPr>
            <a:normAutofit fontScale="90000"/>
          </a:bodyPr>
          <a:lstStyle/>
          <a:p>
            <a:pPr lvl="3" algn="ctr" rtl="0">
              <a:spcBef>
                <a:spcPct val="0"/>
              </a:spcBef>
            </a:pPr>
            <a:r>
              <a:rPr lang="en-US" sz="3200" b="1" dirty="0" smtClean="0">
                <a:solidFill>
                  <a:srgbClr val="FF0000"/>
                </a:solidFill>
                <a:latin typeface="Times New Roman" pitchFamily="18" charset="0"/>
                <a:cs typeface="Times New Roman" pitchFamily="18" charset="0"/>
              </a:rPr>
              <a:t>Body Composition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533400"/>
            <a:ext cx="8458200" cy="5943600"/>
          </a:xfrm>
        </p:spPr>
        <p:txBody>
          <a:bodyPr>
            <a:normAutofit/>
          </a:bodyPr>
          <a:lstStyle/>
          <a:p>
            <a:pPr algn="just">
              <a:lnSpc>
                <a:spcPct val="150000"/>
              </a:lnSpc>
            </a:pPr>
            <a:r>
              <a:rPr lang="en-US" dirty="0" smtClean="0">
                <a:latin typeface="Times New Roman" pitchFamily="18" charset="0"/>
                <a:cs typeface="Times New Roman" pitchFamily="18" charset="0"/>
              </a:rPr>
              <a:t>The most common techniques interpreted in this level are </a:t>
            </a:r>
            <a:r>
              <a:rPr lang="en-US" dirty="0" smtClean="0">
                <a:solidFill>
                  <a:srgbClr val="00B050"/>
                </a:solidFill>
                <a:latin typeface="Times New Roman" pitchFamily="18" charset="0"/>
                <a:cs typeface="Times New Roman" pitchFamily="18" charset="0"/>
              </a:rPr>
              <a:t>skin fold thickness, body mass index, waist circumference, </a:t>
            </a:r>
            <a:r>
              <a:rPr lang="en-US" dirty="0" smtClean="0">
                <a:latin typeface="Times New Roman" pitchFamily="18" charset="0"/>
                <a:cs typeface="Times New Roman" pitchFamily="18" charset="0"/>
              </a:rPr>
              <a:t>and </a:t>
            </a:r>
            <a:r>
              <a:rPr lang="en-US" dirty="0" smtClean="0">
                <a:solidFill>
                  <a:srgbClr val="00B050"/>
                </a:solidFill>
                <a:latin typeface="Times New Roman" pitchFamily="18" charset="0"/>
                <a:cs typeface="Times New Roman" pitchFamily="18" charset="0"/>
              </a:rPr>
              <a:t>hydrostatic (underwater) weighing.</a:t>
            </a:r>
            <a:endParaRPr lang="en-US" dirty="0" smtClean="0">
              <a:latin typeface="Times New Roman" pitchFamily="18" charset="0"/>
              <a:cs typeface="Times New Roman" pitchFamily="18" charset="0"/>
            </a:endParaRPr>
          </a:p>
          <a:p>
            <a:pPr algn="just">
              <a:lnSpc>
                <a:spcPct val="150000"/>
              </a:lnSpc>
            </a:pPr>
            <a:r>
              <a:rPr lang="en-US" dirty="0" smtClean="0">
                <a:solidFill>
                  <a:srgbClr val="0070C0"/>
                </a:solidFill>
                <a:latin typeface="Times New Roman" pitchFamily="18" charset="0"/>
                <a:cs typeface="Times New Roman" pitchFamily="18" charset="0"/>
              </a:rPr>
              <a:t>Hydrostatic, or underwater weighing </a:t>
            </a:r>
            <a:r>
              <a:rPr lang="en-US" dirty="0" smtClean="0">
                <a:latin typeface="Times New Roman" pitchFamily="18" charset="0"/>
                <a:cs typeface="Times New Roman" pitchFamily="18" charset="0"/>
              </a:rPr>
              <a:t>is advanced and commonly used in </a:t>
            </a:r>
            <a:r>
              <a:rPr lang="en-US" dirty="0" smtClean="0">
                <a:solidFill>
                  <a:srgbClr val="0070C0"/>
                </a:solidFill>
                <a:latin typeface="Times New Roman" pitchFamily="18" charset="0"/>
                <a:cs typeface="Times New Roman" pitchFamily="18" charset="0"/>
              </a:rPr>
              <a:t>exercise physiology </a:t>
            </a:r>
            <a:r>
              <a:rPr lang="en-US" dirty="0" smtClean="0">
                <a:latin typeface="Times New Roman" pitchFamily="18" charset="0"/>
                <a:cs typeface="Times New Roman" pitchFamily="18" charset="0"/>
              </a:rPr>
              <a:t>and</a:t>
            </a:r>
            <a:r>
              <a:rPr lang="en-US" dirty="0" smtClean="0">
                <a:solidFill>
                  <a:srgbClr val="0070C0"/>
                </a:solidFill>
                <a:latin typeface="Times New Roman" pitchFamily="18" charset="0"/>
                <a:cs typeface="Times New Roman" pitchFamily="18" charset="0"/>
              </a:rPr>
              <a:t> fitness laboratories</a:t>
            </a:r>
            <a:r>
              <a:rPr lang="en-US" dirty="0" smtClean="0">
                <a:latin typeface="Times New Roman" pitchFamily="18" charset="0"/>
                <a:cs typeface="Times New Roman" pitchFamily="18" charset="0"/>
              </a:rPr>
              <a:t>.</a:t>
            </a:r>
            <a:endParaRPr lang="en-US" sz="4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smtClean="0">
                <a:solidFill>
                  <a:srgbClr val="FF0000"/>
                </a:solidFill>
                <a:latin typeface="Times New Roman" pitchFamily="18" charset="0"/>
                <a:cs typeface="Times New Roman" pitchFamily="18" charset="0"/>
              </a:rPr>
              <a:t>Disease Risk According to Body Mass Index (BMI)</a:t>
            </a:r>
            <a:endParaRPr lang="en-US" sz="2800" dirty="0"/>
          </a:p>
        </p:txBody>
      </p:sp>
      <p:graphicFrame>
        <p:nvGraphicFramePr>
          <p:cNvPr id="4" name="Content Placeholder 4"/>
          <p:cNvGraphicFramePr>
            <a:graphicFrameLocks noGrp="1"/>
          </p:cNvGraphicFramePr>
          <p:nvPr>
            <p:ph idx="1"/>
          </p:nvPr>
        </p:nvGraphicFramePr>
        <p:xfrm>
          <a:off x="457200" y="762000"/>
          <a:ext cx="8229600" cy="5852160"/>
        </p:xfrm>
        <a:graphic>
          <a:graphicData uri="http://schemas.openxmlformats.org/drawingml/2006/table">
            <a:tbl>
              <a:tblPr firstRow="1" bandRow="1">
                <a:tableStyleId>{2D5ABB26-0587-4C30-8999-92F81FD0307C}</a:tableStyleId>
              </a:tblPr>
              <a:tblGrid>
                <a:gridCol w="2743200"/>
                <a:gridCol w="2743200"/>
                <a:gridCol w="2743200"/>
              </a:tblGrid>
              <a:tr h="714375">
                <a:tc>
                  <a:txBody>
                    <a:bodyPr/>
                    <a:lstStyle/>
                    <a:p>
                      <a:pPr marL="0" marR="0" algn="just">
                        <a:lnSpc>
                          <a:spcPct val="200000"/>
                        </a:lnSpc>
                        <a:spcBef>
                          <a:spcPts val="0"/>
                        </a:spcBef>
                        <a:spcAft>
                          <a:spcPts val="0"/>
                        </a:spcAft>
                      </a:pPr>
                      <a:r>
                        <a:rPr lang="en-US" sz="2400" b="1" dirty="0">
                          <a:solidFill>
                            <a:srgbClr val="53AD5F"/>
                          </a:solidFill>
                          <a:latin typeface="Times New Roman"/>
                          <a:ea typeface="Times New Roman"/>
                          <a:cs typeface="Times New Roman"/>
                        </a:rPr>
                        <a:t>BMI</a:t>
                      </a:r>
                      <a:endParaRPr lang="en-US" sz="2400" b="1" dirty="0">
                        <a:latin typeface="Times New Roman"/>
                        <a:ea typeface="Times New Roman"/>
                        <a:cs typeface="Times New Roman"/>
                      </a:endParaRPr>
                    </a:p>
                  </a:txBody>
                  <a:tcPr marL="68580" marR="68580" marT="0" marB="0"/>
                </a:tc>
                <a:tc>
                  <a:txBody>
                    <a:bodyPr/>
                    <a:lstStyle/>
                    <a:p>
                      <a:pPr marL="0" marR="0" algn="just">
                        <a:lnSpc>
                          <a:spcPct val="200000"/>
                        </a:lnSpc>
                        <a:spcBef>
                          <a:spcPts val="0"/>
                        </a:spcBef>
                        <a:spcAft>
                          <a:spcPts val="0"/>
                        </a:spcAft>
                      </a:pPr>
                      <a:r>
                        <a:rPr lang="en-US" sz="2400" b="1" dirty="0">
                          <a:solidFill>
                            <a:srgbClr val="53AD5F"/>
                          </a:solidFill>
                          <a:latin typeface="Times New Roman"/>
                          <a:ea typeface="Times New Roman"/>
                          <a:cs typeface="Times New Roman"/>
                        </a:rPr>
                        <a:t>Disease Risk</a:t>
                      </a:r>
                      <a:endParaRPr lang="en-US" sz="2400" b="1" dirty="0">
                        <a:latin typeface="Times New Roman"/>
                        <a:ea typeface="Times New Roman"/>
                        <a:cs typeface="Times New Roman"/>
                      </a:endParaRPr>
                    </a:p>
                  </a:txBody>
                  <a:tcPr marL="68580" marR="68580" marT="0" marB="0"/>
                </a:tc>
                <a:tc>
                  <a:txBody>
                    <a:bodyPr/>
                    <a:lstStyle/>
                    <a:p>
                      <a:pPr marL="0" marR="0" algn="just">
                        <a:lnSpc>
                          <a:spcPct val="200000"/>
                        </a:lnSpc>
                        <a:spcBef>
                          <a:spcPts val="0"/>
                        </a:spcBef>
                        <a:spcAft>
                          <a:spcPts val="0"/>
                        </a:spcAft>
                      </a:pPr>
                      <a:r>
                        <a:rPr lang="en-US" sz="2400" b="1">
                          <a:solidFill>
                            <a:srgbClr val="53AD5F"/>
                          </a:solidFill>
                          <a:latin typeface="Times New Roman"/>
                          <a:ea typeface="Times New Roman"/>
                          <a:cs typeface="Times New Roman"/>
                        </a:rPr>
                        <a:t>Category</a:t>
                      </a:r>
                      <a:endParaRPr lang="en-US" sz="2400" b="1">
                        <a:latin typeface="Times New Roman"/>
                        <a:ea typeface="Times New Roman"/>
                        <a:cs typeface="Times New Roman"/>
                      </a:endParaRPr>
                    </a:p>
                  </a:txBody>
                  <a:tcPr marL="68580" marR="68580" marT="0" marB="0"/>
                </a:tc>
              </a:tr>
              <a:tr h="714375">
                <a:tc>
                  <a:txBody>
                    <a:bodyPr/>
                    <a:lstStyle/>
                    <a:p>
                      <a:pPr marL="0" marR="0" algn="just">
                        <a:lnSpc>
                          <a:spcPct val="200000"/>
                        </a:lnSpc>
                        <a:spcBef>
                          <a:spcPts val="0"/>
                        </a:spcBef>
                        <a:spcAft>
                          <a:spcPts val="0"/>
                        </a:spcAft>
                      </a:pPr>
                      <a:r>
                        <a:rPr lang="en-US" sz="2400" b="1" dirty="0">
                          <a:latin typeface="Times New Roman"/>
                          <a:ea typeface="AkzidenzGroteskBE-Light"/>
                          <a:cs typeface="Times New Roman"/>
                        </a:rPr>
                        <a:t>≤ 18.5</a:t>
                      </a:r>
                      <a:endParaRPr lang="en-US" sz="2400" b="1" dirty="0">
                        <a:latin typeface="Times New Roman"/>
                        <a:ea typeface="Times New Roman"/>
                        <a:cs typeface="Times New Roman"/>
                      </a:endParaRPr>
                    </a:p>
                  </a:txBody>
                  <a:tcPr marL="68580" marR="68580" marT="0" marB="0"/>
                </a:tc>
                <a:tc>
                  <a:txBody>
                    <a:bodyPr/>
                    <a:lstStyle/>
                    <a:p>
                      <a:pPr marL="0" marR="0" algn="just">
                        <a:lnSpc>
                          <a:spcPct val="200000"/>
                        </a:lnSpc>
                        <a:spcBef>
                          <a:spcPts val="0"/>
                        </a:spcBef>
                        <a:spcAft>
                          <a:spcPts val="0"/>
                        </a:spcAft>
                      </a:pPr>
                      <a:r>
                        <a:rPr lang="en-US" sz="2400" b="1">
                          <a:latin typeface="Times New Roman"/>
                          <a:ea typeface="AkzidenzGroteskBE-Light"/>
                          <a:cs typeface="Times New Roman"/>
                        </a:rPr>
                        <a:t>Increased</a:t>
                      </a:r>
                      <a:endParaRPr lang="en-US" sz="2400" b="1">
                        <a:latin typeface="Times New Roman"/>
                        <a:ea typeface="Times New Roman"/>
                        <a:cs typeface="Times New Roman"/>
                      </a:endParaRPr>
                    </a:p>
                  </a:txBody>
                  <a:tcPr marL="68580" marR="68580" marT="0" marB="0"/>
                </a:tc>
                <a:tc>
                  <a:txBody>
                    <a:bodyPr/>
                    <a:lstStyle/>
                    <a:p>
                      <a:pPr marL="0" marR="0" algn="just">
                        <a:lnSpc>
                          <a:spcPct val="200000"/>
                        </a:lnSpc>
                        <a:spcBef>
                          <a:spcPts val="0"/>
                        </a:spcBef>
                        <a:spcAft>
                          <a:spcPts val="0"/>
                        </a:spcAft>
                      </a:pPr>
                      <a:r>
                        <a:rPr lang="en-US" sz="2400" b="1">
                          <a:latin typeface="Times New Roman"/>
                          <a:ea typeface="AkzidenzGroteskBE-Light"/>
                          <a:cs typeface="Times New Roman"/>
                        </a:rPr>
                        <a:t>Underweight</a:t>
                      </a:r>
                      <a:endParaRPr lang="en-US" sz="2400" b="1">
                        <a:latin typeface="Times New Roman"/>
                        <a:ea typeface="Times New Roman"/>
                        <a:cs typeface="Times New Roman"/>
                      </a:endParaRPr>
                    </a:p>
                  </a:txBody>
                  <a:tcPr marL="68580" marR="68580" marT="0" marB="0"/>
                </a:tc>
              </a:tr>
              <a:tr h="714375">
                <a:tc>
                  <a:txBody>
                    <a:bodyPr/>
                    <a:lstStyle/>
                    <a:p>
                      <a:pPr marL="0" marR="0" algn="just">
                        <a:lnSpc>
                          <a:spcPct val="200000"/>
                        </a:lnSpc>
                        <a:spcBef>
                          <a:spcPts val="0"/>
                        </a:spcBef>
                        <a:spcAft>
                          <a:spcPts val="0"/>
                        </a:spcAft>
                      </a:pPr>
                      <a:r>
                        <a:rPr lang="en-US" sz="2400" b="1" dirty="0">
                          <a:latin typeface="Times New Roman"/>
                          <a:ea typeface="AkzidenzGroteskBE-Light"/>
                          <a:cs typeface="Times New Roman"/>
                        </a:rPr>
                        <a:t>18.5–21.99</a:t>
                      </a:r>
                      <a:endParaRPr lang="en-US" sz="2400" b="1" dirty="0">
                        <a:latin typeface="Times New Roman"/>
                        <a:ea typeface="Times New Roman"/>
                        <a:cs typeface="Times New Roman"/>
                      </a:endParaRPr>
                    </a:p>
                  </a:txBody>
                  <a:tcPr marL="68580" marR="68580" marT="0" marB="0"/>
                </a:tc>
                <a:tc>
                  <a:txBody>
                    <a:bodyPr/>
                    <a:lstStyle/>
                    <a:p>
                      <a:pPr marL="0" marR="0" algn="just">
                        <a:lnSpc>
                          <a:spcPct val="200000"/>
                        </a:lnSpc>
                        <a:spcBef>
                          <a:spcPts val="0"/>
                        </a:spcBef>
                        <a:spcAft>
                          <a:spcPts val="0"/>
                        </a:spcAft>
                      </a:pPr>
                      <a:r>
                        <a:rPr lang="en-US" sz="2400" b="1" dirty="0">
                          <a:latin typeface="Times New Roman"/>
                          <a:ea typeface="AkzidenzGroteskBE-Light"/>
                          <a:cs typeface="Times New Roman"/>
                        </a:rPr>
                        <a:t>Low</a:t>
                      </a:r>
                      <a:endParaRPr lang="en-US" sz="2400" b="1" dirty="0">
                        <a:latin typeface="Times New Roman"/>
                        <a:ea typeface="Times New Roman"/>
                        <a:cs typeface="Times New Roman"/>
                      </a:endParaRPr>
                    </a:p>
                  </a:txBody>
                  <a:tcPr marL="68580" marR="68580" marT="0" marB="0"/>
                </a:tc>
                <a:tc>
                  <a:txBody>
                    <a:bodyPr/>
                    <a:lstStyle/>
                    <a:p>
                      <a:pPr marL="0" marR="0" algn="just">
                        <a:lnSpc>
                          <a:spcPct val="200000"/>
                        </a:lnSpc>
                        <a:spcBef>
                          <a:spcPts val="0"/>
                        </a:spcBef>
                        <a:spcAft>
                          <a:spcPts val="0"/>
                        </a:spcAft>
                      </a:pPr>
                      <a:r>
                        <a:rPr lang="en-US" sz="2400" b="1">
                          <a:latin typeface="Times New Roman"/>
                          <a:ea typeface="AkzidenzGroteskBE-Light"/>
                          <a:cs typeface="Times New Roman"/>
                        </a:rPr>
                        <a:t>Acceptable</a:t>
                      </a:r>
                      <a:endParaRPr lang="en-US" sz="2400" b="1">
                        <a:latin typeface="Times New Roman"/>
                        <a:ea typeface="Times New Roman"/>
                        <a:cs typeface="Times New Roman"/>
                      </a:endParaRPr>
                    </a:p>
                  </a:txBody>
                  <a:tcPr marL="68580" marR="68580" marT="0" marB="0"/>
                </a:tc>
              </a:tr>
              <a:tr h="714375">
                <a:tc>
                  <a:txBody>
                    <a:bodyPr/>
                    <a:lstStyle/>
                    <a:p>
                      <a:pPr marL="0" marR="0" algn="just">
                        <a:lnSpc>
                          <a:spcPct val="200000"/>
                        </a:lnSpc>
                        <a:spcBef>
                          <a:spcPts val="0"/>
                        </a:spcBef>
                        <a:spcAft>
                          <a:spcPts val="0"/>
                        </a:spcAft>
                      </a:pPr>
                      <a:r>
                        <a:rPr lang="en-US" sz="2400" b="1" dirty="0">
                          <a:latin typeface="Times New Roman"/>
                          <a:ea typeface="AkzidenzGroteskBE-Light"/>
                          <a:cs typeface="Times New Roman"/>
                        </a:rPr>
                        <a:t>22.0–24.99</a:t>
                      </a:r>
                      <a:endParaRPr lang="en-US" sz="2400" b="1" dirty="0">
                        <a:latin typeface="Times New Roman"/>
                        <a:ea typeface="Times New Roman"/>
                        <a:cs typeface="Times New Roman"/>
                      </a:endParaRPr>
                    </a:p>
                  </a:txBody>
                  <a:tcPr marL="68580" marR="68580" marT="0" marB="0"/>
                </a:tc>
                <a:tc>
                  <a:txBody>
                    <a:bodyPr/>
                    <a:lstStyle/>
                    <a:p>
                      <a:pPr marL="0" marR="0" algn="just">
                        <a:lnSpc>
                          <a:spcPct val="200000"/>
                        </a:lnSpc>
                        <a:spcBef>
                          <a:spcPts val="0"/>
                        </a:spcBef>
                        <a:spcAft>
                          <a:spcPts val="0"/>
                        </a:spcAft>
                      </a:pPr>
                      <a:r>
                        <a:rPr lang="en-US" sz="2400" b="1" dirty="0">
                          <a:latin typeface="Times New Roman"/>
                          <a:ea typeface="AkzidenzGroteskBE-Light"/>
                          <a:cs typeface="Times New Roman"/>
                        </a:rPr>
                        <a:t>Very low</a:t>
                      </a:r>
                      <a:endParaRPr lang="en-US" sz="2400" b="1" dirty="0">
                        <a:latin typeface="Times New Roman"/>
                        <a:ea typeface="Times New Roman"/>
                        <a:cs typeface="Times New Roman"/>
                      </a:endParaRPr>
                    </a:p>
                  </a:txBody>
                  <a:tcPr marL="68580" marR="68580" marT="0" marB="0"/>
                </a:tc>
                <a:tc>
                  <a:txBody>
                    <a:bodyPr/>
                    <a:lstStyle/>
                    <a:p>
                      <a:pPr marL="0" marR="0" algn="just">
                        <a:lnSpc>
                          <a:spcPct val="200000"/>
                        </a:lnSpc>
                        <a:spcBef>
                          <a:spcPts val="0"/>
                        </a:spcBef>
                        <a:spcAft>
                          <a:spcPts val="0"/>
                        </a:spcAft>
                      </a:pPr>
                      <a:r>
                        <a:rPr lang="en-US" sz="2400" b="1">
                          <a:latin typeface="Times New Roman"/>
                          <a:ea typeface="AkzidenzGroteskBE-Light"/>
                          <a:cs typeface="Times New Roman"/>
                        </a:rPr>
                        <a:t>Acceptable</a:t>
                      </a:r>
                      <a:endParaRPr lang="en-US" sz="2400" b="1">
                        <a:latin typeface="Times New Roman"/>
                        <a:ea typeface="Times New Roman"/>
                        <a:cs typeface="Times New Roman"/>
                      </a:endParaRPr>
                    </a:p>
                  </a:txBody>
                  <a:tcPr marL="68580" marR="68580" marT="0" marB="0"/>
                </a:tc>
              </a:tr>
              <a:tr h="714375">
                <a:tc>
                  <a:txBody>
                    <a:bodyPr/>
                    <a:lstStyle/>
                    <a:p>
                      <a:pPr marL="0" marR="0" algn="just">
                        <a:lnSpc>
                          <a:spcPct val="200000"/>
                        </a:lnSpc>
                        <a:spcBef>
                          <a:spcPts val="0"/>
                        </a:spcBef>
                        <a:spcAft>
                          <a:spcPts val="0"/>
                        </a:spcAft>
                      </a:pPr>
                      <a:r>
                        <a:rPr lang="en-US" sz="2400" b="1" dirty="0">
                          <a:latin typeface="Times New Roman"/>
                          <a:ea typeface="AkzidenzGroteskBE-Light"/>
                          <a:cs typeface="Times New Roman"/>
                        </a:rPr>
                        <a:t>25.0–29.99</a:t>
                      </a:r>
                      <a:endParaRPr lang="en-US" sz="2400" b="1" dirty="0">
                        <a:latin typeface="Times New Roman"/>
                        <a:ea typeface="Times New Roman"/>
                        <a:cs typeface="Times New Roman"/>
                      </a:endParaRPr>
                    </a:p>
                  </a:txBody>
                  <a:tcPr marL="68580" marR="68580" marT="0" marB="0"/>
                </a:tc>
                <a:tc>
                  <a:txBody>
                    <a:bodyPr/>
                    <a:lstStyle/>
                    <a:p>
                      <a:pPr marL="0" marR="0" algn="just">
                        <a:lnSpc>
                          <a:spcPct val="200000"/>
                        </a:lnSpc>
                        <a:spcBef>
                          <a:spcPts val="0"/>
                        </a:spcBef>
                        <a:spcAft>
                          <a:spcPts val="0"/>
                        </a:spcAft>
                      </a:pPr>
                      <a:r>
                        <a:rPr lang="en-US" sz="2400" b="1">
                          <a:latin typeface="Times New Roman"/>
                          <a:ea typeface="AkzidenzGroteskBE-Light"/>
                          <a:cs typeface="Times New Roman"/>
                        </a:rPr>
                        <a:t>Increased</a:t>
                      </a:r>
                      <a:endParaRPr lang="en-US" sz="2400" b="1">
                        <a:latin typeface="Times New Roman"/>
                        <a:ea typeface="Times New Roman"/>
                        <a:cs typeface="Times New Roman"/>
                      </a:endParaRPr>
                    </a:p>
                  </a:txBody>
                  <a:tcPr marL="68580" marR="68580" marT="0" marB="0"/>
                </a:tc>
                <a:tc>
                  <a:txBody>
                    <a:bodyPr/>
                    <a:lstStyle/>
                    <a:p>
                      <a:pPr marL="0" marR="0" algn="just">
                        <a:lnSpc>
                          <a:spcPct val="200000"/>
                        </a:lnSpc>
                        <a:spcBef>
                          <a:spcPts val="0"/>
                        </a:spcBef>
                        <a:spcAft>
                          <a:spcPts val="0"/>
                        </a:spcAft>
                      </a:pPr>
                      <a:r>
                        <a:rPr lang="en-US" sz="2400" b="1">
                          <a:latin typeface="Times New Roman"/>
                          <a:ea typeface="AkzidenzGroteskBE-Light"/>
                          <a:cs typeface="Times New Roman"/>
                        </a:rPr>
                        <a:t>Overweight</a:t>
                      </a:r>
                      <a:endParaRPr lang="en-US" sz="2400" b="1">
                        <a:latin typeface="Times New Roman"/>
                        <a:ea typeface="Times New Roman"/>
                        <a:cs typeface="Times New Roman"/>
                      </a:endParaRPr>
                    </a:p>
                  </a:txBody>
                  <a:tcPr marL="68580" marR="68580" marT="0" marB="0"/>
                </a:tc>
              </a:tr>
              <a:tr h="714375">
                <a:tc>
                  <a:txBody>
                    <a:bodyPr/>
                    <a:lstStyle/>
                    <a:p>
                      <a:pPr marL="0" marR="0" algn="just">
                        <a:lnSpc>
                          <a:spcPct val="200000"/>
                        </a:lnSpc>
                        <a:spcBef>
                          <a:spcPts val="0"/>
                        </a:spcBef>
                        <a:spcAft>
                          <a:spcPts val="0"/>
                        </a:spcAft>
                      </a:pPr>
                      <a:r>
                        <a:rPr lang="en-US" sz="2400" b="1" dirty="0">
                          <a:latin typeface="Times New Roman"/>
                          <a:ea typeface="AkzidenzGroteskBE-Light"/>
                          <a:cs typeface="Times New Roman"/>
                        </a:rPr>
                        <a:t>30.0–34.99</a:t>
                      </a:r>
                      <a:endParaRPr lang="en-US" sz="2400" b="1" dirty="0">
                        <a:latin typeface="Times New Roman"/>
                        <a:ea typeface="Times New Roman"/>
                        <a:cs typeface="Times New Roman"/>
                      </a:endParaRPr>
                    </a:p>
                  </a:txBody>
                  <a:tcPr marL="68580" marR="68580" marT="0" marB="0"/>
                </a:tc>
                <a:tc>
                  <a:txBody>
                    <a:bodyPr/>
                    <a:lstStyle/>
                    <a:p>
                      <a:pPr marL="0" marR="0" algn="just">
                        <a:lnSpc>
                          <a:spcPct val="200000"/>
                        </a:lnSpc>
                        <a:spcBef>
                          <a:spcPts val="0"/>
                        </a:spcBef>
                        <a:spcAft>
                          <a:spcPts val="0"/>
                        </a:spcAft>
                      </a:pPr>
                      <a:r>
                        <a:rPr lang="en-US" sz="2400" b="1" dirty="0">
                          <a:latin typeface="Times New Roman"/>
                          <a:ea typeface="AkzidenzGroteskBE-Light"/>
                          <a:cs typeface="Times New Roman"/>
                        </a:rPr>
                        <a:t>High</a:t>
                      </a:r>
                      <a:endParaRPr lang="en-US" sz="2400" b="1" dirty="0">
                        <a:latin typeface="Times New Roman"/>
                        <a:ea typeface="Times New Roman"/>
                        <a:cs typeface="Times New Roman"/>
                      </a:endParaRPr>
                    </a:p>
                  </a:txBody>
                  <a:tcPr marL="68580" marR="68580" marT="0" marB="0"/>
                </a:tc>
                <a:tc>
                  <a:txBody>
                    <a:bodyPr/>
                    <a:lstStyle/>
                    <a:p>
                      <a:pPr marL="0" marR="0" algn="just">
                        <a:lnSpc>
                          <a:spcPct val="200000"/>
                        </a:lnSpc>
                        <a:spcBef>
                          <a:spcPts val="0"/>
                        </a:spcBef>
                        <a:spcAft>
                          <a:spcPts val="0"/>
                        </a:spcAft>
                      </a:pPr>
                      <a:r>
                        <a:rPr lang="en-US" sz="2400" b="1">
                          <a:latin typeface="Times New Roman"/>
                          <a:ea typeface="AkzidenzGroteskBE-Light"/>
                          <a:cs typeface="Times New Roman"/>
                        </a:rPr>
                        <a:t>Obesity I</a:t>
                      </a:r>
                      <a:endParaRPr lang="en-US" sz="2400" b="1">
                        <a:latin typeface="Times New Roman"/>
                        <a:ea typeface="Times New Roman"/>
                        <a:cs typeface="Times New Roman"/>
                      </a:endParaRPr>
                    </a:p>
                  </a:txBody>
                  <a:tcPr marL="68580" marR="68580" marT="0" marB="0"/>
                </a:tc>
              </a:tr>
              <a:tr h="714375">
                <a:tc>
                  <a:txBody>
                    <a:bodyPr/>
                    <a:lstStyle/>
                    <a:p>
                      <a:pPr marL="0" marR="0" algn="just">
                        <a:lnSpc>
                          <a:spcPct val="200000"/>
                        </a:lnSpc>
                        <a:spcBef>
                          <a:spcPts val="0"/>
                        </a:spcBef>
                        <a:spcAft>
                          <a:spcPts val="0"/>
                        </a:spcAft>
                      </a:pPr>
                      <a:r>
                        <a:rPr lang="en-US" sz="2400" b="1">
                          <a:latin typeface="Times New Roman"/>
                          <a:ea typeface="AkzidenzGroteskBE-Light"/>
                          <a:cs typeface="Times New Roman"/>
                        </a:rPr>
                        <a:t>35.0–39.99</a:t>
                      </a:r>
                      <a:endParaRPr lang="en-US" sz="2400" b="1">
                        <a:latin typeface="Times New Roman"/>
                        <a:ea typeface="Times New Roman"/>
                        <a:cs typeface="Times New Roman"/>
                      </a:endParaRPr>
                    </a:p>
                  </a:txBody>
                  <a:tcPr marL="68580" marR="68580" marT="0" marB="0"/>
                </a:tc>
                <a:tc>
                  <a:txBody>
                    <a:bodyPr/>
                    <a:lstStyle/>
                    <a:p>
                      <a:pPr marL="0" marR="0" algn="just">
                        <a:lnSpc>
                          <a:spcPct val="200000"/>
                        </a:lnSpc>
                        <a:spcBef>
                          <a:spcPts val="0"/>
                        </a:spcBef>
                        <a:spcAft>
                          <a:spcPts val="0"/>
                        </a:spcAft>
                      </a:pPr>
                      <a:r>
                        <a:rPr lang="en-US" sz="2400" b="1" dirty="0">
                          <a:latin typeface="Times New Roman"/>
                          <a:ea typeface="AkzidenzGroteskBE-Light"/>
                          <a:cs typeface="Times New Roman"/>
                        </a:rPr>
                        <a:t>Very high</a:t>
                      </a:r>
                      <a:endParaRPr lang="en-US" sz="2400" b="1" dirty="0">
                        <a:latin typeface="Times New Roman"/>
                        <a:ea typeface="Times New Roman"/>
                        <a:cs typeface="Times New Roman"/>
                      </a:endParaRPr>
                    </a:p>
                  </a:txBody>
                  <a:tcPr marL="68580" marR="68580" marT="0" marB="0"/>
                </a:tc>
                <a:tc>
                  <a:txBody>
                    <a:bodyPr/>
                    <a:lstStyle/>
                    <a:p>
                      <a:pPr marL="0" marR="0" algn="just">
                        <a:lnSpc>
                          <a:spcPct val="200000"/>
                        </a:lnSpc>
                        <a:spcBef>
                          <a:spcPts val="0"/>
                        </a:spcBef>
                        <a:spcAft>
                          <a:spcPts val="0"/>
                        </a:spcAft>
                      </a:pPr>
                      <a:r>
                        <a:rPr lang="en-US" sz="2400" b="1" dirty="0">
                          <a:latin typeface="Times New Roman"/>
                          <a:ea typeface="AkzidenzGroteskBE-Light"/>
                          <a:cs typeface="Times New Roman"/>
                        </a:rPr>
                        <a:t>Obesity II</a:t>
                      </a:r>
                      <a:endParaRPr lang="en-US" sz="2400" b="1" dirty="0">
                        <a:latin typeface="Times New Roman"/>
                        <a:ea typeface="Times New Roman"/>
                        <a:cs typeface="Times New Roman"/>
                      </a:endParaRPr>
                    </a:p>
                  </a:txBody>
                  <a:tcPr marL="68580" marR="68580" marT="0" marB="0"/>
                </a:tc>
              </a:tr>
              <a:tr h="714375">
                <a:tc>
                  <a:txBody>
                    <a:bodyPr/>
                    <a:lstStyle/>
                    <a:p>
                      <a:pPr marL="0" marR="0" algn="just">
                        <a:lnSpc>
                          <a:spcPct val="200000"/>
                        </a:lnSpc>
                        <a:spcBef>
                          <a:spcPts val="0"/>
                        </a:spcBef>
                        <a:spcAft>
                          <a:spcPts val="0"/>
                        </a:spcAft>
                      </a:pPr>
                      <a:r>
                        <a:rPr lang="en-US" sz="2400" b="1" dirty="0">
                          <a:latin typeface="Times New Roman"/>
                          <a:ea typeface="AkzidenzGroteskBE-Light"/>
                          <a:cs typeface="Times New Roman"/>
                        </a:rPr>
                        <a:t>≥ 40.0</a:t>
                      </a:r>
                      <a:endParaRPr lang="en-US" sz="2400" b="1" dirty="0">
                        <a:latin typeface="Times New Roman"/>
                        <a:ea typeface="Times New Roman"/>
                        <a:cs typeface="Times New Roman"/>
                      </a:endParaRPr>
                    </a:p>
                  </a:txBody>
                  <a:tcPr marL="68580" marR="68580" marT="0" marB="0"/>
                </a:tc>
                <a:tc>
                  <a:txBody>
                    <a:bodyPr/>
                    <a:lstStyle/>
                    <a:p>
                      <a:pPr marL="0" marR="0" algn="just">
                        <a:lnSpc>
                          <a:spcPct val="200000"/>
                        </a:lnSpc>
                        <a:spcBef>
                          <a:spcPts val="0"/>
                        </a:spcBef>
                        <a:spcAft>
                          <a:spcPts val="0"/>
                        </a:spcAft>
                      </a:pPr>
                      <a:r>
                        <a:rPr lang="en-US" sz="2400" b="1" dirty="0">
                          <a:latin typeface="Times New Roman"/>
                          <a:ea typeface="AkzidenzGroteskBE-Light"/>
                          <a:cs typeface="Times New Roman"/>
                        </a:rPr>
                        <a:t>Extremely high</a:t>
                      </a:r>
                      <a:endParaRPr lang="en-US" sz="2400" b="1" dirty="0">
                        <a:latin typeface="Times New Roman"/>
                        <a:ea typeface="Times New Roman"/>
                        <a:cs typeface="Times New Roman"/>
                      </a:endParaRPr>
                    </a:p>
                  </a:txBody>
                  <a:tcPr marL="68580" marR="68580" marT="0" marB="0"/>
                </a:tc>
                <a:tc>
                  <a:txBody>
                    <a:bodyPr/>
                    <a:lstStyle/>
                    <a:p>
                      <a:pPr marL="0" marR="0" algn="just">
                        <a:lnSpc>
                          <a:spcPct val="200000"/>
                        </a:lnSpc>
                        <a:spcBef>
                          <a:spcPts val="0"/>
                        </a:spcBef>
                        <a:spcAft>
                          <a:spcPts val="0"/>
                        </a:spcAft>
                      </a:pPr>
                      <a:r>
                        <a:rPr lang="en-US" sz="2400" b="1" dirty="0">
                          <a:latin typeface="Times New Roman"/>
                          <a:ea typeface="AkzidenzGroteskBE-Light"/>
                          <a:cs typeface="Times New Roman"/>
                        </a:rPr>
                        <a:t>Obesity III</a:t>
                      </a:r>
                      <a:endParaRPr lang="en-US" sz="2400" b="1" dirty="0">
                        <a:latin typeface="Times New Roman"/>
                        <a:ea typeface="Times New Roman"/>
                        <a:cs typeface="Times New Roman"/>
                      </a:endParaRPr>
                    </a:p>
                  </a:txBody>
                  <a:tcPr marL="68580" marR="68580" marT="0" marB="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248400"/>
          </a:xfrm>
        </p:spPr>
        <p:txBody>
          <a:bodyPr>
            <a:normAutofit fontScale="62500" lnSpcReduction="20000"/>
          </a:bodyPr>
          <a:lstStyle/>
          <a:p>
            <a:pPr marL="457200" lvl="1" indent="0" algn="just">
              <a:lnSpc>
                <a:spcPct val="170000"/>
              </a:lnSpc>
              <a:buNone/>
            </a:pPr>
            <a:r>
              <a:rPr lang="en-US" sz="5100" b="1" dirty="0" smtClean="0">
                <a:latin typeface="Times New Roman" pitchFamily="18" charset="0"/>
                <a:cs typeface="Times New Roman" pitchFamily="18" charset="0"/>
              </a:rPr>
              <a:t>Cardiovascular endurance: </a:t>
            </a:r>
            <a:r>
              <a:rPr lang="en-US" sz="5100" dirty="0" smtClean="0">
                <a:latin typeface="Times New Roman" pitchFamily="18" charset="0"/>
                <a:cs typeface="Times New Roman" pitchFamily="18" charset="0"/>
              </a:rPr>
              <a:t>the ability of the heart, blood vessels, and respiratory system to supply fuel and oxygen to the muscle and the muscle utilizes fuel to allow sustained exercise.</a:t>
            </a:r>
            <a:r>
              <a:rPr lang="en-US" sz="5100" b="1" dirty="0" smtClean="0">
                <a:solidFill>
                  <a:srgbClr val="FF0000"/>
                </a:solidFill>
                <a:latin typeface="Times New Roman" pitchFamily="18" charset="0"/>
                <a:cs typeface="Times New Roman" pitchFamily="18" charset="0"/>
              </a:rPr>
              <a:t> </a:t>
            </a:r>
          </a:p>
          <a:p>
            <a:pPr marL="457200" lvl="1" indent="0" algn="just">
              <a:lnSpc>
                <a:spcPct val="170000"/>
              </a:lnSpc>
              <a:buNone/>
            </a:pPr>
            <a:r>
              <a:rPr lang="en-US" sz="5100" b="1" dirty="0" smtClean="0">
                <a:solidFill>
                  <a:srgbClr val="FF0000"/>
                </a:solidFill>
                <a:latin typeface="Times New Roman" pitchFamily="18" charset="0"/>
                <a:cs typeface="Times New Roman" pitchFamily="18" charset="0"/>
              </a:rPr>
              <a:t>Cardio respiratory fitness: </a:t>
            </a:r>
            <a:r>
              <a:rPr lang="en-US" sz="5100" dirty="0" smtClean="0">
                <a:latin typeface="Times New Roman" pitchFamily="18" charset="0"/>
                <a:cs typeface="Times New Roman" pitchFamily="18" charset="0"/>
              </a:rPr>
              <a:t>describes the efficiency of the heart, lungs, blood and blood vessels to deliver oxygen to the working muscles that a prolonged physical work can be maintained. </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r>
              <a:rPr lang="en-US" b="1" dirty="0" smtClean="0"/>
              <a:t/>
            </a:r>
            <a:br>
              <a:rPr lang="en-US" b="1" dirty="0" smtClean="0"/>
            </a:br>
            <a:r>
              <a:rPr lang="en-US" sz="2700" b="1" dirty="0" smtClean="0"/>
              <a:t>Physical Activity</a:t>
            </a:r>
            <a:r>
              <a:rPr lang="en-US" sz="2700" dirty="0" smtClean="0"/>
              <a:t/>
            </a:r>
            <a:br>
              <a:rPr lang="en-US" sz="2700" dirty="0" smtClean="0"/>
            </a:br>
            <a:endParaRPr lang="en-US" dirty="0"/>
          </a:p>
        </p:txBody>
      </p:sp>
      <p:sp>
        <p:nvSpPr>
          <p:cNvPr id="3" name="Content Placeholder 2"/>
          <p:cNvSpPr>
            <a:spLocks noGrp="1"/>
          </p:cNvSpPr>
          <p:nvPr>
            <p:ph idx="1"/>
          </p:nvPr>
        </p:nvSpPr>
        <p:spPr>
          <a:xfrm>
            <a:off x="0" y="381000"/>
            <a:ext cx="9144000" cy="6096000"/>
          </a:xfrm>
        </p:spPr>
        <p:txBody>
          <a:bodyPr>
            <a:normAutofit fontScale="97500" lnSpcReduction="10000"/>
          </a:bodyPr>
          <a:lstStyle/>
          <a:p>
            <a:pPr algn="just"/>
            <a:r>
              <a:rPr lang="en-US" sz="3300" dirty="0"/>
              <a:t>Physical </a:t>
            </a:r>
            <a:r>
              <a:rPr lang="en-US" sz="3300" dirty="0" smtClean="0"/>
              <a:t>Activity:- It is </a:t>
            </a:r>
            <a:r>
              <a:rPr lang="en-US" sz="3300" dirty="0"/>
              <a:t>bodily movement produced </a:t>
            </a:r>
            <a:r>
              <a:rPr lang="en-US" sz="4100" dirty="0"/>
              <a:t>by skeletal muscles that results in energy expenditure</a:t>
            </a:r>
            <a:r>
              <a:rPr lang="en-US" sz="4100" dirty="0" smtClean="0"/>
              <a:t>.</a:t>
            </a:r>
            <a:endParaRPr lang="en-US" sz="3700" dirty="0"/>
          </a:p>
          <a:p>
            <a:pPr algn="just"/>
            <a:r>
              <a:rPr lang="en-US" sz="4100" b="1" dirty="0" smtClean="0">
                <a:solidFill>
                  <a:prstClr val="black"/>
                </a:solidFill>
                <a:latin typeface="Times New Roman" panose="02020603050405020304" pitchFamily="18" charset="0"/>
                <a:cs typeface="Times New Roman" panose="02020603050405020304" pitchFamily="18" charset="0"/>
                <a:sym typeface="+mn-ea"/>
              </a:rPr>
              <a:t>Physical activity</a:t>
            </a:r>
            <a:r>
              <a:rPr lang="en-US" sz="4100" dirty="0" smtClean="0">
                <a:solidFill>
                  <a:prstClr val="black"/>
                </a:solidFill>
                <a:latin typeface="Times New Roman" panose="02020603050405020304" pitchFamily="18" charset="0"/>
                <a:cs typeface="Times New Roman" panose="02020603050405020304" pitchFamily="18" charset="0"/>
                <a:sym typeface="+mn-ea"/>
              </a:rPr>
              <a:t> is defined as any </a:t>
            </a:r>
            <a:r>
              <a:rPr lang="en-US" sz="4100" dirty="0" smtClean="0">
                <a:solidFill>
                  <a:srgbClr val="FF0000"/>
                </a:solidFill>
                <a:latin typeface="Times New Roman" panose="02020603050405020304" pitchFamily="18" charset="0"/>
                <a:cs typeface="Times New Roman" panose="02020603050405020304" pitchFamily="18" charset="0"/>
                <a:sym typeface="+mn-ea"/>
              </a:rPr>
              <a:t>skeletal muscle contraction </a:t>
            </a:r>
            <a:r>
              <a:rPr lang="en-US" sz="4100" dirty="0" smtClean="0">
                <a:solidFill>
                  <a:prstClr val="black"/>
                </a:solidFill>
                <a:latin typeface="Times New Roman" panose="02020603050405020304" pitchFamily="18" charset="0"/>
                <a:cs typeface="Times New Roman" panose="02020603050405020304" pitchFamily="18" charset="0"/>
                <a:sym typeface="+mn-ea"/>
              </a:rPr>
              <a:t>that results in an </a:t>
            </a:r>
            <a:r>
              <a:rPr lang="en-US" sz="4100" dirty="0" smtClean="0">
                <a:solidFill>
                  <a:srgbClr val="FF0000"/>
                </a:solidFill>
                <a:latin typeface="Times New Roman" panose="02020603050405020304" pitchFamily="18" charset="0"/>
                <a:cs typeface="Times New Roman" panose="02020603050405020304" pitchFamily="18" charset="0"/>
                <a:sym typeface="+mn-ea"/>
              </a:rPr>
              <a:t>increased energy expenditure</a:t>
            </a:r>
            <a:r>
              <a:rPr lang="en-US" sz="4100" dirty="0" smtClean="0">
                <a:solidFill>
                  <a:prstClr val="black"/>
                </a:solidFill>
                <a:latin typeface="Times New Roman" panose="02020603050405020304" pitchFamily="18" charset="0"/>
                <a:cs typeface="Times New Roman" panose="02020603050405020304" pitchFamily="18" charset="0"/>
                <a:sym typeface="+mn-ea"/>
              </a:rPr>
              <a:t>.</a:t>
            </a:r>
            <a:endParaRPr lang="en-US" sz="4100" dirty="0"/>
          </a:p>
          <a:p>
            <a:pPr algn="just"/>
            <a:r>
              <a:rPr lang="en-US" sz="4100" dirty="0"/>
              <a:t>Based on predominant physiologic effect, physical activity can be categorized in to aerobic physical activity and anaerobic physical activity</a:t>
            </a:r>
            <a:r>
              <a:rPr lang="en-US" sz="3700"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r>
              <a:rPr lang="en-US" sz="2400" dirty="0"/>
              <a:t>Respiration is a continuous process in every living organism and without respiration no organism can survive on the earth. The respiration is defined as yeah process of “oxidation of food materials especially glucose, fatty acids and amino acids to water and carbon dioxide</a:t>
            </a:r>
            <a:r>
              <a:rPr lang="en-US" sz="2400" dirty="0" smtClean="0"/>
              <a:t>”.</a:t>
            </a:r>
          </a:p>
          <a:p>
            <a:r>
              <a:rPr lang="en-US" sz="2400" dirty="0" smtClean="0"/>
              <a:t> </a:t>
            </a:r>
            <a:r>
              <a:rPr lang="en-US" sz="2400" dirty="0"/>
              <a:t>there are mainly two types of respiration called aerobic respiration and anaerobic respiration. The main aim of this article is to communicate the differences between aerobic respiration and anaerobic respiration</a:t>
            </a:r>
            <a:r>
              <a:rPr lang="en-US" sz="2400" dirty="0" smtClean="0"/>
              <a:t>.</a:t>
            </a:r>
            <a:endParaRPr lang="en-US" sz="2400" dirty="0"/>
          </a:p>
          <a:p>
            <a:r>
              <a:rPr lang="en-US" sz="2400" dirty="0"/>
              <a:t>AEROBIC RESPIRATION</a:t>
            </a:r>
          </a:p>
          <a:p>
            <a:r>
              <a:rPr lang="en-US" sz="2400" dirty="0"/>
              <a:t>Aerobic Respiration is the type of respiration which takes place in the presence of oxygen. The aerobic respiration is generally common in all multi cellular organisms like animals, plants, human beings, etc.</a:t>
            </a:r>
          </a:p>
          <a:p>
            <a:endParaRPr lang="en-US" dirty="0"/>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611" y="5257800"/>
            <a:ext cx="69246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51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ANAEROBIC RESPIRATION</a:t>
            </a:r>
            <a:br>
              <a:rPr lang="en-US" dirty="0"/>
            </a:br>
            <a:endParaRPr lang="en-US" dirty="0"/>
          </a:p>
        </p:txBody>
      </p:sp>
      <p:sp>
        <p:nvSpPr>
          <p:cNvPr id="3" name="Content Placeholder 2"/>
          <p:cNvSpPr>
            <a:spLocks noGrp="1"/>
          </p:cNvSpPr>
          <p:nvPr>
            <p:ph idx="1"/>
          </p:nvPr>
        </p:nvSpPr>
        <p:spPr/>
        <p:txBody>
          <a:bodyPr/>
          <a:lstStyle/>
          <a:p>
            <a:r>
              <a:rPr lang="en-US" dirty="0" smtClean="0"/>
              <a:t>Anaerobic </a:t>
            </a:r>
            <a:r>
              <a:rPr lang="en-US" dirty="0"/>
              <a:t>Respiration is the type of respiration which is carried out by yeast or muscle cells in the absence of oxygen. The anaerobic respiration is common in unicellular organisms like protozoa, </a:t>
            </a:r>
            <a:r>
              <a:rPr lang="en-US" dirty="0" smtClean="0"/>
              <a:t>fungi</a:t>
            </a:r>
            <a:r>
              <a:rPr lang="en-US" dirty="0"/>
              <a:t>, bacteria, etc</a:t>
            </a:r>
            <a:r>
              <a:rPr lang="en-US" dirty="0" smtClean="0"/>
              <a: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191000"/>
            <a:ext cx="66579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5176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rmAutofit fontScale="90000"/>
          </a:bodyPr>
          <a:lstStyle/>
          <a:p>
            <a:pPr lvl="1" algn="l" rtl="0">
              <a:spcBef>
                <a:spcPct val="0"/>
              </a:spcBef>
            </a:pPr>
            <a:r>
              <a:rPr lang="en-US" b="1" dirty="0" smtClean="0"/>
              <a:t/>
            </a:r>
            <a:br>
              <a:rPr lang="en-US" b="1" dirty="0" smtClean="0"/>
            </a:br>
            <a:r>
              <a:rPr lang="en-IN" sz="4000" b="1" dirty="0" smtClean="0">
                <a:latin typeface="Times New Roman" pitchFamily="18" charset="0"/>
                <a:cs typeface="Times New Roman" pitchFamily="18" charset="0"/>
              </a:rPr>
              <a:t>1. Meanings and Definitions of Terms</a:t>
            </a: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1.1 </a:t>
            </a:r>
            <a:r>
              <a:rPr lang="en-US" sz="4000" b="1" dirty="0" smtClean="0">
                <a:latin typeface="Times New Roman" pitchFamily="18" charset="0"/>
                <a:cs typeface="Times New Roman" pitchFamily="18" charset="0"/>
              </a:rPr>
              <a:t>Physical fitness </a:t>
            </a:r>
            <a:endParaRPr lang="en-US" sz="4000"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a:t>
            </a:r>
            <a:r>
              <a:rPr lang="en-US" dirty="0"/>
              <a:t>body’s ability to function effectively and efficiently, and contributes the total quality of life.</a:t>
            </a:r>
          </a:p>
          <a:p>
            <a:pPr algn="just"/>
            <a:r>
              <a:rPr lang="en-US" dirty="0"/>
              <a:t>The United States president’s Council on physical fitness and sports defined the </a:t>
            </a:r>
            <a:r>
              <a:rPr lang="en-US" dirty="0" smtClean="0"/>
              <a:t>terms physical </a:t>
            </a:r>
            <a:r>
              <a:rPr lang="en-US" dirty="0"/>
              <a:t>fitness as </a:t>
            </a:r>
            <a:endParaRPr lang="en-US" dirty="0" smtClean="0"/>
          </a:p>
          <a:p>
            <a:pPr algn="just"/>
            <a:r>
              <a:rPr lang="en-US" dirty="0" smtClean="0"/>
              <a:t>the </a:t>
            </a:r>
            <a:r>
              <a:rPr lang="en-US" dirty="0"/>
              <a:t>ability to carry out daily task with vigor and alertness, without undue fatigue, with ample energy to enjoy leisure time pursuits and to meet unforeseen emergencies” (Clarke, 1971).</a:t>
            </a:r>
          </a:p>
          <a:p>
            <a:pPr algn="just"/>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Aerobic physical activity</a:t>
            </a:r>
            <a:endParaRPr lang="en-US" dirty="0"/>
          </a:p>
        </p:txBody>
      </p:sp>
      <p:sp>
        <p:nvSpPr>
          <p:cNvPr id="3" name="Content Placeholder 2"/>
          <p:cNvSpPr>
            <a:spLocks noGrp="1"/>
          </p:cNvSpPr>
          <p:nvPr>
            <p:ph idx="1"/>
          </p:nvPr>
        </p:nvSpPr>
        <p:spPr>
          <a:xfrm>
            <a:off x="76200" y="838200"/>
            <a:ext cx="8915400" cy="5867400"/>
          </a:xfrm>
        </p:spPr>
        <p:txBody>
          <a:bodyPr/>
          <a:lstStyle/>
          <a:p>
            <a:pPr algn="just"/>
            <a:r>
              <a:rPr lang="en-US" sz="4000" dirty="0" smtClean="0"/>
              <a:t>Aerobic physical activity includes forms of activity that are intense enough and performed long enough to maintain or improve an individual’s </a:t>
            </a:r>
            <a:r>
              <a:rPr lang="en-US" sz="4000" dirty="0" err="1" smtClean="0"/>
              <a:t>cardiorespiratory</a:t>
            </a:r>
            <a:r>
              <a:rPr lang="en-US" sz="4000" dirty="0" smtClean="0"/>
              <a:t> fitness. </a:t>
            </a:r>
          </a:p>
          <a:p>
            <a:pPr algn="just"/>
            <a:r>
              <a:rPr lang="en-US" sz="4000" dirty="0" smtClean="0"/>
              <a:t>Aerobic activities such as walking, basketball, soccer, or dancing, commonly require the use of large muscle groups. </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04800"/>
            <a:ext cx="8915400" cy="6324600"/>
          </a:xfrm>
        </p:spPr>
        <p:txBody>
          <a:bodyPr>
            <a:normAutofit fontScale="92500"/>
          </a:bodyPr>
          <a:lstStyle/>
          <a:p>
            <a:pPr algn="just"/>
            <a:r>
              <a:rPr lang="en-US" sz="4000" dirty="0" smtClean="0"/>
              <a:t>The connection between aerobic activities such as these and </a:t>
            </a:r>
            <a:r>
              <a:rPr lang="en-US" sz="4000" dirty="0" err="1" smtClean="0"/>
              <a:t>cardiorespiratory</a:t>
            </a:r>
            <a:r>
              <a:rPr lang="en-US" sz="4000" dirty="0" smtClean="0"/>
              <a:t> fitness is sufficiently close that the term “aerobic capacity” is considered equivalent to </a:t>
            </a:r>
            <a:r>
              <a:rPr lang="en-US" sz="4000" dirty="0" err="1" smtClean="0"/>
              <a:t>cardiorespiratory</a:t>
            </a:r>
            <a:r>
              <a:rPr lang="en-US" sz="4000" dirty="0" smtClean="0"/>
              <a:t> fitness.</a:t>
            </a:r>
          </a:p>
          <a:p>
            <a:pPr algn="just"/>
            <a:r>
              <a:rPr lang="en-US" sz="4000" dirty="0" smtClean="0"/>
              <a:t> Technically, aerobic physical activity includes any activity that could be maintained using only oxygen-supported metabolic energy pathways and could be continued for more than a few minutes.</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470"/>
            <a:ext cx="8229600" cy="303530"/>
          </a:xfrm>
        </p:spPr>
        <p:txBody>
          <a:bodyPr>
            <a:normAutofit fontScale="90000"/>
          </a:bodyPr>
          <a:lstStyle/>
          <a:p>
            <a:r>
              <a:rPr lang="en-US" dirty="0" smtClean="0"/>
              <a:t>anaerobic physical activity</a:t>
            </a:r>
            <a:endParaRPr lang="en-US" dirty="0"/>
          </a:p>
        </p:txBody>
      </p:sp>
      <p:sp>
        <p:nvSpPr>
          <p:cNvPr id="3" name="Content Placeholder 2"/>
          <p:cNvSpPr>
            <a:spLocks noGrp="1"/>
          </p:cNvSpPr>
          <p:nvPr>
            <p:ph idx="1"/>
          </p:nvPr>
        </p:nvSpPr>
        <p:spPr>
          <a:xfrm>
            <a:off x="76200" y="533400"/>
            <a:ext cx="8915400" cy="6172200"/>
          </a:xfrm>
        </p:spPr>
        <p:txBody>
          <a:bodyPr>
            <a:normAutofit lnSpcReduction="10000"/>
          </a:bodyPr>
          <a:lstStyle/>
          <a:p>
            <a:pPr algn="just"/>
            <a:r>
              <a:rPr lang="en-US" sz="4000" dirty="0"/>
              <a:t>anaerobic physical activity refers to high-intensity activity that exceeds the capacity of the cardiovascular system to provide oxygen to muscle cells for the usual oxygen consuming metabolic pathways. </a:t>
            </a:r>
          </a:p>
          <a:p>
            <a:pPr algn="just"/>
            <a:r>
              <a:rPr lang="en-US" sz="4000" dirty="0"/>
              <a:t>Anaerobic activity can be maintained for only about 2 to 3 minutes. Sprinting and power lifting are examples of anaerobic physical activity</a:t>
            </a:r>
            <a:r>
              <a:rPr lang="en-US"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2714"/>
            <a:ext cx="8229600" cy="248286"/>
          </a:xfrm>
        </p:spPr>
        <p:txBody>
          <a:bodyPr>
            <a:normAutofit fontScale="90000"/>
          </a:bodyPr>
          <a:lstStyle/>
          <a:p>
            <a:r>
              <a:rPr lang="en-US" sz="3100" b="1" dirty="0" smtClean="0"/>
              <a:t>Physical Exercise</a:t>
            </a:r>
            <a:r>
              <a:rPr lang="en-US" sz="3100" dirty="0" smtClean="0"/>
              <a:t/>
            </a:r>
            <a:br>
              <a:rPr lang="en-US" sz="3100" dirty="0" smtClean="0"/>
            </a:br>
            <a:endParaRPr lang="en-US" sz="3100" dirty="0"/>
          </a:p>
        </p:txBody>
      </p:sp>
      <p:sp>
        <p:nvSpPr>
          <p:cNvPr id="3" name="Content Placeholder 2"/>
          <p:cNvSpPr>
            <a:spLocks noGrp="1"/>
          </p:cNvSpPr>
          <p:nvPr>
            <p:ph idx="1"/>
          </p:nvPr>
        </p:nvSpPr>
        <p:spPr>
          <a:xfrm>
            <a:off x="0" y="381000"/>
            <a:ext cx="9143999" cy="6477000"/>
          </a:xfrm>
        </p:spPr>
        <p:txBody>
          <a:bodyPr>
            <a:noAutofit/>
          </a:bodyPr>
          <a:lstStyle/>
          <a:p>
            <a:pPr lvl="0"/>
            <a:r>
              <a:rPr lang="en-US" sz="3600" b="1" dirty="0" smtClean="0">
                <a:solidFill>
                  <a:prstClr val="black"/>
                </a:solidFill>
                <a:latin typeface="Times New Roman" panose="02020603050405020304" pitchFamily="18" charset="0"/>
                <a:cs typeface="Times New Roman" panose="02020603050405020304" pitchFamily="18" charset="0"/>
                <a:sym typeface="+mn-ea"/>
              </a:rPr>
              <a:t>Exercise</a:t>
            </a:r>
            <a:r>
              <a:rPr lang="en-US" sz="3600" dirty="0" smtClean="0">
                <a:solidFill>
                  <a:prstClr val="black"/>
                </a:solidFill>
                <a:latin typeface="Times New Roman" panose="02020603050405020304" pitchFamily="18" charset="0"/>
                <a:cs typeface="Times New Roman" panose="02020603050405020304" pitchFamily="18" charset="0"/>
                <a:sym typeface="+mn-ea"/>
              </a:rPr>
              <a:t> is defined as </a:t>
            </a:r>
            <a:r>
              <a:rPr lang="en-US" sz="3600" dirty="0" smtClean="0">
                <a:solidFill>
                  <a:srgbClr val="FF0000"/>
                </a:solidFill>
                <a:latin typeface="Times New Roman" panose="02020603050405020304" pitchFamily="18" charset="0"/>
                <a:cs typeface="Times New Roman" panose="02020603050405020304" pitchFamily="18" charset="0"/>
                <a:sym typeface="+mn-ea"/>
              </a:rPr>
              <a:t>Planned, structured, repetitive, and purposeful physical activity</a:t>
            </a:r>
            <a:r>
              <a:rPr lang="en-US" sz="3600" dirty="0" smtClean="0">
                <a:solidFill>
                  <a:prstClr val="black"/>
                </a:solidFill>
                <a:latin typeface="Times New Roman" panose="02020603050405020304" pitchFamily="18" charset="0"/>
                <a:cs typeface="Times New Roman" panose="02020603050405020304" pitchFamily="18" charset="0"/>
                <a:sym typeface="+mn-ea"/>
              </a:rPr>
              <a:t> </a:t>
            </a:r>
            <a:r>
              <a:rPr lang="en-US" sz="3600" dirty="0" smtClean="0">
                <a:solidFill>
                  <a:srgbClr val="7030A0"/>
                </a:solidFill>
                <a:latin typeface="Times New Roman" panose="02020603050405020304" pitchFamily="18" charset="0"/>
                <a:cs typeface="Times New Roman" panose="02020603050405020304" pitchFamily="18" charset="0"/>
                <a:sym typeface="+mn-ea"/>
              </a:rPr>
              <a:t>aimed at improving or maintaining </a:t>
            </a:r>
            <a:r>
              <a:rPr lang="en-US" sz="3600" dirty="0"/>
              <a:t>of </a:t>
            </a:r>
            <a:r>
              <a:rPr lang="en-US" sz="3600" dirty="0">
                <a:solidFill>
                  <a:srgbClr val="7030A0"/>
                </a:solidFill>
                <a:latin typeface="Times New Roman" panose="02020603050405020304" pitchFamily="18" charset="0"/>
                <a:cs typeface="Times New Roman" panose="02020603050405020304" pitchFamily="18" charset="0"/>
                <a:sym typeface="+mn-ea"/>
              </a:rPr>
              <a:t>one or more components of physical fitness is an </a:t>
            </a:r>
            <a:r>
              <a:rPr lang="en-US" sz="3600" dirty="0" smtClean="0">
                <a:solidFill>
                  <a:srgbClr val="7030A0"/>
                </a:solidFill>
                <a:latin typeface="Times New Roman" panose="02020603050405020304" pitchFamily="18" charset="0"/>
                <a:cs typeface="Times New Roman" panose="02020603050405020304" pitchFamily="18" charset="0"/>
                <a:sym typeface="+mn-ea"/>
              </a:rPr>
              <a:t>objective or health.</a:t>
            </a:r>
            <a:endParaRPr lang="en-US" sz="3600" dirty="0">
              <a:solidFill>
                <a:srgbClr val="7030A0"/>
              </a:solidFill>
              <a:latin typeface="Times New Roman" panose="02020603050405020304" pitchFamily="18" charset="0"/>
              <a:cs typeface="Times New Roman" panose="02020603050405020304" pitchFamily="18" charset="0"/>
              <a:sym typeface="+mn-ea"/>
            </a:endParaRPr>
          </a:p>
          <a:p>
            <a:pPr marL="342900" lvl="0" indent="-342900">
              <a:lnSpc>
                <a:spcPct val="100000"/>
              </a:lnSpc>
              <a:spcBef>
                <a:spcPct val="20000"/>
              </a:spcBef>
            </a:pPr>
            <a:r>
              <a:rPr lang="en-US" sz="3600" dirty="0" smtClean="0">
                <a:solidFill>
                  <a:prstClr val="black"/>
                </a:solidFill>
                <a:latin typeface="Times New Roman" panose="02020603050405020304" pitchFamily="18" charset="0"/>
                <a:cs typeface="Times New Roman" panose="02020603050405020304" pitchFamily="18" charset="0"/>
                <a:sym typeface="+mn-ea"/>
              </a:rPr>
              <a:t>.</a:t>
            </a:r>
            <a:r>
              <a:rPr lang="en-US" sz="3600" i="1" dirty="0" smtClean="0">
                <a:solidFill>
                  <a:prstClr val="black"/>
                </a:solidFill>
                <a:latin typeface="Times New Roman" panose="02020603050405020304" pitchFamily="18" charset="0"/>
                <a:cs typeface="Times New Roman" panose="02020603050405020304" pitchFamily="18" charset="0"/>
                <a:sym typeface="+mn-ea"/>
              </a:rPr>
              <a:t> e.g. training for or performing athletics, sports, or recreational activities    such as jogging, swimming, etc.</a:t>
            </a:r>
            <a:endParaRPr lang="en-US" sz="3600" dirty="0"/>
          </a:p>
          <a:p>
            <a:r>
              <a:rPr lang="en-US" sz="3600" dirty="0" smtClean="0"/>
              <a:t>The </a:t>
            </a:r>
            <a:r>
              <a:rPr lang="en-US" sz="3600" dirty="0"/>
              <a:t>formula relating physical activity and exercise is:</a:t>
            </a:r>
          </a:p>
          <a:p>
            <a:pPr marL="0" indent="0">
              <a:buNone/>
            </a:pPr>
            <a:r>
              <a:rPr lang="en-US" b="1" dirty="0"/>
              <a:t>    </a:t>
            </a:r>
            <a:r>
              <a:rPr lang="en-US" sz="2400" b="1" dirty="0" err="1"/>
              <a:t>kcalExerclse</a:t>
            </a:r>
            <a:r>
              <a:rPr lang="en-US" sz="2400" b="1" dirty="0"/>
              <a:t> + </a:t>
            </a:r>
            <a:r>
              <a:rPr lang="en-US" sz="2400" b="1" dirty="0" err="1"/>
              <a:t>kcalNonexercise</a:t>
            </a:r>
            <a:r>
              <a:rPr lang="en-US" sz="2400" b="1" dirty="0"/>
              <a:t>` = </a:t>
            </a:r>
            <a:r>
              <a:rPr lang="en-US" sz="2400" b="1" dirty="0" err="1"/>
              <a:t>kcalTotal</a:t>
            </a:r>
            <a:r>
              <a:rPr lang="en-US" sz="2400" b="1" dirty="0"/>
              <a:t> daily Physical   activity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81000"/>
            <a:ext cx="8991600" cy="6324600"/>
          </a:xfrm>
        </p:spPr>
        <p:txBody>
          <a:bodyPr>
            <a:noAutofit/>
          </a:bodyPr>
          <a:lstStyle/>
          <a:p>
            <a:pPr algn="just"/>
            <a:r>
              <a:rPr lang="en-US" sz="4000" dirty="0"/>
              <a:t>Generally, Exercise describes as planned structured and repetitive bodily movement done to improve or maintain one or more components of physical fitness and is subset of physical activity.</a:t>
            </a:r>
          </a:p>
          <a:p>
            <a:pPr algn="just"/>
            <a:r>
              <a:rPr lang="en-US" sz="4000" dirty="0"/>
              <a:t> Exercise is usually goal related and designed in the sense that the improvement or maintenance of one or more components of physical fitness (i.e., endurance, strength, flexibility etc…).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buNone/>
            </a:pPr>
            <a:r>
              <a:rPr lang="en-US" b="1" dirty="0" smtClean="0"/>
              <a:t>Good Habits for Good Health </a:t>
            </a:r>
            <a:endParaRPr lang="en-US" dirty="0" smtClean="0"/>
          </a:p>
          <a:p>
            <a:pPr lvl="0"/>
            <a:r>
              <a:rPr lang="en-US" sz="4000" dirty="0" smtClean="0"/>
              <a:t>Regular physical activity</a:t>
            </a:r>
          </a:p>
          <a:p>
            <a:pPr lvl="0"/>
            <a:r>
              <a:rPr lang="en-US" sz="4000" dirty="0" smtClean="0"/>
              <a:t>Eating well</a:t>
            </a:r>
          </a:p>
          <a:p>
            <a:pPr lvl="0"/>
            <a:r>
              <a:rPr lang="en-US" sz="4000" dirty="0" smtClean="0"/>
              <a:t>Managing stress </a:t>
            </a:r>
          </a:p>
          <a:p>
            <a:pPr lvl="0"/>
            <a:r>
              <a:rPr lang="en-US" sz="4000" dirty="0" smtClean="0"/>
              <a:t>Avoiding destructive habits</a:t>
            </a:r>
          </a:p>
          <a:p>
            <a:pPr lvl="0"/>
            <a:r>
              <a:rPr lang="en-US" sz="4000" dirty="0" smtClean="0"/>
              <a:t>Adopting good safety habits</a:t>
            </a:r>
          </a:p>
        </p:txBody>
      </p:sp>
    </p:spTree>
    <p:extLst>
      <p:ext uri="{BB962C8B-B14F-4D97-AF65-F5344CB8AC3E}">
        <p14:creationId xmlns:p14="http://schemas.microsoft.com/office/powerpoint/2010/main" val="2987981896"/>
      </p:ext>
    </p:extLst>
  </p:cSld>
  <p:clrMapOvr>
    <a:masterClrMapping/>
  </p:clrMapOvr>
  <p:transition>
    <p:pull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4000" dirty="0"/>
              <a:t>Learning first aid</a:t>
            </a:r>
          </a:p>
          <a:p>
            <a:r>
              <a:rPr lang="en-US" sz="4000" dirty="0"/>
              <a:t>Adopting good personal health habits</a:t>
            </a:r>
          </a:p>
          <a:p>
            <a:r>
              <a:rPr lang="en-US" sz="4000" dirty="0"/>
              <a:t>Seeking and complying with medical advice</a:t>
            </a:r>
          </a:p>
          <a:p>
            <a:r>
              <a:rPr lang="en-US" sz="4000" dirty="0"/>
              <a:t>Being an informed consumer</a:t>
            </a:r>
          </a:p>
          <a:p>
            <a:r>
              <a:rPr lang="en-US" sz="4000" dirty="0"/>
              <a:t>Protecting the environment</a:t>
            </a:r>
          </a:p>
          <a:p>
            <a:endParaRPr lang="en-US" dirty="0"/>
          </a:p>
        </p:txBody>
      </p:sp>
    </p:spTree>
    <p:extLst>
      <p:ext uri="{BB962C8B-B14F-4D97-AF65-F5344CB8AC3E}">
        <p14:creationId xmlns:p14="http://schemas.microsoft.com/office/powerpoint/2010/main" val="1373569186"/>
      </p:ext>
    </p:extLst>
  </p:cSld>
  <p:clrMapOvr>
    <a:masterClrMapping/>
  </p:clrMapOvr>
  <p:transition>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b="1" dirty="0" smtClean="0"/>
              <a:t>Benefits of physical activity</a:t>
            </a:r>
            <a:endParaRPr lang="en-US" dirty="0" smtClean="0"/>
          </a:p>
          <a:p>
            <a:pPr marL="457200" lvl="0" indent="-457200">
              <a:buAutoNum type="arabicPeriod"/>
            </a:pPr>
            <a:r>
              <a:rPr lang="en-US" dirty="0" smtClean="0">
                <a:solidFill>
                  <a:srgbClr val="C00000"/>
                </a:solidFill>
              </a:rPr>
              <a:t>Improves CVS fitness</a:t>
            </a:r>
          </a:p>
          <a:p>
            <a:pPr marL="457200" indent="-457200">
              <a:buFont typeface="Arial" pitchFamily="34" charset="0"/>
              <a:buAutoNum type="arabicPeriod"/>
            </a:pPr>
            <a:r>
              <a:rPr lang="en-US" dirty="0" smtClean="0">
                <a:solidFill>
                  <a:srgbClr val="C00000"/>
                </a:solidFill>
              </a:rPr>
              <a:t>Improves strength and muscular endurance</a:t>
            </a:r>
          </a:p>
          <a:p>
            <a:pPr marL="457200" indent="-457200">
              <a:buFont typeface="Arial" pitchFamily="34" charset="0"/>
              <a:buAutoNum type="arabicPeriod"/>
            </a:pPr>
            <a:r>
              <a:rPr lang="en-US" dirty="0" smtClean="0">
                <a:solidFill>
                  <a:srgbClr val="C00000"/>
                </a:solidFill>
              </a:rPr>
              <a:t>Improved wellness</a:t>
            </a:r>
          </a:p>
          <a:p>
            <a:pPr marL="457200" indent="-457200">
              <a:buFont typeface="Arial" pitchFamily="34" charset="0"/>
              <a:buAutoNum type="arabicPeriod"/>
            </a:pPr>
            <a:r>
              <a:rPr lang="en-US" dirty="0" smtClean="0">
                <a:solidFill>
                  <a:srgbClr val="C00000"/>
                </a:solidFill>
              </a:rPr>
              <a:t>Prevent from Hypokinetic or conditions</a:t>
            </a:r>
            <a:r>
              <a:rPr lang="en-US" dirty="0" smtClean="0"/>
              <a:t>. Because:-Too little movement and Inactivity may results  metabolic diseases</a:t>
            </a:r>
          </a:p>
          <a:p>
            <a:pPr marL="457200" indent="-457200">
              <a:buFont typeface="Arial" pitchFamily="34" charset="0"/>
              <a:buAutoNum type="arabicPeriod"/>
            </a:pPr>
            <a:r>
              <a:rPr lang="en-US" dirty="0" smtClean="0">
                <a:solidFill>
                  <a:srgbClr val="C00000"/>
                </a:solidFill>
              </a:rPr>
              <a:t>Enhanced mental health and function</a:t>
            </a:r>
          </a:p>
        </p:txBody>
      </p:sp>
    </p:spTree>
    <p:extLst>
      <p:ext uri="{BB962C8B-B14F-4D97-AF65-F5344CB8AC3E}">
        <p14:creationId xmlns:p14="http://schemas.microsoft.com/office/powerpoint/2010/main" val="1838739499"/>
      </p:ext>
    </p:extLst>
  </p:cSld>
  <p:clrMapOvr>
    <a:masterClrMapping/>
  </p:clrMapOvr>
  <p:transition>
    <p:pull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4000" dirty="0"/>
              <a:t>Opportunity for successful experience and social interaction</a:t>
            </a:r>
          </a:p>
          <a:p>
            <a:r>
              <a:rPr lang="en-US" sz="4000" dirty="0"/>
              <a:t>Improved Appearance</a:t>
            </a:r>
          </a:p>
          <a:p>
            <a:r>
              <a:rPr lang="en-US" sz="4000" dirty="0"/>
              <a:t>Bone development</a:t>
            </a:r>
          </a:p>
          <a:p>
            <a:r>
              <a:rPr lang="en-US" sz="4000" dirty="0"/>
              <a:t>Reduced cancer risk</a:t>
            </a:r>
          </a:p>
          <a:p>
            <a:r>
              <a:rPr lang="en-US" sz="4000" dirty="0"/>
              <a:t>Reduced effects of acquired Aging</a:t>
            </a:r>
          </a:p>
          <a:p>
            <a:endParaRPr lang="en-US" dirty="0"/>
          </a:p>
        </p:txBody>
      </p:sp>
    </p:spTree>
    <p:extLst>
      <p:ext uri="{BB962C8B-B14F-4D97-AF65-F5344CB8AC3E}">
        <p14:creationId xmlns:p14="http://schemas.microsoft.com/office/powerpoint/2010/main" val="2849251730"/>
      </p:ext>
    </p:extLst>
  </p:cSld>
  <p:clrMapOvr>
    <a:masterClrMapping/>
  </p:clrMapOvr>
  <p:transition>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30"/>
            <a:ext cx="8229600" cy="394970"/>
          </a:xfrm>
        </p:spPr>
        <p:txBody>
          <a:bodyPr>
            <a:normAutofit fontScale="90000"/>
          </a:bodyPr>
          <a:lstStyle/>
          <a:p>
            <a:r>
              <a:rPr lang="en-US" b="1" dirty="0" smtClean="0"/>
              <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a:xfrm>
            <a:off x="0" y="0"/>
            <a:ext cx="9067800" cy="6781800"/>
          </a:xfrm>
        </p:spPr>
        <p:txBody>
          <a:bodyPr>
            <a:normAutofit fontScale="97500"/>
          </a:bodyPr>
          <a:lstStyle/>
          <a:p>
            <a:r>
              <a:rPr lang="en-US" b="1" dirty="0" smtClean="0">
                <a:solidFill>
                  <a:prstClr val="black"/>
                </a:solidFill>
                <a:latin typeface="Times New Roman" panose="02020603050405020304" pitchFamily="18" charset="0"/>
                <a:cs typeface="Times New Roman" panose="02020603050405020304" pitchFamily="18" charset="0"/>
                <a:sym typeface="+mn-ea"/>
              </a:rPr>
              <a:t>Sport   it is an organized, competitive form of play. </a:t>
            </a:r>
          </a:p>
          <a:p>
            <a:r>
              <a:rPr lang="en-US" dirty="0" smtClean="0">
                <a:solidFill>
                  <a:prstClr val="black"/>
                </a:solidFill>
                <a:latin typeface="Times New Roman" panose="02020603050405020304" pitchFamily="18" charset="0"/>
                <a:cs typeface="Times New Roman" panose="02020603050405020304" pitchFamily="18" charset="0"/>
                <a:sym typeface="+mn-ea"/>
              </a:rPr>
              <a:t> is physical </a:t>
            </a:r>
            <a:r>
              <a:rPr lang="en-US" dirty="0" smtClean="0">
                <a:solidFill>
                  <a:srgbClr val="7030A0"/>
                </a:solidFill>
                <a:latin typeface="Times New Roman" panose="02020603050405020304" pitchFamily="18" charset="0"/>
                <a:cs typeface="Times New Roman" panose="02020603050405020304" pitchFamily="18" charset="0"/>
                <a:sym typeface="+mn-ea"/>
              </a:rPr>
              <a:t>activity or movement involving rules and competition</a:t>
            </a:r>
            <a:r>
              <a:rPr lang="en-US" dirty="0" smtClean="0">
                <a:solidFill>
                  <a:prstClr val="black"/>
                </a:solidFill>
                <a:latin typeface="Times New Roman" panose="02020603050405020304" pitchFamily="18" charset="0"/>
                <a:cs typeface="Times New Roman" panose="02020603050405020304" pitchFamily="18" charset="0"/>
                <a:sym typeface="+mn-ea"/>
              </a:rPr>
              <a:t>. Football, hockey, basketball and badminton are examples of specific sporting activities.</a:t>
            </a:r>
          </a:p>
          <a:p>
            <a:r>
              <a:rPr lang="en-US" b="1" dirty="0" smtClean="0">
                <a:solidFill>
                  <a:prstClr val="black"/>
                </a:solidFill>
                <a:latin typeface="Times New Roman" panose="02020603050405020304" pitchFamily="18" charset="0"/>
                <a:cs typeface="Times New Roman" panose="02020603050405020304" pitchFamily="18" charset="0"/>
                <a:sym typeface="+mn-ea"/>
              </a:rPr>
              <a:t>Game </a:t>
            </a:r>
            <a:r>
              <a:rPr lang="en-US" dirty="0">
                <a:solidFill>
                  <a:prstClr val="black"/>
                </a:solidFill>
                <a:latin typeface="Times New Roman" panose="02020603050405020304" pitchFamily="18" charset="0"/>
                <a:cs typeface="Times New Roman" panose="02020603050405020304" pitchFamily="18" charset="0"/>
                <a:sym typeface="+mn-ea"/>
              </a:rPr>
              <a:t>competitive form of </a:t>
            </a:r>
            <a:r>
              <a:rPr lang="en-US" dirty="0" smtClean="0">
                <a:solidFill>
                  <a:prstClr val="black"/>
                </a:solidFill>
                <a:latin typeface="Times New Roman" panose="02020603050405020304" pitchFamily="18" charset="0"/>
                <a:cs typeface="Times New Roman" panose="02020603050405020304" pitchFamily="18" charset="0"/>
                <a:sym typeface="+mn-ea"/>
              </a:rPr>
              <a:t>play.</a:t>
            </a:r>
          </a:p>
          <a:p>
            <a:r>
              <a:rPr lang="en-US" b="1" dirty="0"/>
              <a:t>Play</a:t>
            </a:r>
            <a:r>
              <a:rPr lang="en-US" dirty="0"/>
              <a:t> can at times be sport, but strictly speaking, sport is never simple play; the competitive aspect is essential to the nature of sport.</a:t>
            </a:r>
          </a:p>
          <a:p>
            <a:pPr marL="342900" lvl="0" indent="-342900">
              <a:lnSpc>
                <a:spcPct val="100000"/>
              </a:lnSpc>
              <a:spcBef>
                <a:spcPct val="20000"/>
              </a:spcBef>
            </a:pPr>
            <a:r>
              <a:rPr lang="en-US" b="1" dirty="0" smtClean="0">
                <a:solidFill>
                  <a:prstClr val="black"/>
                </a:solidFill>
                <a:latin typeface="Times New Roman" panose="02020603050405020304" pitchFamily="18" charset="0"/>
                <a:cs typeface="Times New Roman" panose="02020603050405020304" pitchFamily="18" charset="0"/>
                <a:sym typeface="+mn-ea"/>
              </a:rPr>
              <a:t>Exercise science</a:t>
            </a:r>
            <a:r>
              <a:rPr lang="en-US" dirty="0" smtClean="0">
                <a:solidFill>
                  <a:prstClr val="black"/>
                </a:solidFill>
                <a:latin typeface="Times New Roman" panose="02020603050405020304" pitchFamily="18" charset="0"/>
                <a:cs typeface="Times New Roman" panose="02020603050405020304" pitchFamily="18" charset="0"/>
                <a:sym typeface="+mn-ea"/>
              </a:rPr>
              <a:t> is the study of </a:t>
            </a:r>
            <a:r>
              <a:rPr lang="en-US" dirty="0" smtClean="0">
                <a:solidFill>
                  <a:srgbClr val="0070C0"/>
                </a:solidFill>
                <a:latin typeface="Times New Roman" panose="02020603050405020304" pitchFamily="18" charset="0"/>
                <a:cs typeface="Times New Roman" panose="02020603050405020304" pitchFamily="18" charset="0"/>
                <a:sym typeface="+mn-ea"/>
              </a:rPr>
              <a:t>how physical activity or exercise affects human health and function. </a:t>
            </a:r>
          </a:p>
          <a:p>
            <a:pPr marL="342900" lvl="0" indent="-342900">
              <a:lnSpc>
                <a:spcPct val="100000"/>
              </a:lnSpc>
              <a:spcBef>
                <a:spcPct val="20000"/>
              </a:spcBef>
            </a:pPr>
            <a:r>
              <a:rPr lang="en-US" b="1" dirty="0" smtClean="0">
                <a:solidFill>
                  <a:prstClr val="black"/>
                </a:solidFill>
                <a:latin typeface="Times New Roman" panose="02020603050405020304" pitchFamily="18" charset="0"/>
                <a:cs typeface="Times New Roman" panose="02020603050405020304" pitchFamily="18" charset="0"/>
                <a:sym typeface="+mn-ea"/>
              </a:rPr>
              <a:t>Sports science</a:t>
            </a:r>
            <a:r>
              <a:rPr lang="en-US" dirty="0" smtClean="0">
                <a:solidFill>
                  <a:prstClr val="black"/>
                </a:solidFill>
                <a:latin typeface="Times New Roman" panose="02020603050405020304" pitchFamily="18" charset="0"/>
                <a:cs typeface="Times New Roman" panose="02020603050405020304" pitchFamily="18" charset="0"/>
                <a:sym typeface="+mn-ea"/>
              </a:rPr>
              <a:t> is the study of </a:t>
            </a:r>
            <a:r>
              <a:rPr lang="en-US" dirty="0" smtClean="0">
                <a:solidFill>
                  <a:srgbClr val="0070C0"/>
                </a:solidFill>
                <a:latin typeface="Times New Roman" panose="02020603050405020304" pitchFamily="18" charset="0"/>
                <a:cs typeface="Times New Roman" panose="02020603050405020304" pitchFamily="18" charset="0"/>
                <a:sym typeface="+mn-ea"/>
              </a:rPr>
              <a:t>how physical activity or function affects sports performance.</a:t>
            </a:r>
            <a:endParaRPr lang="en-US" dirty="0" smtClean="0">
              <a:solidFill>
                <a:srgbClr val="0070C0"/>
              </a:solidFill>
              <a:latin typeface="Times New Roman" panose="02020603050405020304" pitchFamily="18" charset="0"/>
              <a:cs typeface="Times New Roman" panose="02020603050405020304" pitchFamily="18" charset="0"/>
            </a:endParaRP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Physical fitness is essential for human beings to adjust well with environment as mind and body are in complete harmony.</a:t>
            </a:r>
          </a:p>
          <a:p>
            <a:pPr algn="just"/>
            <a:r>
              <a:rPr lang="en-US" dirty="0" smtClean="0"/>
              <a:t>physical fitness is an important part of the normal growth and development of a child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algn="ctr">
              <a:lnSpc>
                <a:spcPct val="160000"/>
              </a:lnSpc>
              <a:buNone/>
            </a:pPr>
            <a:r>
              <a:rPr lang="en-US" b="1" dirty="0" smtClean="0">
                <a:solidFill>
                  <a:srgbClr val="0070C0"/>
                </a:solidFill>
                <a:latin typeface="Times New Roman" pitchFamily="18" charset="0"/>
                <a:cs typeface="Times New Roman" pitchFamily="18" charset="0"/>
                <a:sym typeface="+mn-ea"/>
              </a:rPr>
              <a:t>1.2 General Principles of Fitness Training</a:t>
            </a:r>
            <a:endParaRPr lang="en-US" dirty="0" smtClean="0">
              <a:solidFill>
                <a:srgbClr val="0070C0"/>
              </a:solidFill>
              <a:latin typeface="Times New Roman" pitchFamily="18" charset="0"/>
              <a:cs typeface="Times New Roman" pitchFamily="18" charset="0"/>
            </a:endParaRPr>
          </a:p>
          <a:p>
            <a:pPr algn="just">
              <a:lnSpc>
                <a:spcPct val="160000"/>
              </a:lnSpc>
            </a:pPr>
            <a:r>
              <a:rPr lang="en-US" sz="3900" dirty="0" smtClean="0">
                <a:solidFill>
                  <a:srgbClr val="FF0000"/>
                </a:solidFill>
                <a:latin typeface="Times New Roman" pitchFamily="18" charset="0"/>
                <a:cs typeface="Times New Roman" pitchFamily="18" charset="0"/>
              </a:rPr>
              <a:t>Training</a:t>
            </a:r>
            <a:r>
              <a:rPr lang="en-US" sz="3900" dirty="0" smtClean="0">
                <a:latin typeface="Times New Roman" pitchFamily="18" charset="0"/>
                <a:cs typeface="Times New Roman" pitchFamily="18" charset="0"/>
              </a:rPr>
              <a:t> is </a:t>
            </a:r>
            <a:r>
              <a:rPr lang="en-US" sz="3900" dirty="0" smtClean="0">
                <a:solidFill>
                  <a:srgbClr val="FF0000"/>
                </a:solidFill>
                <a:latin typeface="Times New Roman" pitchFamily="18" charset="0"/>
                <a:cs typeface="Times New Roman" pitchFamily="18" charset="0"/>
              </a:rPr>
              <a:t>a systematic process </a:t>
            </a:r>
            <a:r>
              <a:rPr lang="en-US" sz="3900" dirty="0" smtClean="0">
                <a:latin typeface="Times New Roman" pitchFamily="18" charset="0"/>
                <a:cs typeface="Times New Roman" pitchFamily="18" charset="0"/>
              </a:rPr>
              <a:t>in which athletes can </a:t>
            </a:r>
            <a:r>
              <a:rPr lang="en-US" sz="3900" dirty="0" smtClean="0">
                <a:solidFill>
                  <a:srgbClr val="7030A0"/>
                </a:solidFill>
                <a:latin typeface="Times New Roman" pitchFamily="18" charset="0"/>
                <a:cs typeface="Times New Roman" pitchFamily="18" charset="0"/>
              </a:rPr>
              <a:t>improve</a:t>
            </a:r>
            <a:r>
              <a:rPr lang="en-US" sz="3900" dirty="0" smtClean="0">
                <a:latin typeface="Times New Roman" pitchFamily="18" charset="0"/>
                <a:cs typeface="Times New Roman" pitchFamily="18" charset="0"/>
              </a:rPr>
              <a:t> </a:t>
            </a:r>
            <a:r>
              <a:rPr lang="en-US" sz="3900" dirty="0" smtClean="0">
                <a:solidFill>
                  <a:srgbClr val="7030A0"/>
                </a:solidFill>
                <a:latin typeface="Times New Roman" pitchFamily="18" charset="0"/>
                <a:cs typeface="Times New Roman" pitchFamily="18" charset="0"/>
              </a:rPr>
              <a:t>their</a:t>
            </a:r>
            <a:r>
              <a:rPr lang="en-US" sz="3900" dirty="0" smtClean="0">
                <a:latin typeface="Times New Roman" pitchFamily="18" charset="0"/>
                <a:cs typeface="Times New Roman" pitchFamily="18" charset="0"/>
              </a:rPr>
              <a:t> </a:t>
            </a:r>
            <a:r>
              <a:rPr lang="en-US" sz="3900" dirty="0" smtClean="0">
                <a:solidFill>
                  <a:srgbClr val="7030A0"/>
                </a:solidFill>
                <a:latin typeface="Times New Roman" pitchFamily="18" charset="0"/>
                <a:cs typeface="Times New Roman" pitchFamily="18" charset="0"/>
              </a:rPr>
              <a:t>fitness</a:t>
            </a:r>
            <a:r>
              <a:rPr lang="en-US" sz="3900" dirty="0" smtClean="0">
                <a:latin typeface="Times New Roman" pitchFamily="18" charset="0"/>
                <a:cs typeface="Times New Roman" pitchFamily="18" charset="0"/>
              </a:rPr>
              <a:t> to meet the </a:t>
            </a:r>
            <a:r>
              <a:rPr lang="en-US" sz="3900" dirty="0" smtClean="0">
                <a:solidFill>
                  <a:srgbClr val="7030A0"/>
                </a:solidFill>
                <a:latin typeface="Times New Roman" pitchFamily="18" charset="0"/>
                <a:cs typeface="Times New Roman" pitchFamily="18" charset="0"/>
              </a:rPr>
              <a:t>demands of their sport/activity</a:t>
            </a:r>
            <a:r>
              <a:rPr lang="en-US" sz="3900" dirty="0" smtClean="0">
                <a:latin typeface="Times New Roman" pitchFamily="18" charset="0"/>
                <a:cs typeface="Times New Roman" pitchFamily="18" charset="0"/>
              </a:rPr>
              <a:t>. </a:t>
            </a:r>
          </a:p>
          <a:p>
            <a:pPr algn="just">
              <a:lnSpc>
                <a:spcPct val="160000"/>
              </a:lnSpc>
            </a:pPr>
            <a:r>
              <a:rPr lang="en-US" sz="3900" dirty="0" smtClean="0">
                <a:solidFill>
                  <a:srgbClr val="FF0000"/>
                </a:solidFill>
                <a:latin typeface="Times New Roman" pitchFamily="18" charset="0"/>
                <a:cs typeface="Times New Roman" pitchFamily="18" charset="0"/>
              </a:rPr>
              <a:t>Training</a:t>
            </a:r>
            <a:r>
              <a:rPr lang="en-US" sz="3900" dirty="0" smtClean="0">
                <a:latin typeface="Times New Roman" pitchFamily="18" charset="0"/>
                <a:cs typeface="Times New Roman" pitchFamily="18" charset="0"/>
              </a:rPr>
              <a:t> is </a:t>
            </a:r>
            <a:r>
              <a:rPr lang="en-US" sz="3900" dirty="0" smtClean="0">
                <a:solidFill>
                  <a:srgbClr val="FF0000"/>
                </a:solidFill>
                <a:latin typeface="Times New Roman" pitchFamily="18" charset="0"/>
                <a:cs typeface="Times New Roman" pitchFamily="18" charset="0"/>
              </a:rPr>
              <a:t>a long-term process </a:t>
            </a:r>
            <a:r>
              <a:rPr lang="en-US" sz="3900" dirty="0" smtClean="0">
                <a:latin typeface="Times New Roman" pitchFamily="18" charset="0"/>
                <a:cs typeface="Times New Roman" pitchFamily="18" charset="0"/>
              </a:rPr>
              <a:t>that is progressive and meets the individual at their level of fitness and condition. </a:t>
            </a:r>
          </a:p>
          <a:p>
            <a:pPr algn="just">
              <a:lnSpc>
                <a:spcPct val="160000"/>
              </a:lnSpc>
            </a:pPr>
            <a:r>
              <a:rPr lang="en-US" sz="3900" dirty="0" smtClean="0">
                <a:solidFill>
                  <a:srgbClr val="FF0000"/>
                </a:solidFill>
                <a:latin typeface="Times New Roman" pitchFamily="18" charset="0"/>
                <a:cs typeface="Times New Roman" pitchFamily="18" charset="0"/>
              </a:rPr>
              <a:t>Training</a:t>
            </a:r>
            <a:r>
              <a:rPr lang="en-US" sz="3900" dirty="0" smtClean="0">
                <a:latin typeface="Times New Roman" pitchFamily="18" charset="0"/>
                <a:cs typeface="Times New Roman" pitchFamily="18" charset="0"/>
              </a:rPr>
              <a:t> can uses both general and event-specific exercises to develop individuals for their sport. </a:t>
            </a:r>
          </a:p>
        </p:txBody>
      </p:sp>
    </p:spTree>
  </p:cSld>
  <p:clrMapOvr>
    <a:masterClrMapping/>
  </p:clrMapOvr>
  <p:transition>
    <p:pull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fontScale="92500" lnSpcReduction="20000"/>
          </a:bodyPr>
          <a:lstStyle/>
          <a:p>
            <a:pPr algn="just">
              <a:lnSpc>
                <a:spcPct val="160000"/>
              </a:lnSpc>
              <a:buNone/>
            </a:pPr>
            <a:r>
              <a:rPr lang="en-US" dirty="0" smtClean="0">
                <a:latin typeface="Times New Roman" pitchFamily="18" charset="0"/>
                <a:cs typeface="Times New Roman" pitchFamily="18" charset="0"/>
              </a:rPr>
              <a:t>There are </a:t>
            </a:r>
            <a:r>
              <a:rPr lang="en-US" dirty="0" smtClean="0">
                <a:solidFill>
                  <a:srgbClr val="FF0000"/>
                </a:solidFill>
                <a:latin typeface="Times New Roman" pitchFamily="18" charset="0"/>
                <a:cs typeface="Times New Roman" pitchFamily="18" charset="0"/>
              </a:rPr>
              <a:t>8-10 Principles of training </a:t>
            </a:r>
            <a:r>
              <a:rPr lang="en-US" dirty="0" smtClean="0">
                <a:latin typeface="Times New Roman" pitchFamily="18" charset="0"/>
                <a:cs typeface="Times New Roman" pitchFamily="18" charset="0"/>
              </a:rPr>
              <a:t>in the </a:t>
            </a:r>
            <a:r>
              <a:rPr lang="en-US" dirty="0" smtClean="0">
                <a:solidFill>
                  <a:srgbClr val="00B050"/>
                </a:solidFill>
                <a:latin typeface="Times New Roman" pitchFamily="18" charset="0"/>
                <a:cs typeface="Times New Roman" pitchFamily="18" charset="0"/>
              </a:rPr>
              <a:t>development</a:t>
            </a:r>
            <a:r>
              <a:rPr lang="en-US" dirty="0" smtClean="0">
                <a:latin typeface="Times New Roman" pitchFamily="18" charset="0"/>
                <a:cs typeface="Times New Roman" pitchFamily="18" charset="0"/>
              </a:rPr>
              <a:t> of </a:t>
            </a:r>
            <a:r>
              <a:rPr lang="en-US" dirty="0" smtClean="0">
                <a:solidFill>
                  <a:srgbClr val="00B050"/>
                </a:solidFill>
                <a:latin typeface="Times New Roman" pitchFamily="18" charset="0"/>
                <a:cs typeface="Times New Roman" pitchFamily="18" charset="0"/>
              </a:rPr>
              <a:t>Physical Fitness</a:t>
            </a:r>
            <a:r>
              <a:rPr lang="en-US" dirty="0" smtClean="0">
                <a:latin typeface="Times New Roman" pitchFamily="18" charset="0"/>
                <a:cs typeface="Times New Roman" pitchFamily="18" charset="0"/>
              </a:rPr>
              <a:t>: </a:t>
            </a:r>
          </a:p>
          <a:p>
            <a:pPr marL="971550" lvl="1" indent="-514350" algn="just">
              <a:lnSpc>
                <a:spcPct val="160000"/>
              </a:lnSpc>
              <a:buFont typeface="+mj-lt"/>
              <a:buAutoNum type="arabicPeriod"/>
            </a:pPr>
            <a:r>
              <a:rPr lang="en-US" b="1" dirty="0" smtClean="0">
                <a:solidFill>
                  <a:srgbClr val="0070C0"/>
                </a:solidFill>
                <a:latin typeface="Times New Roman" pitchFamily="18" charset="0"/>
                <a:cs typeface="Times New Roman" pitchFamily="18" charset="0"/>
              </a:rPr>
              <a:t>Specificity</a:t>
            </a:r>
          </a:p>
          <a:p>
            <a:pPr marL="971550" lvl="1" indent="-514350" algn="just">
              <a:lnSpc>
                <a:spcPct val="160000"/>
              </a:lnSpc>
              <a:buFont typeface="+mj-lt"/>
              <a:buAutoNum type="arabicPeriod"/>
            </a:pPr>
            <a:r>
              <a:rPr lang="en-US" b="1" dirty="0" smtClean="0">
                <a:solidFill>
                  <a:srgbClr val="0070C0"/>
                </a:solidFill>
                <a:latin typeface="Times New Roman" pitchFamily="18" charset="0"/>
                <a:cs typeface="Times New Roman" pitchFamily="18" charset="0"/>
              </a:rPr>
              <a:t>Individual Differences (Individuality)</a:t>
            </a:r>
          </a:p>
          <a:p>
            <a:pPr marL="971550" lvl="1" indent="-514350" algn="just">
              <a:lnSpc>
                <a:spcPct val="160000"/>
              </a:lnSpc>
              <a:buFont typeface="+mj-lt"/>
              <a:buAutoNum type="arabicPeriod"/>
            </a:pPr>
            <a:r>
              <a:rPr lang="en-US" b="1" dirty="0" smtClean="0">
                <a:solidFill>
                  <a:srgbClr val="0070C0"/>
                </a:solidFill>
                <a:latin typeface="Times New Roman" pitchFamily="18" charset="0"/>
                <a:cs typeface="Times New Roman" pitchFamily="18" charset="0"/>
              </a:rPr>
              <a:t>Overload</a:t>
            </a:r>
          </a:p>
          <a:p>
            <a:pPr marL="971550" lvl="1" indent="-514350" algn="just">
              <a:lnSpc>
                <a:spcPct val="160000"/>
              </a:lnSpc>
              <a:buFont typeface="+mj-lt"/>
              <a:buAutoNum type="arabicPeriod"/>
            </a:pPr>
            <a:r>
              <a:rPr lang="en-US" b="1" dirty="0" smtClean="0">
                <a:solidFill>
                  <a:srgbClr val="0070C0"/>
                </a:solidFill>
                <a:latin typeface="Times New Roman" pitchFamily="18" charset="0"/>
                <a:cs typeface="Times New Roman" pitchFamily="18" charset="0"/>
              </a:rPr>
              <a:t>Progression</a:t>
            </a:r>
          </a:p>
          <a:p>
            <a:pPr marL="971550" lvl="1" indent="-514350">
              <a:lnSpc>
                <a:spcPct val="160000"/>
              </a:lnSpc>
              <a:buFont typeface="+mj-lt"/>
              <a:buAutoNum type="arabicPeriod"/>
            </a:pPr>
            <a:r>
              <a:rPr lang="en-US" b="1" dirty="0" smtClean="0">
                <a:solidFill>
                  <a:srgbClr val="0070C0"/>
                </a:solidFill>
                <a:latin typeface="Times New Roman" pitchFamily="18" charset="0"/>
                <a:cs typeface="Times New Roman" pitchFamily="18" charset="0"/>
              </a:rPr>
              <a:t>Principle of Rest, Recovery, and Per iodization</a:t>
            </a:r>
          </a:p>
          <a:p>
            <a:pPr marL="971550" lvl="1" indent="-514350">
              <a:lnSpc>
                <a:spcPct val="160000"/>
              </a:lnSpc>
              <a:buFont typeface="+mj-lt"/>
              <a:buAutoNum type="arabicPeriod"/>
            </a:pPr>
            <a:r>
              <a:rPr lang="en-GB" b="1" dirty="0" smtClean="0">
                <a:solidFill>
                  <a:srgbClr val="0070C0"/>
                </a:solidFill>
                <a:latin typeface="Times New Roman" pitchFamily="18" charset="0"/>
                <a:cs typeface="Times New Roman" pitchFamily="18" charset="0"/>
              </a:rPr>
              <a:t>Tedium</a:t>
            </a:r>
          </a:p>
          <a:p>
            <a:pPr marL="971550" lvl="1" indent="-514350" algn="just">
              <a:lnSpc>
                <a:spcPct val="160000"/>
              </a:lnSpc>
              <a:buFont typeface="+mj-lt"/>
              <a:buAutoNum type="arabicPeriod"/>
            </a:pPr>
            <a:r>
              <a:rPr lang="en-US" b="1" dirty="0" smtClean="0">
                <a:solidFill>
                  <a:srgbClr val="0070C0"/>
                </a:solidFill>
                <a:latin typeface="Times New Roman" pitchFamily="18" charset="0"/>
                <a:cs typeface="Times New Roman" pitchFamily="18" charset="0"/>
              </a:rPr>
              <a:t>Reversibility</a:t>
            </a:r>
          </a:p>
          <a:p>
            <a:pPr marL="971550" lvl="1" indent="-514350" algn="just">
              <a:lnSpc>
                <a:spcPct val="160000"/>
              </a:lnSpc>
              <a:buFont typeface="+mj-lt"/>
              <a:buAutoNum type="arabicPeriod"/>
            </a:pPr>
            <a:r>
              <a:rPr lang="en-US" b="1" dirty="0" smtClean="0">
                <a:solidFill>
                  <a:srgbClr val="0070C0"/>
                </a:solidFill>
                <a:latin typeface="Times New Roman" pitchFamily="18" charset="0"/>
                <a:cs typeface="Times New Roman" pitchFamily="18" charset="0"/>
              </a:rPr>
              <a:t>Warming up and Cooling down</a:t>
            </a:r>
          </a:p>
        </p:txBody>
      </p:sp>
    </p:spTree>
  </p:cSld>
  <p:clrMapOvr>
    <a:masterClrMapping/>
  </p:clrMapOvr>
  <p:transition>
    <p:pull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pPr lvl="1" algn="ctr" rtl="0">
              <a:spcBef>
                <a:spcPct val="0"/>
              </a:spcBef>
            </a:pPr>
            <a:r>
              <a:rPr lang="en-US" b="1" i="1" dirty="0" smtClean="0"/>
              <a:t/>
            </a:r>
            <a:br>
              <a:rPr lang="en-US" b="1" i="1" dirty="0" smtClean="0"/>
            </a:br>
            <a:r>
              <a:rPr lang="en-US" sz="3100" b="1" i="1" dirty="0" smtClean="0"/>
              <a:t>Principles </a:t>
            </a:r>
            <a:r>
              <a:rPr lang="en-US" sz="3100" b="1" i="1" dirty="0"/>
              <a:t>of Training</a:t>
            </a:r>
            <a:r>
              <a:rPr lang="en-US" sz="1600" dirty="0"/>
              <a:t/>
            </a:r>
            <a:br>
              <a:rPr lang="en-US" sz="1600" dirty="0"/>
            </a:br>
            <a:endParaRPr lang="en-US" dirty="0"/>
          </a:p>
        </p:txBody>
      </p:sp>
      <p:sp>
        <p:nvSpPr>
          <p:cNvPr id="3" name="Content Placeholder 2"/>
          <p:cNvSpPr>
            <a:spLocks noGrp="1"/>
          </p:cNvSpPr>
          <p:nvPr>
            <p:ph idx="1"/>
          </p:nvPr>
        </p:nvSpPr>
        <p:spPr>
          <a:xfrm>
            <a:off x="457200" y="914400"/>
            <a:ext cx="8229600" cy="5211763"/>
          </a:xfrm>
        </p:spPr>
        <p:txBody>
          <a:bodyPr>
            <a:normAutofit lnSpcReduction="10000"/>
          </a:bodyPr>
          <a:lstStyle/>
          <a:p>
            <a:r>
              <a:rPr lang="en-US" sz="3600" b="1" i="1" dirty="0" smtClean="0"/>
              <a:t>The principle of overload </a:t>
            </a:r>
          </a:p>
          <a:p>
            <a:pPr>
              <a:buNone/>
            </a:pPr>
            <a:r>
              <a:rPr lang="en-US" sz="3600" b="1" i="1" dirty="0" smtClean="0"/>
              <a:t>    </a:t>
            </a:r>
            <a:r>
              <a:rPr lang="en-US" sz="3600" i="1" dirty="0" smtClean="0"/>
              <a:t>“Exercising at a higher level than normal.</a:t>
            </a:r>
          </a:p>
          <a:p>
            <a:pPr>
              <a:buNone/>
            </a:pPr>
            <a:endParaRPr lang="en-US" sz="3600" b="1" i="1" dirty="0" smtClean="0"/>
          </a:p>
          <a:p>
            <a:r>
              <a:rPr lang="en-US" sz="3600" b="1" i="1" dirty="0" smtClean="0"/>
              <a:t>The principle of progression:</a:t>
            </a:r>
          </a:p>
          <a:p>
            <a:pPr>
              <a:buNone/>
            </a:pPr>
            <a:r>
              <a:rPr lang="en-US" sz="3600" i="1" dirty="0" smtClean="0"/>
              <a:t>    “Gradually increasing the level and intensity of exercise.” </a:t>
            </a:r>
            <a:endParaRPr lang="en-US" sz="3600" b="1" i="1" dirty="0" smtClean="0"/>
          </a:p>
          <a:p>
            <a:r>
              <a:rPr lang="en-US" sz="3600" dirty="0" smtClean="0"/>
              <a:t> </a:t>
            </a:r>
            <a:r>
              <a:rPr lang="en-US" sz="3600" b="1" i="1" dirty="0" smtClean="0"/>
              <a:t>The principle of consistency</a:t>
            </a:r>
          </a:p>
          <a:p>
            <a:pPr>
              <a:buNone/>
            </a:pPr>
            <a:r>
              <a:rPr lang="en-US" sz="3600" i="1" dirty="0" smtClean="0"/>
              <a:t>    Engaging in fitness activities on a regular basis.” </a:t>
            </a:r>
            <a:endParaRPr lang="en-US" sz="3600" b="1" i="1" dirty="0" smtClean="0"/>
          </a:p>
          <a:p>
            <a:pPr>
              <a:buNone/>
            </a:pPr>
            <a:endParaRPr lang="en-US" dirty="0" smtClean="0"/>
          </a:p>
          <a:p>
            <a:endParaRPr lang="en-US" b="1" i="1" dirty="0" smtClean="0"/>
          </a:p>
          <a:p>
            <a:endParaRPr lang="en-US" dirty="0"/>
          </a:p>
        </p:txBody>
      </p:sp>
    </p:spTree>
    <p:extLst>
      <p:ext uri="{BB962C8B-B14F-4D97-AF65-F5344CB8AC3E}">
        <p14:creationId xmlns:p14="http://schemas.microsoft.com/office/powerpoint/2010/main" val="1250233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096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609600"/>
            <a:ext cx="8229600" cy="5715000"/>
          </a:xfrm>
        </p:spPr>
        <p:txBody>
          <a:bodyPr>
            <a:normAutofit/>
          </a:bodyPr>
          <a:lstStyle/>
          <a:p>
            <a:r>
              <a:rPr lang="en-US" sz="3600" b="1" i="1" dirty="0" smtClean="0"/>
              <a:t>The principle of specificity:</a:t>
            </a:r>
          </a:p>
          <a:p>
            <a:pPr>
              <a:buNone/>
            </a:pPr>
            <a:r>
              <a:rPr lang="en-US" sz="3600" i="1" dirty="0" smtClean="0"/>
              <a:t>    “The type of physical changes that occur directly related to the type of training used.”</a:t>
            </a:r>
            <a:r>
              <a:rPr lang="en-US" sz="3600" dirty="0" smtClean="0"/>
              <a:t> </a:t>
            </a:r>
            <a:endParaRPr lang="en-US" sz="3600" b="1" i="1" dirty="0" smtClean="0"/>
          </a:p>
          <a:p>
            <a:r>
              <a:rPr lang="en-US" sz="3600" b="1" i="1" dirty="0" smtClean="0"/>
              <a:t>The principle of individuality</a:t>
            </a:r>
          </a:p>
          <a:p>
            <a:pPr>
              <a:buNone/>
            </a:pPr>
            <a:r>
              <a:rPr lang="en-US" sz="3600" i="1" dirty="0" smtClean="0"/>
              <a:t>   No two individuals are exactly the same.”</a:t>
            </a:r>
            <a:endParaRPr lang="en-US" sz="3600" b="1" i="1" dirty="0" smtClean="0"/>
          </a:p>
          <a:p>
            <a:r>
              <a:rPr lang="en-US" sz="3600" b="1" i="1" dirty="0" smtClean="0"/>
              <a:t>The principle of reversibility</a:t>
            </a:r>
          </a:p>
          <a:p>
            <a:pPr>
              <a:buNone/>
            </a:pPr>
            <a:r>
              <a:rPr lang="en-US" sz="3600" i="1" dirty="0" smtClean="0"/>
              <a:t>    “The benefits achieved from overload last only as long as overload continues.”</a:t>
            </a:r>
            <a:endParaRPr lang="en-US" sz="3600" b="1" i="1" dirty="0" smtClean="0"/>
          </a:p>
          <a:p>
            <a:endParaRPr lang="en-US" dirty="0"/>
          </a:p>
        </p:txBody>
      </p:sp>
    </p:spTree>
    <p:extLst>
      <p:ext uri="{BB962C8B-B14F-4D97-AF65-F5344CB8AC3E}">
        <p14:creationId xmlns:p14="http://schemas.microsoft.com/office/powerpoint/2010/main" val="1271613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0" name="Rectangle 10"/>
          <p:cNvSpPr>
            <a:spLocks noChangeArrowheads="1"/>
          </p:cNvSpPr>
          <p:nvPr/>
        </p:nvSpPr>
        <p:spPr bwMode="auto">
          <a:xfrm>
            <a:off x="2700338" y="2349500"/>
            <a:ext cx="3384550" cy="3527425"/>
          </a:xfrm>
          <a:prstGeom prst="rect">
            <a:avLst/>
          </a:prstGeom>
          <a:gradFill rotWithShape="1">
            <a:gsLst>
              <a:gs pos="0">
                <a:srgbClr val="6699FF">
                  <a:alpha val="67000"/>
                </a:srgbClr>
              </a:gs>
              <a:gs pos="50000">
                <a:srgbClr val="D9ECFF"/>
              </a:gs>
              <a:gs pos="100000">
                <a:srgbClr val="6699FF">
                  <a:alpha val="67000"/>
                </a:srgbClr>
              </a:gs>
            </a:gsLst>
            <a:lin ang="0" scaled="1"/>
          </a:gradFill>
          <a:ln w="31750">
            <a:solidFill>
              <a:srgbClr val="000080"/>
            </a:solidFill>
            <a:miter lim="800000"/>
            <a:headEnd/>
            <a:tailEnd/>
          </a:ln>
          <a:effectLst/>
        </p:spPr>
        <p:txBody>
          <a:bodyPr wrap="none" anchor="ctr"/>
          <a:lstStyle/>
          <a:p>
            <a:pPr>
              <a:defRPr/>
            </a:pPr>
            <a:endParaRPr lang="en-US">
              <a:cs typeface="+mn-cs"/>
            </a:endParaRPr>
          </a:p>
        </p:txBody>
      </p:sp>
      <p:sp>
        <p:nvSpPr>
          <p:cNvPr id="35845" name="Rectangle 2"/>
          <p:cNvSpPr>
            <a:spLocks noGrp="1" noChangeArrowheads="1"/>
          </p:cNvSpPr>
          <p:nvPr>
            <p:ph type="title"/>
          </p:nvPr>
        </p:nvSpPr>
        <p:spPr>
          <a:xfrm>
            <a:off x="457200" y="152400"/>
            <a:ext cx="8229600" cy="381000"/>
          </a:xfrm>
        </p:spPr>
        <p:txBody>
          <a:bodyPr>
            <a:normAutofit fontScale="90000"/>
          </a:bodyPr>
          <a:lstStyle/>
          <a:p>
            <a:pPr eaLnBrk="1" hangingPunct="1"/>
            <a:r>
              <a:rPr lang="en-GB" dirty="0" smtClean="0"/>
              <a:t>Principles of training</a:t>
            </a:r>
            <a:endParaRPr lang="en-US" dirty="0" smtClean="0"/>
          </a:p>
        </p:txBody>
      </p:sp>
      <p:sp>
        <p:nvSpPr>
          <p:cNvPr id="35846" name="Text Box 6"/>
          <p:cNvSpPr txBox="1">
            <a:spLocks noChangeArrowheads="1"/>
          </p:cNvSpPr>
          <p:nvPr/>
        </p:nvSpPr>
        <p:spPr bwMode="auto">
          <a:xfrm>
            <a:off x="228600" y="685800"/>
            <a:ext cx="8231188" cy="175432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a:spcBef>
                <a:spcPct val="50000"/>
              </a:spcBef>
            </a:pPr>
            <a:r>
              <a:rPr lang="en-GB" sz="2400" b="0" dirty="0">
                <a:solidFill>
                  <a:srgbClr val="010066"/>
                </a:solidFill>
              </a:rPr>
              <a:t>When planning any training, you have to apply the </a:t>
            </a:r>
            <a:r>
              <a:rPr lang="en-GB" sz="2400" dirty="0">
                <a:solidFill>
                  <a:srgbClr val="FF6600"/>
                </a:solidFill>
              </a:rPr>
              <a:t>principles of training</a:t>
            </a:r>
            <a:r>
              <a:rPr lang="en-GB" sz="2400" b="0" dirty="0">
                <a:solidFill>
                  <a:srgbClr val="010066"/>
                </a:solidFill>
              </a:rPr>
              <a:t>. </a:t>
            </a:r>
            <a:endParaRPr lang="en-GB" sz="2400" b="0" dirty="0" smtClean="0">
              <a:solidFill>
                <a:srgbClr val="010066"/>
              </a:solidFill>
            </a:endParaRPr>
          </a:p>
          <a:p>
            <a:pPr>
              <a:spcBef>
                <a:spcPct val="50000"/>
              </a:spcBef>
            </a:pPr>
            <a:r>
              <a:rPr lang="en-GB" sz="2400" b="0" dirty="0" smtClean="0">
                <a:solidFill>
                  <a:srgbClr val="010066"/>
                </a:solidFill>
              </a:rPr>
              <a:t>The </a:t>
            </a:r>
            <a:r>
              <a:rPr lang="en-GB" sz="2400" b="0" dirty="0">
                <a:solidFill>
                  <a:srgbClr val="010066"/>
                </a:solidFill>
              </a:rPr>
              <a:t>principles can be easily memorized using the mnemonic, </a:t>
            </a:r>
            <a:r>
              <a:rPr lang="en-GB" sz="2400" dirty="0">
                <a:solidFill>
                  <a:srgbClr val="FF6600"/>
                </a:solidFill>
              </a:rPr>
              <a:t>SPORT</a:t>
            </a:r>
            <a:r>
              <a:rPr lang="en-GB" sz="2400" b="0" dirty="0">
                <a:solidFill>
                  <a:srgbClr val="010066"/>
                </a:solidFill>
              </a:rPr>
              <a:t>.</a:t>
            </a:r>
          </a:p>
        </p:txBody>
      </p:sp>
      <p:sp>
        <p:nvSpPr>
          <p:cNvPr id="51207" name="Text Box 7"/>
          <p:cNvSpPr txBox="1">
            <a:spLocks noChangeArrowheads="1"/>
          </p:cNvSpPr>
          <p:nvPr/>
        </p:nvSpPr>
        <p:spPr bwMode="auto">
          <a:xfrm>
            <a:off x="3132138" y="2420938"/>
            <a:ext cx="3960812" cy="3208337"/>
          </a:xfrm>
          <a:prstGeom prst="rect">
            <a:avLst/>
          </a:prstGeom>
          <a:noFill/>
          <a:ln w="9525">
            <a:noFill/>
            <a:miter lim="800000"/>
            <a:headEnd/>
            <a:tailEnd/>
          </a:ln>
        </p:spPr>
        <p:txBody>
          <a:bodyPr>
            <a:spAutoFit/>
          </a:bodyPr>
          <a:lstStyle/>
          <a:p>
            <a:pPr>
              <a:spcBef>
                <a:spcPct val="35000"/>
              </a:spcBef>
            </a:pPr>
            <a:r>
              <a:rPr lang="en-GB" sz="3200" dirty="0" smtClean="0">
                <a:solidFill>
                  <a:srgbClr val="FF6600"/>
                </a:solidFill>
              </a:rPr>
              <a:t>Specificity</a:t>
            </a:r>
            <a:r>
              <a:rPr lang="en-GB" sz="3200" dirty="0">
                <a:solidFill>
                  <a:srgbClr val="FF6600"/>
                </a:solidFill>
              </a:rPr>
              <a:t>		</a:t>
            </a:r>
          </a:p>
          <a:p>
            <a:pPr>
              <a:spcBef>
                <a:spcPct val="35000"/>
              </a:spcBef>
            </a:pPr>
            <a:r>
              <a:rPr lang="en-GB" sz="3200" dirty="0" smtClean="0">
                <a:solidFill>
                  <a:srgbClr val="FF6600"/>
                </a:solidFill>
              </a:rPr>
              <a:t>Progression</a:t>
            </a:r>
            <a:r>
              <a:rPr lang="en-GB" sz="3200" dirty="0">
                <a:solidFill>
                  <a:srgbClr val="FF6600"/>
                </a:solidFill>
              </a:rPr>
              <a:t>		</a:t>
            </a:r>
          </a:p>
          <a:p>
            <a:pPr>
              <a:spcBef>
                <a:spcPct val="35000"/>
              </a:spcBef>
            </a:pPr>
            <a:r>
              <a:rPr lang="en-GB" sz="3200" dirty="0" smtClean="0">
                <a:solidFill>
                  <a:srgbClr val="FF6600"/>
                </a:solidFill>
              </a:rPr>
              <a:t>Overload</a:t>
            </a:r>
            <a:r>
              <a:rPr lang="en-GB" sz="3200" dirty="0">
                <a:solidFill>
                  <a:srgbClr val="FF6600"/>
                </a:solidFill>
              </a:rPr>
              <a:t>		</a:t>
            </a:r>
          </a:p>
          <a:p>
            <a:pPr>
              <a:spcBef>
                <a:spcPct val="35000"/>
              </a:spcBef>
            </a:pPr>
            <a:r>
              <a:rPr lang="en-GB" sz="3200" dirty="0">
                <a:solidFill>
                  <a:srgbClr val="FF6600"/>
                </a:solidFill>
              </a:rPr>
              <a:t>Reversibility		</a:t>
            </a:r>
          </a:p>
          <a:p>
            <a:pPr>
              <a:spcBef>
                <a:spcPct val="35000"/>
              </a:spcBef>
            </a:pPr>
            <a:r>
              <a:rPr lang="en-GB" sz="3200" dirty="0">
                <a:solidFill>
                  <a:srgbClr val="FF6600"/>
                </a:solidFill>
              </a:rPr>
              <a:t>Tedium			</a:t>
            </a:r>
          </a:p>
        </p:txBody>
      </p:sp>
      <p:sp>
        <p:nvSpPr>
          <p:cNvPr id="51208" name="Text Box 8"/>
          <p:cNvSpPr txBox="1">
            <a:spLocks noChangeArrowheads="1"/>
          </p:cNvSpPr>
          <p:nvPr/>
        </p:nvSpPr>
        <p:spPr bwMode="auto">
          <a:xfrm>
            <a:off x="3132138" y="2420938"/>
            <a:ext cx="1028700" cy="3208337"/>
          </a:xfrm>
          <a:prstGeom prst="rect">
            <a:avLst/>
          </a:prstGeom>
          <a:noFill/>
          <a:ln w="9525" algn="ctr">
            <a:noFill/>
            <a:miter lim="800000"/>
            <a:headEnd/>
            <a:tailEnd/>
          </a:ln>
        </p:spPr>
        <p:txBody>
          <a:bodyPr>
            <a:spAutoFit/>
          </a:bodyPr>
          <a:lstStyle/>
          <a:p>
            <a:pPr>
              <a:spcBef>
                <a:spcPct val="35000"/>
              </a:spcBef>
            </a:pPr>
            <a:r>
              <a:rPr lang="en-GB" sz="3200" dirty="0" smtClean="0">
                <a:solidFill>
                  <a:srgbClr val="000066"/>
                </a:solidFill>
              </a:rPr>
              <a:t>S</a:t>
            </a:r>
          </a:p>
          <a:p>
            <a:pPr>
              <a:spcBef>
                <a:spcPct val="35000"/>
              </a:spcBef>
            </a:pPr>
            <a:r>
              <a:rPr lang="en-GB" sz="3200" dirty="0" smtClean="0">
                <a:solidFill>
                  <a:srgbClr val="000066"/>
                </a:solidFill>
              </a:rPr>
              <a:t>P</a:t>
            </a:r>
          </a:p>
          <a:p>
            <a:pPr>
              <a:spcBef>
                <a:spcPct val="35000"/>
              </a:spcBef>
            </a:pPr>
            <a:r>
              <a:rPr lang="en-GB" sz="3200" dirty="0" smtClean="0">
                <a:solidFill>
                  <a:srgbClr val="000066"/>
                </a:solidFill>
              </a:rPr>
              <a:t>O</a:t>
            </a:r>
            <a:endParaRPr lang="en-GB" sz="3200" dirty="0">
              <a:solidFill>
                <a:srgbClr val="000066"/>
              </a:solidFill>
            </a:endParaRPr>
          </a:p>
          <a:p>
            <a:pPr>
              <a:spcBef>
                <a:spcPct val="35000"/>
              </a:spcBef>
            </a:pPr>
            <a:r>
              <a:rPr lang="en-GB" sz="3200" dirty="0">
                <a:solidFill>
                  <a:srgbClr val="000066"/>
                </a:solidFill>
              </a:rPr>
              <a:t>R</a:t>
            </a:r>
          </a:p>
          <a:p>
            <a:pPr>
              <a:spcBef>
                <a:spcPct val="35000"/>
              </a:spcBef>
            </a:pPr>
            <a:r>
              <a:rPr lang="en-GB" sz="3200" dirty="0">
                <a:solidFill>
                  <a:srgbClr val="000066"/>
                </a:solidFill>
              </a:rPr>
              <a:t>T</a:t>
            </a:r>
          </a:p>
        </p:txBody>
      </p:sp>
      <p:pic>
        <p:nvPicPr>
          <p:cNvPr id="35849" name="Picture 9" descr="next_btn_colour">
            <a:hlinkClick r:id="" action="ppaction://hlinkshowjump?jump=nextslide"/>
          </p:cNvPr>
          <p:cNvPicPr>
            <a:picLocks noChangeAspect="1" noChangeArrowheads="1"/>
          </p:cNvPicPr>
          <p:nvPr/>
        </p:nvPicPr>
        <p:blipFill>
          <a:blip r:embed="rId2"/>
          <a:srcRect/>
          <a:stretch>
            <a:fillRect/>
          </a:stretch>
        </p:blipFill>
        <p:spPr bwMode="auto">
          <a:xfrm>
            <a:off x="8448675" y="6096000"/>
            <a:ext cx="628650" cy="5715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208"/>
                                        </p:tgtEl>
                                        <p:attrNameLst>
                                          <p:attrName>style.visibility</p:attrName>
                                        </p:attrNameLst>
                                      </p:cBhvr>
                                      <p:to>
                                        <p:strVal val="visible"/>
                                      </p:to>
                                    </p:set>
                                    <p:animEffect transition="in" filter="wipe(up)">
                                      <p:cBhvr>
                                        <p:cTn id="7" dur="500"/>
                                        <p:tgtEl>
                                          <p:spTgt spid="51208"/>
                                        </p:tgtEl>
                                      </p:cBhvr>
                                    </p:animEffect>
                                  </p:childTnLst>
                                </p:cTn>
                              </p:par>
                              <p:par>
                                <p:cTn id="8" presetID="10" presetClass="entr" presetSubtype="0" fill="hold" nodeType="withEffect">
                                  <p:stCondLst>
                                    <p:cond delay="0"/>
                                  </p:stCondLst>
                                  <p:childTnLst>
                                    <p:set>
                                      <p:cBhvr>
                                        <p:cTn id="9" dur="1" fill="hold">
                                          <p:stCondLst>
                                            <p:cond delay="0"/>
                                          </p:stCondLst>
                                        </p:cTn>
                                        <p:tgtEl>
                                          <p:spTgt spid="51210"/>
                                        </p:tgtEl>
                                        <p:attrNameLst>
                                          <p:attrName>style.visibility</p:attrName>
                                        </p:attrNameLst>
                                      </p:cBhvr>
                                      <p:to>
                                        <p:strVal val="visible"/>
                                      </p:to>
                                    </p:set>
                                    <p:animEffect transition="in" filter="fade">
                                      <p:cBhvr>
                                        <p:cTn id="10" dur="500"/>
                                        <p:tgtEl>
                                          <p:spTgt spid="51210"/>
                                        </p:tgtEl>
                                      </p:cBhvr>
                                    </p:animEffect>
                                  </p:childTnLst>
                                </p:cTn>
                              </p:par>
                            </p:childTnLst>
                          </p:cTn>
                        </p:par>
                      </p:childTnLst>
                    </p:cTn>
                  </p:par>
                  <p:par>
                    <p:cTn id="11" fill="hold">
                      <p:stCondLst>
                        <p:cond delay="indefinite"/>
                      </p:stCondLst>
                      <p:childTnLst>
                        <p:par>
                          <p:cTn id="12" fill="hold">
                            <p:stCondLst>
                              <p:cond delay="0"/>
                            </p:stCondLst>
                            <p:childTnLst>
                              <p:par>
                                <p:cTn id="13" presetID="27" presetClass="entr" presetSubtype="0" fill="hold" grpId="0" nodeType="clickEffect">
                                  <p:stCondLst>
                                    <p:cond delay="0"/>
                                  </p:stCondLst>
                                  <p:iterate type="lt">
                                    <p:tmPct val="50000"/>
                                  </p:iterate>
                                  <p:childTnLst>
                                    <p:set>
                                      <p:cBhvr>
                                        <p:cTn id="14" dur="1" fill="hold">
                                          <p:stCondLst>
                                            <p:cond delay="0"/>
                                          </p:stCondLst>
                                        </p:cTn>
                                        <p:tgtEl>
                                          <p:spTgt spid="51207">
                                            <p:txEl>
                                              <p:pRg st="0" end="0"/>
                                            </p:txEl>
                                          </p:spTgt>
                                        </p:tgtEl>
                                        <p:attrNameLst>
                                          <p:attrName>style.visibility</p:attrName>
                                        </p:attrNameLst>
                                      </p:cBhvr>
                                      <p:to>
                                        <p:strVal val="visible"/>
                                      </p:to>
                                    </p:set>
                                    <p:anim calcmode="discrete" valueType="clr">
                                      <p:cBhvr override="childStyle">
                                        <p:cTn id="15" dur="100"/>
                                        <p:tgtEl>
                                          <p:spTgt spid="51207">
                                            <p:txEl>
                                              <p:pRg st="0" end="0"/>
                                            </p:txEl>
                                          </p:spTgt>
                                        </p:tgtEl>
                                        <p:attrNameLst>
                                          <p:attrName>style.color</p:attrName>
                                        </p:attrNameLst>
                                      </p:cBhvr>
                                      <p:tavLst>
                                        <p:tav tm="0">
                                          <p:val>
                                            <p:clrVal>
                                              <a:srgbClr val="D1E8FF"/>
                                            </p:clrVal>
                                          </p:val>
                                        </p:tav>
                                        <p:tav tm="50000">
                                          <p:val>
                                            <p:clrVal>
                                              <a:srgbClr val="0066CC"/>
                                            </p:clrVal>
                                          </p:val>
                                        </p:tav>
                                      </p:tavLst>
                                    </p:anim>
                                    <p:anim calcmode="discrete" valueType="clr">
                                      <p:cBhvr>
                                        <p:cTn id="16" dur="100"/>
                                        <p:tgtEl>
                                          <p:spTgt spid="51207">
                                            <p:txEl>
                                              <p:pRg st="0" end="0"/>
                                            </p:txEl>
                                          </p:spTgt>
                                        </p:tgtEl>
                                        <p:attrNameLst>
                                          <p:attrName>fillcolor</p:attrName>
                                        </p:attrNameLst>
                                      </p:cBhvr>
                                      <p:tavLst>
                                        <p:tav tm="0">
                                          <p:val>
                                            <p:clrVal>
                                              <a:schemeClr val="accent2"/>
                                            </p:clrVal>
                                          </p:val>
                                        </p:tav>
                                        <p:tav tm="50000">
                                          <p:val>
                                            <p:clrVal>
                                              <a:schemeClr val="hlink"/>
                                            </p:clrVal>
                                          </p:val>
                                        </p:tav>
                                      </p:tavLst>
                                    </p:anim>
                                    <p:set>
                                      <p:cBhvr>
                                        <p:cTn id="17" dur="100"/>
                                        <p:tgtEl>
                                          <p:spTgt spid="51207">
                                            <p:txEl>
                                              <p:pRg st="0" end="0"/>
                                            </p:txEl>
                                          </p:spTgt>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51207">
                                            <p:txEl>
                                              <p:pRg st="1" end="1"/>
                                            </p:txEl>
                                          </p:spTgt>
                                        </p:tgtEl>
                                        <p:attrNameLst>
                                          <p:attrName>style.visibility</p:attrName>
                                        </p:attrNameLst>
                                      </p:cBhvr>
                                      <p:to>
                                        <p:strVal val="visible"/>
                                      </p:to>
                                    </p:set>
                                    <p:anim calcmode="discrete" valueType="clr">
                                      <p:cBhvr override="childStyle">
                                        <p:cTn id="22" dur="100"/>
                                        <p:tgtEl>
                                          <p:spTgt spid="51207">
                                            <p:txEl>
                                              <p:pRg st="1" end="1"/>
                                            </p:txEl>
                                          </p:spTgt>
                                        </p:tgtEl>
                                        <p:attrNameLst>
                                          <p:attrName>style.color</p:attrName>
                                        </p:attrNameLst>
                                      </p:cBhvr>
                                      <p:tavLst>
                                        <p:tav tm="0">
                                          <p:val>
                                            <p:clrVal>
                                              <a:srgbClr val="D1E8FF"/>
                                            </p:clrVal>
                                          </p:val>
                                        </p:tav>
                                        <p:tav tm="50000">
                                          <p:val>
                                            <p:clrVal>
                                              <a:srgbClr val="0066CC"/>
                                            </p:clrVal>
                                          </p:val>
                                        </p:tav>
                                      </p:tavLst>
                                    </p:anim>
                                    <p:anim calcmode="discrete" valueType="clr">
                                      <p:cBhvr>
                                        <p:cTn id="23" dur="100"/>
                                        <p:tgtEl>
                                          <p:spTgt spid="51207">
                                            <p:txEl>
                                              <p:pRg st="1" end="1"/>
                                            </p:txEl>
                                          </p:spTgt>
                                        </p:tgtEl>
                                        <p:attrNameLst>
                                          <p:attrName>fillcolor</p:attrName>
                                        </p:attrNameLst>
                                      </p:cBhvr>
                                      <p:tavLst>
                                        <p:tav tm="0">
                                          <p:val>
                                            <p:clrVal>
                                              <a:schemeClr val="accent2"/>
                                            </p:clrVal>
                                          </p:val>
                                        </p:tav>
                                        <p:tav tm="50000">
                                          <p:val>
                                            <p:clrVal>
                                              <a:schemeClr val="hlink"/>
                                            </p:clrVal>
                                          </p:val>
                                        </p:tav>
                                      </p:tavLst>
                                    </p:anim>
                                    <p:set>
                                      <p:cBhvr>
                                        <p:cTn id="24" dur="100"/>
                                        <p:tgtEl>
                                          <p:spTgt spid="51207">
                                            <p:txEl>
                                              <p:pRg st="1" end="1"/>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51207">
                                            <p:txEl>
                                              <p:pRg st="2" end="2"/>
                                            </p:txEl>
                                          </p:spTgt>
                                        </p:tgtEl>
                                        <p:attrNameLst>
                                          <p:attrName>style.visibility</p:attrName>
                                        </p:attrNameLst>
                                      </p:cBhvr>
                                      <p:to>
                                        <p:strVal val="visible"/>
                                      </p:to>
                                    </p:set>
                                    <p:anim calcmode="discrete" valueType="clr">
                                      <p:cBhvr override="childStyle">
                                        <p:cTn id="29" dur="100"/>
                                        <p:tgtEl>
                                          <p:spTgt spid="51207">
                                            <p:txEl>
                                              <p:pRg st="2" end="2"/>
                                            </p:txEl>
                                          </p:spTgt>
                                        </p:tgtEl>
                                        <p:attrNameLst>
                                          <p:attrName>style.color</p:attrName>
                                        </p:attrNameLst>
                                      </p:cBhvr>
                                      <p:tavLst>
                                        <p:tav tm="0">
                                          <p:val>
                                            <p:clrVal>
                                              <a:srgbClr val="D1E8FF"/>
                                            </p:clrVal>
                                          </p:val>
                                        </p:tav>
                                        <p:tav tm="50000">
                                          <p:val>
                                            <p:clrVal>
                                              <a:srgbClr val="0066CC"/>
                                            </p:clrVal>
                                          </p:val>
                                        </p:tav>
                                      </p:tavLst>
                                    </p:anim>
                                    <p:anim calcmode="discrete" valueType="clr">
                                      <p:cBhvr>
                                        <p:cTn id="30" dur="100"/>
                                        <p:tgtEl>
                                          <p:spTgt spid="51207">
                                            <p:txEl>
                                              <p:pRg st="2" end="2"/>
                                            </p:txEl>
                                          </p:spTgt>
                                        </p:tgtEl>
                                        <p:attrNameLst>
                                          <p:attrName>fillcolor</p:attrName>
                                        </p:attrNameLst>
                                      </p:cBhvr>
                                      <p:tavLst>
                                        <p:tav tm="0">
                                          <p:val>
                                            <p:clrVal>
                                              <a:schemeClr val="accent2"/>
                                            </p:clrVal>
                                          </p:val>
                                        </p:tav>
                                        <p:tav tm="50000">
                                          <p:val>
                                            <p:clrVal>
                                              <a:schemeClr val="hlink"/>
                                            </p:clrVal>
                                          </p:val>
                                        </p:tav>
                                      </p:tavLst>
                                    </p:anim>
                                    <p:set>
                                      <p:cBhvr>
                                        <p:cTn id="31" dur="100"/>
                                        <p:tgtEl>
                                          <p:spTgt spid="51207">
                                            <p:txEl>
                                              <p:pRg st="2" end="2"/>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7" presetClass="entr" presetSubtype="0" fill="hold" grpId="0" nodeType="clickEffect">
                                  <p:stCondLst>
                                    <p:cond delay="0"/>
                                  </p:stCondLst>
                                  <p:iterate type="lt">
                                    <p:tmPct val="50000"/>
                                  </p:iterate>
                                  <p:childTnLst>
                                    <p:set>
                                      <p:cBhvr>
                                        <p:cTn id="35" dur="1" fill="hold">
                                          <p:stCondLst>
                                            <p:cond delay="0"/>
                                          </p:stCondLst>
                                        </p:cTn>
                                        <p:tgtEl>
                                          <p:spTgt spid="51207">
                                            <p:txEl>
                                              <p:pRg st="3" end="3"/>
                                            </p:txEl>
                                          </p:spTgt>
                                        </p:tgtEl>
                                        <p:attrNameLst>
                                          <p:attrName>style.visibility</p:attrName>
                                        </p:attrNameLst>
                                      </p:cBhvr>
                                      <p:to>
                                        <p:strVal val="visible"/>
                                      </p:to>
                                    </p:set>
                                    <p:anim calcmode="discrete" valueType="clr">
                                      <p:cBhvr override="childStyle">
                                        <p:cTn id="36" dur="100"/>
                                        <p:tgtEl>
                                          <p:spTgt spid="51207">
                                            <p:txEl>
                                              <p:pRg st="3" end="3"/>
                                            </p:txEl>
                                          </p:spTgt>
                                        </p:tgtEl>
                                        <p:attrNameLst>
                                          <p:attrName>style.color</p:attrName>
                                        </p:attrNameLst>
                                      </p:cBhvr>
                                      <p:tavLst>
                                        <p:tav tm="0">
                                          <p:val>
                                            <p:clrVal>
                                              <a:srgbClr val="D1E8FF"/>
                                            </p:clrVal>
                                          </p:val>
                                        </p:tav>
                                        <p:tav tm="50000">
                                          <p:val>
                                            <p:clrVal>
                                              <a:srgbClr val="0066CC"/>
                                            </p:clrVal>
                                          </p:val>
                                        </p:tav>
                                      </p:tavLst>
                                    </p:anim>
                                    <p:anim calcmode="discrete" valueType="clr">
                                      <p:cBhvr>
                                        <p:cTn id="37" dur="100"/>
                                        <p:tgtEl>
                                          <p:spTgt spid="51207">
                                            <p:txEl>
                                              <p:pRg st="3" end="3"/>
                                            </p:txEl>
                                          </p:spTgt>
                                        </p:tgtEl>
                                        <p:attrNameLst>
                                          <p:attrName>fillcolor</p:attrName>
                                        </p:attrNameLst>
                                      </p:cBhvr>
                                      <p:tavLst>
                                        <p:tav tm="0">
                                          <p:val>
                                            <p:clrVal>
                                              <a:schemeClr val="accent2"/>
                                            </p:clrVal>
                                          </p:val>
                                        </p:tav>
                                        <p:tav tm="50000">
                                          <p:val>
                                            <p:clrVal>
                                              <a:schemeClr val="hlink"/>
                                            </p:clrVal>
                                          </p:val>
                                        </p:tav>
                                      </p:tavLst>
                                    </p:anim>
                                    <p:set>
                                      <p:cBhvr>
                                        <p:cTn id="38" dur="100"/>
                                        <p:tgtEl>
                                          <p:spTgt spid="51207">
                                            <p:txEl>
                                              <p:pRg st="3" end="3"/>
                                            </p:txEl>
                                          </p:spTgt>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grpId="0" nodeType="clickEffect">
                                  <p:stCondLst>
                                    <p:cond delay="0"/>
                                  </p:stCondLst>
                                  <p:iterate type="lt">
                                    <p:tmPct val="50000"/>
                                  </p:iterate>
                                  <p:childTnLst>
                                    <p:set>
                                      <p:cBhvr>
                                        <p:cTn id="42" dur="1" fill="hold">
                                          <p:stCondLst>
                                            <p:cond delay="0"/>
                                          </p:stCondLst>
                                        </p:cTn>
                                        <p:tgtEl>
                                          <p:spTgt spid="51207">
                                            <p:txEl>
                                              <p:pRg st="4" end="4"/>
                                            </p:txEl>
                                          </p:spTgt>
                                        </p:tgtEl>
                                        <p:attrNameLst>
                                          <p:attrName>style.visibility</p:attrName>
                                        </p:attrNameLst>
                                      </p:cBhvr>
                                      <p:to>
                                        <p:strVal val="visible"/>
                                      </p:to>
                                    </p:set>
                                    <p:anim calcmode="discrete" valueType="clr">
                                      <p:cBhvr override="childStyle">
                                        <p:cTn id="43" dur="100"/>
                                        <p:tgtEl>
                                          <p:spTgt spid="51207">
                                            <p:txEl>
                                              <p:pRg st="4" end="4"/>
                                            </p:txEl>
                                          </p:spTgt>
                                        </p:tgtEl>
                                        <p:attrNameLst>
                                          <p:attrName>style.color</p:attrName>
                                        </p:attrNameLst>
                                      </p:cBhvr>
                                      <p:tavLst>
                                        <p:tav tm="0">
                                          <p:val>
                                            <p:clrVal>
                                              <a:srgbClr val="D1E8FF"/>
                                            </p:clrVal>
                                          </p:val>
                                        </p:tav>
                                        <p:tav tm="50000">
                                          <p:val>
                                            <p:clrVal>
                                              <a:srgbClr val="0066CC"/>
                                            </p:clrVal>
                                          </p:val>
                                        </p:tav>
                                      </p:tavLst>
                                    </p:anim>
                                    <p:anim calcmode="discrete" valueType="clr">
                                      <p:cBhvr>
                                        <p:cTn id="44" dur="100"/>
                                        <p:tgtEl>
                                          <p:spTgt spid="51207">
                                            <p:txEl>
                                              <p:pRg st="4" end="4"/>
                                            </p:txEl>
                                          </p:spTgt>
                                        </p:tgtEl>
                                        <p:attrNameLst>
                                          <p:attrName>fillcolor</p:attrName>
                                        </p:attrNameLst>
                                      </p:cBhvr>
                                      <p:tavLst>
                                        <p:tav tm="0">
                                          <p:val>
                                            <p:clrVal>
                                              <a:schemeClr val="accent2"/>
                                            </p:clrVal>
                                          </p:val>
                                        </p:tav>
                                        <p:tav tm="50000">
                                          <p:val>
                                            <p:clrVal>
                                              <a:schemeClr val="hlink"/>
                                            </p:clrVal>
                                          </p:val>
                                        </p:tav>
                                      </p:tavLst>
                                    </p:anim>
                                    <p:set>
                                      <p:cBhvr>
                                        <p:cTn id="45" dur="100"/>
                                        <p:tgtEl>
                                          <p:spTgt spid="51207">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7" grpId="0" build="p"/>
      <p:bldP spid="5120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6" name="Rectangle 18"/>
          <p:cNvSpPr>
            <a:spLocks noChangeArrowheads="1"/>
          </p:cNvSpPr>
          <p:nvPr/>
        </p:nvSpPr>
        <p:spPr bwMode="auto">
          <a:xfrm>
            <a:off x="755650" y="3068638"/>
            <a:ext cx="7561263" cy="3024187"/>
          </a:xfrm>
          <a:prstGeom prst="rect">
            <a:avLst/>
          </a:prstGeom>
          <a:solidFill>
            <a:srgbClr val="FF9797"/>
          </a:solidFill>
          <a:ln w="9525">
            <a:noFill/>
            <a:miter lim="800000"/>
            <a:headEnd/>
            <a:tailEnd/>
          </a:ln>
        </p:spPr>
        <p:txBody>
          <a:bodyPr wrap="none" anchor="ctr"/>
          <a:lstStyle/>
          <a:p>
            <a:endParaRPr lang="en-US"/>
          </a:p>
        </p:txBody>
      </p:sp>
      <p:sp>
        <p:nvSpPr>
          <p:cNvPr id="53263" name="Text Box 15"/>
          <p:cNvSpPr txBox="1">
            <a:spLocks noChangeArrowheads="1"/>
          </p:cNvSpPr>
          <p:nvPr/>
        </p:nvSpPr>
        <p:spPr bwMode="auto">
          <a:xfrm>
            <a:off x="828675" y="4652963"/>
            <a:ext cx="7416800" cy="1292662"/>
          </a:xfrm>
          <a:prstGeom prst="rect">
            <a:avLst/>
          </a:prstGeom>
          <a:solidFill>
            <a:srgbClr val="FFEBEB"/>
          </a:solidFill>
          <a:ln w="9525">
            <a:noFill/>
            <a:miter lim="800000"/>
            <a:headEnd/>
            <a:tailEnd/>
          </a:ln>
        </p:spPr>
        <p:txBody>
          <a:bodyPr>
            <a:spAutoFit/>
          </a:bodyPr>
          <a:lstStyle/>
          <a:p>
            <a:pPr algn="ctr">
              <a:spcBef>
                <a:spcPct val="50000"/>
              </a:spcBef>
            </a:pPr>
            <a:endParaRPr lang="en-GB" b="0" dirty="0">
              <a:solidFill>
                <a:srgbClr val="010066"/>
              </a:solidFill>
            </a:endParaRPr>
          </a:p>
          <a:p>
            <a:pPr algn="ctr">
              <a:spcBef>
                <a:spcPct val="50000"/>
              </a:spcBef>
            </a:pPr>
            <a:r>
              <a:rPr lang="en-GB" sz="2400" b="0" dirty="0">
                <a:solidFill>
                  <a:srgbClr val="010066"/>
                </a:solidFill>
              </a:rPr>
              <a:t>You need to concentrate on strength training </a:t>
            </a:r>
            <a:br>
              <a:rPr lang="en-GB" sz="2400" b="0" dirty="0">
                <a:solidFill>
                  <a:srgbClr val="010066"/>
                </a:solidFill>
              </a:rPr>
            </a:br>
            <a:r>
              <a:rPr lang="en-GB" sz="2400" b="0" dirty="0">
                <a:solidFill>
                  <a:srgbClr val="010066"/>
                </a:solidFill>
              </a:rPr>
              <a:t>for your arms and legs.</a:t>
            </a:r>
            <a:endParaRPr lang="en-GB" sz="2400" dirty="0"/>
          </a:p>
        </p:txBody>
      </p:sp>
      <p:sp>
        <p:nvSpPr>
          <p:cNvPr id="53265" name="Rectangle 17"/>
          <p:cNvSpPr>
            <a:spLocks noChangeArrowheads="1"/>
          </p:cNvSpPr>
          <p:nvPr/>
        </p:nvSpPr>
        <p:spPr bwMode="auto">
          <a:xfrm>
            <a:off x="828675" y="3140075"/>
            <a:ext cx="7416800" cy="1889125"/>
          </a:xfrm>
          <a:prstGeom prst="rect">
            <a:avLst/>
          </a:prstGeom>
          <a:solidFill>
            <a:srgbClr val="FFCDCD"/>
          </a:solidFill>
          <a:ln w="9525">
            <a:noFill/>
            <a:miter lim="800000"/>
            <a:headEnd/>
            <a:tailEnd/>
          </a:ln>
        </p:spPr>
        <p:txBody>
          <a:bodyPr wrap="none" anchor="ctr"/>
          <a:lstStyle/>
          <a:p>
            <a:endParaRPr lang="en-US"/>
          </a:p>
        </p:txBody>
      </p:sp>
      <p:sp>
        <p:nvSpPr>
          <p:cNvPr id="36870" name="Rectangle 4"/>
          <p:cNvSpPr>
            <a:spLocks noGrp="1" noChangeArrowheads="1"/>
          </p:cNvSpPr>
          <p:nvPr>
            <p:ph type="title"/>
          </p:nvPr>
        </p:nvSpPr>
        <p:spPr>
          <a:xfrm>
            <a:off x="457200" y="274638"/>
            <a:ext cx="8229600" cy="639762"/>
          </a:xfrm>
        </p:spPr>
        <p:txBody>
          <a:bodyPr>
            <a:normAutofit fontScale="90000"/>
          </a:bodyPr>
          <a:lstStyle/>
          <a:p>
            <a:pPr eaLnBrk="1" hangingPunct="1"/>
            <a:r>
              <a:rPr lang="en-GB" dirty="0" smtClean="0">
                <a:solidFill>
                  <a:srgbClr val="FF0000"/>
                </a:solidFill>
              </a:rPr>
              <a:t>Specificity</a:t>
            </a:r>
            <a:endParaRPr lang="en-US" dirty="0" smtClean="0">
              <a:solidFill>
                <a:srgbClr val="FF0000"/>
              </a:solidFill>
            </a:endParaRPr>
          </a:p>
        </p:txBody>
      </p:sp>
      <p:sp>
        <p:nvSpPr>
          <p:cNvPr id="36871" name="Text Box 10"/>
          <p:cNvSpPr txBox="1">
            <a:spLocks noChangeArrowheads="1"/>
          </p:cNvSpPr>
          <p:nvPr/>
        </p:nvSpPr>
        <p:spPr bwMode="auto">
          <a:xfrm>
            <a:off x="152400" y="990601"/>
            <a:ext cx="8596313" cy="830997"/>
          </a:xfrm>
          <a:prstGeom prst="rect">
            <a:avLst/>
          </a:prstGeom>
          <a:ln>
            <a:solidFill>
              <a:schemeClr val="bg1"/>
            </a:solidFill>
            <a:headEnd/>
            <a:tailEnd/>
          </a:ln>
        </p:spPr>
        <p:style>
          <a:lnRef idx="1">
            <a:schemeClr val="dk1"/>
          </a:lnRef>
          <a:fillRef idx="2">
            <a:schemeClr val="dk1"/>
          </a:fillRef>
          <a:effectRef idx="1">
            <a:schemeClr val="dk1"/>
          </a:effectRef>
          <a:fontRef idx="minor">
            <a:schemeClr val="dk1"/>
          </a:fontRef>
        </p:style>
        <p:txBody>
          <a:bodyPr wrap="square">
            <a:spAutoFit/>
          </a:bodyPr>
          <a:lstStyle/>
          <a:p>
            <a:pPr>
              <a:spcBef>
                <a:spcPct val="50000"/>
              </a:spcBef>
            </a:pPr>
            <a:r>
              <a:rPr lang="en-GB" sz="2400" b="1" dirty="0">
                <a:solidFill>
                  <a:schemeClr val="tx1"/>
                </a:solidFill>
              </a:rPr>
              <a:t>You must do specific types of activity to improve specific parts of the body in specific ways.</a:t>
            </a:r>
          </a:p>
        </p:txBody>
      </p:sp>
      <p:sp>
        <p:nvSpPr>
          <p:cNvPr id="53260" name="Text Box 12"/>
          <p:cNvSpPr txBox="1">
            <a:spLocks noChangeArrowheads="1"/>
          </p:cNvSpPr>
          <p:nvPr/>
        </p:nvSpPr>
        <p:spPr bwMode="auto">
          <a:xfrm>
            <a:off x="214312" y="2395538"/>
            <a:ext cx="8569325" cy="461665"/>
          </a:xfrm>
          <a:prstGeom prst="rect">
            <a:avLst/>
          </a:prstGeom>
          <a:noFill/>
          <a:ln w="9525">
            <a:noFill/>
            <a:miter lim="800000"/>
            <a:headEnd/>
            <a:tailEnd/>
          </a:ln>
        </p:spPr>
        <p:txBody>
          <a:bodyPr>
            <a:spAutoFit/>
          </a:bodyPr>
          <a:lstStyle/>
          <a:p>
            <a:pPr>
              <a:spcBef>
                <a:spcPct val="50000"/>
              </a:spcBef>
            </a:pPr>
            <a:r>
              <a:rPr lang="en-GB" sz="2400" b="0" dirty="0"/>
              <a:t>Different events can require very different forms of training.</a:t>
            </a:r>
          </a:p>
        </p:txBody>
      </p:sp>
      <p:sp>
        <p:nvSpPr>
          <p:cNvPr id="53261" name="Text Box 13"/>
          <p:cNvSpPr txBox="1">
            <a:spLocks noChangeArrowheads="1"/>
          </p:cNvSpPr>
          <p:nvPr/>
        </p:nvSpPr>
        <p:spPr bwMode="auto">
          <a:xfrm>
            <a:off x="971550" y="3208338"/>
            <a:ext cx="3527425" cy="1569660"/>
          </a:xfrm>
          <a:prstGeom prst="rect">
            <a:avLst/>
          </a:prstGeom>
          <a:noFill/>
          <a:ln w="9525">
            <a:noFill/>
            <a:miter lim="800000"/>
            <a:headEnd/>
            <a:tailEnd/>
          </a:ln>
        </p:spPr>
        <p:txBody>
          <a:bodyPr>
            <a:spAutoFit/>
          </a:bodyPr>
          <a:lstStyle/>
          <a:p>
            <a:pPr>
              <a:spcBef>
                <a:spcPct val="50000"/>
              </a:spcBef>
            </a:pPr>
            <a:r>
              <a:rPr lang="en-GB" sz="2400" b="0" dirty="0">
                <a:solidFill>
                  <a:srgbClr val="010066"/>
                </a:solidFill>
              </a:rPr>
              <a:t>For example, if you’re training for a weightlifting competition, it’s no use going swimming every day. </a:t>
            </a:r>
          </a:p>
        </p:txBody>
      </p:sp>
      <p:pic>
        <p:nvPicPr>
          <p:cNvPr id="53262" name="Picture 14" descr="weightlifting"/>
          <p:cNvPicPr>
            <a:picLocks noChangeAspect="1" noChangeArrowheads="1"/>
          </p:cNvPicPr>
          <p:nvPr/>
        </p:nvPicPr>
        <p:blipFill>
          <a:blip r:embed="rId2"/>
          <a:srcRect/>
          <a:stretch>
            <a:fillRect/>
          </a:stretch>
        </p:blipFill>
        <p:spPr bwMode="auto">
          <a:xfrm>
            <a:off x="4714875" y="3208338"/>
            <a:ext cx="3457575" cy="1947862"/>
          </a:xfrm>
          <a:prstGeom prst="rect">
            <a:avLst/>
          </a:prstGeom>
          <a:noFill/>
          <a:ln w="9525">
            <a:noFill/>
            <a:miter lim="800000"/>
            <a:headEnd/>
            <a:tailEnd/>
          </a:ln>
        </p:spPr>
      </p:pic>
      <p:pic>
        <p:nvPicPr>
          <p:cNvPr id="53264" name="Picture 16" descr="next_btn_colour">
            <a:hlinkClick r:id="" action="ppaction://hlinkshowjump?jump=nextslide"/>
          </p:cNvPr>
          <p:cNvPicPr>
            <a:picLocks noChangeAspect="1" noChangeArrowheads="1"/>
          </p:cNvPicPr>
          <p:nvPr/>
        </p:nvPicPr>
        <p:blipFill>
          <a:blip r:embed="rId3"/>
          <a:srcRect/>
          <a:stretch>
            <a:fillRect/>
          </a:stretch>
        </p:blipFill>
        <p:spPr bwMode="auto">
          <a:xfrm>
            <a:off x="8448675" y="6096000"/>
            <a:ext cx="628650" cy="5715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260"/>
                                        </p:tgtEl>
                                        <p:attrNameLst>
                                          <p:attrName>style.visibility</p:attrName>
                                        </p:attrNameLst>
                                      </p:cBhvr>
                                      <p:to>
                                        <p:strVal val="visible"/>
                                      </p:to>
                                    </p:set>
                                    <p:animEffect transition="in" filter="checkerboard(across)">
                                      <p:cBhvr>
                                        <p:cTn id="7" dur="500"/>
                                        <p:tgtEl>
                                          <p:spTgt spid="532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261"/>
                                        </p:tgtEl>
                                        <p:attrNameLst>
                                          <p:attrName>style.visibility</p:attrName>
                                        </p:attrNameLst>
                                      </p:cBhvr>
                                      <p:to>
                                        <p:strVal val="visible"/>
                                      </p:to>
                                    </p:set>
                                    <p:animEffect transition="in" filter="fade">
                                      <p:cBhvr>
                                        <p:cTn id="12" dur="500"/>
                                        <p:tgtEl>
                                          <p:spTgt spid="53261"/>
                                        </p:tgtEl>
                                      </p:cBhvr>
                                    </p:animEffect>
                                  </p:childTnLst>
                                </p:cTn>
                              </p:par>
                              <p:par>
                                <p:cTn id="13" presetID="10" presetClass="entr" presetSubtype="0" fill="hold" nodeType="withEffect">
                                  <p:stCondLst>
                                    <p:cond delay="0"/>
                                  </p:stCondLst>
                                  <p:childTnLst>
                                    <p:set>
                                      <p:cBhvr>
                                        <p:cTn id="14" dur="1" fill="hold">
                                          <p:stCondLst>
                                            <p:cond delay="0"/>
                                          </p:stCondLst>
                                        </p:cTn>
                                        <p:tgtEl>
                                          <p:spTgt spid="53262"/>
                                        </p:tgtEl>
                                        <p:attrNameLst>
                                          <p:attrName>style.visibility</p:attrName>
                                        </p:attrNameLst>
                                      </p:cBhvr>
                                      <p:to>
                                        <p:strVal val="visible"/>
                                      </p:to>
                                    </p:set>
                                    <p:animEffect transition="in" filter="fade">
                                      <p:cBhvr>
                                        <p:cTn id="15" dur="500"/>
                                        <p:tgtEl>
                                          <p:spTgt spid="5326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3265"/>
                                        </p:tgtEl>
                                        <p:attrNameLst>
                                          <p:attrName>style.visibility</p:attrName>
                                        </p:attrNameLst>
                                      </p:cBhvr>
                                      <p:to>
                                        <p:strVal val="visible"/>
                                      </p:to>
                                    </p:set>
                                    <p:animEffect transition="in" filter="fade">
                                      <p:cBhvr>
                                        <p:cTn id="18" dur="500"/>
                                        <p:tgtEl>
                                          <p:spTgt spid="5326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3266"/>
                                        </p:tgtEl>
                                        <p:attrNameLst>
                                          <p:attrName>style.visibility</p:attrName>
                                        </p:attrNameLst>
                                      </p:cBhvr>
                                      <p:to>
                                        <p:strVal val="visible"/>
                                      </p:to>
                                    </p:set>
                                    <p:animEffect transition="in" filter="fade">
                                      <p:cBhvr>
                                        <p:cTn id="23" dur="500"/>
                                        <p:tgtEl>
                                          <p:spTgt spid="5326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3263"/>
                                        </p:tgtEl>
                                        <p:attrNameLst>
                                          <p:attrName>style.visibility</p:attrName>
                                        </p:attrNameLst>
                                      </p:cBhvr>
                                      <p:to>
                                        <p:strVal val="visible"/>
                                      </p:to>
                                    </p:set>
                                    <p:animEffect transition="in" filter="fade">
                                      <p:cBhvr>
                                        <p:cTn id="26" dur="500"/>
                                        <p:tgtEl>
                                          <p:spTgt spid="53263"/>
                                        </p:tgtEl>
                                      </p:cBhvr>
                                    </p:animEffect>
                                  </p:childTnLst>
                                </p:cTn>
                              </p:par>
                              <p:par>
                                <p:cTn id="27" presetID="1" presetClass="entr" presetSubtype="0" fill="hold" nodeType="withEffect">
                                  <p:stCondLst>
                                    <p:cond delay="0"/>
                                  </p:stCondLst>
                                  <p:childTnLst>
                                    <p:set>
                                      <p:cBhvr>
                                        <p:cTn id="28" dur="1" fill="hold">
                                          <p:stCondLst>
                                            <p:cond delay="0"/>
                                          </p:stCondLst>
                                        </p:cTn>
                                        <p:tgtEl>
                                          <p:spTgt spid="53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6" grpId="0" animBg="1"/>
      <p:bldP spid="53263" grpId="0" animBg="1"/>
      <p:bldP spid="53265" grpId="0" animBg="1"/>
      <p:bldP spid="53260" grpId="0"/>
      <p:bldP spid="5326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8229600" cy="792162"/>
          </a:xfrm>
        </p:spPr>
        <p:txBody>
          <a:bodyPr/>
          <a:lstStyle/>
          <a:p>
            <a:pPr eaLnBrk="1" hangingPunct="1"/>
            <a:r>
              <a:rPr lang="en-GB" dirty="0" smtClean="0"/>
              <a:t>Specificity</a:t>
            </a:r>
            <a:endParaRPr lang="en-US" dirty="0" smtClean="0"/>
          </a:p>
        </p:txBody>
      </p:sp>
      <p:sp>
        <p:nvSpPr>
          <p:cNvPr id="37891" name="Text Box 4"/>
          <p:cNvSpPr txBox="1">
            <a:spLocks noChangeArrowheads="1"/>
          </p:cNvSpPr>
          <p:nvPr/>
        </p:nvSpPr>
        <p:spPr bwMode="auto">
          <a:xfrm>
            <a:off x="323850" y="1066800"/>
            <a:ext cx="8424863" cy="369332"/>
          </a:xfrm>
          <a:prstGeom prst="rect">
            <a:avLst/>
          </a:prstGeom>
          <a:solidFill>
            <a:schemeClr val="bg1"/>
          </a:solidFill>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a:spcBef>
                <a:spcPct val="50000"/>
              </a:spcBef>
            </a:pPr>
            <a:r>
              <a:rPr lang="en-GB" b="0" dirty="0">
                <a:solidFill>
                  <a:schemeClr val="tx1"/>
                </a:solidFill>
              </a:rPr>
              <a:t>You need to train specifically to develop the right…</a:t>
            </a:r>
          </a:p>
        </p:txBody>
      </p:sp>
      <p:sp>
        <p:nvSpPr>
          <p:cNvPr id="57349" name="Text Box 5"/>
          <p:cNvSpPr txBox="1">
            <a:spLocks noChangeArrowheads="1"/>
          </p:cNvSpPr>
          <p:nvPr/>
        </p:nvSpPr>
        <p:spPr bwMode="auto">
          <a:xfrm>
            <a:off x="1042988" y="1484313"/>
            <a:ext cx="6553200" cy="252992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marL="355600" indent="-355600" eaLnBrk="1" hangingPunct="1">
              <a:spcBef>
                <a:spcPct val="30000"/>
              </a:spcBef>
              <a:buFontTx/>
              <a:buBlip>
                <a:blip r:embed="rId2"/>
              </a:buBlip>
            </a:pPr>
            <a:r>
              <a:rPr lang="en-GB" sz="2400" dirty="0">
                <a:solidFill>
                  <a:srgbClr val="FF6600"/>
                </a:solidFill>
              </a:rPr>
              <a:t>muscles</a:t>
            </a:r>
            <a:r>
              <a:rPr lang="en-GB" sz="2400" b="0" dirty="0">
                <a:solidFill>
                  <a:srgbClr val="010066"/>
                </a:solidFill>
              </a:rPr>
              <a:t> – if your sport requires a lot of running, work mainly on your legs.</a:t>
            </a:r>
          </a:p>
          <a:p>
            <a:pPr marL="355600" indent="-355600" eaLnBrk="1" hangingPunct="1">
              <a:spcBef>
                <a:spcPct val="30000"/>
              </a:spcBef>
              <a:buFontTx/>
              <a:buBlip>
                <a:blip r:embed="rId2"/>
              </a:buBlip>
            </a:pPr>
            <a:r>
              <a:rPr lang="en-GB" sz="2400" dirty="0">
                <a:solidFill>
                  <a:srgbClr val="FF6600"/>
                </a:solidFill>
              </a:rPr>
              <a:t>type of fitness</a:t>
            </a:r>
            <a:r>
              <a:rPr lang="en-GB" sz="2400" b="0" dirty="0">
                <a:solidFill>
                  <a:srgbClr val="010066"/>
                </a:solidFill>
              </a:rPr>
              <a:t> – do you need strength, speed, stamina or a combination?</a:t>
            </a:r>
          </a:p>
          <a:p>
            <a:pPr marL="355600" indent="-355600" eaLnBrk="1" hangingPunct="1">
              <a:spcBef>
                <a:spcPct val="30000"/>
              </a:spcBef>
              <a:buFontTx/>
              <a:buBlip>
                <a:blip r:embed="rId2"/>
              </a:buBlip>
            </a:pPr>
            <a:r>
              <a:rPr lang="en-GB" sz="2400" dirty="0">
                <a:solidFill>
                  <a:srgbClr val="FF6600"/>
                </a:solidFill>
              </a:rPr>
              <a:t>skills</a:t>
            </a:r>
            <a:r>
              <a:rPr lang="en-GB" sz="2400" b="0" dirty="0">
                <a:solidFill>
                  <a:srgbClr val="010066"/>
                </a:solidFill>
              </a:rPr>
              <a:t> – you need to practice any relevant skills like kicking, serving and passing.</a:t>
            </a:r>
          </a:p>
        </p:txBody>
      </p:sp>
      <p:sp>
        <p:nvSpPr>
          <p:cNvPr id="57350" name="Text Box 6"/>
          <p:cNvSpPr txBox="1">
            <a:spLocks noChangeArrowheads="1"/>
          </p:cNvSpPr>
          <p:nvPr/>
        </p:nvSpPr>
        <p:spPr bwMode="auto">
          <a:xfrm>
            <a:off x="323850" y="4365625"/>
            <a:ext cx="7777163" cy="1815882"/>
          </a:xfrm>
          <a:prstGeom prst="rect">
            <a:avLst/>
          </a:prstGeom>
          <a:solidFill>
            <a:srgbClr val="FFE5E5"/>
          </a:solidFill>
          <a:ln w="31750">
            <a:solidFill>
              <a:srgbClr val="FF99CC"/>
            </a:solidFill>
            <a:miter lim="800000"/>
            <a:headEnd/>
            <a:tailEnd/>
          </a:ln>
        </p:spPr>
        <p:txBody>
          <a:bodyPr>
            <a:spAutoFit/>
          </a:bodyPr>
          <a:lstStyle/>
          <a:p>
            <a:r>
              <a:rPr lang="en-GB" sz="2800" dirty="0">
                <a:solidFill>
                  <a:srgbClr val="000066"/>
                </a:solidFill>
              </a:rPr>
              <a:t>Remember that:</a:t>
            </a:r>
          </a:p>
          <a:p>
            <a:r>
              <a:rPr lang="en-GB" sz="2800" b="0" dirty="0">
                <a:solidFill>
                  <a:srgbClr val="000066"/>
                </a:solidFill>
              </a:rPr>
              <a:t>specific individuals respond differently to the same exercise. Training may need to be </a:t>
            </a:r>
            <a:r>
              <a:rPr lang="en-GB" sz="2800" dirty="0">
                <a:solidFill>
                  <a:srgbClr val="FF6600"/>
                </a:solidFill>
              </a:rPr>
              <a:t>adapted</a:t>
            </a:r>
            <a:r>
              <a:rPr lang="en-GB" sz="2800" b="0" dirty="0">
                <a:solidFill>
                  <a:srgbClr val="000066"/>
                </a:solidFill>
              </a:rPr>
              <a:t> to suit the needs of different participants.</a:t>
            </a:r>
            <a:endParaRPr lang="en-GB" sz="2800" dirty="0">
              <a:solidFill>
                <a:srgbClr val="000066"/>
              </a:solidFill>
            </a:endParaRPr>
          </a:p>
        </p:txBody>
      </p:sp>
      <p:pic>
        <p:nvPicPr>
          <p:cNvPr id="57351" name="Picture 7" descr="next_btn_colour">
            <a:hlinkClick r:id="" action="ppaction://hlinkshowjump?jump=nextslide"/>
          </p:cNvPr>
          <p:cNvPicPr>
            <a:picLocks noChangeAspect="1" noChangeArrowheads="1"/>
          </p:cNvPicPr>
          <p:nvPr/>
        </p:nvPicPr>
        <p:blipFill>
          <a:blip r:embed="rId3"/>
          <a:srcRect/>
          <a:stretch>
            <a:fillRect/>
          </a:stretch>
        </p:blipFill>
        <p:spPr bwMode="auto">
          <a:xfrm>
            <a:off x="8448675" y="6096000"/>
            <a:ext cx="628650" cy="5715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9">
                                            <p:bg/>
                                          </p:spTgt>
                                        </p:tgtEl>
                                        <p:attrNameLst>
                                          <p:attrName>style.visibility</p:attrName>
                                        </p:attrNameLst>
                                      </p:cBhvr>
                                      <p:to>
                                        <p:strVal val="visible"/>
                                      </p:to>
                                    </p:set>
                                    <p:anim calcmode="lin" valueType="num">
                                      <p:cBhvr additive="base">
                                        <p:cTn id="7" dur="500" fill="hold"/>
                                        <p:tgtEl>
                                          <p:spTgt spid="57349">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57349">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9">
                                            <p:txEl>
                                              <p:pRg st="0" end="0"/>
                                            </p:txEl>
                                          </p:spTgt>
                                        </p:tgtEl>
                                        <p:attrNameLst>
                                          <p:attrName>style.visibility</p:attrName>
                                        </p:attrNameLst>
                                      </p:cBhvr>
                                      <p:to>
                                        <p:strVal val="visible"/>
                                      </p:to>
                                    </p:set>
                                    <p:anim calcmode="lin" valueType="num">
                                      <p:cBhvr additive="base">
                                        <p:cTn id="13" dur="500" fill="hold"/>
                                        <p:tgtEl>
                                          <p:spTgt spid="5734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34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7349">
                                            <p:txEl>
                                              <p:pRg st="1" end="1"/>
                                            </p:txEl>
                                          </p:spTgt>
                                        </p:tgtEl>
                                        <p:attrNameLst>
                                          <p:attrName>style.visibility</p:attrName>
                                        </p:attrNameLst>
                                      </p:cBhvr>
                                      <p:to>
                                        <p:strVal val="visible"/>
                                      </p:to>
                                    </p:set>
                                    <p:anim calcmode="lin" valueType="num">
                                      <p:cBhvr additive="base">
                                        <p:cTn id="19" dur="500" fill="hold"/>
                                        <p:tgtEl>
                                          <p:spTgt spid="57349">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734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7349">
                                            <p:txEl>
                                              <p:pRg st="2" end="2"/>
                                            </p:txEl>
                                          </p:spTgt>
                                        </p:tgtEl>
                                        <p:attrNameLst>
                                          <p:attrName>style.visibility</p:attrName>
                                        </p:attrNameLst>
                                      </p:cBhvr>
                                      <p:to>
                                        <p:strVal val="visible"/>
                                      </p:to>
                                    </p:set>
                                    <p:anim calcmode="lin" valueType="num">
                                      <p:cBhvr additive="base">
                                        <p:cTn id="25" dur="500" fill="hold"/>
                                        <p:tgtEl>
                                          <p:spTgt spid="5734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734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7350"/>
                                        </p:tgtEl>
                                        <p:attrNameLst>
                                          <p:attrName>style.visibility</p:attrName>
                                        </p:attrNameLst>
                                      </p:cBhvr>
                                      <p:to>
                                        <p:strVal val="visible"/>
                                      </p:to>
                                    </p:set>
                                    <p:animEffect transition="in" filter="dissolve">
                                      <p:cBhvr>
                                        <p:cTn id="31" dur="500"/>
                                        <p:tgtEl>
                                          <p:spTgt spid="57350"/>
                                        </p:tgtEl>
                                      </p:cBhvr>
                                    </p:animEffect>
                                  </p:childTnLst>
                                </p:cTn>
                              </p:par>
                              <p:par>
                                <p:cTn id="32" presetID="1" presetClass="entr" presetSubtype="0" fill="hold" nodeType="withEffect">
                                  <p:stCondLst>
                                    <p:cond delay="0"/>
                                  </p:stCondLst>
                                  <p:childTnLst>
                                    <p:set>
                                      <p:cBhvr>
                                        <p:cTn id="33" dur="1" fill="hold">
                                          <p:stCondLst>
                                            <p:cond delay="0"/>
                                          </p:stCondLst>
                                        </p:cTn>
                                        <p:tgtEl>
                                          <p:spTgt spid="57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animBg="1"/>
      <p:bldP spid="5735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76200"/>
            <a:ext cx="8229600" cy="3048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eaLnBrk="1" hangingPunct="1"/>
            <a:r>
              <a:rPr lang="en-GB" sz="2800" dirty="0" smtClean="0"/>
              <a:t>Progression</a:t>
            </a:r>
            <a:endParaRPr lang="en-US" sz="2800" dirty="0" smtClean="0"/>
          </a:p>
        </p:txBody>
      </p:sp>
      <p:sp>
        <p:nvSpPr>
          <p:cNvPr id="109574" name="Text Box 6"/>
          <p:cNvSpPr txBox="1">
            <a:spLocks noChangeArrowheads="1"/>
          </p:cNvSpPr>
          <p:nvPr/>
        </p:nvSpPr>
        <p:spPr bwMode="auto">
          <a:xfrm>
            <a:off x="457200" y="762000"/>
            <a:ext cx="7991475" cy="168046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30000"/>
              </a:spcBef>
            </a:pPr>
            <a:r>
              <a:rPr lang="en-GB" sz="2400" dirty="0">
                <a:solidFill>
                  <a:srgbClr val="FF6600"/>
                </a:solidFill>
              </a:rPr>
              <a:t>Progression</a:t>
            </a:r>
            <a:r>
              <a:rPr lang="en-GB" sz="2400" b="0" dirty="0">
                <a:solidFill>
                  <a:srgbClr val="000066"/>
                </a:solidFill>
              </a:rPr>
              <a:t> means gradually increasing the amount of exercise you do.</a:t>
            </a:r>
          </a:p>
          <a:p>
            <a:pPr>
              <a:spcBef>
                <a:spcPct val="30000"/>
              </a:spcBef>
            </a:pPr>
            <a:r>
              <a:rPr lang="en-GB" sz="2400" b="0" dirty="0">
                <a:solidFill>
                  <a:srgbClr val="000066"/>
                </a:solidFill>
              </a:rPr>
              <a:t>When a performer first starts exercising, their levels of fitness may be poor.</a:t>
            </a:r>
          </a:p>
        </p:txBody>
      </p:sp>
      <p:pic>
        <p:nvPicPr>
          <p:cNvPr id="109575" name="Picture 7" descr="next_btn_colour">
            <a:hlinkClick r:id="" action="ppaction://hlinkshowjump?jump=nextslide"/>
          </p:cNvPr>
          <p:cNvPicPr>
            <a:picLocks noChangeAspect="1" noChangeArrowheads="1"/>
          </p:cNvPicPr>
          <p:nvPr/>
        </p:nvPicPr>
        <p:blipFill>
          <a:blip r:embed="rId3"/>
          <a:srcRect/>
          <a:stretch>
            <a:fillRect/>
          </a:stretch>
        </p:blipFill>
        <p:spPr bwMode="auto">
          <a:xfrm>
            <a:off x="8448675" y="6096000"/>
            <a:ext cx="628650" cy="571500"/>
          </a:xfrm>
          <a:prstGeom prst="rect">
            <a:avLst/>
          </a:prstGeom>
          <a:noFill/>
          <a:ln w="9525">
            <a:noFill/>
            <a:miter lim="800000"/>
            <a:headEnd/>
            <a:tailEnd/>
          </a:ln>
        </p:spPr>
      </p:pic>
      <p:sp>
        <p:nvSpPr>
          <p:cNvPr id="109577" name="Text Box 9"/>
          <p:cNvSpPr txBox="1">
            <a:spLocks noChangeArrowheads="1"/>
          </p:cNvSpPr>
          <p:nvPr/>
        </p:nvSpPr>
        <p:spPr bwMode="auto">
          <a:xfrm>
            <a:off x="323850" y="2636838"/>
            <a:ext cx="7777163" cy="120032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30000"/>
              </a:spcBef>
            </a:pPr>
            <a:r>
              <a:rPr lang="en-GB" sz="2400" b="0" dirty="0">
                <a:solidFill>
                  <a:srgbClr val="000066"/>
                </a:solidFill>
              </a:rPr>
              <a:t>If a coach increases the training too quickly, the body will not have time to adapt and this may result in </a:t>
            </a:r>
            <a:r>
              <a:rPr lang="en-GB" sz="2400" dirty="0">
                <a:solidFill>
                  <a:srgbClr val="FF6600"/>
                </a:solidFill>
              </a:rPr>
              <a:t>injury</a:t>
            </a:r>
            <a:r>
              <a:rPr lang="en-GB" sz="2400" b="0" dirty="0">
                <a:solidFill>
                  <a:srgbClr val="000066"/>
                </a:solidFill>
              </a:rPr>
              <a:t>. Slow and steady progress is the best way forward.</a:t>
            </a:r>
            <a:endParaRPr lang="en-GB" sz="2400" dirty="0"/>
          </a:p>
        </p:txBody>
      </p:sp>
      <p:sp>
        <p:nvSpPr>
          <p:cNvPr id="109578" name="Text Box 10"/>
          <p:cNvSpPr txBox="1">
            <a:spLocks noChangeArrowheads="1"/>
          </p:cNvSpPr>
          <p:nvPr/>
        </p:nvSpPr>
        <p:spPr bwMode="auto">
          <a:xfrm>
            <a:off x="685799" y="4301403"/>
            <a:ext cx="5616575" cy="212365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a:spcBef>
                <a:spcPct val="50000"/>
              </a:spcBef>
            </a:pPr>
            <a:r>
              <a:rPr lang="en-GB" sz="2400" b="0" dirty="0">
                <a:solidFill>
                  <a:schemeClr val="tx1"/>
                </a:solidFill>
              </a:rPr>
              <a:t>For example, if you were training for </a:t>
            </a:r>
            <a:br>
              <a:rPr lang="en-GB" sz="2400" b="0" dirty="0">
                <a:solidFill>
                  <a:schemeClr val="tx1"/>
                </a:solidFill>
              </a:rPr>
            </a:br>
            <a:r>
              <a:rPr lang="en-GB" sz="2400" b="0" dirty="0">
                <a:solidFill>
                  <a:schemeClr val="tx1"/>
                </a:solidFill>
              </a:rPr>
              <a:t>a 10 km run, you might start by going for two 30 minute runs a week.</a:t>
            </a:r>
          </a:p>
          <a:p>
            <a:pPr>
              <a:spcBef>
                <a:spcPct val="50000"/>
              </a:spcBef>
            </a:pPr>
            <a:r>
              <a:rPr lang="en-GB" sz="2400" b="0" dirty="0">
                <a:solidFill>
                  <a:schemeClr val="tx1"/>
                </a:solidFill>
              </a:rPr>
              <a:t>You could then increase the time </a:t>
            </a:r>
            <a:br>
              <a:rPr lang="en-GB" sz="2400" b="0" dirty="0">
                <a:solidFill>
                  <a:schemeClr val="tx1"/>
                </a:solidFill>
              </a:rPr>
            </a:br>
            <a:r>
              <a:rPr lang="en-GB" sz="2400" b="0" dirty="0">
                <a:solidFill>
                  <a:schemeClr val="tx1"/>
                </a:solidFill>
              </a:rPr>
              <a:t>you run for by 3 minutes each week.</a:t>
            </a:r>
          </a:p>
        </p:txBody>
      </p:sp>
      <p:pic>
        <p:nvPicPr>
          <p:cNvPr id="109579" name="Picture 11" descr="32137515"/>
          <p:cNvPicPr>
            <a:picLocks noChangeAspect="1" noChangeArrowheads="1"/>
          </p:cNvPicPr>
          <p:nvPr/>
        </p:nvPicPr>
        <p:blipFill>
          <a:blip r:embed="rId4"/>
          <a:srcRect/>
          <a:stretch>
            <a:fillRect/>
          </a:stretch>
        </p:blipFill>
        <p:spPr bwMode="auto">
          <a:xfrm>
            <a:off x="7507287" y="3824288"/>
            <a:ext cx="1636713" cy="2438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9574">
                                            <p:bg/>
                                          </p:spTgt>
                                        </p:tgtEl>
                                        <p:attrNameLst>
                                          <p:attrName>style.visibility</p:attrName>
                                        </p:attrNameLst>
                                      </p:cBhvr>
                                      <p:to>
                                        <p:strVal val="visible"/>
                                      </p:to>
                                    </p:set>
                                    <p:animEffect transition="in" filter="checkerboard(across)">
                                      <p:cBhvr>
                                        <p:cTn id="7" dur="500"/>
                                        <p:tgtEl>
                                          <p:spTgt spid="109574">
                                            <p:bg/>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9574">
                                            <p:txEl>
                                              <p:pRg st="1" end="1"/>
                                            </p:txEl>
                                          </p:spTgt>
                                        </p:tgtEl>
                                        <p:attrNameLst>
                                          <p:attrName>style.visibility</p:attrName>
                                        </p:attrNameLst>
                                      </p:cBhvr>
                                      <p:to>
                                        <p:strVal val="visible"/>
                                      </p:to>
                                    </p:set>
                                    <p:animEffect transition="in" filter="checkerboard(across)">
                                      <p:cBhvr>
                                        <p:cTn id="12" dur="500"/>
                                        <p:tgtEl>
                                          <p:spTgt spid="1095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9577"/>
                                        </p:tgtEl>
                                        <p:attrNameLst>
                                          <p:attrName>style.visibility</p:attrName>
                                        </p:attrNameLst>
                                      </p:cBhvr>
                                      <p:to>
                                        <p:strVal val="visible"/>
                                      </p:to>
                                    </p:set>
                                    <p:animEffect transition="in" filter="checkerboard(across)">
                                      <p:cBhvr>
                                        <p:cTn id="17" dur="500"/>
                                        <p:tgtEl>
                                          <p:spTgt spid="10957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9578">
                                            <p:bg/>
                                          </p:spTgt>
                                        </p:tgtEl>
                                        <p:attrNameLst>
                                          <p:attrName>style.visibility</p:attrName>
                                        </p:attrNameLst>
                                      </p:cBhvr>
                                      <p:to>
                                        <p:strVal val="visible"/>
                                      </p:to>
                                    </p:set>
                                    <p:animEffect transition="in" filter="dissolve">
                                      <p:cBhvr>
                                        <p:cTn id="22" dur="500"/>
                                        <p:tgtEl>
                                          <p:spTgt spid="109578">
                                            <p:bg/>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9578">
                                            <p:txEl>
                                              <p:pRg st="0" end="0"/>
                                            </p:txEl>
                                          </p:spTgt>
                                        </p:tgtEl>
                                        <p:attrNameLst>
                                          <p:attrName>style.visibility</p:attrName>
                                        </p:attrNameLst>
                                      </p:cBhvr>
                                      <p:to>
                                        <p:strVal val="visible"/>
                                      </p:to>
                                    </p:set>
                                    <p:animEffect transition="in" filter="dissolve">
                                      <p:cBhvr>
                                        <p:cTn id="25" dur="500"/>
                                        <p:tgtEl>
                                          <p:spTgt spid="109578">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9579"/>
                                        </p:tgtEl>
                                        <p:attrNameLst>
                                          <p:attrName>style.visibility</p:attrName>
                                        </p:attrNameLst>
                                      </p:cBhvr>
                                      <p:to>
                                        <p:strVal val="visible"/>
                                      </p:to>
                                    </p:set>
                                    <p:animEffect transition="in" filter="fade">
                                      <p:cBhvr>
                                        <p:cTn id="28" dur="500"/>
                                        <p:tgtEl>
                                          <p:spTgt spid="10957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09578">
                                            <p:txEl>
                                              <p:pRg st="1" end="1"/>
                                            </p:txEl>
                                          </p:spTgt>
                                        </p:tgtEl>
                                        <p:attrNameLst>
                                          <p:attrName>style.visibility</p:attrName>
                                        </p:attrNameLst>
                                      </p:cBhvr>
                                      <p:to>
                                        <p:strVal val="visible"/>
                                      </p:to>
                                    </p:set>
                                    <p:animEffect transition="in" filter="dissolve">
                                      <p:cBhvr>
                                        <p:cTn id="33" dur="500"/>
                                        <p:tgtEl>
                                          <p:spTgt spid="109578">
                                            <p:txEl>
                                              <p:pRg st="1" end="1"/>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0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4" grpId="0" build="p" animBg="1"/>
      <p:bldP spid="109577" grpId="0" animBg="1"/>
      <p:bldP spid="109578"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76200"/>
            <a:ext cx="8229600" cy="228600"/>
          </a:xfrm>
        </p:spPr>
        <p:style>
          <a:lnRef idx="2">
            <a:schemeClr val="accent1"/>
          </a:lnRef>
          <a:fillRef idx="1">
            <a:schemeClr val="lt1"/>
          </a:fillRef>
          <a:effectRef idx="0">
            <a:schemeClr val="accent1"/>
          </a:effectRef>
          <a:fontRef idx="minor">
            <a:schemeClr val="dk1"/>
          </a:fontRef>
        </p:style>
        <p:txBody>
          <a:bodyPr>
            <a:normAutofit fontScale="90000"/>
          </a:bodyPr>
          <a:lstStyle/>
          <a:p>
            <a:pPr eaLnBrk="1" hangingPunct="1"/>
            <a:r>
              <a:rPr lang="en-GB" dirty="0" smtClean="0"/>
              <a:t>Progression</a:t>
            </a:r>
            <a:endParaRPr lang="en-US" dirty="0" smtClean="0"/>
          </a:p>
        </p:txBody>
      </p:sp>
      <p:sp>
        <p:nvSpPr>
          <p:cNvPr id="111620" name="Text Box 4"/>
          <p:cNvSpPr txBox="1">
            <a:spLocks noChangeArrowheads="1"/>
          </p:cNvSpPr>
          <p:nvPr/>
        </p:nvSpPr>
        <p:spPr bwMode="auto">
          <a:xfrm>
            <a:off x="457200" y="1143000"/>
            <a:ext cx="8229600" cy="204979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spcBef>
                <a:spcPct val="30000"/>
              </a:spcBef>
            </a:pPr>
            <a:r>
              <a:rPr lang="en-GB" sz="2400" b="0" dirty="0">
                <a:solidFill>
                  <a:srgbClr val="000066"/>
                </a:solidFill>
              </a:rPr>
              <a:t>Gradually increasing the </a:t>
            </a:r>
            <a:r>
              <a:rPr lang="en-GB" sz="2400" dirty="0">
                <a:solidFill>
                  <a:srgbClr val="FF6600"/>
                </a:solidFill>
              </a:rPr>
              <a:t>frequency</a:t>
            </a:r>
            <a:r>
              <a:rPr lang="en-GB" sz="2400" b="0" dirty="0">
                <a:solidFill>
                  <a:srgbClr val="000066"/>
                </a:solidFill>
              </a:rPr>
              <a:t>, </a:t>
            </a:r>
            <a:r>
              <a:rPr lang="en-GB" sz="2400" dirty="0">
                <a:solidFill>
                  <a:srgbClr val="FF6600"/>
                </a:solidFill>
              </a:rPr>
              <a:t>intensity</a:t>
            </a:r>
            <a:r>
              <a:rPr lang="en-GB" sz="2400" b="0" dirty="0">
                <a:solidFill>
                  <a:srgbClr val="000066"/>
                </a:solidFill>
              </a:rPr>
              <a:t> and </a:t>
            </a:r>
            <a:r>
              <a:rPr lang="en-GB" sz="2400" dirty="0">
                <a:solidFill>
                  <a:srgbClr val="FF6600"/>
                </a:solidFill>
              </a:rPr>
              <a:t>duration</a:t>
            </a:r>
            <a:r>
              <a:rPr lang="en-GB" sz="2400" b="0" dirty="0">
                <a:solidFill>
                  <a:srgbClr val="000066"/>
                </a:solidFill>
              </a:rPr>
              <a:t> of fitness sessions is an important factor in developing an effective training programme.</a:t>
            </a:r>
          </a:p>
          <a:p>
            <a:pPr>
              <a:spcBef>
                <a:spcPct val="30000"/>
              </a:spcBef>
            </a:pPr>
            <a:r>
              <a:rPr lang="en-GB" sz="2400" b="0" dirty="0">
                <a:solidFill>
                  <a:srgbClr val="000066"/>
                </a:solidFill>
              </a:rPr>
              <a:t>In terms of </a:t>
            </a:r>
            <a:r>
              <a:rPr lang="en-GB" sz="2400" dirty="0">
                <a:solidFill>
                  <a:srgbClr val="FF6600"/>
                </a:solidFill>
              </a:rPr>
              <a:t>type of training</a:t>
            </a:r>
            <a:r>
              <a:rPr lang="en-GB" sz="2400" b="0" dirty="0">
                <a:solidFill>
                  <a:srgbClr val="000066"/>
                </a:solidFill>
              </a:rPr>
              <a:t>, progression should be based on the principle of moving from easy activities to difficult ones.</a:t>
            </a:r>
            <a:endParaRPr lang="en-GB" sz="2400" dirty="0"/>
          </a:p>
        </p:txBody>
      </p:sp>
      <p:sp>
        <p:nvSpPr>
          <p:cNvPr id="111621" name="Text Box 5"/>
          <p:cNvSpPr txBox="1">
            <a:spLocks noChangeArrowheads="1"/>
          </p:cNvSpPr>
          <p:nvPr/>
        </p:nvSpPr>
        <p:spPr bwMode="auto">
          <a:xfrm>
            <a:off x="468313" y="3573463"/>
            <a:ext cx="3887787" cy="1938992"/>
          </a:xfrm>
          <a:prstGeom prst="rect">
            <a:avLst/>
          </a:prstGeom>
          <a:solidFill>
            <a:srgbClr val="E9FFAB"/>
          </a:solidFill>
          <a:ln w="9525">
            <a:noFill/>
            <a:miter lim="800000"/>
            <a:headEnd/>
            <a:tailEnd/>
          </a:ln>
        </p:spPr>
        <p:txBody>
          <a:bodyPr>
            <a:spAutoFit/>
          </a:bodyPr>
          <a:lstStyle/>
          <a:p>
            <a:pPr>
              <a:spcBef>
                <a:spcPct val="50000"/>
              </a:spcBef>
            </a:pPr>
            <a:r>
              <a:rPr lang="en-GB" sz="2400" b="0" dirty="0">
                <a:solidFill>
                  <a:srgbClr val="000066"/>
                </a:solidFill>
              </a:rPr>
              <a:t>For example, if you were creating a training programme for a novice skier, you would not start them off on a really steep, difficult run.</a:t>
            </a:r>
          </a:p>
        </p:txBody>
      </p:sp>
      <p:pic>
        <p:nvPicPr>
          <p:cNvPr id="111622" name="Picture 6" descr="skiing3"/>
          <p:cNvPicPr>
            <a:picLocks noChangeAspect="1" noChangeArrowheads="1"/>
          </p:cNvPicPr>
          <p:nvPr/>
        </p:nvPicPr>
        <p:blipFill>
          <a:blip r:embed="rId2"/>
          <a:srcRect/>
          <a:stretch>
            <a:fillRect/>
          </a:stretch>
        </p:blipFill>
        <p:spPr bwMode="auto">
          <a:xfrm>
            <a:off x="4724400" y="3213100"/>
            <a:ext cx="3232150" cy="3175000"/>
          </a:xfrm>
          <a:prstGeom prst="rect">
            <a:avLst/>
          </a:prstGeom>
          <a:noFill/>
          <a:ln w="9525">
            <a:noFill/>
            <a:miter lim="800000"/>
            <a:headEnd/>
            <a:tailEnd/>
          </a:ln>
        </p:spPr>
      </p:pic>
      <p:pic>
        <p:nvPicPr>
          <p:cNvPr id="111623" name="Picture 7" descr="next_btn_colour">
            <a:hlinkClick r:id="" action="ppaction://hlinkshowjump?jump=nextslide"/>
          </p:cNvPr>
          <p:cNvPicPr>
            <a:picLocks noChangeAspect="1" noChangeArrowheads="1"/>
          </p:cNvPicPr>
          <p:nvPr/>
        </p:nvPicPr>
        <p:blipFill>
          <a:blip r:embed="rId3"/>
          <a:srcRect/>
          <a:stretch>
            <a:fillRect/>
          </a:stretch>
        </p:blipFill>
        <p:spPr bwMode="auto">
          <a:xfrm>
            <a:off x="8448675" y="6096000"/>
            <a:ext cx="628650" cy="5715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1620">
                                            <p:bg/>
                                          </p:spTgt>
                                        </p:tgtEl>
                                        <p:attrNameLst>
                                          <p:attrName>style.visibility</p:attrName>
                                        </p:attrNameLst>
                                      </p:cBhvr>
                                      <p:to>
                                        <p:strVal val="visible"/>
                                      </p:to>
                                    </p:set>
                                    <p:animEffect transition="in" filter="checkerboard(across)">
                                      <p:cBhvr>
                                        <p:cTn id="7" dur="500"/>
                                        <p:tgtEl>
                                          <p:spTgt spid="111620">
                                            <p:bg/>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1620">
                                            <p:txEl>
                                              <p:pRg st="1" end="1"/>
                                            </p:txEl>
                                          </p:spTgt>
                                        </p:tgtEl>
                                        <p:attrNameLst>
                                          <p:attrName>style.visibility</p:attrName>
                                        </p:attrNameLst>
                                      </p:cBhvr>
                                      <p:to>
                                        <p:strVal val="visible"/>
                                      </p:to>
                                    </p:set>
                                    <p:animEffect transition="in" filter="checkerboard(across)">
                                      <p:cBhvr>
                                        <p:cTn id="12" dur="500"/>
                                        <p:tgtEl>
                                          <p:spTgt spid="1116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1621"/>
                                        </p:tgtEl>
                                        <p:attrNameLst>
                                          <p:attrName>style.visibility</p:attrName>
                                        </p:attrNameLst>
                                      </p:cBhvr>
                                      <p:to>
                                        <p:strVal val="visible"/>
                                      </p:to>
                                    </p:set>
                                    <p:animEffect transition="in" filter="dissolve">
                                      <p:cBhvr>
                                        <p:cTn id="17" dur="500"/>
                                        <p:tgtEl>
                                          <p:spTgt spid="111621"/>
                                        </p:tgtEl>
                                      </p:cBhvr>
                                    </p:animEffect>
                                  </p:childTnLst>
                                </p:cTn>
                              </p:par>
                              <p:par>
                                <p:cTn id="18" presetID="10" presetClass="entr" presetSubtype="0" fill="hold" nodeType="withEffect">
                                  <p:stCondLst>
                                    <p:cond delay="0"/>
                                  </p:stCondLst>
                                  <p:childTnLst>
                                    <p:set>
                                      <p:cBhvr>
                                        <p:cTn id="19" dur="1" fill="hold">
                                          <p:stCondLst>
                                            <p:cond delay="0"/>
                                          </p:stCondLst>
                                        </p:cTn>
                                        <p:tgtEl>
                                          <p:spTgt spid="111622"/>
                                        </p:tgtEl>
                                        <p:attrNameLst>
                                          <p:attrName>style.visibility</p:attrName>
                                        </p:attrNameLst>
                                      </p:cBhvr>
                                      <p:to>
                                        <p:strVal val="visible"/>
                                      </p:to>
                                    </p:set>
                                    <p:animEffect transition="in" filter="fade">
                                      <p:cBhvr>
                                        <p:cTn id="20" dur="500"/>
                                        <p:tgtEl>
                                          <p:spTgt spid="111622"/>
                                        </p:tgtEl>
                                      </p:cBhvr>
                                    </p:animEffect>
                                  </p:childTnLst>
                                </p:cTn>
                              </p:par>
                              <p:par>
                                <p:cTn id="21" presetID="1" presetClass="entr" presetSubtype="0" fill="hold" nodeType="withEffect">
                                  <p:stCondLst>
                                    <p:cond delay="0"/>
                                  </p:stCondLst>
                                  <p:childTnLst>
                                    <p:set>
                                      <p:cBhvr>
                                        <p:cTn id="22" dur="1" fill="hold">
                                          <p:stCondLst>
                                            <p:cond delay="0"/>
                                          </p:stCondLst>
                                        </p:cTn>
                                        <p:tgtEl>
                                          <p:spTgt spid="111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build="p" animBg="1"/>
      <p:bldP spid="111621"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a:xfrm>
            <a:off x="457200" y="76200"/>
            <a:ext cx="8229600" cy="228600"/>
          </a:xfrm>
        </p:spPr>
        <p:style>
          <a:lnRef idx="2">
            <a:schemeClr val="accent1"/>
          </a:lnRef>
          <a:fillRef idx="1">
            <a:schemeClr val="lt1"/>
          </a:fillRef>
          <a:effectRef idx="0">
            <a:schemeClr val="accent1"/>
          </a:effectRef>
          <a:fontRef idx="minor">
            <a:schemeClr val="dk1"/>
          </a:fontRef>
        </p:style>
        <p:txBody>
          <a:bodyPr>
            <a:normAutofit fontScale="90000"/>
          </a:bodyPr>
          <a:lstStyle/>
          <a:p>
            <a:pPr eaLnBrk="1" hangingPunct="1"/>
            <a:r>
              <a:rPr lang="en-GB" dirty="0" smtClean="0"/>
              <a:t>Overload</a:t>
            </a:r>
            <a:endParaRPr lang="en-US" dirty="0" smtClean="0"/>
          </a:p>
        </p:txBody>
      </p:sp>
      <p:sp>
        <p:nvSpPr>
          <p:cNvPr id="38915" name="Text Box 9"/>
          <p:cNvSpPr txBox="1">
            <a:spLocks noChangeArrowheads="1"/>
          </p:cNvSpPr>
          <p:nvPr/>
        </p:nvSpPr>
        <p:spPr bwMode="auto">
          <a:xfrm>
            <a:off x="323850" y="1484313"/>
            <a:ext cx="5924550" cy="83099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30000"/>
              </a:spcBef>
            </a:pPr>
            <a:r>
              <a:rPr lang="en-GB" sz="2400" b="0" dirty="0">
                <a:solidFill>
                  <a:srgbClr val="000066"/>
                </a:solidFill>
              </a:rPr>
              <a:t>Fitness can only be improved by training </a:t>
            </a:r>
            <a:br>
              <a:rPr lang="en-GB" sz="2400" b="0" dirty="0">
                <a:solidFill>
                  <a:srgbClr val="000066"/>
                </a:solidFill>
              </a:rPr>
            </a:br>
            <a:r>
              <a:rPr lang="en-GB" sz="2400" dirty="0">
                <a:solidFill>
                  <a:srgbClr val="FF6600"/>
                </a:solidFill>
              </a:rPr>
              <a:t>more</a:t>
            </a:r>
            <a:r>
              <a:rPr lang="en-GB" sz="2400" b="0" dirty="0">
                <a:solidFill>
                  <a:srgbClr val="000066"/>
                </a:solidFill>
              </a:rPr>
              <a:t> than you normally do.</a:t>
            </a:r>
          </a:p>
        </p:txBody>
      </p:sp>
      <p:sp>
        <p:nvSpPr>
          <p:cNvPr id="58380" name="Text Box 12"/>
          <p:cNvSpPr txBox="1">
            <a:spLocks noChangeArrowheads="1"/>
          </p:cNvSpPr>
          <p:nvPr/>
        </p:nvSpPr>
        <p:spPr bwMode="auto">
          <a:xfrm>
            <a:off x="323850" y="2349500"/>
            <a:ext cx="5924550" cy="3527119"/>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spcBef>
                <a:spcPct val="30000"/>
              </a:spcBef>
            </a:pPr>
            <a:r>
              <a:rPr lang="en-GB" sz="2400" b="0" dirty="0">
                <a:solidFill>
                  <a:srgbClr val="000066"/>
                </a:solidFill>
              </a:rPr>
              <a:t>Unless the body is subjected to </a:t>
            </a:r>
            <a:br>
              <a:rPr lang="en-GB" sz="2400" b="0" dirty="0">
                <a:solidFill>
                  <a:srgbClr val="000066"/>
                </a:solidFill>
              </a:rPr>
            </a:br>
            <a:r>
              <a:rPr lang="en-GB" sz="2400" dirty="0">
                <a:solidFill>
                  <a:srgbClr val="FF6600"/>
                </a:solidFill>
              </a:rPr>
              <a:t>increased demands</a:t>
            </a:r>
            <a:r>
              <a:rPr lang="en-GB" sz="2400" b="0" dirty="0">
                <a:solidFill>
                  <a:srgbClr val="000066"/>
                </a:solidFill>
              </a:rPr>
              <a:t>, improvements in physical fitness will not be made.</a:t>
            </a:r>
          </a:p>
          <a:p>
            <a:pPr>
              <a:spcBef>
                <a:spcPct val="30000"/>
              </a:spcBef>
            </a:pPr>
            <a:r>
              <a:rPr lang="en-GB" sz="2400" b="0" dirty="0">
                <a:solidFill>
                  <a:srgbClr val="000066"/>
                </a:solidFill>
              </a:rPr>
              <a:t>If a physical fitness programme is to be effective, it must place </a:t>
            </a:r>
            <a:r>
              <a:rPr lang="en-GB" sz="2400" dirty="0">
                <a:solidFill>
                  <a:srgbClr val="FF6600"/>
                </a:solidFill>
              </a:rPr>
              <a:t>increased</a:t>
            </a:r>
            <a:r>
              <a:rPr lang="en-GB" sz="2400" b="0" dirty="0">
                <a:solidFill>
                  <a:srgbClr val="000066"/>
                </a:solidFill>
              </a:rPr>
              <a:t> and </a:t>
            </a:r>
            <a:r>
              <a:rPr lang="en-GB" sz="2400" dirty="0">
                <a:solidFill>
                  <a:srgbClr val="FF6600"/>
                </a:solidFill>
              </a:rPr>
              <a:t>specific</a:t>
            </a:r>
            <a:r>
              <a:rPr lang="en-GB" sz="2400" b="0" dirty="0">
                <a:solidFill>
                  <a:srgbClr val="000066"/>
                </a:solidFill>
              </a:rPr>
              <a:t> demands on the body. If training levels remain the same, then the programme will only be </a:t>
            </a:r>
            <a:r>
              <a:rPr lang="en-GB" sz="2400" dirty="0">
                <a:solidFill>
                  <a:srgbClr val="FF6600"/>
                </a:solidFill>
              </a:rPr>
              <a:t>maintaining</a:t>
            </a:r>
            <a:r>
              <a:rPr lang="en-GB" sz="2400" b="0" dirty="0">
                <a:solidFill>
                  <a:srgbClr val="000066"/>
                </a:solidFill>
              </a:rPr>
              <a:t> the participants level of fitness, not improving it.</a:t>
            </a:r>
            <a:endParaRPr lang="en-GB" sz="2400" dirty="0"/>
          </a:p>
        </p:txBody>
      </p:sp>
      <p:pic>
        <p:nvPicPr>
          <p:cNvPr id="58381" name="Picture 13" descr="32303530"/>
          <p:cNvPicPr>
            <a:picLocks noChangeAspect="1" noChangeArrowheads="1"/>
          </p:cNvPicPr>
          <p:nvPr/>
        </p:nvPicPr>
        <p:blipFill>
          <a:blip r:embed="rId3"/>
          <a:srcRect/>
          <a:stretch>
            <a:fillRect/>
          </a:stretch>
        </p:blipFill>
        <p:spPr bwMode="auto">
          <a:xfrm>
            <a:off x="6934199" y="1412875"/>
            <a:ext cx="1814513" cy="3744913"/>
          </a:xfrm>
          <a:prstGeom prst="rect">
            <a:avLst/>
          </a:prstGeom>
          <a:noFill/>
          <a:ln w="9525">
            <a:noFill/>
            <a:miter lim="800000"/>
            <a:headEnd/>
            <a:tailEnd/>
          </a:ln>
        </p:spPr>
      </p:pic>
      <p:pic>
        <p:nvPicPr>
          <p:cNvPr id="58382" name="Picture 14" descr="next_btn_colour">
            <a:hlinkClick r:id="" action="ppaction://hlinkshowjump?jump=nextslide"/>
          </p:cNvPr>
          <p:cNvPicPr>
            <a:picLocks noChangeAspect="1" noChangeArrowheads="1"/>
          </p:cNvPicPr>
          <p:nvPr/>
        </p:nvPicPr>
        <p:blipFill>
          <a:blip r:embed="rId4"/>
          <a:srcRect/>
          <a:stretch>
            <a:fillRect/>
          </a:stretch>
        </p:blipFill>
        <p:spPr bwMode="auto">
          <a:xfrm>
            <a:off x="8448675" y="6096000"/>
            <a:ext cx="628650" cy="571500"/>
          </a:xfrm>
          <a:prstGeom prst="rect">
            <a:avLst/>
          </a:prstGeom>
          <a:noFill/>
          <a:ln w="9525">
            <a:noFill/>
            <a:miter lim="800000"/>
            <a:headEnd/>
            <a:tailEnd/>
          </a:ln>
        </p:spPr>
      </p:pic>
      <p:sp>
        <p:nvSpPr>
          <p:cNvPr id="58383" name="Text Box 15"/>
          <p:cNvSpPr txBox="1">
            <a:spLocks noChangeArrowheads="1"/>
          </p:cNvSpPr>
          <p:nvPr/>
        </p:nvSpPr>
        <p:spPr bwMode="auto">
          <a:xfrm>
            <a:off x="1331913" y="6021388"/>
            <a:ext cx="6553200" cy="4889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GB" b="0" dirty="0">
                <a:solidFill>
                  <a:srgbClr val="000066"/>
                </a:solidFill>
              </a:rPr>
              <a:t>Remember though – you can train too much!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8380">
                                            <p:bg/>
                                          </p:spTgt>
                                        </p:tgtEl>
                                        <p:attrNameLst>
                                          <p:attrName>style.visibility</p:attrName>
                                        </p:attrNameLst>
                                      </p:cBhvr>
                                      <p:to>
                                        <p:strVal val="visible"/>
                                      </p:to>
                                    </p:set>
                                    <p:animEffect transition="in" filter="checkerboard(across)">
                                      <p:cBhvr>
                                        <p:cTn id="7" dur="500"/>
                                        <p:tgtEl>
                                          <p:spTgt spid="58380">
                                            <p:bg/>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8380">
                                            <p:txEl>
                                              <p:pRg st="0" end="0"/>
                                            </p:txEl>
                                          </p:spTgt>
                                        </p:tgtEl>
                                        <p:attrNameLst>
                                          <p:attrName>style.visibility</p:attrName>
                                        </p:attrNameLst>
                                      </p:cBhvr>
                                      <p:to>
                                        <p:strVal val="visible"/>
                                      </p:to>
                                    </p:set>
                                    <p:animEffect transition="in" filter="checkerboard(across)">
                                      <p:cBhvr>
                                        <p:cTn id="12" dur="500"/>
                                        <p:tgtEl>
                                          <p:spTgt spid="58380">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8381"/>
                                        </p:tgtEl>
                                        <p:attrNameLst>
                                          <p:attrName>style.visibility</p:attrName>
                                        </p:attrNameLst>
                                      </p:cBhvr>
                                      <p:to>
                                        <p:strVal val="visible"/>
                                      </p:to>
                                    </p:set>
                                    <p:animEffect transition="in" filter="fade">
                                      <p:cBhvr>
                                        <p:cTn id="15" dur="500"/>
                                        <p:tgtEl>
                                          <p:spTgt spid="58381"/>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58380">
                                            <p:txEl>
                                              <p:pRg st="1" end="1"/>
                                            </p:txEl>
                                          </p:spTgt>
                                        </p:tgtEl>
                                        <p:attrNameLst>
                                          <p:attrName>style.visibility</p:attrName>
                                        </p:attrNameLst>
                                      </p:cBhvr>
                                      <p:to>
                                        <p:strVal val="visible"/>
                                      </p:to>
                                    </p:set>
                                    <p:animEffect transition="in" filter="checkerboard(across)">
                                      <p:cBhvr>
                                        <p:cTn id="20" dur="500"/>
                                        <p:tgtEl>
                                          <p:spTgt spid="58380">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8383"/>
                                        </p:tgtEl>
                                        <p:attrNameLst>
                                          <p:attrName>style.visibility</p:attrName>
                                        </p:attrNameLst>
                                      </p:cBhvr>
                                      <p:to>
                                        <p:strVal val="visible"/>
                                      </p:to>
                                    </p:set>
                                    <p:anim calcmode="lin" valueType="num">
                                      <p:cBhvr>
                                        <p:cTn id="25" dur="500" fill="hold"/>
                                        <p:tgtEl>
                                          <p:spTgt spid="58383"/>
                                        </p:tgtEl>
                                        <p:attrNameLst>
                                          <p:attrName>ppt_w</p:attrName>
                                        </p:attrNameLst>
                                      </p:cBhvr>
                                      <p:tavLst>
                                        <p:tav tm="0">
                                          <p:val>
                                            <p:fltVal val="0"/>
                                          </p:val>
                                        </p:tav>
                                        <p:tav tm="100000">
                                          <p:val>
                                            <p:strVal val="#ppt_w"/>
                                          </p:val>
                                        </p:tav>
                                      </p:tavLst>
                                    </p:anim>
                                    <p:anim calcmode="lin" valueType="num">
                                      <p:cBhvr>
                                        <p:cTn id="26" dur="500" fill="hold"/>
                                        <p:tgtEl>
                                          <p:spTgt spid="58383"/>
                                        </p:tgtEl>
                                        <p:attrNameLst>
                                          <p:attrName>ppt_h</p:attrName>
                                        </p:attrNameLst>
                                      </p:cBhvr>
                                      <p:tavLst>
                                        <p:tav tm="0">
                                          <p:val>
                                            <p:fltVal val="0"/>
                                          </p:val>
                                        </p:tav>
                                        <p:tav tm="100000">
                                          <p:val>
                                            <p:strVal val="#ppt_h"/>
                                          </p:val>
                                        </p:tav>
                                      </p:tavLst>
                                    </p:anim>
                                  </p:childTnLst>
                                </p:cTn>
                              </p:par>
                              <p:par>
                                <p:cTn id="27" presetID="1" presetClass="entr" presetSubtype="0" fill="hold" nodeType="withEffect">
                                  <p:stCondLst>
                                    <p:cond delay="0"/>
                                  </p:stCondLst>
                                  <p:childTnLst>
                                    <p:set>
                                      <p:cBhvr>
                                        <p:cTn id="28" dur="1" fill="hold">
                                          <p:stCondLst>
                                            <p:cond delay="0"/>
                                          </p:stCondLst>
                                        </p:cTn>
                                        <p:tgtEl>
                                          <p:spTgt spid="583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80" grpId="0" build="p" animBg="1"/>
      <p:bldP spid="5838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 </a:t>
            </a:r>
            <a:r>
              <a:rPr lang="en-US" dirty="0" smtClean="0"/>
              <a:t>the multi-dimensional </a:t>
            </a:r>
            <a:r>
              <a:rPr lang="en-US" dirty="0"/>
              <a:t>characteristics of physical fitness can be divided </a:t>
            </a:r>
            <a:r>
              <a:rPr lang="en-US" dirty="0" smtClean="0"/>
              <a:t>into two </a:t>
            </a:r>
            <a:r>
              <a:rPr lang="en-US" dirty="0"/>
              <a:t>areas: </a:t>
            </a:r>
            <a:r>
              <a:rPr lang="en-US" b="1" dirty="0"/>
              <a:t>health related physical fitness </a:t>
            </a:r>
            <a:r>
              <a:rPr lang="en-US" dirty="0"/>
              <a:t>and </a:t>
            </a:r>
            <a:r>
              <a:rPr lang="en-US" b="1" dirty="0"/>
              <a:t>skill related </a:t>
            </a:r>
            <a:r>
              <a:rPr lang="en-US" b="1" dirty="0" smtClean="0"/>
              <a:t>physical fitness</a:t>
            </a:r>
            <a:endParaRPr lang="en-US" b="1" dirty="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411162"/>
          </a:xfrm>
        </p:spPr>
        <p:style>
          <a:lnRef idx="1">
            <a:schemeClr val="accent3"/>
          </a:lnRef>
          <a:fillRef idx="2">
            <a:schemeClr val="accent3"/>
          </a:fillRef>
          <a:effectRef idx="1">
            <a:schemeClr val="accent3"/>
          </a:effectRef>
          <a:fontRef idx="minor">
            <a:schemeClr val="dk1"/>
          </a:fontRef>
        </p:style>
        <p:txBody>
          <a:bodyPr>
            <a:normAutofit fontScale="90000"/>
          </a:bodyPr>
          <a:lstStyle/>
          <a:p>
            <a:pPr eaLnBrk="1" hangingPunct="1"/>
            <a:r>
              <a:rPr lang="en-GB" dirty="0" smtClean="0"/>
              <a:t>Overload: the FITT principle</a:t>
            </a:r>
            <a:endParaRPr lang="en-US" sz="2000" dirty="0" smtClean="0"/>
          </a:p>
        </p:txBody>
      </p:sp>
      <p:sp>
        <p:nvSpPr>
          <p:cNvPr id="39939" name="Text Box 5"/>
          <p:cNvSpPr txBox="1">
            <a:spLocks noChangeArrowheads="1"/>
          </p:cNvSpPr>
          <p:nvPr/>
        </p:nvSpPr>
        <p:spPr bwMode="auto">
          <a:xfrm>
            <a:off x="457200" y="1143000"/>
            <a:ext cx="8229600" cy="120032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GB" sz="2400" b="0" dirty="0">
                <a:solidFill>
                  <a:srgbClr val="000066"/>
                </a:solidFill>
              </a:rPr>
              <a:t>There are </a:t>
            </a:r>
            <a:r>
              <a:rPr lang="en-GB" sz="2400" dirty="0">
                <a:solidFill>
                  <a:srgbClr val="FF6600"/>
                </a:solidFill>
              </a:rPr>
              <a:t>four</a:t>
            </a:r>
            <a:r>
              <a:rPr lang="en-GB" sz="2400" b="0" dirty="0">
                <a:solidFill>
                  <a:srgbClr val="000066"/>
                </a:solidFill>
              </a:rPr>
              <a:t> ways to achieve overload in an exercise programme. They can easily be remembered using the mnemonic, </a:t>
            </a:r>
            <a:r>
              <a:rPr lang="en-GB" sz="2400" dirty="0">
                <a:solidFill>
                  <a:srgbClr val="FF6600"/>
                </a:solidFill>
              </a:rPr>
              <a:t>FITT</a:t>
            </a:r>
            <a:r>
              <a:rPr lang="en-GB" sz="2400" b="0" dirty="0">
                <a:solidFill>
                  <a:srgbClr val="000066"/>
                </a:solidFill>
              </a:rPr>
              <a:t>.</a:t>
            </a:r>
          </a:p>
        </p:txBody>
      </p:sp>
      <p:sp>
        <p:nvSpPr>
          <p:cNvPr id="62470" name="Text Box 6"/>
          <p:cNvSpPr txBox="1">
            <a:spLocks noChangeArrowheads="1"/>
          </p:cNvSpPr>
          <p:nvPr/>
        </p:nvSpPr>
        <p:spPr bwMode="auto">
          <a:xfrm>
            <a:off x="3708400" y="2349500"/>
            <a:ext cx="5292725" cy="271458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marL="355600" indent="-355600" eaLnBrk="1" hangingPunct="1">
              <a:spcBef>
                <a:spcPct val="70000"/>
              </a:spcBef>
              <a:buFontTx/>
              <a:buBlip>
                <a:blip r:embed="rId3"/>
              </a:buBlip>
            </a:pPr>
            <a:r>
              <a:rPr lang="en-GB" sz="2400" dirty="0">
                <a:solidFill>
                  <a:srgbClr val="FF6600"/>
                </a:solidFill>
              </a:rPr>
              <a:t>F</a:t>
            </a:r>
            <a:r>
              <a:rPr lang="en-GB" sz="2400" dirty="0">
                <a:solidFill>
                  <a:srgbClr val="010066"/>
                </a:solidFill>
              </a:rPr>
              <a:t>requency</a:t>
            </a:r>
            <a:r>
              <a:rPr lang="en-GB" sz="2400" b="0" dirty="0">
                <a:solidFill>
                  <a:srgbClr val="010066"/>
                </a:solidFill>
              </a:rPr>
              <a:t> – how often you train.</a:t>
            </a:r>
          </a:p>
          <a:p>
            <a:pPr marL="355600" indent="-355600" eaLnBrk="1" hangingPunct="1">
              <a:spcBef>
                <a:spcPct val="70000"/>
              </a:spcBef>
              <a:buFontTx/>
              <a:buBlip>
                <a:blip r:embed="rId3"/>
              </a:buBlip>
            </a:pPr>
            <a:r>
              <a:rPr lang="en-GB" sz="2400" dirty="0">
                <a:solidFill>
                  <a:srgbClr val="FF6600"/>
                </a:solidFill>
              </a:rPr>
              <a:t>I</a:t>
            </a:r>
            <a:r>
              <a:rPr lang="en-GB" sz="2400" dirty="0">
                <a:solidFill>
                  <a:srgbClr val="010066"/>
                </a:solidFill>
              </a:rPr>
              <a:t>ntensity</a:t>
            </a:r>
            <a:r>
              <a:rPr lang="en-GB" sz="2400" b="0" dirty="0">
                <a:solidFill>
                  <a:srgbClr val="010066"/>
                </a:solidFill>
              </a:rPr>
              <a:t> – how hard you train.</a:t>
            </a:r>
          </a:p>
          <a:p>
            <a:pPr marL="355600" indent="-355600" eaLnBrk="1" hangingPunct="1">
              <a:spcBef>
                <a:spcPct val="70000"/>
              </a:spcBef>
              <a:buFontTx/>
              <a:buBlip>
                <a:blip r:embed="rId3"/>
              </a:buBlip>
            </a:pPr>
            <a:r>
              <a:rPr lang="en-GB" sz="2400" dirty="0">
                <a:solidFill>
                  <a:srgbClr val="FF6600"/>
                </a:solidFill>
              </a:rPr>
              <a:t>T</a:t>
            </a:r>
            <a:r>
              <a:rPr lang="en-GB" sz="2400" dirty="0">
                <a:solidFill>
                  <a:srgbClr val="010066"/>
                </a:solidFill>
              </a:rPr>
              <a:t>ime</a:t>
            </a:r>
            <a:r>
              <a:rPr lang="en-GB" sz="2400" b="0" dirty="0">
                <a:solidFill>
                  <a:srgbClr val="010066"/>
                </a:solidFill>
              </a:rPr>
              <a:t> (or duration) – how long you train for.</a:t>
            </a:r>
          </a:p>
          <a:p>
            <a:pPr marL="355600" indent="-355600" eaLnBrk="1" hangingPunct="1">
              <a:spcBef>
                <a:spcPct val="70000"/>
              </a:spcBef>
              <a:buFontTx/>
              <a:buBlip>
                <a:blip r:embed="rId3"/>
              </a:buBlip>
            </a:pPr>
            <a:r>
              <a:rPr lang="en-GB" sz="2400" dirty="0">
                <a:solidFill>
                  <a:srgbClr val="FF6600"/>
                </a:solidFill>
              </a:rPr>
              <a:t>T</a:t>
            </a:r>
            <a:r>
              <a:rPr lang="en-GB" sz="2400" dirty="0">
                <a:solidFill>
                  <a:srgbClr val="010066"/>
                </a:solidFill>
              </a:rPr>
              <a:t>ype</a:t>
            </a:r>
            <a:r>
              <a:rPr lang="en-GB" sz="2400" b="0" dirty="0">
                <a:solidFill>
                  <a:srgbClr val="010066"/>
                </a:solidFill>
              </a:rPr>
              <a:t> – the kind of training you do.</a:t>
            </a:r>
          </a:p>
        </p:txBody>
      </p:sp>
      <p:pic>
        <p:nvPicPr>
          <p:cNvPr id="62471" name="Picture 7" descr="next_btn_colour">
            <a:hlinkClick r:id="" action="ppaction://hlinkshowjump?jump=nextslide"/>
          </p:cNvPr>
          <p:cNvPicPr>
            <a:picLocks noChangeAspect="1" noChangeArrowheads="1"/>
          </p:cNvPicPr>
          <p:nvPr/>
        </p:nvPicPr>
        <p:blipFill>
          <a:blip r:embed="rId4"/>
          <a:srcRect/>
          <a:stretch>
            <a:fillRect/>
          </a:stretch>
        </p:blipFill>
        <p:spPr bwMode="auto">
          <a:xfrm>
            <a:off x="8448675" y="6096000"/>
            <a:ext cx="628650" cy="571500"/>
          </a:xfrm>
          <a:prstGeom prst="rect">
            <a:avLst/>
          </a:prstGeom>
          <a:noFill/>
          <a:ln w="9525">
            <a:noFill/>
            <a:miter lim="800000"/>
            <a:headEnd/>
            <a:tailEnd/>
          </a:ln>
        </p:spPr>
      </p:pic>
      <p:pic>
        <p:nvPicPr>
          <p:cNvPr id="62472" name="Picture 8" descr="30425687"/>
          <p:cNvPicPr>
            <a:picLocks noChangeAspect="1" noChangeArrowheads="1"/>
          </p:cNvPicPr>
          <p:nvPr/>
        </p:nvPicPr>
        <p:blipFill>
          <a:blip r:embed="rId5"/>
          <a:srcRect/>
          <a:stretch>
            <a:fillRect/>
          </a:stretch>
        </p:blipFill>
        <p:spPr bwMode="auto">
          <a:xfrm>
            <a:off x="971551" y="2514600"/>
            <a:ext cx="1771650" cy="36512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472"/>
                                        </p:tgtEl>
                                        <p:attrNameLst>
                                          <p:attrName>style.visibility</p:attrName>
                                        </p:attrNameLst>
                                      </p:cBhvr>
                                      <p:to>
                                        <p:strVal val="visible"/>
                                      </p:to>
                                    </p:set>
                                    <p:animEffect transition="in" filter="fade">
                                      <p:cBhvr>
                                        <p:cTn id="7" dur="500"/>
                                        <p:tgtEl>
                                          <p:spTgt spid="6247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2470">
                                            <p:bg/>
                                          </p:spTgt>
                                        </p:tgtEl>
                                        <p:attrNameLst>
                                          <p:attrName>style.visibility</p:attrName>
                                        </p:attrNameLst>
                                      </p:cBhvr>
                                      <p:to>
                                        <p:strVal val="visible"/>
                                      </p:to>
                                    </p:set>
                                    <p:animEffect transition="in" filter="dissolve">
                                      <p:cBhvr>
                                        <p:cTn id="11" dur="500"/>
                                        <p:tgtEl>
                                          <p:spTgt spid="62470">
                                            <p:bg/>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62470">
                                            <p:txEl>
                                              <p:pRg st="0" end="0"/>
                                            </p:txEl>
                                          </p:spTgt>
                                        </p:tgtEl>
                                        <p:attrNameLst>
                                          <p:attrName>style.visibility</p:attrName>
                                        </p:attrNameLst>
                                      </p:cBhvr>
                                      <p:to>
                                        <p:strVal val="visible"/>
                                      </p:to>
                                    </p:set>
                                    <p:animEffect transition="in" filter="dissolve">
                                      <p:cBhvr>
                                        <p:cTn id="16" dur="500"/>
                                        <p:tgtEl>
                                          <p:spTgt spid="6247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2470">
                                            <p:txEl>
                                              <p:pRg st="1" end="1"/>
                                            </p:txEl>
                                          </p:spTgt>
                                        </p:tgtEl>
                                        <p:attrNameLst>
                                          <p:attrName>style.visibility</p:attrName>
                                        </p:attrNameLst>
                                      </p:cBhvr>
                                      <p:to>
                                        <p:strVal val="visible"/>
                                      </p:to>
                                    </p:set>
                                    <p:animEffect transition="in" filter="dissolve">
                                      <p:cBhvr>
                                        <p:cTn id="21" dur="500"/>
                                        <p:tgtEl>
                                          <p:spTgt spid="6247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2470">
                                            <p:txEl>
                                              <p:pRg st="2" end="2"/>
                                            </p:txEl>
                                          </p:spTgt>
                                        </p:tgtEl>
                                        <p:attrNameLst>
                                          <p:attrName>style.visibility</p:attrName>
                                        </p:attrNameLst>
                                      </p:cBhvr>
                                      <p:to>
                                        <p:strVal val="visible"/>
                                      </p:to>
                                    </p:set>
                                    <p:animEffect transition="in" filter="dissolve">
                                      <p:cBhvr>
                                        <p:cTn id="26" dur="500"/>
                                        <p:tgtEl>
                                          <p:spTgt spid="62470">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2470">
                                            <p:txEl>
                                              <p:pRg st="3" end="3"/>
                                            </p:txEl>
                                          </p:spTgt>
                                        </p:tgtEl>
                                        <p:attrNameLst>
                                          <p:attrName>style.visibility</p:attrName>
                                        </p:attrNameLst>
                                      </p:cBhvr>
                                      <p:to>
                                        <p:strVal val="visible"/>
                                      </p:to>
                                    </p:set>
                                    <p:animEffect transition="in" filter="dissolve">
                                      <p:cBhvr>
                                        <p:cTn id="31" dur="500"/>
                                        <p:tgtEl>
                                          <p:spTgt spid="62470">
                                            <p:txEl>
                                              <p:pRg st="3" end="3"/>
                                            </p:txEl>
                                          </p:spTgt>
                                        </p:tgtEl>
                                      </p:cBhvr>
                                    </p:animEffect>
                                  </p:childTnLst>
                                </p:cTn>
                              </p:par>
                              <p:par>
                                <p:cTn id="32" presetID="1" presetClass="entr" presetSubtype="0" fill="hold" nodeType="withEffect">
                                  <p:stCondLst>
                                    <p:cond delay="0"/>
                                  </p:stCondLst>
                                  <p:childTnLst>
                                    <p:set>
                                      <p:cBhvr>
                                        <p:cTn id="33" dur="1" fill="hold">
                                          <p:stCondLst>
                                            <p:cond delay="0"/>
                                          </p:stCondLst>
                                        </p:cTn>
                                        <p:tgtEl>
                                          <p:spTgt spid="62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152400"/>
            <a:ext cx="8229600" cy="304800"/>
          </a:xfrm>
        </p:spPr>
        <p:style>
          <a:lnRef idx="2">
            <a:schemeClr val="accent1"/>
          </a:lnRef>
          <a:fillRef idx="1">
            <a:schemeClr val="lt1"/>
          </a:fillRef>
          <a:effectRef idx="0">
            <a:schemeClr val="accent1"/>
          </a:effectRef>
          <a:fontRef idx="minor">
            <a:schemeClr val="dk1"/>
          </a:fontRef>
        </p:style>
        <p:txBody>
          <a:bodyPr>
            <a:normAutofit fontScale="90000"/>
          </a:bodyPr>
          <a:lstStyle/>
          <a:p>
            <a:pPr eaLnBrk="1" hangingPunct="1"/>
            <a:r>
              <a:rPr lang="en-GB" dirty="0" smtClean="0"/>
              <a:t>Reversibility</a:t>
            </a:r>
            <a:endParaRPr lang="en-US" dirty="0" smtClean="0"/>
          </a:p>
        </p:txBody>
      </p:sp>
      <p:sp>
        <p:nvSpPr>
          <p:cNvPr id="77828" name="Text Box 4"/>
          <p:cNvSpPr txBox="1">
            <a:spLocks noChangeArrowheads="1"/>
          </p:cNvSpPr>
          <p:nvPr/>
        </p:nvSpPr>
        <p:spPr bwMode="auto">
          <a:xfrm>
            <a:off x="457200" y="2973388"/>
            <a:ext cx="7391400" cy="240065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25000"/>
              </a:spcBef>
            </a:pPr>
            <a:r>
              <a:rPr lang="en-GB" sz="2400" b="0" dirty="0">
                <a:solidFill>
                  <a:srgbClr val="000066"/>
                </a:solidFill>
              </a:rPr>
              <a:t>Fitness will be lost if the </a:t>
            </a:r>
            <a:r>
              <a:rPr lang="en-GB" sz="2400" b="0" dirty="0" smtClean="0">
                <a:solidFill>
                  <a:srgbClr val="000066"/>
                </a:solidFill>
              </a:rPr>
              <a:t>training </a:t>
            </a:r>
            <a:r>
              <a:rPr lang="en-GB" sz="2400" b="0" dirty="0">
                <a:solidFill>
                  <a:srgbClr val="000066"/>
                </a:solidFill>
              </a:rPr>
              <a:t>load is reduced </a:t>
            </a:r>
            <a:br>
              <a:rPr lang="en-GB" sz="2400" b="0" dirty="0">
                <a:solidFill>
                  <a:srgbClr val="000066"/>
                </a:solidFill>
              </a:rPr>
            </a:br>
            <a:r>
              <a:rPr lang="en-GB" sz="2400" b="0" dirty="0">
                <a:solidFill>
                  <a:srgbClr val="000066"/>
                </a:solidFill>
              </a:rPr>
              <a:t>(meaning overload is not achieved) </a:t>
            </a:r>
            <a:br>
              <a:rPr lang="en-GB" sz="2400" b="0" dirty="0">
                <a:solidFill>
                  <a:srgbClr val="000066"/>
                </a:solidFill>
              </a:rPr>
            </a:br>
            <a:r>
              <a:rPr lang="en-GB" sz="2400" b="0" dirty="0">
                <a:solidFill>
                  <a:srgbClr val="000066"/>
                </a:solidFill>
              </a:rPr>
              <a:t>or if a performer stops training, for example, if they are injured.</a:t>
            </a:r>
          </a:p>
          <a:p>
            <a:pPr>
              <a:spcBef>
                <a:spcPct val="25000"/>
              </a:spcBef>
            </a:pPr>
            <a:r>
              <a:rPr lang="en-GB" sz="2400" b="0" dirty="0">
                <a:solidFill>
                  <a:srgbClr val="000066"/>
                </a:solidFill>
              </a:rPr>
              <a:t>Coaches need to ensure that long periods of inactivity are avoided when possible.</a:t>
            </a:r>
            <a:endParaRPr lang="en-GB" sz="2400" dirty="0">
              <a:solidFill>
                <a:srgbClr val="000066"/>
              </a:solidFill>
            </a:endParaRPr>
          </a:p>
        </p:txBody>
      </p:sp>
      <p:pic>
        <p:nvPicPr>
          <p:cNvPr id="77829" name="Picture 5" descr="next_btn_colour">
            <a:hlinkClick r:id="" action="ppaction://hlinkshowjump?jump=nextslide"/>
          </p:cNvPr>
          <p:cNvPicPr>
            <a:picLocks noChangeAspect="1" noChangeArrowheads="1"/>
          </p:cNvPicPr>
          <p:nvPr/>
        </p:nvPicPr>
        <p:blipFill>
          <a:blip r:embed="rId2"/>
          <a:srcRect/>
          <a:stretch>
            <a:fillRect/>
          </a:stretch>
        </p:blipFill>
        <p:spPr bwMode="auto">
          <a:xfrm>
            <a:off x="8448675" y="6096000"/>
            <a:ext cx="628650" cy="571500"/>
          </a:xfrm>
          <a:prstGeom prst="rect">
            <a:avLst/>
          </a:prstGeom>
          <a:noFill/>
          <a:ln w="9525">
            <a:noFill/>
            <a:miter lim="800000"/>
            <a:headEnd/>
            <a:tailEnd/>
          </a:ln>
        </p:spPr>
      </p:pic>
      <p:pic>
        <p:nvPicPr>
          <p:cNvPr id="77830" name="Picture 6" descr="reversibility"/>
          <p:cNvPicPr>
            <a:picLocks noChangeAspect="1" noChangeArrowheads="1"/>
          </p:cNvPicPr>
          <p:nvPr/>
        </p:nvPicPr>
        <p:blipFill>
          <a:blip r:embed="rId3"/>
          <a:srcRect/>
          <a:stretch>
            <a:fillRect/>
          </a:stretch>
        </p:blipFill>
        <p:spPr bwMode="auto">
          <a:xfrm>
            <a:off x="5943600" y="1341438"/>
            <a:ext cx="2971800" cy="2592387"/>
          </a:xfrm>
          <a:prstGeom prst="rect">
            <a:avLst/>
          </a:prstGeom>
          <a:noFill/>
          <a:ln w="9525">
            <a:noFill/>
            <a:miter lim="800000"/>
            <a:headEnd/>
            <a:tailEnd/>
          </a:ln>
        </p:spPr>
      </p:pic>
      <p:sp>
        <p:nvSpPr>
          <p:cNvPr id="77831" name="Text Box 7"/>
          <p:cNvSpPr txBox="1">
            <a:spLocks noChangeArrowheads="1"/>
          </p:cNvSpPr>
          <p:nvPr/>
        </p:nvSpPr>
        <p:spPr bwMode="auto">
          <a:xfrm>
            <a:off x="457200" y="1066800"/>
            <a:ext cx="5410199" cy="20313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25000"/>
              </a:spcBef>
            </a:pPr>
            <a:r>
              <a:rPr lang="en-GB" sz="2400" b="0" dirty="0">
                <a:solidFill>
                  <a:srgbClr val="000066"/>
                </a:solidFill>
              </a:rPr>
              <a:t>Unfortunately, most of the adaptations which result from training are </a:t>
            </a:r>
            <a:r>
              <a:rPr lang="en-GB" sz="2400" dirty="0">
                <a:solidFill>
                  <a:srgbClr val="FF6600"/>
                </a:solidFill>
              </a:rPr>
              <a:t>reversible</a:t>
            </a:r>
            <a:r>
              <a:rPr lang="en-GB" sz="2400" b="0" dirty="0">
                <a:solidFill>
                  <a:srgbClr val="000066"/>
                </a:solidFill>
              </a:rPr>
              <a:t>.</a:t>
            </a:r>
          </a:p>
          <a:p>
            <a:pPr>
              <a:spcBef>
                <a:spcPct val="25000"/>
              </a:spcBef>
            </a:pPr>
            <a:r>
              <a:rPr lang="en-GB" sz="2400" b="0" dirty="0">
                <a:solidFill>
                  <a:srgbClr val="000066"/>
                </a:solidFill>
              </a:rPr>
              <a:t>This simply means that unless </a:t>
            </a:r>
            <a:br>
              <a:rPr lang="en-GB" sz="2400" b="0" dirty="0">
                <a:solidFill>
                  <a:srgbClr val="000066"/>
                </a:solidFill>
              </a:rPr>
            </a:br>
            <a:r>
              <a:rPr lang="en-GB" sz="2400" b="0" dirty="0">
                <a:solidFill>
                  <a:srgbClr val="000066"/>
                </a:solidFill>
              </a:rPr>
              <a:t>you keep training, any fitness </a:t>
            </a:r>
            <a:br>
              <a:rPr lang="en-GB" sz="2400" b="0" dirty="0">
                <a:solidFill>
                  <a:srgbClr val="000066"/>
                </a:solidFill>
              </a:rPr>
            </a:br>
            <a:r>
              <a:rPr lang="en-GB" sz="2400" b="0" dirty="0">
                <a:solidFill>
                  <a:srgbClr val="000066"/>
                </a:solidFill>
              </a:rPr>
              <a:t>gains will be lost.</a:t>
            </a:r>
            <a:endParaRPr lang="en-GB" sz="2400" dirty="0"/>
          </a:p>
        </p:txBody>
      </p:sp>
      <p:sp>
        <p:nvSpPr>
          <p:cNvPr id="77833" name="Text Box 9"/>
          <p:cNvSpPr txBox="1">
            <a:spLocks noChangeArrowheads="1"/>
          </p:cNvSpPr>
          <p:nvPr/>
        </p:nvSpPr>
        <p:spPr bwMode="auto">
          <a:xfrm>
            <a:off x="457201" y="5373688"/>
            <a:ext cx="7715250" cy="120032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20000"/>
              </a:spcBef>
            </a:pPr>
            <a:r>
              <a:rPr lang="en-GB" sz="2400" b="0" dirty="0">
                <a:solidFill>
                  <a:srgbClr val="000066"/>
                </a:solidFill>
              </a:rPr>
              <a:t>Endurance can be lost in a third of the time it took to achieve!</a:t>
            </a:r>
            <a:r>
              <a:rPr lang="en-GB" sz="2400" dirty="0"/>
              <a:t> </a:t>
            </a:r>
            <a:r>
              <a:rPr lang="en-GB" sz="2400" b="0" dirty="0">
                <a:solidFill>
                  <a:srgbClr val="000066"/>
                </a:solidFill>
              </a:rPr>
              <a:t>Strength declines more slowly, but lack of exercise will still cause muscles to wither (atrophy).</a:t>
            </a:r>
            <a:endParaRPr lang="en-GB"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7831">
                                            <p:bg/>
                                          </p:spTgt>
                                        </p:tgtEl>
                                        <p:attrNameLst>
                                          <p:attrName>style.visibility</p:attrName>
                                        </p:attrNameLst>
                                      </p:cBhvr>
                                      <p:to>
                                        <p:strVal val="visible"/>
                                      </p:to>
                                    </p:set>
                                    <p:animEffect transition="in" filter="checkerboard(across)">
                                      <p:cBhvr>
                                        <p:cTn id="7" dur="500"/>
                                        <p:tgtEl>
                                          <p:spTgt spid="77831">
                                            <p:bg/>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7831">
                                            <p:txEl>
                                              <p:pRg st="1" end="1"/>
                                            </p:txEl>
                                          </p:spTgt>
                                        </p:tgtEl>
                                        <p:attrNameLst>
                                          <p:attrName>style.visibility</p:attrName>
                                        </p:attrNameLst>
                                      </p:cBhvr>
                                      <p:to>
                                        <p:strVal val="visible"/>
                                      </p:to>
                                    </p:set>
                                    <p:animEffect transition="in" filter="checkerboard(across)">
                                      <p:cBhvr>
                                        <p:cTn id="12" dur="500"/>
                                        <p:tgtEl>
                                          <p:spTgt spid="7783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7830"/>
                                        </p:tgtEl>
                                        <p:attrNameLst>
                                          <p:attrName>style.visibility</p:attrName>
                                        </p:attrNameLst>
                                      </p:cBhvr>
                                      <p:to>
                                        <p:strVal val="visible"/>
                                      </p:to>
                                    </p:set>
                                    <p:animEffect transition="in" filter="fade">
                                      <p:cBhvr>
                                        <p:cTn id="15" dur="500"/>
                                        <p:tgtEl>
                                          <p:spTgt spid="77830"/>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77828">
                                            <p:bg/>
                                          </p:spTgt>
                                        </p:tgtEl>
                                        <p:attrNameLst>
                                          <p:attrName>style.visibility</p:attrName>
                                        </p:attrNameLst>
                                      </p:cBhvr>
                                      <p:to>
                                        <p:strVal val="visible"/>
                                      </p:to>
                                    </p:set>
                                    <p:animEffect transition="in" filter="checkerboard(across)">
                                      <p:cBhvr>
                                        <p:cTn id="20" dur="500"/>
                                        <p:tgtEl>
                                          <p:spTgt spid="77828">
                                            <p:bg/>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77828">
                                            <p:txEl>
                                              <p:pRg st="0" end="0"/>
                                            </p:txEl>
                                          </p:spTgt>
                                        </p:tgtEl>
                                        <p:attrNameLst>
                                          <p:attrName>style.visibility</p:attrName>
                                        </p:attrNameLst>
                                      </p:cBhvr>
                                      <p:to>
                                        <p:strVal val="visible"/>
                                      </p:to>
                                    </p:set>
                                    <p:animEffect transition="in" filter="checkerboard(across)">
                                      <p:cBhvr>
                                        <p:cTn id="25" dur="500"/>
                                        <p:tgtEl>
                                          <p:spTgt spid="7782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77828">
                                            <p:txEl>
                                              <p:pRg st="1" end="1"/>
                                            </p:txEl>
                                          </p:spTgt>
                                        </p:tgtEl>
                                        <p:attrNameLst>
                                          <p:attrName>style.visibility</p:attrName>
                                        </p:attrNameLst>
                                      </p:cBhvr>
                                      <p:to>
                                        <p:strVal val="visible"/>
                                      </p:to>
                                    </p:set>
                                    <p:animEffect transition="in" filter="checkerboard(across)">
                                      <p:cBhvr>
                                        <p:cTn id="30" dur="500"/>
                                        <p:tgtEl>
                                          <p:spTgt spid="7782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77833"/>
                                        </p:tgtEl>
                                        <p:attrNameLst>
                                          <p:attrName>style.visibility</p:attrName>
                                        </p:attrNameLst>
                                      </p:cBhvr>
                                      <p:to>
                                        <p:strVal val="visible"/>
                                      </p:to>
                                    </p:set>
                                    <p:anim calcmode="lin" valueType="num">
                                      <p:cBhvr>
                                        <p:cTn id="35" dur="500" fill="hold"/>
                                        <p:tgtEl>
                                          <p:spTgt spid="77833"/>
                                        </p:tgtEl>
                                        <p:attrNameLst>
                                          <p:attrName>ppt_w</p:attrName>
                                        </p:attrNameLst>
                                      </p:cBhvr>
                                      <p:tavLst>
                                        <p:tav tm="0">
                                          <p:val>
                                            <p:fltVal val="0"/>
                                          </p:val>
                                        </p:tav>
                                        <p:tav tm="100000">
                                          <p:val>
                                            <p:strVal val="#ppt_w"/>
                                          </p:val>
                                        </p:tav>
                                      </p:tavLst>
                                    </p:anim>
                                    <p:anim calcmode="lin" valueType="num">
                                      <p:cBhvr>
                                        <p:cTn id="36" dur="500" fill="hold"/>
                                        <p:tgtEl>
                                          <p:spTgt spid="77833"/>
                                        </p:tgtEl>
                                        <p:attrNameLst>
                                          <p:attrName>ppt_h</p:attrName>
                                        </p:attrNameLst>
                                      </p:cBhvr>
                                      <p:tavLst>
                                        <p:tav tm="0">
                                          <p:val>
                                            <p:fltVal val="0"/>
                                          </p:val>
                                        </p:tav>
                                        <p:tav tm="100000">
                                          <p:val>
                                            <p:strVal val="#ppt_h"/>
                                          </p:val>
                                        </p:tav>
                                      </p:tavLst>
                                    </p:anim>
                                  </p:childTnLst>
                                </p:cTn>
                              </p:par>
                              <p:par>
                                <p:cTn id="37" presetID="1" presetClass="entr" presetSubtype="0" fill="hold" nodeType="withEffect">
                                  <p:stCondLst>
                                    <p:cond delay="0"/>
                                  </p:stCondLst>
                                  <p:childTnLst>
                                    <p:set>
                                      <p:cBhvr>
                                        <p:cTn id="38" dur="1" fill="hold">
                                          <p:stCondLst>
                                            <p:cond delay="0"/>
                                          </p:stCondLst>
                                        </p:cTn>
                                        <p:tgtEl>
                                          <p:spTgt spid="77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build="p" animBg="1"/>
      <p:bldP spid="77831" grpId="0" build="p" animBg="1"/>
      <p:bldP spid="7783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4638"/>
            <a:ext cx="4114800" cy="411162"/>
          </a:xfrm>
        </p:spPr>
        <p:style>
          <a:lnRef idx="2">
            <a:schemeClr val="accent1"/>
          </a:lnRef>
          <a:fillRef idx="1">
            <a:schemeClr val="lt1"/>
          </a:fillRef>
          <a:effectRef idx="0">
            <a:schemeClr val="accent1"/>
          </a:effectRef>
          <a:fontRef idx="minor">
            <a:schemeClr val="dk1"/>
          </a:fontRef>
        </p:style>
        <p:txBody>
          <a:bodyPr>
            <a:normAutofit fontScale="90000"/>
          </a:bodyPr>
          <a:lstStyle/>
          <a:p>
            <a:pPr eaLnBrk="1" hangingPunct="1"/>
            <a:r>
              <a:rPr lang="en-GB" dirty="0" smtClean="0"/>
              <a:t>Tedium</a:t>
            </a:r>
            <a:endParaRPr lang="en-US" dirty="0" smtClean="0"/>
          </a:p>
        </p:txBody>
      </p:sp>
      <p:sp>
        <p:nvSpPr>
          <p:cNvPr id="112646" name="Text Box 6"/>
          <p:cNvSpPr txBox="1">
            <a:spLocks noChangeArrowheads="1"/>
          </p:cNvSpPr>
          <p:nvPr/>
        </p:nvSpPr>
        <p:spPr bwMode="auto">
          <a:xfrm>
            <a:off x="4716463" y="908050"/>
            <a:ext cx="4032250" cy="474591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spcBef>
                <a:spcPct val="30000"/>
              </a:spcBef>
            </a:pPr>
            <a:r>
              <a:rPr lang="en-GB" sz="2400" b="0" dirty="0">
                <a:solidFill>
                  <a:srgbClr val="000066"/>
                </a:solidFill>
              </a:rPr>
              <a:t>When planning a training programme, it is important to vary the training a bit to prevent performers becoming </a:t>
            </a:r>
            <a:r>
              <a:rPr lang="en-GB" sz="2400" dirty="0">
                <a:solidFill>
                  <a:srgbClr val="FF6600"/>
                </a:solidFill>
              </a:rPr>
              <a:t>bored</a:t>
            </a:r>
            <a:r>
              <a:rPr lang="en-GB" sz="2400" b="0" dirty="0">
                <a:solidFill>
                  <a:srgbClr val="000066"/>
                </a:solidFill>
              </a:rPr>
              <a:t>. </a:t>
            </a:r>
          </a:p>
          <a:p>
            <a:pPr>
              <a:spcBef>
                <a:spcPct val="30000"/>
              </a:spcBef>
            </a:pPr>
            <a:r>
              <a:rPr lang="en-GB" sz="2400" b="0" dirty="0">
                <a:solidFill>
                  <a:srgbClr val="000066"/>
                </a:solidFill>
              </a:rPr>
              <a:t>If every training session is the same, a performer can lose enthusiasm and motivation for training.</a:t>
            </a:r>
          </a:p>
          <a:p>
            <a:pPr>
              <a:spcBef>
                <a:spcPct val="30000"/>
              </a:spcBef>
            </a:pPr>
            <a:r>
              <a:rPr lang="en-GB" sz="2400" b="0" dirty="0">
                <a:solidFill>
                  <a:srgbClr val="000066"/>
                </a:solidFill>
              </a:rPr>
              <a:t>You should include a variety of different training methods or vary the type of activity.</a:t>
            </a:r>
            <a:endParaRPr lang="en-GB" sz="2400" dirty="0">
              <a:solidFill>
                <a:srgbClr val="000066"/>
              </a:solidFill>
            </a:endParaRPr>
          </a:p>
        </p:txBody>
      </p:sp>
      <p:pic>
        <p:nvPicPr>
          <p:cNvPr id="41988" name="Picture 7" descr="JacquiRound[1]"/>
          <p:cNvPicPr>
            <a:picLocks noChangeAspect="1" noChangeArrowheads="1"/>
          </p:cNvPicPr>
          <p:nvPr/>
        </p:nvPicPr>
        <p:blipFill>
          <a:blip r:embed="rId2"/>
          <a:srcRect/>
          <a:stretch>
            <a:fillRect/>
          </a:stretch>
        </p:blipFill>
        <p:spPr bwMode="auto">
          <a:xfrm>
            <a:off x="323850" y="1196975"/>
            <a:ext cx="4103688" cy="2736850"/>
          </a:xfrm>
          <a:prstGeom prst="rect">
            <a:avLst/>
          </a:prstGeom>
          <a:noFill/>
          <a:ln w="9525">
            <a:noFill/>
            <a:miter lim="800000"/>
            <a:headEnd/>
            <a:tailEnd/>
          </a:ln>
        </p:spPr>
      </p:pic>
      <p:sp>
        <p:nvSpPr>
          <p:cNvPr id="112648" name="Text Box 8"/>
          <p:cNvSpPr txBox="1">
            <a:spLocks noChangeArrowheads="1"/>
          </p:cNvSpPr>
          <p:nvPr/>
        </p:nvSpPr>
        <p:spPr bwMode="auto">
          <a:xfrm>
            <a:off x="228600" y="3933825"/>
            <a:ext cx="4343400" cy="156966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GB" sz="2400" b="0" i="1" dirty="0">
                <a:solidFill>
                  <a:srgbClr val="000066"/>
                </a:solidFill>
              </a:rPr>
              <a:t>Training for endurance events can be particularly boring. Tedium is less of a problem in team sports.</a:t>
            </a:r>
          </a:p>
        </p:txBody>
      </p:sp>
      <p:pic>
        <p:nvPicPr>
          <p:cNvPr id="112649" name="Picture 9" descr="next_btn_colour">
            <a:hlinkClick r:id="" action="ppaction://hlinkshowjump?jump=nextslide"/>
          </p:cNvPr>
          <p:cNvPicPr>
            <a:picLocks noChangeAspect="1" noChangeArrowheads="1"/>
          </p:cNvPicPr>
          <p:nvPr/>
        </p:nvPicPr>
        <p:blipFill>
          <a:blip r:embed="rId3"/>
          <a:srcRect/>
          <a:stretch>
            <a:fillRect/>
          </a:stretch>
        </p:blipFill>
        <p:spPr bwMode="auto">
          <a:xfrm>
            <a:off x="8448675" y="6096000"/>
            <a:ext cx="628650" cy="571500"/>
          </a:xfrm>
          <a:prstGeom prst="rect">
            <a:avLst/>
          </a:prstGeom>
          <a:noFill/>
          <a:ln w="9525">
            <a:noFill/>
            <a:miter lim="800000"/>
            <a:headEnd/>
            <a:tailEnd/>
          </a:ln>
        </p:spPr>
      </p:pic>
      <p:sp>
        <p:nvSpPr>
          <p:cNvPr id="112650" name="Text Box 10"/>
          <p:cNvSpPr txBox="1">
            <a:spLocks noChangeArrowheads="1"/>
          </p:cNvSpPr>
          <p:nvPr/>
        </p:nvSpPr>
        <p:spPr bwMode="auto">
          <a:xfrm>
            <a:off x="323850" y="5813425"/>
            <a:ext cx="6913563" cy="707886"/>
          </a:xfrm>
          <a:prstGeom prst="rect">
            <a:avLst/>
          </a:prstGeom>
          <a:noFill/>
          <a:ln w="31750">
            <a:solidFill>
              <a:srgbClr val="FF6600"/>
            </a:solidFill>
            <a:miter lim="800000"/>
            <a:headEnd/>
            <a:tailEnd/>
          </a:ln>
        </p:spPr>
        <p:txBody>
          <a:bodyPr>
            <a:spAutoFit/>
          </a:bodyPr>
          <a:lstStyle/>
          <a:p>
            <a:pPr algn="ctr">
              <a:spcBef>
                <a:spcPct val="50000"/>
              </a:spcBef>
            </a:pPr>
            <a:r>
              <a:rPr lang="en-GB" sz="2000" b="0" dirty="0">
                <a:solidFill>
                  <a:schemeClr val="folHlink"/>
                </a:solidFill>
              </a:rPr>
              <a:t>Why can it sometimes be difficult to avoid tedium while obeying the first principle – </a:t>
            </a:r>
            <a:r>
              <a:rPr lang="en-GB" sz="2000" dirty="0">
                <a:solidFill>
                  <a:schemeClr val="folHlink"/>
                </a:solidFill>
              </a:rPr>
              <a:t>specificity</a:t>
            </a:r>
            <a:r>
              <a:rPr lang="en-GB" sz="2000" b="0" dirty="0">
                <a:solidFill>
                  <a:schemeClr val="folHlink"/>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8"/>
                                        </p:tgtEl>
                                        <p:attrNameLst>
                                          <p:attrName>style.visibility</p:attrName>
                                        </p:attrNameLst>
                                      </p:cBhvr>
                                      <p:to>
                                        <p:strVal val="visible"/>
                                      </p:to>
                                    </p:set>
                                    <p:animEffect transition="in" filter="dissolve">
                                      <p:cBhvr>
                                        <p:cTn id="7" dur="500"/>
                                        <p:tgtEl>
                                          <p:spTgt spid="11264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2646">
                                            <p:bg/>
                                          </p:spTgt>
                                        </p:tgtEl>
                                        <p:attrNameLst>
                                          <p:attrName>style.visibility</p:attrName>
                                        </p:attrNameLst>
                                      </p:cBhvr>
                                      <p:to>
                                        <p:strVal val="visible"/>
                                      </p:to>
                                    </p:set>
                                    <p:animEffect transition="in" filter="checkerboard(across)">
                                      <p:cBhvr>
                                        <p:cTn id="12" dur="500"/>
                                        <p:tgtEl>
                                          <p:spTgt spid="112646">
                                            <p:bg/>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2646">
                                            <p:txEl>
                                              <p:pRg st="1" end="1"/>
                                            </p:txEl>
                                          </p:spTgt>
                                        </p:tgtEl>
                                        <p:attrNameLst>
                                          <p:attrName>style.visibility</p:attrName>
                                        </p:attrNameLst>
                                      </p:cBhvr>
                                      <p:to>
                                        <p:strVal val="visible"/>
                                      </p:to>
                                    </p:set>
                                    <p:animEffect transition="in" filter="checkerboard(across)">
                                      <p:cBhvr>
                                        <p:cTn id="17" dur="500"/>
                                        <p:tgtEl>
                                          <p:spTgt spid="11264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2646">
                                            <p:txEl>
                                              <p:pRg st="2" end="2"/>
                                            </p:txEl>
                                          </p:spTgt>
                                        </p:tgtEl>
                                        <p:attrNameLst>
                                          <p:attrName>style.visibility</p:attrName>
                                        </p:attrNameLst>
                                      </p:cBhvr>
                                      <p:to>
                                        <p:strVal val="visible"/>
                                      </p:to>
                                    </p:set>
                                    <p:animEffect transition="in" filter="checkerboard(across)">
                                      <p:cBhvr>
                                        <p:cTn id="22" dur="500"/>
                                        <p:tgtEl>
                                          <p:spTgt spid="11264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112650"/>
                                        </p:tgtEl>
                                        <p:attrNameLst>
                                          <p:attrName>style.visibility</p:attrName>
                                        </p:attrNameLst>
                                      </p:cBhvr>
                                      <p:to>
                                        <p:strVal val="visible"/>
                                      </p:to>
                                    </p:set>
                                    <p:anim calcmode="lin" valueType="num">
                                      <p:cBhvr>
                                        <p:cTn id="27" dur="500" fill="hold"/>
                                        <p:tgtEl>
                                          <p:spTgt spid="112650"/>
                                        </p:tgtEl>
                                        <p:attrNameLst>
                                          <p:attrName>ppt_w</p:attrName>
                                        </p:attrNameLst>
                                      </p:cBhvr>
                                      <p:tavLst>
                                        <p:tav tm="0">
                                          <p:val>
                                            <p:fltVal val="0"/>
                                          </p:val>
                                        </p:tav>
                                        <p:tav tm="100000">
                                          <p:val>
                                            <p:strVal val="#ppt_w"/>
                                          </p:val>
                                        </p:tav>
                                      </p:tavLst>
                                    </p:anim>
                                    <p:anim calcmode="lin" valueType="num">
                                      <p:cBhvr>
                                        <p:cTn id="28" dur="500" fill="hold"/>
                                        <p:tgtEl>
                                          <p:spTgt spid="112650"/>
                                        </p:tgtEl>
                                        <p:attrNameLst>
                                          <p:attrName>ppt_h</p:attrName>
                                        </p:attrNameLst>
                                      </p:cBhvr>
                                      <p:tavLst>
                                        <p:tav tm="0">
                                          <p:val>
                                            <p:fltVal val="0"/>
                                          </p:val>
                                        </p:tav>
                                        <p:tav tm="100000">
                                          <p:val>
                                            <p:strVal val="#ppt_h"/>
                                          </p:val>
                                        </p:tav>
                                      </p:tavLst>
                                    </p:anim>
                                  </p:childTnLst>
                                </p:cTn>
                              </p:par>
                              <p:par>
                                <p:cTn id="29" presetID="1" presetClass="entr" presetSubtype="0" fill="hold" nodeType="withEffect">
                                  <p:stCondLst>
                                    <p:cond delay="0"/>
                                  </p:stCondLst>
                                  <p:childTnLst>
                                    <p:set>
                                      <p:cBhvr>
                                        <p:cTn id="30" dur="1" fill="hold">
                                          <p:stCondLst>
                                            <p:cond delay="0"/>
                                          </p:stCondLst>
                                        </p:cTn>
                                        <p:tgtEl>
                                          <p:spTgt spid="1126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6" grpId="0" build="p" animBg="1"/>
      <p:bldP spid="112648" grpId="0" animBg="1"/>
      <p:bldP spid="11265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pPr lvl="0"/>
            <a:r>
              <a:rPr lang="en-US" sz="2800" b="1" dirty="0" smtClean="0">
                <a:solidFill>
                  <a:srgbClr val="FF0000"/>
                </a:solidFill>
                <a:latin typeface="Times New Roman" pitchFamily="18" charset="0"/>
                <a:cs typeface="Times New Roman" pitchFamily="18" charset="0"/>
              </a:rPr>
              <a:t/>
            </a:r>
            <a:br>
              <a:rPr lang="en-US" sz="2800" b="1" dirty="0" smtClean="0">
                <a:solidFill>
                  <a:srgbClr val="FF0000"/>
                </a:solidFill>
                <a:latin typeface="Times New Roman" pitchFamily="18" charset="0"/>
                <a:cs typeface="Times New Roman" pitchFamily="18" charset="0"/>
              </a:rPr>
            </a:br>
            <a:r>
              <a:rPr lang="en-US" sz="2800" b="1" dirty="0" smtClean="0">
                <a:solidFill>
                  <a:srgbClr val="FF0000"/>
                </a:solidFill>
                <a:latin typeface="Times New Roman" pitchFamily="18" charset="0"/>
                <a:cs typeface="Times New Roman" pitchFamily="18" charset="0"/>
              </a:rPr>
              <a:t>Principles of Individuality</a:t>
            </a:r>
            <a:r>
              <a:rPr lang="en-US" sz="2800" dirty="0" smtClean="0">
                <a:solidFill>
                  <a:srgbClr val="FF0000"/>
                </a:solidFill>
                <a:latin typeface="Times New Roman" pitchFamily="18" charset="0"/>
                <a:cs typeface="Times New Roman" pitchFamily="18" charset="0"/>
              </a:rPr>
              <a:t> (individual differences)</a:t>
            </a:r>
            <a:br>
              <a:rPr lang="en-US" sz="2800" dirty="0" smtClean="0">
                <a:solidFill>
                  <a:srgbClr val="FF0000"/>
                </a:solidFill>
                <a:latin typeface="Times New Roman" pitchFamily="18" charset="0"/>
                <a:cs typeface="Times New Roman" pitchFamily="18" charset="0"/>
              </a:rPr>
            </a:br>
            <a:endParaRPr lang="en-US" sz="2800" dirty="0"/>
          </a:p>
        </p:txBody>
      </p:sp>
      <p:sp>
        <p:nvSpPr>
          <p:cNvPr id="3" name="Content Placeholder 2"/>
          <p:cNvSpPr>
            <a:spLocks noGrp="1"/>
          </p:cNvSpPr>
          <p:nvPr>
            <p:ph idx="1"/>
          </p:nvPr>
        </p:nvSpPr>
        <p:spPr>
          <a:xfrm>
            <a:off x="152400" y="762000"/>
            <a:ext cx="8763000" cy="5943600"/>
          </a:xfrm>
        </p:spPr>
        <p:txBody>
          <a:bodyPr>
            <a:normAutofit/>
          </a:bodyPr>
          <a:lstStyle/>
          <a:p>
            <a:endParaRPr lang="en-US" dirty="0"/>
          </a:p>
          <a:p>
            <a:pPr algn="just">
              <a:lnSpc>
                <a:spcPct val="170000"/>
              </a:lnSpc>
            </a:pPr>
            <a:r>
              <a:rPr lang="en-US" sz="3900" dirty="0" smtClean="0">
                <a:latin typeface="Times New Roman" pitchFamily="18" charset="0"/>
                <a:cs typeface="Times New Roman" pitchFamily="18" charset="0"/>
              </a:rPr>
              <a:t>Everyone is different and responds differently to training. Some people are able to handle higher volumes of training while others may respond better to higher intensities.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457200" y="152400"/>
            <a:ext cx="8229600" cy="228600"/>
          </a:xfrm>
        </p:spPr>
        <p:txBody>
          <a:bodyPr>
            <a:normAutofit fontScale="90000"/>
          </a:bodyPr>
          <a:lstStyle/>
          <a:p>
            <a:pPr eaLnBrk="1" hangingPunct="1"/>
            <a:r>
              <a:rPr lang="en-GB" dirty="0" smtClean="0"/>
              <a:t>Individual needs</a:t>
            </a:r>
            <a:endParaRPr lang="en-US" dirty="0" smtClean="0"/>
          </a:p>
        </p:txBody>
      </p:sp>
      <p:sp>
        <p:nvSpPr>
          <p:cNvPr id="34819" name="Text Box 10"/>
          <p:cNvSpPr txBox="1">
            <a:spLocks noChangeArrowheads="1"/>
          </p:cNvSpPr>
          <p:nvPr/>
        </p:nvSpPr>
        <p:spPr bwMode="auto">
          <a:xfrm>
            <a:off x="323850" y="685800"/>
            <a:ext cx="8753474" cy="83099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spcBef>
                <a:spcPct val="50000"/>
              </a:spcBef>
            </a:pPr>
            <a:r>
              <a:rPr lang="en-GB" sz="2400" b="0" dirty="0">
                <a:solidFill>
                  <a:srgbClr val="010066"/>
                </a:solidFill>
              </a:rPr>
              <a:t>All training programmes must consider the </a:t>
            </a:r>
            <a:r>
              <a:rPr lang="en-GB" sz="2400" dirty="0">
                <a:solidFill>
                  <a:srgbClr val="FFC000"/>
                </a:solidFill>
              </a:rPr>
              <a:t>individual needs</a:t>
            </a:r>
            <a:r>
              <a:rPr lang="en-GB" sz="2400" b="0" dirty="0">
                <a:solidFill>
                  <a:srgbClr val="FFC000"/>
                </a:solidFill>
              </a:rPr>
              <a:t> </a:t>
            </a:r>
            <a:r>
              <a:rPr lang="en-GB" sz="2400" b="0" dirty="0">
                <a:solidFill>
                  <a:srgbClr val="010066"/>
                </a:solidFill>
              </a:rPr>
              <a:t>of the performer.</a:t>
            </a:r>
          </a:p>
        </p:txBody>
      </p:sp>
      <p:pic>
        <p:nvPicPr>
          <p:cNvPr id="44043" name="Picture 11" descr="next_btn_colour">
            <a:hlinkClick r:id="" action="ppaction://hlinkshowjump?jump=nextslide"/>
          </p:cNvPr>
          <p:cNvPicPr>
            <a:picLocks noChangeAspect="1" noChangeArrowheads="1"/>
          </p:cNvPicPr>
          <p:nvPr/>
        </p:nvPicPr>
        <p:blipFill>
          <a:blip r:embed="rId3"/>
          <a:srcRect/>
          <a:stretch>
            <a:fillRect/>
          </a:stretch>
        </p:blipFill>
        <p:spPr bwMode="auto">
          <a:xfrm>
            <a:off x="8448675" y="6096000"/>
            <a:ext cx="628650" cy="571500"/>
          </a:xfrm>
          <a:prstGeom prst="rect">
            <a:avLst/>
          </a:prstGeom>
          <a:noFill/>
          <a:ln w="9525">
            <a:noFill/>
            <a:miter lim="800000"/>
            <a:headEnd/>
            <a:tailEnd/>
          </a:ln>
        </p:spPr>
      </p:pic>
      <p:sp>
        <p:nvSpPr>
          <p:cNvPr id="44044" name="Text Box 12"/>
          <p:cNvSpPr txBox="1">
            <a:spLocks noChangeArrowheads="1"/>
          </p:cNvSpPr>
          <p:nvPr/>
        </p:nvSpPr>
        <p:spPr bwMode="auto">
          <a:xfrm>
            <a:off x="539750" y="2728913"/>
            <a:ext cx="5175250" cy="23821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marL="355600" indent="-355600" eaLnBrk="1" hangingPunct="1">
              <a:spcBef>
                <a:spcPct val="30000"/>
              </a:spcBef>
              <a:buFontTx/>
              <a:buBlip>
                <a:blip r:embed="rId4"/>
              </a:buBlip>
            </a:pPr>
            <a:r>
              <a:rPr lang="en-GB" sz="2400" b="0" dirty="0">
                <a:solidFill>
                  <a:srgbClr val="010066"/>
                </a:solidFill>
              </a:rPr>
              <a:t>What is their initial level of fitness?</a:t>
            </a:r>
          </a:p>
          <a:p>
            <a:pPr marL="355600" indent="-355600" eaLnBrk="1" hangingPunct="1">
              <a:spcBef>
                <a:spcPct val="30000"/>
              </a:spcBef>
              <a:buFontTx/>
              <a:buBlip>
                <a:blip r:embed="rId4"/>
              </a:buBlip>
            </a:pPr>
            <a:r>
              <a:rPr lang="en-GB" sz="2400" b="0" dirty="0">
                <a:solidFill>
                  <a:srgbClr val="010066"/>
                </a:solidFill>
              </a:rPr>
              <a:t>How old are they?</a:t>
            </a:r>
          </a:p>
          <a:p>
            <a:pPr marL="355600" indent="-355600" eaLnBrk="1" hangingPunct="1">
              <a:spcBef>
                <a:spcPct val="30000"/>
              </a:spcBef>
              <a:buFontTx/>
              <a:buBlip>
                <a:blip r:embed="rId4"/>
              </a:buBlip>
            </a:pPr>
            <a:r>
              <a:rPr lang="en-GB" sz="2400" b="0" dirty="0">
                <a:solidFill>
                  <a:srgbClr val="010066"/>
                </a:solidFill>
              </a:rPr>
              <a:t>Are they male or female?</a:t>
            </a:r>
          </a:p>
          <a:p>
            <a:pPr marL="355600" indent="-355600" eaLnBrk="1" hangingPunct="1">
              <a:spcBef>
                <a:spcPct val="30000"/>
              </a:spcBef>
              <a:buFontTx/>
              <a:buBlip>
                <a:blip r:embed="rId4"/>
              </a:buBlip>
            </a:pPr>
            <a:r>
              <a:rPr lang="en-GB" sz="2400" b="0" dirty="0">
                <a:solidFill>
                  <a:srgbClr val="010066"/>
                </a:solidFill>
              </a:rPr>
              <a:t>Why do they want to train?</a:t>
            </a:r>
          </a:p>
          <a:p>
            <a:pPr marL="355600" indent="-355600" eaLnBrk="1" hangingPunct="1">
              <a:spcBef>
                <a:spcPct val="30000"/>
              </a:spcBef>
              <a:buFontTx/>
              <a:buBlip>
                <a:blip r:embed="rId4"/>
              </a:buBlip>
            </a:pPr>
            <a:r>
              <a:rPr lang="en-GB" sz="2400" b="0" dirty="0">
                <a:solidFill>
                  <a:srgbClr val="010066"/>
                </a:solidFill>
              </a:rPr>
              <a:t>What is their aim or motivation?</a:t>
            </a:r>
          </a:p>
        </p:txBody>
      </p:sp>
      <p:sp>
        <p:nvSpPr>
          <p:cNvPr id="44045" name="Text Box 13"/>
          <p:cNvSpPr txBox="1">
            <a:spLocks noChangeArrowheads="1"/>
          </p:cNvSpPr>
          <p:nvPr/>
        </p:nvSpPr>
        <p:spPr bwMode="auto">
          <a:xfrm>
            <a:off x="323850" y="1773238"/>
            <a:ext cx="8753474" cy="83099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pPr>
            <a:r>
              <a:rPr lang="en-GB" sz="2400" b="0" dirty="0">
                <a:solidFill>
                  <a:srgbClr val="010066"/>
                </a:solidFill>
              </a:rPr>
              <a:t>Before designing a training programme, you need to ask the following questions about the individual:</a:t>
            </a:r>
          </a:p>
        </p:txBody>
      </p:sp>
      <p:sp>
        <p:nvSpPr>
          <p:cNvPr id="44046" name="Text Box 14"/>
          <p:cNvSpPr txBox="1">
            <a:spLocks noChangeArrowheads="1"/>
          </p:cNvSpPr>
          <p:nvPr/>
        </p:nvSpPr>
        <p:spPr bwMode="auto">
          <a:xfrm>
            <a:off x="323850" y="5229225"/>
            <a:ext cx="8064500" cy="83099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spcBef>
                <a:spcPct val="50000"/>
              </a:spcBef>
            </a:pPr>
            <a:r>
              <a:rPr lang="en-GB" sz="2400" b="0" dirty="0">
                <a:solidFill>
                  <a:srgbClr val="010066"/>
                </a:solidFill>
              </a:rPr>
              <a:t>The answers will help you to tailor the training programme to the individual needs and abilities of the performer.</a:t>
            </a:r>
            <a:endParaRPr lang="en-GB" b="0" dirty="0">
              <a:solidFill>
                <a:srgbClr val="010066"/>
              </a:solidFill>
            </a:endParaRPr>
          </a:p>
        </p:txBody>
      </p:sp>
      <p:pic>
        <p:nvPicPr>
          <p:cNvPr id="44047" name="Picture 15" descr="19125313"/>
          <p:cNvPicPr>
            <a:picLocks noChangeAspect="1" noChangeArrowheads="1"/>
          </p:cNvPicPr>
          <p:nvPr/>
        </p:nvPicPr>
        <p:blipFill>
          <a:blip r:embed="rId5"/>
          <a:srcRect/>
          <a:stretch>
            <a:fillRect/>
          </a:stretch>
        </p:blipFill>
        <p:spPr bwMode="auto">
          <a:xfrm>
            <a:off x="5724525" y="2708275"/>
            <a:ext cx="3384550" cy="224948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045"/>
                                        </p:tgtEl>
                                        <p:attrNameLst>
                                          <p:attrName>style.visibility</p:attrName>
                                        </p:attrNameLst>
                                      </p:cBhvr>
                                      <p:to>
                                        <p:strVal val="visible"/>
                                      </p:to>
                                    </p:set>
                                    <p:animEffect transition="in" filter="checkerboard(across)">
                                      <p:cBhvr>
                                        <p:cTn id="7" dur="500"/>
                                        <p:tgtEl>
                                          <p:spTgt spid="4404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4044">
                                            <p:bg/>
                                          </p:spTgt>
                                        </p:tgtEl>
                                        <p:attrNameLst>
                                          <p:attrName>style.visibility</p:attrName>
                                        </p:attrNameLst>
                                      </p:cBhvr>
                                      <p:to>
                                        <p:strVal val="visible"/>
                                      </p:to>
                                    </p:set>
                                    <p:anim calcmode="lin" valueType="num">
                                      <p:cBhvr additive="base">
                                        <p:cTn id="12" dur="500" fill="hold"/>
                                        <p:tgtEl>
                                          <p:spTgt spid="44044">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44044">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4044">
                                            <p:txEl>
                                              <p:pRg st="0" end="0"/>
                                            </p:txEl>
                                          </p:spTgt>
                                        </p:tgtEl>
                                        <p:attrNameLst>
                                          <p:attrName>style.visibility</p:attrName>
                                        </p:attrNameLst>
                                      </p:cBhvr>
                                      <p:to>
                                        <p:strVal val="visible"/>
                                      </p:to>
                                    </p:set>
                                    <p:anim calcmode="lin" valueType="num">
                                      <p:cBhvr additive="base">
                                        <p:cTn id="18" dur="500" fill="hold"/>
                                        <p:tgtEl>
                                          <p:spTgt spid="4404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40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4044">
                                            <p:txEl>
                                              <p:pRg st="1" end="1"/>
                                            </p:txEl>
                                          </p:spTgt>
                                        </p:tgtEl>
                                        <p:attrNameLst>
                                          <p:attrName>style.visibility</p:attrName>
                                        </p:attrNameLst>
                                      </p:cBhvr>
                                      <p:to>
                                        <p:strVal val="visible"/>
                                      </p:to>
                                    </p:set>
                                    <p:anim calcmode="lin" valueType="num">
                                      <p:cBhvr additive="base">
                                        <p:cTn id="24" dur="500" fill="hold"/>
                                        <p:tgtEl>
                                          <p:spTgt spid="44044">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4044">
                                            <p:txEl>
                                              <p:pRg st="1" end="1"/>
                                            </p:txEl>
                                          </p:spTgt>
                                        </p:tgtEl>
                                        <p:attrNameLst>
                                          <p:attrName>ppt_y</p:attrName>
                                        </p:attrNameLst>
                                      </p:cBhvr>
                                      <p:tavLst>
                                        <p:tav tm="0">
                                          <p:val>
                                            <p:strVal val="1+#ppt_h/2"/>
                                          </p:val>
                                        </p:tav>
                                        <p:tav tm="100000">
                                          <p:val>
                                            <p:strVal val="#ppt_y"/>
                                          </p:val>
                                        </p:tav>
                                      </p:tavLst>
                                    </p:anim>
                                  </p:childTnLst>
                                </p:cTn>
                              </p:par>
                              <p:par>
                                <p:cTn id="26" presetID="10" presetClass="entr" presetSubtype="0" fill="hold" nodeType="withEffect">
                                  <p:stCondLst>
                                    <p:cond delay="0"/>
                                  </p:stCondLst>
                                  <p:childTnLst>
                                    <p:set>
                                      <p:cBhvr>
                                        <p:cTn id="27" dur="1" fill="hold">
                                          <p:stCondLst>
                                            <p:cond delay="0"/>
                                          </p:stCondLst>
                                        </p:cTn>
                                        <p:tgtEl>
                                          <p:spTgt spid="44047"/>
                                        </p:tgtEl>
                                        <p:attrNameLst>
                                          <p:attrName>style.visibility</p:attrName>
                                        </p:attrNameLst>
                                      </p:cBhvr>
                                      <p:to>
                                        <p:strVal val="visible"/>
                                      </p:to>
                                    </p:set>
                                    <p:animEffect transition="in" filter="fade">
                                      <p:cBhvr>
                                        <p:cTn id="28" dur="500"/>
                                        <p:tgtEl>
                                          <p:spTgt spid="4404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4044">
                                            <p:txEl>
                                              <p:pRg st="2" end="2"/>
                                            </p:txEl>
                                          </p:spTgt>
                                        </p:tgtEl>
                                        <p:attrNameLst>
                                          <p:attrName>style.visibility</p:attrName>
                                        </p:attrNameLst>
                                      </p:cBhvr>
                                      <p:to>
                                        <p:strVal val="visible"/>
                                      </p:to>
                                    </p:set>
                                    <p:anim calcmode="lin" valueType="num">
                                      <p:cBhvr additive="base">
                                        <p:cTn id="33" dur="500" fill="hold"/>
                                        <p:tgtEl>
                                          <p:spTgt spid="44044">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40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4044">
                                            <p:txEl>
                                              <p:pRg st="3" end="3"/>
                                            </p:txEl>
                                          </p:spTgt>
                                        </p:tgtEl>
                                        <p:attrNameLst>
                                          <p:attrName>style.visibility</p:attrName>
                                        </p:attrNameLst>
                                      </p:cBhvr>
                                      <p:to>
                                        <p:strVal val="visible"/>
                                      </p:to>
                                    </p:set>
                                    <p:anim calcmode="lin" valueType="num">
                                      <p:cBhvr additive="base">
                                        <p:cTn id="39" dur="500" fill="hold"/>
                                        <p:tgtEl>
                                          <p:spTgt spid="44044">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40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4044">
                                            <p:txEl>
                                              <p:pRg st="4" end="4"/>
                                            </p:txEl>
                                          </p:spTgt>
                                        </p:tgtEl>
                                        <p:attrNameLst>
                                          <p:attrName>style.visibility</p:attrName>
                                        </p:attrNameLst>
                                      </p:cBhvr>
                                      <p:to>
                                        <p:strVal val="visible"/>
                                      </p:to>
                                    </p:set>
                                    <p:anim calcmode="lin" valueType="num">
                                      <p:cBhvr additive="base">
                                        <p:cTn id="45" dur="500" fill="hold"/>
                                        <p:tgtEl>
                                          <p:spTgt spid="44044">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40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44046"/>
                                        </p:tgtEl>
                                        <p:attrNameLst>
                                          <p:attrName>style.visibility</p:attrName>
                                        </p:attrNameLst>
                                      </p:cBhvr>
                                      <p:to>
                                        <p:strVal val="visible"/>
                                      </p:to>
                                    </p:set>
                                    <p:animEffect transition="in" filter="checkerboard(across)">
                                      <p:cBhvr>
                                        <p:cTn id="51" dur="500"/>
                                        <p:tgtEl>
                                          <p:spTgt spid="44046"/>
                                        </p:tgtEl>
                                      </p:cBhvr>
                                    </p:animEffect>
                                  </p:childTnLst>
                                </p:cTn>
                              </p:par>
                              <p:par>
                                <p:cTn id="52" presetID="1" presetClass="entr" presetSubtype="0" fill="hold" nodeType="withEffect">
                                  <p:stCondLst>
                                    <p:cond delay="0"/>
                                  </p:stCondLst>
                                  <p:childTnLst>
                                    <p:set>
                                      <p:cBhvr>
                                        <p:cTn id="53" dur="1" fill="hold">
                                          <p:stCondLst>
                                            <p:cond delay="0"/>
                                          </p:stCondLst>
                                        </p:cTn>
                                        <p:tgtEl>
                                          <p:spTgt spid="44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4" grpId="0" build="p" animBg="1"/>
      <p:bldP spid="44045" grpId="0" animBg="1"/>
      <p:bldP spid="4404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a:bodyPr>
          <a:lstStyle/>
          <a:p>
            <a:pPr algn="just">
              <a:lnSpc>
                <a:spcPct val="160000"/>
              </a:lnSpc>
              <a:buFont typeface="Wingdings" pitchFamily="2" charset="2"/>
              <a:buChar char="v"/>
            </a:pPr>
            <a:r>
              <a:rPr lang="en-US" b="1" dirty="0" smtClean="0">
                <a:solidFill>
                  <a:srgbClr val="7030A0"/>
                </a:solidFill>
                <a:latin typeface="Times New Roman" pitchFamily="18" charset="0"/>
                <a:cs typeface="Times New Roman" pitchFamily="18" charset="0"/>
              </a:rPr>
              <a:t>The Warm-Up</a:t>
            </a:r>
          </a:p>
          <a:p>
            <a:pPr algn="just">
              <a:lnSpc>
                <a:spcPct val="170000"/>
              </a:lnSpc>
            </a:pPr>
            <a:r>
              <a:rPr lang="en-US" dirty="0" smtClean="0">
                <a:latin typeface="Times New Roman" pitchFamily="18" charset="0"/>
                <a:cs typeface="Times New Roman" pitchFamily="18" charset="0"/>
              </a:rPr>
              <a:t>When commencing a bout of exercise, the body needs to make a number of </a:t>
            </a:r>
            <a:r>
              <a:rPr lang="en-US" dirty="0" smtClean="0">
                <a:solidFill>
                  <a:srgbClr val="00B050"/>
                </a:solidFill>
                <a:latin typeface="Times New Roman" pitchFamily="18" charset="0"/>
                <a:cs typeface="Times New Roman" pitchFamily="18" charset="0"/>
              </a:rPr>
              <a:t>adjustments</a:t>
            </a:r>
            <a:r>
              <a:rPr lang="en-US" dirty="0" smtClean="0">
                <a:latin typeface="Times New Roman" pitchFamily="18" charset="0"/>
                <a:cs typeface="Times New Roman" pitchFamily="18" charset="0"/>
              </a:rPr>
              <a:t>. </a:t>
            </a:r>
          </a:p>
          <a:p>
            <a:pPr algn="just">
              <a:lnSpc>
                <a:spcPct val="170000"/>
              </a:lnSpc>
            </a:pPr>
            <a:r>
              <a:rPr lang="en-US" dirty="0" smtClean="0">
                <a:latin typeface="Times New Roman" pitchFamily="18" charset="0"/>
                <a:cs typeface="Times New Roman" pitchFamily="18" charset="0"/>
              </a:rPr>
              <a:t>The purpose of </a:t>
            </a:r>
            <a:r>
              <a:rPr lang="en-US" dirty="0" smtClean="0">
                <a:solidFill>
                  <a:srgbClr val="00B050"/>
                </a:solidFill>
                <a:latin typeface="Times New Roman" pitchFamily="18" charset="0"/>
                <a:cs typeface="Times New Roman" pitchFamily="18" charset="0"/>
              </a:rPr>
              <a:t>a warm-up </a:t>
            </a:r>
            <a:r>
              <a:rPr lang="en-US" dirty="0" smtClean="0">
                <a:latin typeface="Times New Roman" pitchFamily="18" charset="0"/>
                <a:cs typeface="Times New Roman" pitchFamily="18" charset="0"/>
              </a:rPr>
              <a:t>is to encourage these </a:t>
            </a:r>
            <a:r>
              <a:rPr lang="en-US" dirty="0" smtClean="0">
                <a:solidFill>
                  <a:srgbClr val="00B050"/>
                </a:solidFill>
                <a:latin typeface="Times New Roman" pitchFamily="18" charset="0"/>
                <a:cs typeface="Times New Roman" pitchFamily="18" charset="0"/>
              </a:rPr>
              <a:t>adjustments</a:t>
            </a:r>
            <a:r>
              <a:rPr lang="en-US" dirty="0" smtClean="0">
                <a:latin typeface="Times New Roman" pitchFamily="18" charset="0"/>
                <a:cs typeface="Times New Roman" pitchFamily="18" charset="0"/>
              </a:rPr>
              <a:t> to occur gradually, by commencing your exercise session at an easy </a:t>
            </a:r>
            <a:r>
              <a:rPr lang="en-US" dirty="0" smtClean="0">
                <a:solidFill>
                  <a:srgbClr val="00B050"/>
                </a:solidFill>
                <a:latin typeface="Times New Roman" pitchFamily="18" charset="0"/>
                <a:cs typeface="Times New Roman" pitchFamily="18" charset="0"/>
              </a:rPr>
              <a:t>level</a:t>
            </a:r>
            <a:r>
              <a:rPr lang="en-US" dirty="0" smtClean="0">
                <a:latin typeface="Times New Roman" pitchFamily="18" charset="0"/>
                <a:cs typeface="Times New Roman" pitchFamily="18" charset="0"/>
              </a:rPr>
              <a:t> and </a:t>
            </a:r>
            <a:r>
              <a:rPr lang="en-US" dirty="0" smtClean="0">
                <a:solidFill>
                  <a:srgbClr val="00B050"/>
                </a:solidFill>
                <a:latin typeface="Times New Roman" pitchFamily="18" charset="0"/>
                <a:cs typeface="Times New Roman" pitchFamily="18" charset="0"/>
              </a:rPr>
              <a:t>increasing the intensity </a:t>
            </a:r>
            <a:r>
              <a:rPr lang="en-US" dirty="0" smtClean="0">
                <a:latin typeface="Times New Roman" pitchFamily="18" charset="0"/>
                <a:cs typeface="Times New Roman" pitchFamily="18" charset="0"/>
              </a:rPr>
              <a:t>gradually. </a:t>
            </a:r>
          </a:p>
        </p:txBody>
      </p:sp>
    </p:spTree>
  </p:cSld>
  <p:clrMapOvr>
    <a:masterClrMapping/>
  </p:clrMapOvr>
  <p:transition>
    <p:pull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0"/>
            <a:ext cx="8991600" cy="6705600"/>
          </a:xfrm>
        </p:spPr>
        <p:txBody>
          <a:bodyPr>
            <a:normAutofit lnSpcReduction="10000"/>
          </a:bodyPr>
          <a:lstStyle/>
          <a:p>
            <a:r>
              <a:rPr lang="en-US" dirty="0"/>
              <a:t>If you were to start exercising at a strenuous level without a warm-up, your body would be ill-prepared for the higher demands being made of it, which may cause injury and unnecessary fatigue. </a:t>
            </a:r>
          </a:p>
          <a:p>
            <a:r>
              <a:rPr lang="en-US" b="1" dirty="0"/>
              <a:t>Need of warm-up</a:t>
            </a:r>
          </a:p>
          <a:p>
            <a:r>
              <a:rPr lang="en-US" dirty="0"/>
              <a:t>A warm-up usually takes the form of some gentle exercise that gradually increases the intensity. </a:t>
            </a:r>
          </a:p>
          <a:p>
            <a:r>
              <a:rPr lang="en-US" dirty="0"/>
              <a:t>Increasing your breathing and heart rate for the next activity;</a:t>
            </a:r>
          </a:p>
          <a:p>
            <a:endParaRPr lang="en-US" dirty="0"/>
          </a:p>
        </p:txBody>
      </p:sp>
    </p:spTree>
    <p:extLst>
      <p:ext uri="{BB962C8B-B14F-4D97-AF65-F5344CB8AC3E}">
        <p14:creationId xmlns:p14="http://schemas.microsoft.com/office/powerpoint/2010/main" val="2188241232"/>
      </p:ext>
    </p:extLst>
  </p:cSld>
  <p:clrMapOvr>
    <a:masterClrMapping/>
  </p:clrMapOvr>
  <p:transition>
    <p:pull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lvl="0" algn="just">
              <a:lnSpc>
                <a:spcPct val="170000"/>
              </a:lnSpc>
            </a:pPr>
            <a:r>
              <a:rPr lang="en-US" sz="3600" dirty="0" smtClean="0">
                <a:latin typeface="Times New Roman" pitchFamily="18" charset="0"/>
                <a:cs typeface="Times New Roman" pitchFamily="18" charset="0"/>
              </a:rPr>
              <a:t>Increases blood flow to the muscles, which enhances the delivery of oxygen, &amp; nutrients;</a:t>
            </a:r>
          </a:p>
          <a:p>
            <a:pPr lvl="0" algn="just">
              <a:lnSpc>
                <a:spcPct val="170000"/>
              </a:lnSpc>
            </a:pPr>
            <a:r>
              <a:rPr lang="en-US" sz="3600" dirty="0" smtClean="0"/>
              <a:t>Increase body temperature.</a:t>
            </a:r>
            <a:endParaRPr lang="en-US" sz="3600" dirty="0" smtClean="0">
              <a:latin typeface="Times New Roman" pitchFamily="18" charset="0"/>
              <a:cs typeface="Times New Roman" pitchFamily="18" charset="0"/>
            </a:endParaRPr>
          </a:p>
          <a:p>
            <a:pPr lvl="0" algn="just">
              <a:lnSpc>
                <a:spcPct val="170000"/>
              </a:lnSpc>
            </a:pPr>
            <a:r>
              <a:rPr lang="en-US" sz="3600" dirty="0" smtClean="0">
                <a:latin typeface="Times New Roman" pitchFamily="18" charset="0"/>
                <a:cs typeface="Times New Roman" pitchFamily="18" charset="0"/>
              </a:rPr>
              <a:t>Prepares your muscles for stretching;</a:t>
            </a:r>
          </a:p>
          <a:p>
            <a:pPr>
              <a:lnSpc>
                <a:spcPct val="170000"/>
              </a:lnSpc>
            </a:pPr>
            <a:r>
              <a:rPr lang="en-US" sz="3600" dirty="0" smtClean="0"/>
              <a:t>Prepares you mentally for the upcoming exercise; </a:t>
            </a:r>
          </a:p>
          <a:p>
            <a:pPr>
              <a:lnSpc>
                <a:spcPct val="170000"/>
              </a:lnSpc>
            </a:pPr>
            <a:r>
              <a:rPr lang="en-US" sz="3600" dirty="0"/>
              <a:t>Primes your nerve-to-muscle pathways to be ready for exercise; </a:t>
            </a:r>
          </a:p>
          <a:p>
            <a:pPr>
              <a:lnSpc>
                <a:spcPct val="170000"/>
              </a:lnSpc>
            </a:pPr>
            <a:endParaRPr lang="en-US" sz="3600" dirty="0" smtClean="0"/>
          </a:p>
        </p:txBody>
      </p:sp>
    </p:spTree>
  </p:cSld>
  <p:clrMapOvr>
    <a:masterClrMapping/>
  </p:clrMapOvr>
  <p:transition>
    <p:pull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lvl="0" algn="just">
              <a:lnSpc>
                <a:spcPct val="170000"/>
              </a:lnSpc>
            </a:pPr>
            <a:r>
              <a:rPr lang="en-US" sz="3600" dirty="0" smtClean="0">
                <a:latin typeface="Times New Roman" pitchFamily="18" charset="0"/>
                <a:cs typeface="Times New Roman" pitchFamily="18" charset="0"/>
              </a:rPr>
              <a:t>Warms your muscles, which promotes the energy-releasing reactions used during exercise and makes the muscles more supple; </a:t>
            </a:r>
          </a:p>
          <a:p>
            <a:pPr lvl="0" algn="just">
              <a:lnSpc>
                <a:spcPct val="170000"/>
              </a:lnSpc>
            </a:pPr>
            <a:r>
              <a:rPr lang="en-US" sz="3600" dirty="0" smtClean="0">
                <a:latin typeface="Times New Roman" pitchFamily="18" charset="0"/>
                <a:cs typeface="Times New Roman" pitchFamily="18" charset="0"/>
              </a:rPr>
              <a:t>Prevents unnecessary stress and fatigue being placed on your muscles, heart, and lungs, which can occur if you exercise strenuously without a warm-up.</a:t>
            </a:r>
          </a:p>
        </p:txBody>
      </p:sp>
    </p:spTree>
  </p:cSld>
  <p:clrMapOvr>
    <a:masterClrMapping/>
  </p:clrMapOvr>
  <p:transition>
    <p:pull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7315200"/>
          </a:xfrm>
        </p:spPr>
        <p:txBody>
          <a:bodyPr>
            <a:noAutofit/>
          </a:bodyPr>
          <a:lstStyle/>
          <a:p>
            <a:pPr algn="just">
              <a:lnSpc>
                <a:spcPct val="160000"/>
              </a:lnSpc>
              <a:buNone/>
            </a:pPr>
            <a:r>
              <a:rPr lang="en-US" sz="2200" b="1" dirty="0" smtClean="0">
                <a:solidFill>
                  <a:srgbClr val="FF0000"/>
                </a:solidFill>
                <a:latin typeface="Times New Roman" pitchFamily="18" charset="0"/>
                <a:cs typeface="Times New Roman" pitchFamily="18" charset="0"/>
              </a:rPr>
              <a:t>The Cool-Down</a:t>
            </a:r>
            <a:endParaRPr lang="en-US" sz="2200" dirty="0" smtClean="0">
              <a:solidFill>
                <a:srgbClr val="FF0000"/>
              </a:solidFill>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The practice of cooling down after exercise means slowing down your level of activity gradually. </a:t>
            </a:r>
          </a:p>
          <a:p>
            <a:pPr algn="just">
              <a:lnSpc>
                <a:spcPct val="160000"/>
              </a:lnSpc>
              <a:buNone/>
            </a:pPr>
            <a:r>
              <a:rPr lang="en-US" dirty="0" smtClean="0">
                <a:latin typeface="Times New Roman" pitchFamily="18" charset="0"/>
                <a:cs typeface="Times New Roman" pitchFamily="18" charset="0"/>
              </a:rPr>
              <a:t>-</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Helps your heart rate and breathing to return towards resting levels gradually;</a:t>
            </a:r>
          </a:p>
          <a:p>
            <a:pPr algn="just">
              <a:lnSpc>
                <a:spcPct val="160000"/>
              </a:lnSpc>
              <a:buNone/>
            </a:pPr>
            <a:r>
              <a:rPr lang="en-US" dirty="0" smtClean="0">
                <a:latin typeface="Times New Roman" pitchFamily="18" charset="0"/>
                <a:cs typeface="Times New Roman" pitchFamily="18" charset="0"/>
              </a:rPr>
              <a:t>Helps avoid fainting or dizziness, which can result from blood pooling in the large muscles of the legs when vigorous activity is stopped suddenly; </a:t>
            </a:r>
          </a:p>
        </p:txBody>
      </p:sp>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Autofit/>
          </a:bodyPr>
          <a:lstStyle/>
          <a:p>
            <a:pPr>
              <a:buNone/>
            </a:pPr>
            <a:r>
              <a:rPr lang="en-US" sz="2700" b="1" dirty="0" smtClean="0">
                <a:solidFill>
                  <a:srgbClr val="C00000"/>
                </a:solidFill>
              </a:rPr>
              <a:t>Skill-Related Physical Fitness</a:t>
            </a:r>
            <a:endParaRPr lang="en-US" sz="2700" dirty="0" smtClean="0">
              <a:solidFill>
                <a:srgbClr val="C00000"/>
              </a:solidFill>
            </a:endParaRPr>
          </a:p>
          <a:p>
            <a:r>
              <a:rPr lang="en-US" sz="2700" dirty="0" smtClean="0"/>
              <a:t>Skill or performance related fitness is associated with </a:t>
            </a:r>
            <a:r>
              <a:rPr lang="en-US" sz="2700" dirty="0" smtClean="0">
                <a:solidFill>
                  <a:srgbClr val="FF0000"/>
                </a:solidFill>
              </a:rPr>
              <a:t>performance</a:t>
            </a:r>
            <a:r>
              <a:rPr lang="en-US" sz="2700" dirty="0" smtClean="0"/>
              <a:t> than good health. </a:t>
            </a:r>
          </a:p>
          <a:p>
            <a:pPr lvl="1"/>
            <a:r>
              <a:rPr lang="en-US" sz="2700" dirty="0" smtClean="0"/>
              <a:t>Those are the </a:t>
            </a:r>
            <a:r>
              <a:rPr lang="en-US" sz="2700" dirty="0" smtClean="0">
                <a:solidFill>
                  <a:srgbClr val="FF0000"/>
                </a:solidFill>
              </a:rPr>
              <a:t>basis</a:t>
            </a:r>
            <a:r>
              <a:rPr lang="en-US" sz="2700" dirty="0" smtClean="0"/>
              <a:t> for </a:t>
            </a:r>
            <a:r>
              <a:rPr lang="en-US" sz="2700" dirty="0" smtClean="0">
                <a:solidFill>
                  <a:srgbClr val="FF0000"/>
                </a:solidFill>
              </a:rPr>
              <a:t>successful sports participation</a:t>
            </a:r>
            <a:r>
              <a:rPr lang="en-US" sz="2700" dirty="0" smtClean="0"/>
              <a:t>. </a:t>
            </a:r>
          </a:p>
          <a:p>
            <a:r>
              <a:rPr lang="en-US" sz="2700" dirty="0" smtClean="0">
                <a:solidFill>
                  <a:srgbClr val="FF0000"/>
                </a:solidFill>
              </a:rPr>
              <a:t>Fitness in motor skills </a:t>
            </a:r>
            <a:r>
              <a:rPr lang="en-US" sz="2700" dirty="0" smtClean="0"/>
              <a:t>is essential in activities such as basketball, racquetball, golf, soccer, and water skiing. </a:t>
            </a:r>
          </a:p>
          <a:p>
            <a:r>
              <a:rPr lang="en-US" sz="2700" dirty="0" smtClean="0"/>
              <a:t>The components of </a:t>
            </a:r>
            <a:r>
              <a:rPr lang="en-US" sz="2700" b="1" dirty="0" smtClean="0"/>
              <a:t>skill related physical fitness </a:t>
            </a:r>
            <a:r>
              <a:rPr lang="en-US" sz="2700" dirty="0" smtClean="0"/>
              <a:t>are </a:t>
            </a:r>
            <a:r>
              <a:rPr lang="en-US" sz="2700" b="1" i="1" dirty="0" smtClean="0"/>
              <a:t>agility, balance, coordination, power, speed, </a:t>
            </a:r>
            <a:r>
              <a:rPr lang="en-US" sz="2700" i="1" dirty="0" smtClean="0"/>
              <a:t>and</a:t>
            </a:r>
            <a:r>
              <a:rPr lang="en-US" sz="2700" b="1" i="1" dirty="0" smtClean="0"/>
              <a:t> reaction time</a:t>
            </a:r>
            <a:r>
              <a:rPr lang="en-US" sz="2700" dirty="0" smtClean="0"/>
              <a:t>.</a:t>
            </a:r>
          </a:p>
        </p:txBody>
      </p:sp>
    </p:spTree>
  </p:cSld>
  <p:clrMapOvr>
    <a:masterClrMapping/>
  </p:clrMapOvr>
  <p:transition>
    <p:pull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4000" dirty="0"/>
              <a:t>Helps to remove waste products from your muscles, such as lactic acid, which can build up during vigorous activity.</a:t>
            </a:r>
          </a:p>
          <a:p>
            <a:r>
              <a:rPr lang="en-US" sz="4000" dirty="0"/>
              <a:t>Helps prepare your muscles for the next exercise session.</a:t>
            </a:r>
          </a:p>
          <a:p>
            <a:endParaRPr lang="en-US" dirty="0"/>
          </a:p>
        </p:txBody>
      </p:sp>
    </p:spTree>
    <p:extLst>
      <p:ext uri="{BB962C8B-B14F-4D97-AF65-F5344CB8AC3E}">
        <p14:creationId xmlns:p14="http://schemas.microsoft.com/office/powerpoint/2010/main" val="1197429578"/>
      </p:ext>
    </p:extLst>
  </p:cSld>
  <p:clrMapOvr>
    <a:masterClrMapping/>
  </p:clrMapOvr>
  <p:transition>
    <p:pull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US" sz="3200" b="1" dirty="0" smtClean="0">
                <a:latin typeface="Times New Roman" pitchFamily="18" charset="0"/>
                <a:cs typeface="Times New Roman" pitchFamily="18" charset="0"/>
              </a:rPr>
              <a:t>Principle of Rest, Recovery, and </a:t>
            </a:r>
            <a:r>
              <a:rPr lang="en-US" sz="3200" b="1" dirty="0" err="1" smtClean="0">
                <a:latin typeface="Times New Roman" pitchFamily="18" charset="0"/>
                <a:cs typeface="Times New Roman" pitchFamily="18" charset="0"/>
              </a:rPr>
              <a:t>Periodization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76200" y="609600"/>
            <a:ext cx="8991600" cy="6172200"/>
          </a:xfrm>
        </p:spPr>
        <p:txBody>
          <a:bodyPr>
            <a:noAutofit/>
          </a:bodyPr>
          <a:lstStyle/>
          <a:p>
            <a:pPr algn="just"/>
            <a:r>
              <a:rPr lang="en-US" sz="3600" dirty="0" smtClean="0"/>
              <a:t>The principle of rest and recovery (or principle of recuperation) suggests that rest and recovery from the stress of exercise must take place in proportionate amounts to avoid too much stress.</a:t>
            </a:r>
          </a:p>
          <a:p>
            <a:pPr algn="just"/>
            <a:r>
              <a:rPr lang="en-US" sz="3600" dirty="0" smtClean="0"/>
              <a:t>optimal rest and recovery can be achieved without overstressing the athlete. This training principle, called </a:t>
            </a:r>
            <a:r>
              <a:rPr lang="en-US" sz="3600" dirty="0" err="1" smtClean="0"/>
              <a:t>periodization</a:t>
            </a:r>
            <a:r>
              <a:rPr lang="en-US" sz="3600" dirty="0" smtClean="0"/>
              <a:t>, is especially important to serious athletes but can be applied to most exercise plans as well.</a:t>
            </a:r>
            <a:endParaRPr lang="en-US" sz="36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1"/>
            <a:ext cx="8229600" cy="304799"/>
          </a:xfrm>
        </p:spPr>
        <p:txBody>
          <a:bodyPr>
            <a:normAutofit fontScale="90000"/>
          </a:bodyPr>
          <a:lstStyle/>
          <a:p>
            <a:r>
              <a:rPr lang="en-US" b="1" dirty="0" smtClean="0">
                <a:sym typeface="+mn-ea"/>
              </a:rPr>
              <a:t/>
            </a:r>
            <a:br>
              <a:rPr lang="en-US" b="1" dirty="0" smtClean="0">
                <a:sym typeface="+mn-ea"/>
              </a:rPr>
            </a:br>
            <a:r>
              <a:rPr lang="en-US" b="1" dirty="0" smtClean="0">
                <a:sym typeface="+mn-ea"/>
              </a:rPr>
              <a:t>Planning</a:t>
            </a:r>
            <a:r>
              <a:rPr lang="en-US" b="1" dirty="0" smtClean="0"/>
              <a:t/>
            </a:r>
            <a:br>
              <a:rPr lang="en-US" b="1" dirty="0" smtClean="0"/>
            </a:br>
            <a:endParaRPr lang="en-US" dirty="0"/>
          </a:p>
        </p:txBody>
      </p:sp>
      <p:sp>
        <p:nvSpPr>
          <p:cNvPr id="3" name="Content Placeholder 2"/>
          <p:cNvSpPr>
            <a:spLocks noGrp="1"/>
          </p:cNvSpPr>
          <p:nvPr>
            <p:ph idx="1"/>
          </p:nvPr>
        </p:nvSpPr>
        <p:spPr>
          <a:xfrm>
            <a:off x="152400" y="609600"/>
            <a:ext cx="8839200" cy="6019800"/>
          </a:xfrm>
        </p:spPr>
        <p:style>
          <a:lnRef idx="1">
            <a:schemeClr val="accent2"/>
          </a:lnRef>
          <a:fillRef idx="2">
            <a:schemeClr val="accent2"/>
          </a:fillRef>
          <a:effectRef idx="1">
            <a:schemeClr val="accent2"/>
          </a:effectRef>
          <a:fontRef idx="minor">
            <a:schemeClr val="dk1"/>
          </a:fontRef>
        </p:style>
        <p:txBody>
          <a:bodyPr>
            <a:normAutofit fontScale="92500" lnSpcReduction="20000"/>
          </a:bodyPr>
          <a:lstStyle/>
          <a:p>
            <a:r>
              <a:rPr lang="en-US" sz="4300" b="1" dirty="0" smtClean="0">
                <a:sym typeface="+mn-ea"/>
              </a:rPr>
              <a:t>Planning is</a:t>
            </a:r>
            <a:r>
              <a:rPr lang="en-US" sz="4300" dirty="0" smtClean="0">
                <a:sym typeface="+mn-ea"/>
              </a:rPr>
              <a:t> a process of setting objectives and deciding how to accomplish them. </a:t>
            </a:r>
            <a:br>
              <a:rPr lang="en-US" sz="4300" dirty="0" smtClean="0">
                <a:sym typeface="+mn-ea"/>
              </a:rPr>
            </a:br>
            <a:r>
              <a:rPr lang="en-US" sz="4300" dirty="0" smtClean="0"/>
              <a:t>Coaching without planning is wasting time or worse.</a:t>
            </a:r>
            <a:r>
              <a:rPr lang="en-US" sz="4300" i="1" dirty="0" smtClean="0"/>
              <a:t> </a:t>
            </a:r>
          </a:p>
          <a:p>
            <a:r>
              <a:rPr lang="en-US" sz="4300" i="1" dirty="0" smtClean="0"/>
              <a:t> Inappropriate/ poor plan may  cause: </a:t>
            </a:r>
          </a:p>
          <a:p>
            <a:pPr lvl="2"/>
            <a:r>
              <a:rPr lang="en-US" sz="4300" i="1" dirty="0" smtClean="0"/>
              <a:t>injury, </a:t>
            </a:r>
          </a:p>
          <a:p>
            <a:pPr lvl="2"/>
            <a:r>
              <a:rPr lang="en-US" sz="4300" i="1" dirty="0" smtClean="0"/>
              <a:t>long term damage, </a:t>
            </a:r>
          </a:p>
          <a:p>
            <a:pPr lvl="2"/>
            <a:r>
              <a:rPr lang="en-US" sz="4300" i="1" dirty="0" smtClean="0"/>
              <a:t> may force the athlete to quit the sport.</a:t>
            </a:r>
            <a:endParaRPr lang="en-US" sz="4300" dirty="0" smtClean="0"/>
          </a:p>
          <a:p>
            <a:endParaRPr lang="en-US" sz="4000" dirty="0"/>
          </a:p>
        </p:txBody>
      </p:sp>
    </p:spTree>
    <p:extLst>
      <p:ext uri="{BB962C8B-B14F-4D97-AF65-F5344CB8AC3E}">
        <p14:creationId xmlns:p14="http://schemas.microsoft.com/office/powerpoint/2010/main" val="327569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ircle(in)">
                                      <p:cBhvr>
                                        <p:cTn id="23" dur="2000"/>
                                        <p:tgtEl>
                                          <p:spTgt spid="3">
                                            <p:txEl>
                                              <p:pRg st="3" end="3"/>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circle(in)">
                                      <p:cBhvr>
                                        <p:cTn id="26"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sz="3200" b="1" dirty="0" err="1" smtClean="0">
                <a:latin typeface="Times New Roman" pitchFamily="18" charset="0"/>
                <a:cs typeface="Times New Roman" pitchFamily="18" charset="0"/>
              </a:rPr>
              <a:t>Periodization</a:t>
            </a:r>
            <a:endParaRPr lang="en-US" sz="3200" dirty="0"/>
          </a:p>
        </p:txBody>
      </p:sp>
      <p:sp>
        <p:nvSpPr>
          <p:cNvPr id="3" name="Content Placeholder 2"/>
          <p:cNvSpPr>
            <a:spLocks noGrp="1"/>
          </p:cNvSpPr>
          <p:nvPr>
            <p:ph idx="1"/>
          </p:nvPr>
        </p:nvSpPr>
        <p:spPr>
          <a:xfrm>
            <a:off x="152400" y="533400"/>
            <a:ext cx="8839200" cy="6019800"/>
          </a:xfrm>
        </p:spPr>
        <p:txBody>
          <a:bodyPr/>
          <a:lstStyle/>
          <a:p>
            <a:pPr algn="just"/>
            <a:r>
              <a:rPr lang="en-US" sz="4000" dirty="0" smtClean="0"/>
              <a:t>It is a process of dividing the annual plan into smaller phases of training in order to allow a program to be set into more manageable segments and to ensure a correct peaking for the main regatta of the year</a:t>
            </a:r>
          </a:p>
          <a:p>
            <a:pPr algn="just"/>
            <a:r>
              <a:rPr lang="en-US" sz="4000" dirty="0" smtClean="0"/>
              <a:t>a logical aphasic method of varying training volume, intensity factors and exercises in order to optimize progress.</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76200" y="685800"/>
            <a:ext cx="9067800" cy="5943600"/>
          </a:xfrm>
        </p:spPr>
        <p:txBody>
          <a:bodyPr>
            <a:normAutofit/>
          </a:bodyPr>
          <a:lstStyle/>
          <a:p>
            <a:pPr algn="just"/>
            <a:r>
              <a:rPr lang="en-US" sz="3600" dirty="0" smtClean="0"/>
              <a:t>The primary goal of per iodization are the avoidance of overtraining &amp; performing at peak or optimal level at the right time </a:t>
            </a:r>
          </a:p>
          <a:p>
            <a:pPr algn="just"/>
            <a:r>
              <a:rPr lang="en-US" sz="3600" dirty="0" smtClean="0"/>
              <a:t>Without periodization, the stress from exercise would continue indefinitely eventually leading to fatigue, possible injury, and even a condition known as </a:t>
            </a:r>
            <a:r>
              <a:rPr lang="en-US" sz="3600" b="1" dirty="0" smtClean="0"/>
              <a:t>overtraining syndrome</a:t>
            </a:r>
            <a:r>
              <a:rPr lang="en-US" sz="3600" dirty="0" smtClean="0"/>
              <a:t>. </a:t>
            </a:r>
          </a:p>
          <a:p>
            <a:pPr algn="just"/>
            <a:r>
              <a:rPr lang="en-US" sz="3600" dirty="0" smtClean="0"/>
              <a:t>Overtraining syndrome is not well understood.</a:t>
            </a:r>
          </a:p>
          <a:p>
            <a:pPr algn="just"/>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457200"/>
            <a:ext cx="8229600" cy="6019800"/>
          </a:xfrm>
        </p:spPr>
        <p:txBody>
          <a:bodyPr>
            <a:normAutofit fontScale="92500" lnSpcReduction="10000"/>
          </a:bodyPr>
          <a:lstStyle/>
          <a:p>
            <a:r>
              <a:rPr lang="en-US" sz="4000" b="1" dirty="0" smtClean="0"/>
              <a:t>Training</a:t>
            </a:r>
            <a:r>
              <a:rPr lang="en-US" sz="4000" dirty="0" smtClean="0"/>
              <a:t> is a systematic process with the objective of improving an athlete’s fitness in a selected activity. </a:t>
            </a:r>
          </a:p>
          <a:p>
            <a:r>
              <a:rPr lang="en-US" sz="4000" dirty="0" smtClean="0"/>
              <a:t>It is a long term process that is progressive and recognizes the individual athlete’s needs and capabilities.</a:t>
            </a:r>
          </a:p>
          <a:p>
            <a:r>
              <a:rPr lang="en-US" sz="4000" dirty="0" smtClean="0"/>
              <a:t>Training program use exercise or practice to develop the qualities required for an athlete’s long term development. </a:t>
            </a:r>
          </a:p>
          <a:p>
            <a:endParaRPr lang="en-US" dirty="0" smtClean="0"/>
          </a:p>
          <a:p>
            <a:endParaRPr lang="en-US" dirty="0"/>
          </a:p>
        </p:txBody>
      </p:sp>
    </p:spTree>
    <p:extLst>
      <p:ext uri="{BB962C8B-B14F-4D97-AF65-F5344CB8AC3E}">
        <p14:creationId xmlns:p14="http://schemas.microsoft.com/office/powerpoint/2010/main" val="18525413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04800"/>
          </a:xfrm>
        </p:spPr>
        <p:txBody>
          <a:bodyPr>
            <a:normAutofit fontScale="90000"/>
          </a:bodyPr>
          <a:lstStyle/>
          <a:p>
            <a:r>
              <a:rPr lang="en-US" dirty="0">
                <a:sym typeface="+mn-ea"/>
              </a:rPr>
              <a:t>symptoms of over training </a:t>
            </a:r>
          </a:p>
        </p:txBody>
      </p:sp>
      <p:sp>
        <p:nvSpPr>
          <p:cNvPr id="3" name="Content Placeholder 2"/>
          <p:cNvSpPr>
            <a:spLocks noGrp="1"/>
          </p:cNvSpPr>
          <p:nvPr>
            <p:ph idx="1"/>
          </p:nvPr>
        </p:nvSpPr>
        <p:spPr>
          <a:xfrm>
            <a:off x="152400" y="533400"/>
            <a:ext cx="8915400" cy="6248400"/>
          </a:xfrm>
        </p:spPr>
        <p:txBody>
          <a:bodyPr>
            <a:normAutofit fontScale="97500"/>
          </a:bodyPr>
          <a:lstStyle/>
          <a:p>
            <a:r>
              <a:rPr lang="en-US" dirty="0" smtClean="0"/>
              <a:t>Instead, weeks, months, and sometimes even years are required to overcome the symptoms of overtraining syndrome. Some of this Symptoms are:</a:t>
            </a:r>
            <a:endParaRPr lang="en-US" dirty="0"/>
          </a:p>
          <a:p>
            <a:pPr>
              <a:buFont typeface="Wingdings" pitchFamily="2" charset="2"/>
              <a:buChar char="Ø"/>
            </a:pPr>
            <a:r>
              <a:rPr lang="en-US" dirty="0" smtClean="0"/>
              <a:t>weight loss</a:t>
            </a:r>
          </a:p>
          <a:p>
            <a:pPr>
              <a:buFont typeface="Wingdings" pitchFamily="2" charset="2"/>
              <a:buChar char="Ø"/>
            </a:pPr>
            <a:r>
              <a:rPr lang="en-US" dirty="0" smtClean="0"/>
              <a:t>loss </a:t>
            </a:r>
            <a:r>
              <a:rPr lang="en-US" dirty="0"/>
              <a:t>of </a:t>
            </a:r>
            <a:r>
              <a:rPr lang="en-US" dirty="0" smtClean="0"/>
              <a:t>motivation</a:t>
            </a:r>
          </a:p>
          <a:p>
            <a:pPr>
              <a:buFont typeface="Wingdings" pitchFamily="2" charset="2"/>
              <a:buChar char="Ø"/>
            </a:pPr>
            <a:r>
              <a:rPr lang="en-US" dirty="0" smtClean="0"/>
              <a:t>inability </a:t>
            </a:r>
            <a:r>
              <a:rPr lang="en-US" dirty="0"/>
              <a:t>to concentrate or </a:t>
            </a:r>
            <a:r>
              <a:rPr lang="en-US" dirty="0" smtClean="0"/>
              <a:t>focus</a:t>
            </a:r>
          </a:p>
          <a:p>
            <a:pPr>
              <a:buFont typeface="Wingdings" pitchFamily="2" charset="2"/>
              <a:buChar char="Ø"/>
            </a:pPr>
            <a:r>
              <a:rPr lang="en-US" dirty="0" smtClean="0"/>
              <a:t>feelings </a:t>
            </a:r>
            <a:r>
              <a:rPr lang="en-US" dirty="0"/>
              <a:t>of </a:t>
            </a:r>
            <a:r>
              <a:rPr lang="en-US" dirty="0" smtClean="0"/>
              <a:t>depression</a:t>
            </a:r>
          </a:p>
          <a:p>
            <a:pPr>
              <a:buFont typeface="Wingdings" pitchFamily="2" charset="2"/>
              <a:buChar char="Ø"/>
            </a:pPr>
            <a:r>
              <a:rPr lang="en-US" dirty="0" smtClean="0"/>
              <a:t>lack </a:t>
            </a:r>
            <a:r>
              <a:rPr lang="en-US" dirty="0"/>
              <a:t>of enjoyment in activities normally considered </a:t>
            </a:r>
            <a:r>
              <a:rPr lang="en-US" dirty="0" smtClean="0"/>
              <a:t>enjoyable</a:t>
            </a:r>
          </a:p>
          <a:p>
            <a:pPr>
              <a:buFont typeface="Wingdings" pitchFamily="2" charset="2"/>
              <a:buChar char="Ø"/>
            </a:pPr>
            <a:r>
              <a:rPr lang="en-US" dirty="0" smtClean="0"/>
              <a:t>sleep disturbances</a:t>
            </a:r>
          </a:p>
          <a:p>
            <a:pPr>
              <a:buFont typeface="Wingdings" pitchFamily="2" charset="2"/>
              <a:buChar char="Ø"/>
            </a:pPr>
            <a:r>
              <a:rPr lang="en-US" dirty="0" smtClean="0"/>
              <a:t>change </a:t>
            </a:r>
            <a:r>
              <a:rPr lang="en-US" dirty="0"/>
              <a:t>in appetite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latin typeface="Times New Roman" pitchFamily="18" charset="0"/>
                <a:cs typeface="Times New Roman" pitchFamily="18" charset="0"/>
              </a:rPr>
              <a:t>Phases of </a:t>
            </a:r>
            <a:r>
              <a:rPr lang="en-US" dirty="0" err="1" smtClean="0">
                <a:latin typeface="Times New Roman" pitchFamily="18" charset="0"/>
                <a:cs typeface="Times New Roman" pitchFamily="18" charset="0"/>
              </a:rPr>
              <a:t>periodization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990600"/>
            <a:ext cx="8763000" cy="5715000"/>
          </a:xfrm>
        </p:spPr>
        <p:txBody>
          <a:bodyPr>
            <a:normAutofit/>
          </a:bodyPr>
          <a:lstStyle/>
          <a:p>
            <a:pPr algn="just"/>
            <a:r>
              <a:rPr lang="en-US" sz="4000" dirty="0" smtClean="0"/>
              <a:t>The principle of </a:t>
            </a:r>
            <a:r>
              <a:rPr lang="en-US" sz="4000" dirty="0" err="1" smtClean="0"/>
              <a:t>periodization</a:t>
            </a:r>
            <a:r>
              <a:rPr lang="en-US" sz="4000" dirty="0" smtClean="0"/>
              <a:t> suggests that training plans incorporate phases of stress followed by phases of rest.</a:t>
            </a:r>
          </a:p>
          <a:p>
            <a:pPr algn="just"/>
            <a:r>
              <a:rPr lang="en-US" sz="4000" dirty="0" smtClean="0"/>
              <a:t>Training phases can be organized on a daily, weekly, monthly, and even multi-annual cycles, called micro-, </a:t>
            </a:r>
            <a:r>
              <a:rPr lang="en-US" sz="4000" dirty="0" err="1" smtClean="0"/>
              <a:t>meso</a:t>
            </a:r>
            <a:r>
              <a:rPr lang="en-US" sz="4000" dirty="0" smtClean="0"/>
              <a:t>-, and </a:t>
            </a:r>
            <a:r>
              <a:rPr lang="en-US" sz="4000" dirty="0" err="1" smtClean="0"/>
              <a:t>macrocycles</a:t>
            </a:r>
            <a:r>
              <a:rPr lang="en-US" sz="4000" dirty="0" smtClean="0"/>
              <a:t>, respectively.</a:t>
            </a:r>
            <a:endParaRPr lang="en-US" sz="4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lstStyle/>
          <a:p>
            <a:r>
              <a:rPr lang="en-US" dirty="0" smtClean="0"/>
              <a:t>Training cycle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8797435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7163E909-C705-4F4F-BD38-C51C219F01AA}"/>
                                            </p:graphicEl>
                                          </p:spTgt>
                                        </p:tgtEl>
                                        <p:attrNameLst>
                                          <p:attrName>style.visibility</p:attrName>
                                        </p:attrNameLst>
                                      </p:cBhvr>
                                      <p:to>
                                        <p:strVal val="visible"/>
                                      </p:to>
                                    </p:set>
                                    <p:animEffect transition="in" filter="fade">
                                      <p:cBhvr>
                                        <p:cTn id="7" dur="2000"/>
                                        <p:tgtEl>
                                          <p:spTgt spid="4">
                                            <p:graphicEl>
                                              <a:dgm id="{7163E909-C705-4F4F-BD38-C51C219F01A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6BA177C1-0B3E-4829-975A-18072F581E40}"/>
                                            </p:graphicEl>
                                          </p:spTgt>
                                        </p:tgtEl>
                                        <p:attrNameLst>
                                          <p:attrName>style.visibility</p:attrName>
                                        </p:attrNameLst>
                                      </p:cBhvr>
                                      <p:to>
                                        <p:strVal val="visible"/>
                                      </p:to>
                                    </p:set>
                                    <p:animEffect transition="in" filter="fade">
                                      <p:cBhvr>
                                        <p:cTn id="12" dur="2000"/>
                                        <p:tgtEl>
                                          <p:spTgt spid="4">
                                            <p:graphicEl>
                                              <a:dgm id="{6BA177C1-0B3E-4829-975A-18072F581E4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BCA9E976-8C67-4E8A-8B5D-DE53EF6EFF78}"/>
                                            </p:graphicEl>
                                          </p:spTgt>
                                        </p:tgtEl>
                                        <p:attrNameLst>
                                          <p:attrName>style.visibility</p:attrName>
                                        </p:attrNameLst>
                                      </p:cBhvr>
                                      <p:to>
                                        <p:strVal val="visible"/>
                                      </p:to>
                                    </p:set>
                                    <p:animEffect transition="in" filter="fade">
                                      <p:cBhvr>
                                        <p:cTn id="17" dur="2000"/>
                                        <p:tgtEl>
                                          <p:spTgt spid="4">
                                            <p:graphicEl>
                                              <a:dgm id="{BCA9E976-8C67-4E8A-8B5D-DE53EF6EFF7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405CD320-53AB-4F4D-BCE3-9AEF7C7BBB60}"/>
                                            </p:graphicEl>
                                          </p:spTgt>
                                        </p:tgtEl>
                                        <p:attrNameLst>
                                          <p:attrName>style.visibility</p:attrName>
                                        </p:attrNameLst>
                                      </p:cBhvr>
                                      <p:to>
                                        <p:strVal val="visible"/>
                                      </p:to>
                                    </p:set>
                                    <p:animEffect transition="in" filter="fade">
                                      <p:cBhvr>
                                        <p:cTn id="22" dur="2000"/>
                                        <p:tgtEl>
                                          <p:spTgt spid="4">
                                            <p:graphicEl>
                                              <a:dgm id="{405CD320-53AB-4F4D-BCE3-9AEF7C7BBB6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6BDC8796-BC9C-493A-9415-32BB6C44427D}"/>
                                            </p:graphicEl>
                                          </p:spTgt>
                                        </p:tgtEl>
                                        <p:attrNameLst>
                                          <p:attrName>style.visibility</p:attrName>
                                        </p:attrNameLst>
                                      </p:cBhvr>
                                      <p:to>
                                        <p:strVal val="visible"/>
                                      </p:to>
                                    </p:set>
                                    <p:animEffect transition="in" filter="fade">
                                      <p:cBhvr>
                                        <p:cTn id="27" dur="2000"/>
                                        <p:tgtEl>
                                          <p:spTgt spid="4">
                                            <p:graphicEl>
                                              <a:dgm id="{6BDC8796-BC9C-493A-9415-32BB6C44427D}"/>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F9988BE9-6C7A-4F6F-AFEE-E4D9A7D8C549}"/>
                                            </p:graphicEl>
                                          </p:spTgt>
                                        </p:tgtEl>
                                        <p:attrNameLst>
                                          <p:attrName>style.visibility</p:attrName>
                                        </p:attrNameLst>
                                      </p:cBhvr>
                                      <p:to>
                                        <p:strVal val="visible"/>
                                      </p:to>
                                    </p:set>
                                    <p:animEffect transition="in" filter="fade">
                                      <p:cBhvr>
                                        <p:cTn id="32" dur="2000"/>
                                        <p:tgtEl>
                                          <p:spTgt spid="4">
                                            <p:graphicEl>
                                              <a:dgm id="{F9988BE9-6C7A-4F6F-AFEE-E4D9A7D8C54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Phases of a yearly plan</a:t>
            </a:r>
            <a:endParaRPr lang="en-US" dirty="0"/>
          </a:p>
        </p:txBody>
      </p:sp>
      <p:sp>
        <p:nvSpPr>
          <p:cNvPr id="3" name="Content Placeholder 2"/>
          <p:cNvSpPr>
            <a:spLocks noGrp="1"/>
          </p:cNvSpPr>
          <p:nvPr>
            <p:ph idx="1"/>
          </p:nvPr>
        </p:nvSpPr>
        <p:spPr>
          <a:xfrm>
            <a:off x="457200" y="990600"/>
            <a:ext cx="8229600" cy="5410200"/>
          </a:xfrm>
        </p:spPr>
        <p:txBody>
          <a:bodyPr/>
          <a:lstStyle/>
          <a:p>
            <a:pPr>
              <a:buNone/>
            </a:pPr>
            <a:r>
              <a:rPr lang="en-US" dirty="0" smtClean="0"/>
              <a:t>  </a:t>
            </a:r>
            <a:endParaRPr lang="en-US" sz="4000" dirty="0" smtClean="0"/>
          </a:p>
          <a:p>
            <a:pPr>
              <a:buNone/>
            </a:pPr>
            <a:r>
              <a:rPr lang="en-US" sz="4000" dirty="0" smtClean="0"/>
              <a:t>  yearly plan is generally divided into three main phases of training:</a:t>
            </a:r>
          </a:p>
          <a:p>
            <a:pPr lvl="0">
              <a:buNone/>
            </a:pPr>
            <a:endParaRPr lang="en-US" sz="4000" dirty="0" smtClean="0"/>
          </a:p>
          <a:p>
            <a:pPr lvl="0">
              <a:buNone/>
            </a:pPr>
            <a:r>
              <a:rPr lang="en-US" sz="4000" dirty="0" smtClean="0"/>
              <a:t>1. Preparation Phase (Pre-Season) </a:t>
            </a:r>
          </a:p>
          <a:p>
            <a:pPr lvl="0">
              <a:buNone/>
            </a:pPr>
            <a:r>
              <a:rPr lang="en-US" sz="4000" dirty="0" smtClean="0"/>
              <a:t>2. Competition Phase (In-Season) and </a:t>
            </a:r>
          </a:p>
          <a:p>
            <a:pPr lvl="0">
              <a:buNone/>
            </a:pPr>
            <a:r>
              <a:rPr lang="en-US" sz="4000" dirty="0" smtClean="0"/>
              <a:t>3. Transition Phase (Off-Season).</a:t>
            </a:r>
            <a:endParaRPr 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buNone/>
            </a:pPr>
            <a:r>
              <a:rPr lang="en-US" sz="2100" b="1" dirty="0" smtClean="0">
                <a:solidFill>
                  <a:srgbClr val="C00000"/>
                </a:solidFill>
              </a:rPr>
              <a:t>1. Agility</a:t>
            </a:r>
          </a:p>
          <a:p>
            <a:pPr lvl="0"/>
            <a:r>
              <a:rPr lang="en-US" sz="2100" dirty="0" smtClean="0"/>
              <a:t>It is </a:t>
            </a:r>
            <a:r>
              <a:rPr lang="en-US" sz="2100" dirty="0" smtClean="0">
                <a:solidFill>
                  <a:srgbClr val="FF0000"/>
                </a:solidFill>
              </a:rPr>
              <a:t>the ability to change body position </a:t>
            </a:r>
            <a:r>
              <a:rPr lang="en-US" sz="2100" dirty="0" smtClean="0"/>
              <a:t>and </a:t>
            </a:r>
            <a:r>
              <a:rPr lang="en-US" sz="2100" dirty="0" smtClean="0">
                <a:solidFill>
                  <a:srgbClr val="FF0000"/>
                </a:solidFill>
              </a:rPr>
              <a:t>direction quickly</a:t>
            </a:r>
            <a:r>
              <a:rPr lang="en-US" sz="2100" dirty="0" smtClean="0"/>
              <a:t>, efficiently with proper </a:t>
            </a:r>
            <a:r>
              <a:rPr lang="en-US" sz="2100" dirty="0" smtClean="0">
                <a:solidFill>
                  <a:srgbClr val="FF0000"/>
                </a:solidFill>
              </a:rPr>
              <a:t>control bodily movement</a:t>
            </a:r>
            <a:r>
              <a:rPr lang="en-US" sz="2100" dirty="0" smtClean="0"/>
              <a:t>. </a:t>
            </a:r>
          </a:p>
          <a:p>
            <a:pPr lvl="0"/>
            <a:r>
              <a:rPr lang="en-US" sz="2100" dirty="0" smtClean="0"/>
              <a:t>Agility is important in sports such as </a:t>
            </a:r>
            <a:r>
              <a:rPr lang="en-US" sz="2100" b="1" dirty="0" smtClean="0"/>
              <a:t>basketball</a:t>
            </a:r>
            <a:r>
              <a:rPr lang="en-US" sz="2100" dirty="0" smtClean="0"/>
              <a:t>, </a:t>
            </a:r>
            <a:r>
              <a:rPr lang="en-US" sz="2100" b="1" dirty="0" smtClean="0"/>
              <a:t>soccer</a:t>
            </a:r>
            <a:r>
              <a:rPr lang="en-US" sz="2100" dirty="0" smtClean="0"/>
              <a:t>, </a:t>
            </a:r>
            <a:r>
              <a:rPr lang="en-US" sz="2100" b="1" dirty="0" smtClean="0"/>
              <a:t>gymnastics</a:t>
            </a:r>
            <a:r>
              <a:rPr lang="en-US" sz="2100" dirty="0" smtClean="0"/>
              <a:t>, </a:t>
            </a:r>
            <a:r>
              <a:rPr lang="en-US" sz="2100" b="1" dirty="0" smtClean="0"/>
              <a:t>racquet games </a:t>
            </a:r>
            <a:r>
              <a:rPr lang="en-US" sz="2100" dirty="0" smtClean="0"/>
              <a:t>and so on.</a:t>
            </a:r>
          </a:p>
          <a:p>
            <a:r>
              <a:rPr lang="en-US" sz="2100" dirty="0" smtClean="0">
                <a:solidFill>
                  <a:srgbClr val="C00000"/>
                </a:solidFill>
              </a:rPr>
              <a:t>E.g. </a:t>
            </a:r>
            <a:r>
              <a:rPr lang="en-US" sz="2100" dirty="0" smtClean="0"/>
              <a:t>a gymnast performing somersaults, and a rugby player running for the try line need agility to dodge a defender who is trying to tackle him. </a:t>
            </a:r>
          </a:p>
          <a:p>
            <a:pPr lvl="1"/>
            <a:r>
              <a:rPr lang="en-US" sz="2100" dirty="0" smtClean="0"/>
              <a:t>It is a combination of: </a:t>
            </a:r>
            <a:r>
              <a:rPr lang="en-US" sz="2100" b="1" dirty="0" smtClean="0"/>
              <a:t>Balance</a:t>
            </a:r>
            <a:r>
              <a:rPr lang="en-US" sz="2100" dirty="0" smtClean="0"/>
              <a:t>, </a:t>
            </a:r>
            <a:r>
              <a:rPr lang="en-US" sz="2100" b="1" dirty="0" smtClean="0"/>
              <a:t>Speed</a:t>
            </a:r>
            <a:r>
              <a:rPr lang="en-US" sz="2100" dirty="0" smtClean="0"/>
              <a:t>, </a:t>
            </a:r>
            <a:r>
              <a:rPr lang="en-US" sz="2100" b="1" dirty="0" smtClean="0"/>
              <a:t>Strength</a:t>
            </a:r>
            <a:r>
              <a:rPr lang="en-US" sz="2100" dirty="0" smtClean="0"/>
              <a:t>, and </a:t>
            </a:r>
            <a:r>
              <a:rPr lang="en-US" sz="2100" b="1" dirty="0" smtClean="0"/>
              <a:t>Coordination</a:t>
            </a:r>
            <a:r>
              <a:rPr lang="en-US" sz="2100" dirty="0" smtClean="0"/>
              <a:t>.</a:t>
            </a:r>
          </a:p>
          <a:p>
            <a:pPr lvl="0"/>
            <a:r>
              <a:rPr lang="en-US" sz="2100" b="1" dirty="0" smtClean="0">
                <a:solidFill>
                  <a:srgbClr val="C00000"/>
                </a:solidFill>
              </a:rPr>
              <a:t>Exercise to improve agility: </a:t>
            </a:r>
            <a:r>
              <a:rPr lang="en-US" sz="2100" dirty="0" smtClean="0">
                <a:solidFill>
                  <a:srgbClr val="FF0000"/>
                </a:solidFill>
              </a:rPr>
              <a:t>zigzag running</a:t>
            </a:r>
            <a:r>
              <a:rPr lang="en-US" sz="2100" dirty="0" smtClean="0"/>
              <a:t>, </a:t>
            </a:r>
            <a:r>
              <a:rPr lang="en-US" sz="2100" dirty="0" smtClean="0">
                <a:solidFill>
                  <a:srgbClr val="FF0000"/>
                </a:solidFill>
              </a:rPr>
              <a:t>Lateral Plyometric Jumps</a:t>
            </a:r>
            <a:r>
              <a:rPr lang="en-US" sz="2100" dirty="0" smtClean="0"/>
              <a:t>, </a:t>
            </a:r>
            <a:r>
              <a:rPr lang="en-US" sz="2100" dirty="0" smtClean="0">
                <a:solidFill>
                  <a:srgbClr val="FF0000"/>
                </a:solidFill>
              </a:rPr>
              <a:t>Shuttle Runs</a:t>
            </a:r>
            <a:r>
              <a:rPr lang="en-US" sz="2100" dirty="0" smtClean="0"/>
              <a:t>, </a:t>
            </a:r>
            <a:r>
              <a:rPr lang="en-US" sz="2100" dirty="0" smtClean="0">
                <a:solidFill>
                  <a:srgbClr val="FF0000"/>
                </a:solidFill>
              </a:rPr>
              <a:t>high-Knee Drill</a:t>
            </a:r>
            <a:r>
              <a:rPr lang="en-US" sz="2100" dirty="0" smtClean="0"/>
              <a:t>, </a:t>
            </a:r>
            <a:r>
              <a:rPr lang="en-US" sz="2100" dirty="0" smtClean="0">
                <a:solidFill>
                  <a:srgbClr val="FF0000"/>
                </a:solidFill>
              </a:rPr>
              <a:t>Side-to-Side Drill</a:t>
            </a:r>
            <a:r>
              <a:rPr lang="en-US" sz="2100" dirty="0" smtClean="0"/>
              <a:t>, </a:t>
            </a:r>
            <a:r>
              <a:rPr lang="en-US" sz="2100" dirty="0" smtClean="0">
                <a:solidFill>
                  <a:srgbClr val="FF0000"/>
                </a:solidFill>
              </a:rPr>
              <a:t>Forward-Backward Sprints</a:t>
            </a:r>
            <a:r>
              <a:rPr lang="en-US" sz="2100" dirty="0" smtClean="0"/>
              <a:t>, </a:t>
            </a:r>
            <a:r>
              <a:rPr lang="en-US" sz="2100" dirty="0" smtClean="0">
                <a:solidFill>
                  <a:srgbClr val="FF0000"/>
                </a:solidFill>
              </a:rPr>
              <a:t>Stair Running </a:t>
            </a:r>
            <a:r>
              <a:rPr lang="en-US" sz="2100" dirty="0" smtClean="0"/>
              <a:t>and so on.</a:t>
            </a:r>
          </a:p>
        </p:txBody>
      </p:sp>
    </p:spTree>
  </p:cSld>
  <p:clrMapOvr>
    <a:masterClrMapping/>
  </p:clrMapOvr>
  <p:transition>
    <p:pull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170"/>
            <a:ext cx="8229600" cy="443230"/>
          </a:xfrm>
        </p:spPr>
        <p:txBody>
          <a:bodyPr>
            <a:normAutofit fontScale="90000"/>
          </a:bodyPr>
          <a:lstStyle/>
          <a:p>
            <a:r>
              <a:rPr lang="en-US" sz="2700" b="1" dirty="0" smtClean="0"/>
              <a:t/>
            </a:r>
            <a:br>
              <a:rPr lang="en-US" sz="2700" b="1" dirty="0" smtClean="0"/>
            </a:br>
            <a:r>
              <a:rPr lang="en-US" sz="2700" b="1" dirty="0" smtClean="0"/>
              <a:t>UNIT SUMMARY</a:t>
            </a:r>
            <a:r>
              <a:rPr lang="en-US" dirty="0" smtClean="0"/>
              <a:t/>
            </a:r>
            <a:br>
              <a:rPr lang="en-US" dirty="0" smtClean="0"/>
            </a:br>
            <a:endParaRPr lang="en-US" dirty="0"/>
          </a:p>
        </p:txBody>
      </p:sp>
      <p:sp>
        <p:nvSpPr>
          <p:cNvPr id="3" name="Content Placeholder 2"/>
          <p:cNvSpPr>
            <a:spLocks noGrp="1"/>
          </p:cNvSpPr>
          <p:nvPr>
            <p:ph idx="1"/>
          </p:nvPr>
        </p:nvSpPr>
        <p:spPr>
          <a:xfrm>
            <a:off x="76200" y="457200"/>
            <a:ext cx="9067800" cy="6248400"/>
          </a:xfrm>
        </p:spPr>
        <p:txBody>
          <a:bodyPr>
            <a:normAutofit lnSpcReduction="10000"/>
          </a:bodyPr>
          <a:lstStyle/>
          <a:p>
            <a:r>
              <a:rPr lang="en-US" sz="3600" b="1" dirty="0" smtClean="0"/>
              <a:t>Physical </a:t>
            </a:r>
            <a:r>
              <a:rPr lang="en-US" sz="3600" b="1" dirty="0"/>
              <a:t>activity</a:t>
            </a:r>
            <a:r>
              <a:rPr lang="en-US" sz="3600" dirty="0"/>
              <a:t>: any activity that requires skeletal muscle and requires energy aimed at improving health.</a:t>
            </a:r>
          </a:p>
          <a:p>
            <a:r>
              <a:rPr lang="en-US" sz="3600" b="1" dirty="0" smtClean="0"/>
              <a:t>Exercise</a:t>
            </a:r>
            <a:r>
              <a:rPr lang="en-US" sz="3600" b="1" dirty="0"/>
              <a:t>: </a:t>
            </a:r>
            <a:r>
              <a:rPr lang="en-US" sz="3600" dirty="0"/>
              <a:t>a subset of physical activity that Is planned and structured aimed at improving fitness.</a:t>
            </a:r>
          </a:p>
          <a:p>
            <a:r>
              <a:rPr lang="en-US" sz="3600" b="1" dirty="0" smtClean="0"/>
              <a:t>Health </a:t>
            </a:r>
            <a:r>
              <a:rPr lang="en-US" sz="3600" b="1" dirty="0"/>
              <a:t>related components of fitness</a:t>
            </a:r>
            <a:r>
              <a:rPr lang="en-US" sz="3600" dirty="0"/>
              <a:t>: types of activities dedicated to improving physical fitness categorized as </a:t>
            </a:r>
            <a:r>
              <a:rPr lang="en-US" sz="3600" dirty="0" err="1"/>
              <a:t>cardiorespiratory</a:t>
            </a:r>
            <a:r>
              <a:rPr lang="en-US" sz="3600" dirty="0"/>
              <a:t> endurance, muscular strength and endurance, flexibility, and body composition.</a:t>
            </a:r>
          </a:p>
          <a:p>
            <a:pPr>
              <a:buNone/>
            </a:pP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152400" y="457200"/>
            <a:ext cx="8763000" cy="6248400"/>
          </a:xfrm>
        </p:spPr>
        <p:txBody>
          <a:bodyPr>
            <a:normAutofit/>
          </a:bodyPr>
          <a:lstStyle/>
          <a:p>
            <a:r>
              <a:rPr lang="en-US" b="1" dirty="0" smtClean="0"/>
              <a:t>Skills related components of fitness:</a:t>
            </a:r>
            <a:r>
              <a:rPr lang="en-US" dirty="0" smtClean="0"/>
              <a:t> types of activities dedicated to improving physical skills categorized as speed, agility, coordination, balance, power, and reaction time.</a:t>
            </a:r>
          </a:p>
          <a:p>
            <a:r>
              <a:rPr lang="en-US" b="1" dirty="0" smtClean="0"/>
              <a:t>Principles of adaptations to stress:</a:t>
            </a:r>
            <a:r>
              <a:rPr lang="en-US" dirty="0" smtClean="0"/>
              <a:t> guidelines related to managing the application of stress during physical activity/exercise.</a:t>
            </a:r>
          </a:p>
          <a:p>
            <a:r>
              <a:rPr lang="en-US" b="1" dirty="0" smtClean="0"/>
              <a:t>Overload Principle:</a:t>
            </a:r>
            <a:r>
              <a:rPr lang="en-US" dirty="0" smtClean="0"/>
              <a:t> a principle of adaptation to stress suggesting the amount of stress applied during exercise must exceed a threshold level to stimulate adaptation.</a:t>
            </a:r>
          </a:p>
          <a:p>
            <a:pPr>
              <a:buNone/>
            </a:pP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smtClean="0"/>
              <a:t> </a:t>
            </a:r>
            <a:endParaRPr lang="en-US" dirty="0"/>
          </a:p>
        </p:txBody>
      </p:sp>
      <p:sp>
        <p:nvSpPr>
          <p:cNvPr id="3" name="Content Placeholder 2"/>
          <p:cNvSpPr>
            <a:spLocks noGrp="1"/>
          </p:cNvSpPr>
          <p:nvPr>
            <p:ph idx="1"/>
          </p:nvPr>
        </p:nvSpPr>
        <p:spPr>
          <a:xfrm>
            <a:off x="228600" y="457200"/>
            <a:ext cx="8763000" cy="6324600"/>
          </a:xfrm>
        </p:spPr>
        <p:txBody>
          <a:bodyPr>
            <a:normAutofit fontScale="92500" lnSpcReduction="10000"/>
          </a:bodyPr>
          <a:lstStyle/>
          <a:p>
            <a:r>
              <a:rPr lang="en-US" b="1" dirty="0" smtClean="0"/>
              <a:t>Volume</a:t>
            </a:r>
            <a:r>
              <a:rPr lang="en-US" dirty="0" smtClean="0"/>
              <a:t>: the term used to describe “how much” stress is being applied by combining the duration and frequency of exercise.</a:t>
            </a:r>
          </a:p>
          <a:p>
            <a:r>
              <a:rPr lang="en-US" b="1" dirty="0" smtClean="0"/>
              <a:t>Progression principle:</a:t>
            </a:r>
            <a:r>
              <a:rPr lang="en-US" dirty="0" smtClean="0"/>
              <a:t> a principle relating to how much additional stress that can safely be introduced to gradually improve fitness without risking injury or overuse.</a:t>
            </a:r>
          </a:p>
          <a:p>
            <a:r>
              <a:rPr lang="en-US" b="1" dirty="0" smtClean="0"/>
              <a:t>Specificity</a:t>
            </a:r>
            <a:r>
              <a:rPr lang="en-US" dirty="0" smtClean="0"/>
              <a:t>: the principle of stress suggesting activities should be closely centered around the primary outcome goal, i.e. train the way you want to adapt.</a:t>
            </a:r>
          </a:p>
          <a:p>
            <a:r>
              <a:rPr lang="en-US" b="1" dirty="0" smtClean="0"/>
              <a:t>Reversibility</a:t>
            </a:r>
            <a:r>
              <a:rPr lang="en-US" dirty="0" smtClean="0"/>
              <a:t>: the principle that adaptations to stress can be lost over time if training is modified or stopped.</a:t>
            </a:r>
          </a:p>
          <a:p>
            <a:pPr>
              <a:buNone/>
            </a:pP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
          </a:xfrm>
        </p:spPr>
        <p:txBody>
          <a:bodyPr>
            <a:normAutofit fontScale="90000"/>
          </a:bodyPr>
          <a:lstStyle/>
          <a:p>
            <a:endParaRPr lang="en-US" dirty="0"/>
          </a:p>
        </p:txBody>
      </p:sp>
      <p:sp>
        <p:nvSpPr>
          <p:cNvPr id="3" name="Content Placeholder 2"/>
          <p:cNvSpPr>
            <a:spLocks noGrp="1"/>
          </p:cNvSpPr>
          <p:nvPr>
            <p:ph idx="1"/>
          </p:nvPr>
        </p:nvSpPr>
        <p:spPr>
          <a:xfrm>
            <a:off x="152400" y="304800"/>
            <a:ext cx="8915400" cy="6096000"/>
          </a:xfrm>
        </p:spPr>
        <p:txBody>
          <a:bodyPr>
            <a:normAutofit lnSpcReduction="10000"/>
          </a:bodyPr>
          <a:lstStyle/>
          <a:p>
            <a:r>
              <a:rPr lang="en-US" b="1" dirty="0" smtClean="0"/>
              <a:t>Principle of rest and recovery</a:t>
            </a:r>
            <a:r>
              <a:rPr lang="en-US" dirty="0" smtClean="0"/>
              <a:t>: the concept that adaptation not only requires overload but also requires rest to avoid over stressing the body.</a:t>
            </a:r>
          </a:p>
          <a:p>
            <a:r>
              <a:rPr lang="en-US" b="1" dirty="0" err="1" smtClean="0"/>
              <a:t>Periodization</a:t>
            </a:r>
            <a:r>
              <a:rPr lang="en-US" dirty="0" smtClean="0"/>
              <a:t>: a method of organizing workouts into blocks or periods. These cycles consist of work/stress periods and rest periods.</a:t>
            </a:r>
          </a:p>
          <a:p>
            <a:r>
              <a:rPr lang="en-US" b="1" dirty="0" smtClean="0"/>
              <a:t>Over training syndrome</a:t>
            </a:r>
            <a:r>
              <a:rPr lang="en-US" dirty="0" smtClean="0"/>
              <a:t>: a condition of chronic stress from physical activity affecting the physical and psychological states of an individual or athlete.</a:t>
            </a:r>
          </a:p>
          <a:p>
            <a:r>
              <a:rPr lang="en-US" b="1" dirty="0" smtClean="0"/>
              <a:t>Detraining</a:t>
            </a:r>
            <a:r>
              <a:rPr lang="en-US" dirty="0" smtClean="0"/>
              <a:t>: the act of no longer training at all or decreasing the amount of training.</a:t>
            </a:r>
          </a:p>
          <a:p>
            <a:pPr>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410845"/>
          </a:xfrm>
        </p:spPr>
        <p:txBody>
          <a:bodyPr>
            <a:normAutofit fontScale="90000"/>
          </a:bodyPr>
          <a:lstStyle/>
          <a:p>
            <a:r>
              <a:rPr lang="en-US" sz="2000" b="1" dirty="0"/>
              <a:t>UNIT TWO</a:t>
            </a:r>
            <a:r>
              <a:rPr lang="en-US" sz="2400" b="1" dirty="0"/>
              <a:t> </a:t>
            </a:r>
            <a:r>
              <a:rPr lang="en-US" b="1" dirty="0"/>
              <a:t/>
            </a:r>
            <a:br>
              <a:rPr lang="en-US" b="1" dirty="0"/>
            </a:br>
            <a:r>
              <a:rPr lang="en-US" sz="2400" b="1" dirty="0"/>
              <a:t>THE HEALTH BENEFITS OF PHYSICAL ACTIVITY</a:t>
            </a:r>
          </a:p>
        </p:txBody>
      </p:sp>
      <p:sp>
        <p:nvSpPr>
          <p:cNvPr id="3" name="Content Placeholder 2"/>
          <p:cNvSpPr>
            <a:spLocks noGrp="1"/>
          </p:cNvSpPr>
          <p:nvPr>
            <p:ph idx="1"/>
          </p:nvPr>
        </p:nvSpPr>
        <p:spPr>
          <a:xfrm>
            <a:off x="457200" y="990600"/>
            <a:ext cx="8458200" cy="5791199"/>
          </a:xfrm>
        </p:spPr>
        <p:txBody>
          <a:bodyPr>
            <a:normAutofit fontScale="92500" lnSpcReduction="10000"/>
          </a:bodyPr>
          <a:lstStyle/>
          <a:p>
            <a:pPr marL="0" indent="0">
              <a:buNone/>
            </a:pPr>
            <a:r>
              <a:rPr lang="en-US" b="1" dirty="0"/>
              <a:t>UNIT OBJECTIVES</a:t>
            </a:r>
            <a:endParaRPr lang="en-US" dirty="0"/>
          </a:p>
          <a:p>
            <a:pPr marL="0" indent="0">
              <a:buNone/>
            </a:pPr>
            <a:r>
              <a:rPr lang="en-US" dirty="0"/>
              <a:t>By the end of this unit students should be able to:</a:t>
            </a:r>
          </a:p>
          <a:p>
            <a:r>
              <a:rPr lang="en-US" dirty="0" smtClean="0"/>
              <a:t>Describe </a:t>
            </a:r>
            <a:r>
              <a:rPr lang="en-US" dirty="0"/>
              <a:t>the health benefits of physical activity </a:t>
            </a:r>
          </a:p>
          <a:p>
            <a:r>
              <a:rPr lang="en-US" dirty="0" smtClean="0"/>
              <a:t>Identify </a:t>
            </a:r>
            <a:r>
              <a:rPr lang="en-US" dirty="0"/>
              <a:t>diseases which are associated with a sedentary lifestyle and the major risk factors for these diseases</a:t>
            </a:r>
          </a:p>
          <a:p>
            <a:r>
              <a:rPr lang="en-US" dirty="0" smtClean="0"/>
              <a:t>Realize </a:t>
            </a:r>
            <a:r>
              <a:rPr lang="en-US" dirty="0"/>
              <a:t>regular physical activity in terms of disease prevention and healthy aging?</a:t>
            </a:r>
          </a:p>
          <a:p>
            <a:r>
              <a:rPr lang="en-US" dirty="0" smtClean="0"/>
              <a:t>Estimate </a:t>
            </a:r>
            <a:r>
              <a:rPr lang="en-US" dirty="0"/>
              <a:t>physical activity needed for improved health benefits?</a:t>
            </a:r>
          </a:p>
          <a:p>
            <a:r>
              <a:rPr lang="en-US" dirty="0"/>
              <a:t>Identify physical activities suitable for typical people, and how often should they exercise?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681"/>
            <a:ext cx="8229600" cy="487362"/>
          </a:xfrm>
        </p:spPr>
        <p:txBody>
          <a:bodyPr>
            <a:normAutofit fontScale="90000"/>
          </a:bodyPr>
          <a:lstStyle/>
          <a:p>
            <a:endParaRPr lang="en-US" dirty="0"/>
          </a:p>
        </p:txBody>
      </p:sp>
      <p:sp>
        <p:nvSpPr>
          <p:cNvPr id="3" name="Content Placeholder 2"/>
          <p:cNvSpPr>
            <a:spLocks noGrp="1"/>
          </p:cNvSpPr>
          <p:nvPr>
            <p:ph idx="1"/>
          </p:nvPr>
        </p:nvSpPr>
        <p:spPr>
          <a:xfrm>
            <a:off x="76200" y="304800"/>
            <a:ext cx="9067800" cy="6324600"/>
          </a:xfrm>
        </p:spPr>
        <p:txBody>
          <a:bodyPr>
            <a:normAutofit fontScale="92500" lnSpcReduction="10000"/>
          </a:bodyPr>
          <a:lstStyle/>
          <a:p>
            <a:r>
              <a:rPr lang="en-US" i="1" dirty="0"/>
              <a:t>The term “hypokinetic” was coined by Kraus and </a:t>
            </a:r>
            <a:r>
              <a:rPr lang="en-US" i="1" dirty="0" err="1"/>
              <a:t>Raab</a:t>
            </a:r>
            <a:r>
              <a:rPr lang="en-US" i="1" dirty="0"/>
              <a:t> in their book Hypokinetic Disease (Kraus &amp;</a:t>
            </a:r>
            <a:r>
              <a:rPr lang="en-US" i="1" dirty="0" err="1"/>
              <a:t>Raab</a:t>
            </a:r>
            <a:r>
              <a:rPr lang="en-US" i="1" dirty="0"/>
              <a:t>, 1961). </a:t>
            </a:r>
            <a:endParaRPr lang="en-US" i="1" dirty="0" smtClean="0"/>
          </a:p>
          <a:p>
            <a:r>
              <a:rPr lang="en-US" i="1" dirty="0"/>
              <a:t>The term “hypokinetic” can be used to describe many of the diseases and conditions associated with inactivity and poor fitness such as those conditions outlined in Physical </a:t>
            </a:r>
            <a:r>
              <a:rPr lang="en-US" i="1" dirty="0" smtClean="0"/>
              <a:t>Activity or low </a:t>
            </a:r>
            <a:r>
              <a:rPr lang="en-US" i="1" dirty="0"/>
              <a:t>levels of habitual activity and Health</a:t>
            </a:r>
          </a:p>
          <a:p>
            <a:r>
              <a:rPr lang="en-US" i="1" dirty="0" smtClean="0"/>
              <a:t>associated </a:t>
            </a:r>
            <a:r>
              <a:rPr lang="en-US" i="1" dirty="0"/>
              <a:t>with inactivity and poor fitness such as those conditions outlined in Physical Activity and </a:t>
            </a:r>
            <a:r>
              <a:rPr lang="en-US" i="1" dirty="0" smtClean="0"/>
              <a:t>Health.</a:t>
            </a:r>
          </a:p>
          <a:p>
            <a:r>
              <a:rPr lang="en-US" dirty="0"/>
              <a:t>Physical inactivity has led to a rise in chronic diseases</a:t>
            </a:r>
            <a:r>
              <a:rPr lang="en-US" dirty="0" smtClean="0"/>
              <a:t>.</a:t>
            </a:r>
          </a:p>
          <a:p>
            <a:r>
              <a:rPr lang="en-US" dirty="0"/>
              <a:t>Each year at least 1.9 million people die as a result of physical inactivity.</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76200" y="76200"/>
            <a:ext cx="9067800" cy="6705600"/>
          </a:xfrm>
        </p:spPr>
        <p:txBody>
          <a:bodyPr>
            <a:noAutofit/>
          </a:bodyPr>
          <a:lstStyle/>
          <a:p>
            <a:r>
              <a:rPr lang="en-US" sz="3600" dirty="0"/>
              <a:t>Data from the Aerobics Center Longitudinal Study (2009) indicated that low cardiorespiratory fitness accounts for substantially more deaths (16%) compared to other risk factors (i.e., obesity 2–3%; smoking 8–10%; high cholesterol 2–4%; diabetes 2–4%; and hypertension 8–16</a:t>
            </a:r>
            <a:r>
              <a:rPr lang="en-US" sz="3600" dirty="0" smtClean="0"/>
              <a:t>%).</a:t>
            </a:r>
          </a:p>
          <a:p>
            <a:r>
              <a:rPr lang="en-US" sz="3600" dirty="0" smtClean="0"/>
              <a:t> </a:t>
            </a:r>
            <a:r>
              <a:rPr lang="en-US" sz="3600" dirty="0"/>
              <a:t>Individuals who do not exercise regularly are at a greater risk for developing chronic diseases such as coronary heart disease (CHD), hypertension, hypercholesterolemia, cancer, obesity, and musculoskeletal disorders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a:xfrm>
            <a:off x="0" y="369333"/>
            <a:ext cx="9144000" cy="6488667"/>
          </a:xfrm>
          <a:prstGeom prst="rect">
            <a:avLst/>
          </a:prstGeom>
          <a:noFill/>
          <a:ln w="9525">
            <a:noFill/>
            <a:miter lim="800000"/>
            <a:headEnd/>
            <a:tailEnd/>
          </a:ln>
        </p:spPr>
      </p:pic>
      <p:sp>
        <p:nvSpPr>
          <p:cNvPr id="5" name="Rectangle 4"/>
          <p:cNvSpPr/>
          <p:nvPr/>
        </p:nvSpPr>
        <p:spPr>
          <a:xfrm>
            <a:off x="228600" y="1"/>
            <a:ext cx="8458200" cy="369332"/>
          </a:xfrm>
          <a:prstGeom prst="rect">
            <a:avLst/>
          </a:prstGeom>
        </p:spPr>
        <p:txBody>
          <a:bodyPr wrap="square">
            <a:spAutoFit/>
          </a:bodyPr>
          <a:lstStyle/>
          <a:p>
            <a:r>
              <a:rPr lang="en-US" dirty="0"/>
              <a:t>Role of physical activity and exercise in disease prevention and </a:t>
            </a:r>
            <a:r>
              <a:rPr lang="en-US" dirty="0" smtClean="0"/>
              <a:t>rehabilitation</a:t>
            </a:r>
            <a:endParaRPr lang="en-US" dirty="0"/>
          </a:p>
        </p:txBody>
      </p:sp>
    </p:spTree>
    <p:extLst>
      <p:ext uri="{BB962C8B-B14F-4D97-AF65-F5344CB8AC3E}">
        <p14:creationId xmlns:p14="http://schemas.microsoft.com/office/powerpoint/2010/main" val="33695000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15400" cy="228600"/>
          </a:xfrm>
        </p:spPr>
        <p:txBody>
          <a:bodyPr>
            <a:normAutofit fontScale="90000"/>
          </a:bodyPr>
          <a:lstStyle/>
          <a:p>
            <a:endParaRPr lang="en-US" dirty="0"/>
          </a:p>
        </p:txBody>
      </p:sp>
      <p:sp>
        <p:nvSpPr>
          <p:cNvPr id="3" name="Content Placeholder 2"/>
          <p:cNvSpPr>
            <a:spLocks noGrp="1"/>
          </p:cNvSpPr>
          <p:nvPr>
            <p:ph idx="1"/>
          </p:nvPr>
        </p:nvSpPr>
        <p:spPr>
          <a:xfrm>
            <a:off x="152400" y="304800"/>
            <a:ext cx="8915400" cy="6477000"/>
          </a:xfrm>
        </p:spPr>
        <p:txBody>
          <a:bodyPr>
            <a:normAutofit fontScale="85000" lnSpcReduction="10000"/>
          </a:bodyPr>
          <a:lstStyle/>
          <a:p>
            <a:r>
              <a:rPr lang="en-US" dirty="0"/>
              <a:t>that regular physical activity is the best defense against the development of many diseases, disorders, and illnesses. </a:t>
            </a:r>
            <a:endParaRPr lang="en-US" dirty="0" smtClean="0"/>
          </a:p>
          <a:p>
            <a:r>
              <a:rPr lang="en-US" dirty="0"/>
              <a:t>In 1995, Center for Disease Control (CDC) and the American College of Sports Medicine (ACSM) recommended that every adult should accumulate 30 min or more of moderate-intensity physical activity on most, preferably all, days of the week</a:t>
            </a:r>
            <a:r>
              <a:rPr lang="en-US" dirty="0" smtClean="0"/>
              <a:t>.</a:t>
            </a:r>
          </a:p>
          <a:p>
            <a:r>
              <a:rPr lang="en-US" dirty="0"/>
              <a:t>recommended amounts of physical activity are in addition to routine activities of daily living (ADLs) such as cooking, shopping, and walking around the home or from the parking lot. </a:t>
            </a:r>
            <a:endParaRPr lang="en-US" dirty="0" smtClean="0"/>
          </a:p>
          <a:p>
            <a:r>
              <a:rPr lang="en-US" dirty="0"/>
              <a:t>The intensity of exercise is expressed in metabolic equivalents (METs). </a:t>
            </a:r>
            <a:endParaRPr lang="en-US" dirty="0" smtClean="0"/>
          </a:p>
          <a:p>
            <a:r>
              <a:rPr lang="en-US" dirty="0" smtClean="0"/>
              <a:t>A </a:t>
            </a:r>
            <a:r>
              <a:rPr lang="en-US" dirty="0"/>
              <a:t>MET is the ratio of the person’s working (exercising) metabolic rate to the resting metabolic rate. </a:t>
            </a:r>
            <a:endParaRPr lang="en-US" dirty="0" smtClean="0"/>
          </a:p>
          <a:p>
            <a:r>
              <a:rPr lang="en-US" dirty="0" smtClean="0"/>
              <a:t>One </a:t>
            </a:r>
            <a:r>
              <a:rPr lang="en-US" dirty="0"/>
              <a:t>MET is defined as the energy cost of sitting quietly.</a:t>
            </a:r>
          </a:p>
        </p:txBody>
      </p:sp>
    </p:spTree>
    <p:extLst>
      <p:ext uri="{BB962C8B-B14F-4D97-AF65-F5344CB8AC3E}">
        <p14:creationId xmlns:p14="http://schemas.microsoft.com/office/powerpoint/2010/main" val="14533217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81000"/>
          </a:xfrm>
        </p:spPr>
        <p:txBody>
          <a:bodyPr>
            <a:noAutofit/>
          </a:bodyPr>
          <a:lstStyle/>
          <a:p>
            <a:r>
              <a:rPr lang="en-US" sz="1800" dirty="0" smtClean="0"/>
              <a:t> </a:t>
            </a:r>
            <a:r>
              <a:rPr lang="en-US" sz="1800" dirty="0"/>
              <a:t>Summary of the ACSM and AHA physical activity recommendations for adults</a:t>
            </a:r>
          </a:p>
        </p:txBody>
      </p:sp>
      <p:pic>
        <p:nvPicPr>
          <p:cNvPr id="4" name="Content Placeholder 3"/>
          <p:cNvPicPr>
            <a:picLocks noGrp="1"/>
          </p:cNvPicPr>
          <p:nvPr>
            <p:ph idx="1"/>
          </p:nvPr>
        </p:nvPicPr>
        <p:blipFill>
          <a:blip r:embed="rId2"/>
          <a:srcRect/>
          <a:stretch>
            <a:fillRect/>
          </a:stretch>
        </p:blipFill>
        <p:spPr>
          <a:xfrm>
            <a:off x="304800" y="762001"/>
            <a:ext cx="8610600" cy="3962399"/>
          </a:xfrm>
          <a:prstGeom prst="rect">
            <a:avLst/>
          </a:prstGeom>
          <a:noFill/>
          <a:ln w="9525">
            <a:noFill/>
            <a:miter lim="800000"/>
            <a:headEnd/>
            <a:tailEnd/>
          </a:ln>
        </p:spPr>
      </p:pic>
      <p:sp>
        <p:nvSpPr>
          <p:cNvPr id="5" name="Rectangle 4"/>
          <p:cNvSpPr/>
          <p:nvPr/>
        </p:nvSpPr>
        <p:spPr>
          <a:xfrm>
            <a:off x="381000" y="4876800"/>
            <a:ext cx="8458200" cy="1200329"/>
          </a:xfrm>
          <a:prstGeom prst="rect">
            <a:avLst/>
          </a:prstGeom>
        </p:spPr>
        <p:txBody>
          <a:bodyPr wrap="square">
            <a:spAutoFit/>
          </a:bodyPr>
          <a:lstStyle/>
          <a:p>
            <a:r>
              <a:rPr lang="en-US" dirty="0"/>
              <a:t>*Combinations of moderate and vigorous-intensity may be performed to meet recommendation (e.g., jogging 20 min on 2 days and brisk walking on 2 other days). *Multiple bouts of moderate intensity activity, each lasting at least 10 min, can be accumulated to meet the minimum duration of 30 min.</a:t>
            </a:r>
          </a:p>
        </p:txBody>
      </p:sp>
    </p:spTree>
    <p:extLst>
      <p:ext uri="{BB962C8B-B14F-4D97-AF65-F5344CB8AC3E}">
        <p14:creationId xmlns:p14="http://schemas.microsoft.com/office/powerpoint/2010/main" val="3396037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buNone/>
            </a:pPr>
            <a:r>
              <a:rPr lang="en-US" b="1" dirty="0" smtClean="0">
                <a:solidFill>
                  <a:srgbClr val="C00000"/>
                </a:solidFill>
              </a:rPr>
              <a:t>2. Balance</a:t>
            </a:r>
            <a:r>
              <a:rPr lang="en-US" dirty="0" smtClean="0">
                <a:solidFill>
                  <a:srgbClr val="C00000"/>
                </a:solidFill>
              </a:rPr>
              <a:t> </a:t>
            </a:r>
          </a:p>
          <a:p>
            <a:pPr lvl="0"/>
            <a:r>
              <a:rPr lang="en-US" dirty="0" smtClean="0"/>
              <a:t>It is the ability to </a:t>
            </a:r>
            <a:r>
              <a:rPr lang="en-US" b="1" dirty="0" smtClean="0"/>
              <a:t>maintain the body at equilibrium </a:t>
            </a:r>
            <a:r>
              <a:rPr lang="en-US" dirty="0" smtClean="0"/>
              <a:t>while at </a:t>
            </a:r>
            <a:r>
              <a:rPr lang="en-US" b="1" dirty="0" smtClean="0"/>
              <a:t>rest</a:t>
            </a:r>
            <a:r>
              <a:rPr lang="en-US" dirty="0" smtClean="0"/>
              <a:t> or when on the </a:t>
            </a:r>
            <a:r>
              <a:rPr lang="en-US" b="1" dirty="0" smtClean="0"/>
              <a:t>move</a:t>
            </a:r>
            <a:r>
              <a:rPr lang="en-US" dirty="0" smtClean="0"/>
              <a:t>. </a:t>
            </a:r>
          </a:p>
          <a:p>
            <a:r>
              <a:rPr lang="en-US" dirty="0" smtClean="0"/>
              <a:t>Both types of </a:t>
            </a:r>
            <a:r>
              <a:rPr lang="en-US" b="1" dirty="0" smtClean="0">
                <a:solidFill>
                  <a:srgbClr val="FF0000"/>
                </a:solidFill>
              </a:rPr>
              <a:t>static</a:t>
            </a:r>
            <a:r>
              <a:rPr lang="en-US" dirty="0" smtClean="0"/>
              <a:t> and </a:t>
            </a:r>
            <a:r>
              <a:rPr lang="en-US" b="1" dirty="0" smtClean="0">
                <a:solidFill>
                  <a:srgbClr val="FF0000"/>
                </a:solidFill>
              </a:rPr>
              <a:t>dynamic</a:t>
            </a:r>
            <a:r>
              <a:rPr lang="en-US" dirty="0" smtClean="0"/>
              <a:t> </a:t>
            </a:r>
            <a:r>
              <a:rPr lang="en-US" b="1" dirty="0" smtClean="0">
                <a:solidFill>
                  <a:srgbClr val="FF0000"/>
                </a:solidFill>
              </a:rPr>
              <a:t>balance</a:t>
            </a:r>
            <a:r>
              <a:rPr lang="en-US" dirty="0" smtClean="0"/>
              <a:t> are needed in some sports, </a:t>
            </a:r>
            <a:r>
              <a:rPr lang="en-US" b="1" dirty="0" smtClean="0">
                <a:solidFill>
                  <a:srgbClr val="FF0000"/>
                </a:solidFill>
              </a:rPr>
              <a:t>e.g.</a:t>
            </a:r>
            <a:r>
              <a:rPr lang="en-US" dirty="0" smtClean="0"/>
              <a:t> a gymnast could be holding a balance, on handstand, on the beam (static balance) or keeping balanced while on the move, </a:t>
            </a:r>
            <a:r>
              <a:rPr lang="en-US" dirty="0" smtClean="0">
                <a:solidFill>
                  <a:srgbClr val="FF0000"/>
                </a:solidFill>
              </a:rPr>
              <a:t>e.g.</a:t>
            </a:r>
            <a:r>
              <a:rPr lang="en-US" dirty="0" smtClean="0"/>
              <a:t> a walk-over (dynamic balance).</a:t>
            </a:r>
          </a:p>
          <a:p>
            <a:pPr lvl="0"/>
            <a:r>
              <a:rPr lang="en-US" b="1" dirty="0" smtClean="0">
                <a:solidFill>
                  <a:srgbClr val="FF0000"/>
                </a:solidFill>
              </a:rPr>
              <a:t>Exercise to improve balance: </a:t>
            </a:r>
            <a:r>
              <a:rPr lang="en-US" dirty="0" smtClean="0"/>
              <a:t>Stand on One Foot, Heel-to-Toe Walk, Back Leg Raise, Side Leg Raise (speedy body weight shifts), Knee Curl, Toe Stand, Line dancing and so on.</a:t>
            </a:r>
          </a:p>
        </p:txBody>
      </p:sp>
    </p:spTree>
  </p:cSld>
  <p:clrMapOvr>
    <a:masterClrMapping/>
  </p:clrMapOvr>
  <p:transition>
    <p:pull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228600" y="381000"/>
            <a:ext cx="8686800" cy="6400800"/>
          </a:xfrm>
        </p:spPr>
        <p:txBody>
          <a:bodyPr>
            <a:normAutofit fontScale="92500" lnSpcReduction="10000"/>
          </a:bodyPr>
          <a:lstStyle/>
          <a:p>
            <a:r>
              <a:rPr lang="en-US" dirty="0"/>
              <a:t>Moderate-intensity aerobic activity (3.0–6.0 METs or 5 or 6 on a 10-point perceived exertion scale) is operationally defined as activity that noticeably increases heart rate and lasts more than 10 min (e.g., brisk walking for 15 min). </a:t>
            </a:r>
            <a:endParaRPr lang="en-US" dirty="0" smtClean="0"/>
          </a:p>
          <a:p>
            <a:r>
              <a:rPr lang="en-US" dirty="0" smtClean="0"/>
              <a:t>Vigorous-intensity </a:t>
            </a:r>
            <a:r>
              <a:rPr lang="en-US" dirty="0"/>
              <a:t>activity (&gt;6.0 METs or 7 or 8 on a 10-point perceived exertion scale) causes rapid breathing and increases heart rate substantially (e.g., jogging).</a:t>
            </a:r>
          </a:p>
          <a:p>
            <a:r>
              <a:rPr lang="en-US" dirty="0"/>
              <a:t>For adults (18–65 </a:t>
            </a:r>
            <a:r>
              <a:rPr lang="en-US" dirty="0" err="1"/>
              <a:t>yr</a:t>
            </a:r>
            <a:r>
              <a:rPr lang="en-US" dirty="0"/>
              <a:t>) and older adults (&gt;65 </a:t>
            </a:r>
            <a:r>
              <a:rPr lang="en-US" dirty="0" err="1"/>
              <a:t>yr</a:t>
            </a:r>
            <a:r>
              <a:rPr lang="en-US" dirty="0"/>
              <a:t>), the ACSM recommends a minimum of 30 min of moderate-intensity aerobic activity 5 days per week or 20 min of vigorous-intensity aerobic exercise 3 days per week. </a:t>
            </a:r>
            <a:endParaRPr lang="en-US" dirty="0" smtClean="0"/>
          </a:p>
          <a:p>
            <a:endParaRPr lang="en-US" dirty="0"/>
          </a:p>
        </p:txBody>
      </p:sp>
    </p:spTree>
    <p:extLst>
      <p:ext uri="{BB962C8B-B14F-4D97-AF65-F5344CB8AC3E}">
        <p14:creationId xmlns:p14="http://schemas.microsoft.com/office/powerpoint/2010/main" val="29691987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152400" y="381000"/>
            <a:ext cx="8915400" cy="6324600"/>
          </a:xfrm>
        </p:spPr>
        <p:txBody>
          <a:bodyPr>
            <a:normAutofit/>
          </a:bodyPr>
          <a:lstStyle/>
          <a:p>
            <a:r>
              <a:rPr lang="en-US" dirty="0"/>
              <a:t>They also recommend moderate- to high-intensity (8- to 12-repetition maximum (RM) for adults and 10- to 15-RM for older adults) resistance training for a minimum of 2 nonconsecutive days per week. </a:t>
            </a:r>
          </a:p>
          <a:p>
            <a:r>
              <a:rPr lang="en-US" dirty="0"/>
              <a:t>Balance and flexibility exercises are also suggested for older adults</a:t>
            </a:r>
            <a:r>
              <a:rPr lang="en-US" dirty="0" smtClean="0"/>
              <a:t>.</a:t>
            </a:r>
          </a:p>
          <a:p>
            <a:r>
              <a:rPr lang="en-US" dirty="0"/>
              <a:t>For substantial health benefits, adults should engage in aerobic exercise at least 150 min per week at a moderate intensity or 75 min per week at a vigorous intensity. </a:t>
            </a:r>
          </a:p>
          <a:p>
            <a:endParaRPr lang="en-US" dirty="0"/>
          </a:p>
          <a:p>
            <a:endParaRPr lang="en-US" dirty="0"/>
          </a:p>
        </p:txBody>
      </p:sp>
    </p:spTree>
    <p:extLst>
      <p:ext uri="{BB962C8B-B14F-4D97-AF65-F5344CB8AC3E}">
        <p14:creationId xmlns:p14="http://schemas.microsoft.com/office/powerpoint/2010/main" val="13821995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228600"/>
          </a:xfrm>
        </p:spPr>
        <p:txBody>
          <a:bodyPr>
            <a:normAutofit fontScale="90000"/>
          </a:bodyPr>
          <a:lstStyle/>
          <a:p>
            <a:endParaRPr lang="en-US" dirty="0"/>
          </a:p>
        </p:txBody>
      </p:sp>
      <p:sp>
        <p:nvSpPr>
          <p:cNvPr id="3" name="Content Placeholder 2"/>
          <p:cNvSpPr>
            <a:spLocks noGrp="1"/>
          </p:cNvSpPr>
          <p:nvPr>
            <p:ph idx="1"/>
          </p:nvPr>
        </p:nvSpPr>
        <p:spPr>
          <a:xfrm>
            <a:off x="152400" y="457200"/>
            <a:ext cx="8763000" cy="6248400"/>
          </a:xfrm>
        </p:spPr>
        <p:txBody>
          <a:bodyPr>
            <a:noAutofit/>
          </a:bodyPr>
          <a:lstStyle/>
          <a:p>
            <a:r>
              <a:rPr lang="en-US" sz="4000" dirty="0" smtClean="0"/>
              <a:t>In </a:t>
            </a:r>
            <a:r>
              <a:rPr lang="en-US" sz="4000" dirty="0"/>
              <a:t>addition, adults and older adults should do muscle-strengthening activities at least 2 days per week. Children should do at least 60 min of physical activity every day</a:t>
            </a:r>
            <a:r>
              <a:rPr lang="en-US" sz="4000" dirty="0" smtClean="0"/>
              <a:t>.</a:t>
            </a:r>
          </a:p>
          <a:p>
            <a:r>
              <a:rPr lang="en-US" sz="4000" dirty="0" smtClean="0"/>
              <a:t>Part </a:t>
            </a:r>
            <a:r>
              <a:rPr lang="en-US" sz="4000" dirty="0"/>
              <a:t>of the 60 min or more of daily physical activity should be muscle strengthening activities (at least 3 days a week) and bone-strengthening activities (at least 3 days a week</a:t>
            </a:r>
            <a:r>
              <a:rPr lang="en-US" sz="4000" dirty="0" smtClean="0"/>
              <a:t>).</a:t>
            </a:r>
          </a:p>
        </p:txBody>
      </p:sp>
    </p:spTree>
    <p:extLst>
      <p:ext uri="{BB962C8B-B14F-4D97-AF65-F5344CB8AC3E}">
        <p14:creationId xmlns:p14="http://schemas.microsoft.com/office/powerpoint/2010/main" val="23045127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fontScale="92500" lnSpcReduction="10000"/>
          </a:bodyPr>
          <a:lstStyle/>
          <a:p>
            <a:r>
              <a:rPr lang="en-US" sz="4000" dirty="0"/>
              <a:t>Most of the 60 min per day should be either moderate or vigorous aerobic activity and should include vigorous aerobic activities at least 3 days per week. </a:t>
            </a:r>
          </a:p>
          <a:p>
            <a:r>
              <a:rPr lang="en-US" sz="4000" dirty="0" smtClean="0"/>
              <a:t>The </a:t>
            </a:r>
            <a:r>
              <a:rPr lang="en-US" sz="4000" dirty="0"/>
              <a:t>term exercise deficit disorder (EDD) has been used to identify children who do not attain at least 60 min of moderate- to vigorous-intensity physical activity on a daily basis. </a:t>
            </a:r>
          </a:p>
          <a:p>
            <a:endParaRPr lang="en-US" dirty="0"/>
          </a:p>
        </p:txBody>
      </p:sp>
    </p:spTree>
    <p:extLst>
      <p:ext uri="{BB962C8B-B14F-4D97-AF65-F5344CB8AC3E}">
        <p14:creationId xmlns:p14="http://schemas.microsoft.com/office/powerpoint/2010/main" val="3732904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
          </a:xfrm>
        </p:spPr>
        <p:txBody>
          <a:bodyPr>
            <a:normAutofit fontScale="90000"/>
          </a:bodyPr>
          <a:lstStyle/>
          <a:p>
            <a:endParaRPr lang="en-US" dirty="0"/>
          </a:p>
        </p:txBody>
      </p:sp>
      <p:sp>
        <p:nvSpPr>
          <p:cNvPr id="3" name="Content Placeholder 2"/>
          <p:cNvSpPr>
            <a:spLocks noGrp="1"/>
          </p:cNvSpPr>
          <p:nvPr>
            <p:ph idx="1"/>
          </p:nvPr>
        </p:nvSpPr>
        <p:spPr>
          <a:xfrm>
            <a:off x="228600" y="304800"/>
            <a:ext cx="8763000" cy="6096000"/>
          </a:xfrm>
        </p:spPr>
        <p:txBody>
          <a:bodyPr>
            <a:normAutofit/>
          </a:bodyPr>
          <a:lstStyle/>
          <a:p>
            <a:r>
              <a:rPr lang="en-US" sz="4000" dirty="0"/>
              <a:t>Children having EDD may be susceptible to pathological processes associated with a physically inactive lifestyle</a:t>
            </a:r>
            <a:r>
              <a:rPr lang="en-US" sz="4000" dirty="0" smtClean="0"/>
              <a:t>.</a:t>
            </a:r>
          </a:p>
          <a:p>
            <a:r>
              <a:rPr lang="en-US" sz="4000" dirty="0" smtClean="0"/>
              <a:t>Physical </a:t>
            </a:r>
            <a:r>
              <a:rPr lang="en-US" sz="4000" dirty="0"/>
              <a:t>activity helps in weight loss, weight maintenance and prevention of weight gain, prevention of fails, and improved functional health, improved cognitive function, increased bone density, and improved quality of sleep.</a:t>
            </a:r>
          </a:p>
          <a:p>
            <a:endParaRPr lang="en-US" dirty="0"/>
          </a:p>
        </p:txBody>
      </p:sp>
    </p:spTree>
    <p:extLst>
      <p:ext uri="{BB962C8B-B14F-4D97-AF65-F5344CB8AC3E}">
        <p14:creationId xmlns:p14="http://schemas.microsoft.com/office/powerpoint/2010/main" val="36215340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52400"/>
          </a:xfrm>
        </p:spPr>
        <p:txBody>
          <a:bodyPr>
            <a:normAutofit fontScale="90000"/>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457200" y="533400"/>
            <a:ext cx="8229600" cy="5592763"/>
          </a:xfrm>
        </p:spPr>
        <p:txBody>
          <a:bodyPr>
            <a:normAutofit/>
          </a:bodyPr>
          <a:lstStyle/>
          <a:p>
            <a:r>
              <a:rPr lang="en-US" sz="3600" dirty="0"/>
              <a:t>Physical activity lowers the risk of hypokinetic conditions including dying prematurely, coronary artery disease, stroke, type 2 diabetes, metabolic syndrome, high blood lipid profile, cancers (colon, breast, lung, and endometrial), and hip fractures. </a:t>
            </a:r>
            <a:endParaRPr lang="en-US" sz="3600" dirty="0" smtClean="0"/>
          </a:p>
          <a:p>
            <a:r>
              <a:rPr lang="en-US" sz="3600" dirty="0" smtClean="0"/>
              <a:t>It </a:t>
            </a:r>
            <a:r>
              <a:rPr lang="en-US" sz="3600" dirty="0"/>
              <a:t>also reduces abdominal obesity and feeling of depression and anxiety. </a:t>
            </a:r>
            <a:endParaRPr lang="en-US" sz="3600" dirty="0" smtClean="0"/>
          </a:p>
        </p:txBody>
      </p:sp>
    </p:spTree>
    <p:extLst>
      <p:ext uri="{BB962C8B-B14F-4D97-AF65-F5344CB8AC3E}">
        <p14:creationId xmlns:p14="http://schemas.microsoft.com/office/powerpoint/2010/main" val="1040888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6324600"/>
          </a:xfrm>
        </p:spPr>
        <p:txBody>
          <a:bodyPr>
            <a:normAutofit/>
          </a:bodyPr>
          <a:lstStyle/>
          <a:p>
            <a:r>
              <a:rPr lang="en-US" dirty="0"/>
              <a:t>They should perform aerobic activities a minimum of 3 days/</a:t>
            </a:r>
            <a:r>
              <a:rPr lang="en-US" dirty="0" err="1"/>
              <a:t>wk</a:t>
            </a:r>
            <a:r>
              <a:rPr lang="en-US" dirty="0"/>
              <a:t>; they should do weight-resistance exercises and flexibility or balance exercises at least 2 days per week</a:t>
            </a:r>
            <a:r>
              <a:rPr lang="en-US" dirty="0" smtClean="0"/>
              <a:t>.</a:t>
            </a:r>
          </a:p>
          <a:p>
            <a:r>
              <a:rPr lang="en-US" dirty="0" smtClean="0"/>
              <a:t> </a:t>
            </a:r>
            <a:r>
              <a:rPr lang="en-US" dirty="0"/>
              <a:t>Recreational sport activities (middle levels of pyramid) are recommended to add variety to the exercise plan. </a:t>
            </a:r>
            <a:endParaRPr lang="en-US" dirty="0" smtClean="0"/>
          </a:p>
          <a:p>
            <a:r>
              <a:rPr lang="en-US" dirty="0" smtClean="0"/>
              <a:t>High-intensity </a:t>
            </a:r>
            <a:r>
              <a:rPr lang="en-US" dirty="0"/>
              <a:t>training and competitive sport (top of pyramid) require a solid fitness base and proper preparation to prevent injury; most adults should engage in these activities sparingly.</a:t>
            </a:r>
          </a:p>
        </p:txBody>
      </p:sp>
    </p:spTree>
    <p:extLst>
      <p:ext uri="{BB962C8B-B14F-4D97-AF65-F5344CB8AC3E}">
        <p14:creationId xmlns:p14="http://schemas.microsoft.com/office/powerpoint/2010/main" val="11340124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a:xfrm>
            <a:off x="381000" y="0"/>
            <a:ext cx="8534400" cy="5791200"/>
          </a:xfrm>
          <a:prstGeom prst="rect">
            <a:avLst/>
          </a:prstGeom>
          <a:noFill/>
          <a:ln w="9525">
            <a:noFill/>
            <a:miter lim="800000"/>
            <a:headEnd/>
            <a:tailEnd/>
          </a:ln>
        </p:spPr>
      </p:pic>
      <p:sp>
        <p:nvSpPr>
          <p:cNvPr id="5" name="Rectangle 4"/>
          <p:cNvSpPr/>
          <p:nvPr/>
        </p:nvSpPr>
        <p:spPr>
          <a:xfrm rot="21286024">
            <a:off x="1464062" y="5774185"/>
            <a:ext cx="6340251" cy="646331"/>
          </a:xfrm>
          <a:prstGeom prst="rect">
            <a:avLst/>
          </a:prstGeom>
        </p:spPr>
        <p:txBody>
          <a:bodyPr wrap="square">
            <a:spAutoFit/>
          </a:bodyPr>
          <a:lstStyle/>
          <a:p>
            <a:r>
              <a:rPr lang="en-US" dirty="0"/>
              <a:t>• Daily physical activity is the base for physical fitness</a:t>
            </a:r>
          </a:p>
          <a:p>
            <a:r>
              <a:rPr lang="en-US" dirty="0"/>
              <a:t>       • Try to be active for at least 30 min every day</a:t>
            </a:r>
          </a:p>
        </p:txBody>
      </p:sp>
    </p:spTree>
    <p:extLst>
      <p:ext uri="{BB962C8B-B14F-4D97-AF65-F5344CB8AC3E}">
        <p14:creationId xmlns:p14="http://schemas.microsoft.com/office/powerpoint/2010/main" val="25818948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Autofit/>
          </a:bodyPr>
          <a:lstStyle/>
          <a:p>
            <a:r>
              <a:rPr lang="en-US" sz="3200" b="1" dirty="0" smtClean="0"/>
              <a:t/>
            </a:r>
            <a:br>
              <a:rPr lang="en-US" sz="3200" b="1" dirty="0" smtClean="0"/>
            </a:br>
            <a:r>
              <a:rPr lang="en-US" sz="3200" b="1" dirty="0" smtClean="0"/>
              <a:t>Physical </a:t>
            </a:r>
            <a:r>
              <a:rPr lang="en-US" sz="3200" b="1" dirty="0"/>
              <a:t>Activity and Cardiovascular Diseases</a:t>
            </a:r>
            <a:br>
              <a:rPr lang="en-US" sz="3200" b="1" dirty="0"/>
            </a:br>
            <a:endParaRPr lang="en-US" sz="3200"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sz="4000" dirty="0"/>
              <a:t>Coronary </a:t>
            </a:r>
            <a:r>
              <a:rPr lang="en-US" sz="4000" dirty="0" smtClean="0"/>
              <a:t>Heart </a:t>
            </a:r>
            <a:r>
              <a:rPr lang="en-US" sz="4000" dirty="0"/>
              <a:t>Disease (CHD</a:t>
            </a:r>
            <a:r>
              <a:rPr lang="en-US" sz="4000" dirty="0" smtClean="0"/>
              <a:t>)</a:t>
            </a:r>
          </a:p>
          <a:p>
            <a:r>
              <a:rPr lang="en-US" sz="4000" dirty="0" smtClean="0"/>
              <a:t>Hypertension</a:t>
            </a:r>
          </a:p>
          <a:p>
            <a:r>
              <a:rPr lang="en-US" sz="4000" dirty="0" smtClean="0"/>
              <a:t>Hyper- cholesterolemia </a:t>
            </a:r>
            <a:r>
              <a:rPr lang="en-US" sz="4000" dirty="0"/>
              <a:t>and </a:t>
            </a:r>
            <a:r>
              <a:rPr lang="en-US" sz="4000" dirty="0" smtClean="0"/>
              <a:t>Dyslipidemia</a:t>
            </a:r>
          </a:p>
          <a:p>
            <a:r>
              <a:rPr lang="pt-BR" sz="4000" dirty="0"/>
              <a:t>Diabetes </a:t>
            </a:r>
            <a:r>
              <a:rPr lang="pt-BR" sz="4000" dirty="0" smtClean="0"/>
              <a:t>Mellitus</a:t>
            </a:r>
          </a:p>
          <a:p>
            <a:r>
              <a:rPr lang="pt-BR" sz="4000" dirty="0"/>
              <a:t>Obesity and </a:t>
            </a:r>
            <a:r>
              <a:rPr lang="pt-BR" sz="4000" dirty="0" smtClean="0"/>
              <a:t>Overweight</a:t>
            </a:r>
          </a:p>
          <a:p>
            <a:r>
              <a:rPr lang="pt-BR" sz="4000" dirty="0"/>
              <a:t>Metabolic </a:t>
            </a:r>
            <a:r>
              <a:rPr lang="pt-BR" sz="4000" dirty="0" smtClean="0"/>
              <a:t>Syndrome</a:t>
            </a:r>
          </a:p>
          <a:p>
            <a:r>
              <a:rPr lang="pt-BR" sz="4000" dirty="0"/>
              <a:t>Aging</a:t>
            </a:r>
          </a:p>
          <a:p>
            <a:pPr marL="0" indent="0">
              <a:buNone/>
            </a:pPr>
            <a:endParaRPr lang="en-US" dirty="0" smtClean="0"/>
          </a:p>
          <a:p>
            <a:endParaRPr lang="en-US" b="1" dirty="0"/>
          </a:p>
        </p:txBody>
      </p:sp>
    </p:spTree>
    <p:extLst>
      <p:ext uri="{BB962C8B-B14F-4D97-AF65-F5344CB8AC3E}">
        <p14:creationId xmlns:p14="http://schemas.microsoft.com/office/powerpoint/2010/main" val="26398243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lstStyle/>
          <a:p>
            <a:r>
              <a:rPr lang="en-US" sz="4400" b="1" dirty="0">
                <a:solidFill>
                  <a:srgbClr val="FF0000"/>
                </a:solidFill>
              </a:rPr>
              <a:t>Disease</a:t>
            </a:r>
            <a:r>
              <a:rPr lang="en-US" sz="4400" dirty="0"/>
              <a:t> is </a:t>
            </a:r>
            <a:r>
              <a:rPr lang="en-US" sz="4400" dirty="0">
                <a:solidFill>
                  <a:srgbClr val="FF0000"/>
                </a:solidFill>
              </a:rPr>
              <a:t>a condition</a:t>
            </a:r>
            <a:r>
              <a:rPr lang="en-US" sz="4400" dirty="0"/>
              <a:t>, which makes the body or some part of the organ functions are </a:t>
            </a:r>
            <a:r>
              <a:rPr lang="en-US" sz="4400" dirty="0">
                <a:solidFill>
                  <a:srgbClr val="FF0000"/>
                </a:solidFill>
              </a:rPr>
              <a:t>disrupted</a:t>
            </a:r>
            <a:r>
              <a:rPr lang="en-US" sz="4400" dirty="0"/>
              <a:t> or </a:t>
            </a:r>
            <a:r>
              <a:rPr lang="en-US" sz="4400" dirty="0">
                <a:solidFill>
                  <a:srgbClr val="FF0000"/>
                </a:solidFill>
              </a:rPr>
              <a:t>unbalanced</a:t>
            </a:r>
            <a:r>
              <a:rPr lang="en-US" sz="4400" dirty="0"/>
              <a:t>. </a:t>
            </a:r>
          </a:p>
          <a:p>
            <a:r>
              <a:rPr lang="en-US" sz="4400" b="1" dirty="0">
                <a:solidFill>
                  <a:srgbClr val="FF0000"/>
                </a:solidFill>
              </a:rPr>
              <a:t>Disease</a:t>
            </a:r>
            <a:r>
              <a:rPr lang="en-US" sz="4400" dirty="0"/>
              <a:t> is also defined as “</a:t>
            </a:r>
            <a:r>
              <a:rPr lang="en-US" sz="4400" dirty="0">
                <a:solidFill>
                  <a:srgbClr val="FF0000"/>
                </a:solidFill>
              </a:rPr>
              <a:t>disturbance</a:t>
            </a:r>
            <a:r>
              <a:rPr lang="en-US" sz="4400" dirty="0"/>
              <a:t> </a:t>
            </a:r>
            <a:r>
              <a:rPr lang="en-US" sz="4400" dirty="0">
                <a:solidFill>
                  <a:srgbClr val="FF0000"/>
                </a:solidFill>
              </a:rPr>
              <a:t>of the human organism </a:t>
            </a:r>
            <a:r>
              <a:rPr lang="en-US" sz="4400" dirty="0"/>
              <a:t>to the environment”. </a:t>
            </a:r>
          </a:p>
          <a:p>
            <a:endParaRPr lang="en-US" dirty="0"/>
          </a:p>
        </p:txBody>
      </p:sp>
    </p:spTree>
    <p:extLst>
      <p:ext uri="{BB962C8B-B14F-4D97-AF65-F5344CB8AC3E}">
        <p14:creationId xmlns:p14="http://schemas.microsoft.com/office/powerpoint/2010/main" val="275177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buNone/>
            </a:pPr>
            <a:r>
              <a:rPr lang="en-US" b="1" dirty="0" smtClean="0">
                <a:solidFill>
                  <a:srgbClr val="C00000"/>
                </a:solidFill>
              </a:rPr>
              <a:t>3. Power</a:t>
            </a:r>
            <a:endParaRPr lang="en-US" dirty="0" smtClean="0">
              <a:solidFill>
                <a:srgbClr val="C00000"/>
              </a:solidFill>
            </a:endParaRPr>
          </a:p>
          <a:p>
            <a:r>
              <a:rPr lang="en-US" dirty="0" smtClean="0"/>
              <a:t>It is the </a:t>
            </a:r>
            <a:r>
              <a:rPr lang="en-US" dirty="0" smtClean="0">
                <a:solidFill>
                  <a:srgbClr val="FF0000"/>
                </a:solidFill>
              </a:rPr>
              <a:t>ability to produce maximum force </a:t>
            </a:r>
            <a:r>
              <a:rPr lang="en-US" dirty="0" smtClean="0"/>
              <a:t>in the </a:t>
            </a:r>
            <a:r>
              <a:rPr lang="en-US" dirty="0" smtClean="0">
                <a:solidFill>
                  <a:srgbClr val="FF0000"/>
                </a:solidFill>
              </a:rPr>
              <a:t>shortest time</a:t>
            </a:r>
            <a:r>
              <a:rPr lang="en-US" dirty="0" smtClean="0"/>
              <a:t>. </a:t>
            </a:r>
          </a:p>
          <a:p>
            <a:r>
              <a:rPr lang="en-US" dirty="0" smtClean="0"/>
              <a:t>The two components of power are </a:t>
            </a:r>
            <a:r>
              <a:rPr lang="en-US" b="1" dirty="0" smtClean="0"/>
              <a:t>muscle force (strength) </a:t>
            </a:r>
            <a:r>
              <a:rPr lang="en-US" dirty="0" smtClean="0"/>
              <a:t>and </a:t>
            </a:r>
            <a:r>
              <a:rPr lang="en-US" b="1" dirty="0" smtClean="0"/>
              <a:t>speed</a:t>
            </a:r>
            <a:r>
              <a:rPr lang="en-US" dirty="0" smtClean="0"/>
              <a:t>.</a:t>
            </a:r>
          </a:p>
          <a:p>
            <a:pPr lvl="1"/>
            <a:r>
              <a:rPr lang="en-US" dirty="0" smtClean="0"/>
              <a:t>An effective combination of these two components allows a person to produce explosive movements such as jumping, sprinters, putting the shot, spiking, throwing, and hitting the ball.</a:t>
            </a:r>
          </a:p>
          <a:p>
            <a:pPr lvl="0"/>
            <a:r>
              <a:rPr lang="en-US" b="1" dirty="0" smtClean="0">
                <a:solidFill>
                  <a:srgbClr val="C00000"/>
                </a:solidFill>
              </a:rPr>
              <a:t>Examples of exercise to improve power: </a:t>
            </a:r>
            <a:r>
              <a:rPr lang="en-US" dirty="0" smtClean="0"/>
              <a:t>Plate Jump, Box Squat Jump, Dumbbell, Swing Threw Jump, Frog Squat Jump, Medicine Ball Throws, and so on.</a:t>
            </a:r>
            <a:r>
              <a:rPr lang="en-US" b="1" dirty="0" smtClean="0"/>
              <a:t> </a:t>
            </a:r>
          </a:p>
          <a:p>
            <a:endParaRPr lang="en-US" dirty="0"/>
          </a:p>
        </p:txBody>
      </p:sp>
    </p:spTree>
  </p:cSld>
  <p:clrMapOvr>
    <a:masterClrMapping/>
  </p:clrMapOvr>
  <p:transition>
    <p:pull dir="d"/>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04800"/>
          </a:xfrm>
        </p:spPr>
        <p:txBody>
          <a:bodyPr>
            <a:normAutofit fontScale="90000"/>
          </a:bodyPr>
          <a:lstStyle/>
          <a:p>
            <a:r>
              <a:rPr lang="en-US" sz="3200" dirty="0"/>
              <a:t>Coronary Heart Disease </a:t>
            </a:r>
          </a:p>
        </p:txBody>
      </p:sp>
      <p:sp>
        <p:nvSpPr>
          <p:cNvPr id="3" name="Content Placeholder 2"/>
          <p:cNvSpPr>
            <a:spLocks noGrp="1"/>
          </p:cNvSpPr>
          <p:nvPr>
            <p:ph idx="1"/>
          </p:nvPr>
        </p:nvSpPr>
        <p:spPr>
          <a:xfrm>
            <a:off x="152400" y="457200"/>
            <a:ext cx="8839200" cy="6248400"/>
          </a:xfrm>
        </p:spPr>
        <p:txBody>
          <a:bodyPr>
            <a:normAutofit fontScale="92500" lnSpcReduction="10000"/>
          </a:bodyPr>
          <a:lstStyle/>
          <a:p>
            <a:r>
              <a:rPr lang="en-US" dirty="0"/>
              <a:t>Coronary Heart Disease Risk Factors: Epidemiological research indicates that many factors are associated with the risk of CHD. The greater the number and severity of risk factors, the greater the probability of CHD. The positive risk factors for CHD are:</a:t>
            </a:r>
          </a:p>
          <a:p>
            <a:r>
              <a:rPr lang="en-US" dirty="0"/>
              <a:t>Age,</a:t>
            </a:r>
          </a:p>
          <a:p>
            <a:r>
              <a:rPr lang="en-US" dirty="0"/>
              <a:t>Family History,</a:t>
            </a:r>
          </a:p>
          <a:p>
            <a:r>
              <a:rPr lang="en-US" dirty="0"/>
              <a:t>Hypercholesterolemia,</a:t>
            </a:r>
          </a:p>
          <a:p>
            <a:r>
              <a:rPr lang="en-US" dirty="0"/>
              <a:t>Hypertension,</a:t>
            </a:r>
          </a:p>
          <a:p>
            <a:r>
              <a:rPr lang="en-US" dirty="0"/>
              <a:t>Tobacco use,</a:t>
            </a:r>
          </a:p>
          <a:p>
            <a:r>
              <a:rPr lang="en-US" dirty="0"/>
              <a:t>Diabetes Mellitus or </a:t>
            </a:r>
            <a:r>
              <a:rPr lang="en-US" dirty="0" smtClean="0"/>
              <a:t>Pre-diabetes</a:t>
            </a:r>
            <a:endParaRPr lang="en-US" dirty="0"/>
          </a:p>
          <a:p>
            <a:r>
              <a:rPr lang="en-US" dirty="0"/>
              <a:t>Overweight and Obesity, and</a:t>
            </a:r>
          </a:p>
          <a:p>
            <a:r>
              <a:rPr lang="en-US" dirty="0"/>
              <a:t>Physical Inactivity.</a:t>
            </a:r>
          </a:p>
          <a:p>
            <a:endParaRPr lang="en-US" dirty="0"/>
          </a:p>
        </p:txBody>
      </p:sp>
    </p:spTree>
    <p:extLst>
      <p:ext uri="{BB962C8B-B14F-4D97-AF65-F5344CB8AC3E}">
        <p14:creationId xmlns:p14="http://schemas.microsoft.com/office/powerpoint/2010/main" val="20667288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457200"/>
          </a:xfrm>
        </p:spPr>
        <p:txBody>
          <a:bodyPr>
            <a:normAutofit fontScale="90000"/>
          </a:bodyPr>
          <a:lstStyle/>
          <a:p>
            <a:r>
              <a:rPr lang="en-US" sz="2200" dirty="0" smtClean="0"/>
              <a:t/>
            </a:r>
            <a:br>
              <a:rPr lang="en-US" sz="2200" dirty="0" smtClean="0"/>
            </a:br>
            <a:r>
              <a:rPr lang="en-US" sz="2200" dirty="0" smtClean="0"/>
              <a:t/>
            </a:r>
            <a:br>
              <a:rPr lang="en-US" sz="2200" dirty="0" smtClean="0"/>
            </a:br>
            <a:r>
              <a:rPr lang="en-US" sz="2200" dirty="0" smtClean="0"/>
              <a:t>Exercise </a:t>
            </a:r>
            <a:r>
              <a:rPr lang="en-US" sz="2200" dirty="0"/>
              <a:t>Prescription for Individuals with Hypertension (ACSM, 2013)</a:t>
            </a:r>
            <a:r>
              <a:rPr lang="en-US" dirty="0"/>
              <a:t/>
            </a:r>
            <a:br>
              <a:rPr lang="en-US" dirty="0"/>
            </a:br>
            <a:endParaRPr lang="en-US" dirty="0"/>
          </a:p>
        </p:txBody>
      </p:sp>
      <p:sp>
        <p:nvSpPr>
          <p:cNvPr id="3" name="Content Placeholder 2"/>
          <p:cNvSpPr>
            <a:spLocks noGrp="1"/>
          </p:cNvSpPr>
          <p:nvPr>
            <p:ph idx="1"/>
          </p:nvPr>
        </p:nvSpPr>
        <p:spPr>
          <a:xfrm>
            <a:off x="152400" y="609600"/>
            <a:ext cx="8763000" cy="6096000"/>
          </a:xfrm>
        </p:spPr>
        <p:txBody>
          <a:bodyPr>
            <a:normAutofit/>
          </a:bodyPr>
          <a:lstStyle/>
          <a:p>
            <a:r>
              <a:rPr lang="en-US" sz="3400" dirty="0"/>
              <a:t>Hypertension, or high blood pressure, is a chronic, persistent elevation of blood pressure that is clinically defined as a systolic pressure ≥140 mmHg or a diastolic pressure ≥90 mmHg. </a:t>
            </a:r>
            <a:endParaRPr lang="en-US" sz="3400" dirty="0" smtClean="0"/>
          </a:p>
          <a:p>
            <a:r>
              <a:rPr lang="en-US" sz="3400" dirty="0" smtClean="0"/>
              <a:t>Individuals </a:t>
            </a:r>
            <a:r>
              <a:rPr lang="en-US" sz="3400" dirty="0"/>
              <a:t>taking antihypertensive medicine also have this diagnosis. Prehypertension is a </a:t>
            </a:r>
            <a:r>
              <a:rPr lang="en-US" sz="3400" dirty="0" smtClean="0"/>
              <a:t>term used </a:t>
            </a:r>
            <a:r>
              <a:rPr lang="en-US" sz="3400" dirty="0"/>
              <a:t>to describe individuals with a systolic pressure of 120 to 139 mmHg, a diastolic pressure of 80 to 89 mmHg, or both. </a:t>
            </a:r>
          </a:p>
          <a:p>
            <a:r>
              <a:rPr lang="en-US" sz="3400" dirty="0" smtClean="0"/>
              <a:t>Mode: Primarily </a:t>
            </a:r>
            <a:r>
              <a:rPr lang="en-US" sz="3400" dirty="0"/>
              <a:t>endurance activities supplemented by resistance exercises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736375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410200"/>
          </a:xfrm>
        </p:spPr>
        <p:txBody>
          <a:bodyPr>
            <a:normAutofit fontScale="92500" lnSpcReduction="10000"/>
          </a:bodyPr>
          <a:lstStyle/>
          <a:p>
            <a:r>
              <a:rPr lang="en-US" dirty="0"/>
              <a:t>Intensity: Moderate-intensity endurance (40–60% VO2R)* and resistance training (60–80% 1-RM)</a:t>
            </a:r>
          </a:p>
          <a:p>
            <a:r>
              <a:rPr lang="en-US" dirty="0"/>
              <a:t>Duration:30–60 min or more of continuous or accumulated aerobic physical activity per day, and a minimum of one set (8–12 reps) of resistance training exercises for each major muscle group.</a:t>
            </a:r>
          </a:p>
          <a:p>
            <a:r>
              <a:rPr lang="en-US" dirty="0"/>
              <a:t>Frequency: Most, preferably all, days of the week for aerobic exercise; 2 or 3 days/</a:t>
            </a:r>
            <a:r>
              <a:rPr lang="en-US" dirty="0" err="1"/>
              <a:t>wk</a:t>
            </a:r>
            <a:r>
              <a:rPr lang="en-US" dirty="0"/>
              <a:t> for resistance raining.</a:t>
            </a:r>
          </a:p>
          <a:p>
            <a:r>
              <a:rPr lang="en-US" dirty="0"/>
              <a:t>*VO2R is the difference between the maximum and the resting rate of oxygen consumption.</a:t>
            </a:r>
          </a:p>
          <a:p>
            <a:endParaRPr lang="en-US" dirty="0"/>
          </a:p>
        </p:txBody>
      </p:sp>
    </p:spTree>
    <p:extLst>
      <p:ext uri="{BB962C8B-B14F-4D97-AF65-F5344CB8AC3E}">
        <p14:creationId xmlns:p14="http://schemas.microsoft.com/office/powerpoint/2010/main" val="4016867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600" dirty="0"/>
              <a:t/>
            </a:r>
            <a:br>
              <a:rPr lang="en-US" sz="3600" dirty="0"/>
            </a:br>
            <a:r>
              <a:rPr lang="en-US" sz="3600" dirty="0" smtClean="0"/>
              <a:t>Hyper-  cholesterolemia </a:t>
            </a:r>
            <a:r>
              <a:rPr lang="en-US" sz="3600" dirty="0"/>
              <a:t>and Dyslipidemia</a:t>
            </a:r>
            <a:br>
              <a:rPr lang="en-US" sz="3600" dirty="0"/>
            </a:br>
            <a:endParaRPr lang="en-US" sz="3600" dirty="0"/>
          </a:p>
        </p:txBody>
      </p:sp>
      <p:sp>
        <p:nvSpPr>
          <p:cNvPr id="3" name="Content Placeholder 2"/>
          <p:cNvSpPr>
            <a:spLocks noGrp="1"/>
          </p:cNvSpPr>
          <p:nvPr>
            <p:ph idx="1"/>
          </p:nvPr>
        </p:nvSpPr>
        <p:spPr>
          <a:xfrm>
            <a:off x="0" y="838200"/>
            <a:ext cx="9144000" cy="5867400"/>
          </a:xfrm>
        </p:spPr>
        <p:txBody>
          <a:bodyPr>
            <a:noAutofit/>
          </a:bodyPr>
          <a:lstStyle/>
          <a:p>
            <a:r>
              <a:rPr lang="en-US" sz="4400" dirty="0"/>
              <a:t>Hypercholesterolemia, is an elevation of total cholesterol (TC) in the blood, is associated </a:t>
            </a:r>
            <a:r>
              <a:rPr lang="en-US" sz="4400" dirty="0" smtClean="0"/>
              <a:t>with increased </a:t>
            </a:r>
            <a:r>
              <a:rPr lang="en-US" sz="4400" dirty="0"/>
              <a:t>risk for CVD. Hypercholesterolemia </a:t>
            </a:r>
            <a:r>
              <a:rPr lang="en-US" sz="4400" dirty="0" smtClean="0"/>
              <a:t>is also </a:t>
            </a:r>
            <a:r>
              <a:rPr lang="en-US" sz="4400" dirty="0"/>
              <a:t>referred to as hyperlipidemia, which is an increase in blood lipid levels; dyslipidemia refers </a:t>
            </a:r>
            <a:r>
              <a:rPr lang="en-US" sz="4400" dirty="0" smtClean="0"/>
              <a:t>to an </a:t>
            </a:r>
            <a:r>
              <a:rPr lang="en-US" sz="4400" dirty="0"/>
              <a:t>abnormal blood lipid profile. </a:t>
            </a:r>
          </a:p>
        </p:txBody>
      </p:sp>
    </p:spTree>
    <p:extLst>
      <p:ext uri="{BB962C8B-B14F-4D97-AF65-F5344CB8AC3E}">
        <p14:creationId xmlns:p14="http://schemas.microsoft.com/office/powerpoint/2010/main" val="5135934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228600"/>
          </a:xfrm>
        </p:spPr>
        <p:txBody>
          <a:bodyPr>
            <a:normAutofit fontScale="90000"/>
          </a:bodyPr>
          <a:lstStyle/>
          <a:p>
            <a:r>
              <a:rPr lang="pt-BR" sz="3600" dirty="0" smtClean="0"/>
              <a:t/>
            </a:r>
            <a:br>
              <a:rPr lang="pt-BR" sz="3600" dirty="0" smtClean="0"/>
            </a:br>
            <a:r>
              <a:rPr lang="pt-BR" sz="3600" dirty="0" smtClean="0"/>
              <a:t>Diabetes </a:t>
            </a:r>
            <a:r>
              <a:rPr lang="pt-BR" sz="3600" dirty="0"/>
              <a:t>Mellitus</a:t>
            </a:r>
            <a:br>
              <a:rPr lang="pt-BR" sz="3600" dirty="0"/>
            </a:br>
            <a:endParaRPr lang="en-US" dirty="0"/>
          </a:p>
        </p:txBody>
      </p:sp>
      <p:sp>
        <p:nvSpPr>
          <p:cNvPr id="3" name="Content Placeholder 2"/>
          <p:cNvSpPr>
            <a:spLocks noGrp="1"/>
          </p:cNvSpPr>
          <p:nvPr>
            <p:ph idx="1"/>
          </p:nvPr>
        </p:nvSpPr>
        <p:spPr>
          <a:xfrm>
            <a:off x="76200" y="457200"/>
            <a:ext cx="8991600" cy="6248400"/>
          </a:xfrm>
        </p:spPr>
        <p:txBody>
          <a:bodyPr>
            <a:normAutofit/>
          </a:bodyPr>
          <a:lstStyle/>
          <a:p>
            <a:r>
              <a:rPr lang="pt-BR" sz="4000" dirty="0" smtClean="0"/>
              <a:t>Diabetes </a:t>
            </a:r>
            <a:r>
              <a:rPr lang="pt-BR" sz="4000" dirty="0"/>
              <a:t>is a global </a:t>
            </a:r>
            <a:r>
              <a:rPr lang="pt-BR" sz="4000" dirty="0" smtClean="0"/>
              <a:t>epidemic</a:t>
            </a:r>
          </a:p>
          <a:p>
            <a:r>
              <a:rPr lang="en-US" sz="4000" dirty="0"/>
              <a:t>Obesity and </a:t>
            </a:r>
            <a:r>
              <a:rPr lang="en-US" sz="4000" dirty="0" smtClean="0"/>
              <a:t>Overweight</a:t>
            </a:r>
          </a:p>
          <a:p>
            <a:r>
              <a:rPr lang="en-US" sz="4000" dirty="0"/>
              <a:t>overweight and obesity as having abnormal or excessive fat </a:t>
            </a:r>
            <a:r>
              <a:rPr lang="en-US" sz="4000" dirty="0" smtClean="0"/>
              <a:t>accumulation that </a:t>
            </a:r>
            <a:r>
              <a:rPr lang="en-US" sz="4000" dirty="0"/>
              <a:t>may impair health. </a:t>
            </a:r>
            <a:endParaRPr lang="en-US" sz="4000" dirty="0" smtClean="0"/>
          </a:p>
          <a:p>
            <a:r>
              <a:rPr lang="en-US" sz="4000" dirty="0"/>
              <a:t>adult overweight and obesity are classified using the body mass index(BMI) </a:t>
            </a:r>
            <a:endParaRPr lang="en-US" sz="4000" dirty="0" smtClean="0"/>
          </a:p>
          <a:p>
            <a:r>
              <a:rPr lang="en-US" sz="4000" dirty="0" smtClean="0"/>
              <a:t>(</a:t>
            </a:r>
            <a:r>
              <a:rPr lang="en-US" sz="4000" dirty="0"/>
              <a:t>BMI = weight [kg] / height squared [</a:t>
            </a:r>
            <a:r>
              <a:rPr lang="en-US" sz="4000" dirty="0" smtClean="0"/>
              <a:t>m2]</a:t>
            </a:r>
            <a:endParaRPr lang="en-US" sz="4000" dirty="0"/>
          </a:p>
        </p:txBody>
      </p:sp>
    </p:spTree>
    <p:extLst>
      <p:ext uri="{BB962C8B-B14F-4D97-AF65-F5344CB8AC3E}">
        <p14:creationId xmlns:p14="http://schemas.microsoft.com/office/powerpoint/2010/main" val="13893634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a:t>Metabolic Syndrome</a:t>
            </a:r>
          </a:p>
        </p:txBody>
      </p:sp>
      <p:sp>
        <p:nvSpPr>
          <p:cNvPr id="3" name="Content Placeholder 2"/>
          <p:cNvSpPr>
            <a:spLocks noGrp="1"/>
          </p:cNvSpPr>
          <p:nvPr>
            <p:ph idx="1"/>
          </p:nvPr>
        </p:nvSpPr>
        <p:spPr>
          <a:xfrm>
            <a:off x="152400" y="838200"/>
            <a:ext cx="8839200" cy="5867400"/>
          </a:xfrm>
        </p:spPr>
        <p:txBody>
          <a:bodyPr>
            <a:normAutofit/>
          </a:bodyPr>
          <a:lstStyle/>
          <a:p>
            <a:r>
              <a:rPr lang="en-US" sz="4000" dirty="0"/>
              <a:t>Metabolic syndrome refers to a combination of CVD risk factors associated with hypertension</a:t>
            </a:r>
            <a:r>
              <a:rPr lang="en-US" sz="4000" dirty="0" smtClean="0"/>
              <a:t>, dyslipidemia</a:t>
            </a:r>
            <a:r>
              <a:rPr lang="en-US" sz="4000" dirty="0"/>
              <a:t>, insulin resistance, and abdominal obesity. </a:t>
            </a:r>
            <a:endParaRPr lang="en-US" sz="4000" dirty="0" smtClean="0"/>
          </a:p>
          <a:p>
            <a:r>
              <a:rPr lang="en-US" sz="4000" dirty="0"/>
              <a:t>Age and BMI directly relate to metabolic syndrome </a:t>
            </a:r>
          </a:p>
        </p:txBody>
      </p:sp>
    </p:spTree>
    <p:extLst>
      <p:ext uri="{BB962C8B-B14F-4D97-AF65-F5344CB8AC3E}">
        <p14:creationId xmlns:p14="http://schemas.microsoft.com/office/powerpoint/2010/main" val="18857087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sz="3600" dirty="0"/>
              <a:t>Aging</a:t>
            </a:r>
          </a:p>
        </p:txBody>
      </p:sp>
      <p:sp>
        <p:nvSpPr>
          <p:cNvPr id="3" name="Content Placeholder 2"/>
          <p:cNvSpPr>
            <a:spLocks noGrp="1"/>
          </p:cNvSpPr>
          <p:nvPr>
            <p:ph idx="1"/>
          </p:nvPr>
        </p:nvSpPr>
        <p:spPr>
          <a:xfrm>
            <a:off x="76200" y="381000"/>
            <a:ext cx="9067800" cy="6324600"/>
          </a:xfrm>
        </p:spPr>
        <p:txBody>
          <a:bodyPr>
            <a:normAutofit fontScale="92500"/>
          </a:bodyPr>
          <a:lstStyle/>
          <a:p>
            <a:r>
              <a:rPr lang="en-US" dirty="0"/>
              <a:t>A sedentary lifestyle and lack of physical activity reduce life expectancy by predisposing the individual to aging-related diseases and by influencing the aging process itself. </a:t>
            </a:r>
            <a:r>
              <a:rPr lang="en-US" dirty="0" smtClean="0"/>
              <a:t> </a:t>
            </a:r>
          </a:p>
          <a:p>
            <a:r>
              <a:rPr lang="en-US" dirty="0" smtClean="0"/>
              <a:t>With </a:t>
            </a:r>
            <a:r>
              <a:rPr lang="en-US" dirty="0"/>
              <a:t>aging, a progressive loss of physiological and metabolic functions occurs; however, biological aging may differ considerably among individuals due to variability in genetic and environmental factors that affect oxidative stress and inflammation. </a:t>
            </a:r>
            <a:endParaRPr lang="en-US" dirty="0" smtClean="0"/>
          </a:p>
          <a:p>
            <a:r>
              <a:rPr lang="en-US" dirty="0"/>
              <a:t>With aging and diseases associated with increased oxidative stress (e.g., CHD, diabetes mellitus, osteoporosis, and heart failure), telomere length decreases. </a:t>
            </a:r>
          </a:p>
        </p:txBody>
      </p:sp>
    </p:spTree>
    <p:extLst>
      <p:ext uri="{BB962C8B-B14F-4D97-AF65-F5344CB8AC3E}">
        <p14:creationId xmlns:p14="http://schemas.microsoft.com/office/powerpoint/2010/main" val="15518808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sz="3600" dirty="0"/>
              <a:t>Physical Activity and Postural Deformity </a:t>
            </a:r>
          </a:p>
        </p:txBody>
      </p:sp>
      <p:sp>
        <p:nvSpPr>
          <p:cNvPr id="3" name="Content Placeholder 2"/>
          <p:cNvSpPr>
            <a:spLocks noGrp="1"/>
          </p:cNvSpPr>
          <p:nvPr>
            <p:ph idx="1"/>
          </p:nvPr>
        </p:nvSpPr>
        <p:spPr>
          <a:xfrm>
            <a:off x="152400" y="609600"/>
            <a:ext cx="8763000" cy="5516563"/>
          </a:xfrm>
        </p:spPr>
        <p:txBody>
          <a:bodyPr/>
          <a:lstStyle/>
          <a:p>
            <a:pPr marL="0" indent="0">
              <a:buNone/>
            </a:pPr>
            <a:r>
              <a:rPr lang="en-US" dirty="0"/>
              <a:t>	What Is Posture?</a:t>
            </a:r>
          </a:p>
          <a:p>
            <a:r>
              <a:rPr lang="en-US" sz="4400" dirty="0"/>
              <a:t>Posture is the position from which movement begins and ends. Having proper postural alignment enables the body to perform movements quicker with less joint and muscular strain. </a:t>
            </a:r>
          </a:p>
          <a:p>
            <a:pPr marL="0" indent="0">
              <a:buNone/>
            </a:pPr>
            <a:r>
              <a:rPr lang="en-US" dirty="0" smtClean="0"/>
              <a:t>Why </a:t>
            </a:r>
            <a:r>
              <a:rPr lang="en-US" dirty="0"/>
              <a:t>Good Posture Is Important</a:t>
            </a:r>
          </a:p>
          <a:p>
            <a:endParaRPr lang="en-US" dirty="0"/>
          </a:p>
        </p:txBody>
      </p:sp>
    </p:spTree>
    <p:extLst>
      <p:ext uri="{BB962C8B-B14F-4D97-AF65-F5344CB8AC3E}">
        <p14:creationId xmlns:p14="http://schemas.microsoft.com/office/powerpoint/2010/main" val="1503366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19"/>
          </a:xfrm>
        </p:spPr>
        <p:txBody>
          <a:bodyPr>
            <a:normAutofit fontScale="90000"/>
          </a:bodyPr>
          <a:lstStyle/>
          <a:p>
            <a:endParaRPr lang="en-US" dirty="0"/>
          </a:p>
        </p:txBody>
      </p:sp>
      <p:sp>
        <p:nvSpPr>
          <p:cNvPr id="3" name="Content Placeholder 2"/>
          <p:cNvSpPr>
            <a:spLocks noGrp="1"/>
          </p:cNvSpPr>
          <p:nvPr>
            <p:ph idx="1"/>
          </p:nvPr>
        </p:nvSpPr>
        <p:spPr>
          <a:xfrm>
            <a:off x="152400" y="457200"/>
            <a:ext cx="8991600" cy="6096000"/>
          </a:xfrm>
        </p:spPr>
        <p:txBody>
          <a:bodyPr>
            <a:normAutofit/>
          </a:bodyPr>
          <a:lstStyle/>
          <a:p>
            <a:r>
              <a:rPr lang="en-US" dirty="0"/>
              <a:t>To improve your posture and reduce structural damage, you should adhere to a corrective postural exercise program. </a:t>
            </a:r>
            <a:endParaRPr lang="en-US" dirty="0" smtClean="0"/>
          </a:p>
          <a:p>
            <a:r>
              <a:rPr lang="en-US" dirty="0" smtClean="0"/>
              <a:t>This </a:t>
            </a:r>
            <a:r>
              <a:rPr lang="en-US" dirty="0"/>
              <a:t>simple yet productive program will combat the effects of bad posture and help alleviate joint and muscle pain. </a:t>
            </a:r>
            <a:endParaRPr lang="en-US" dirty="0" smtClean="0"/>
          </a:p>
          <a:p>
            <a:r>
              <a:rPr lang="en-US" dirty="0" smtClean="0"/>
              <a:t>Exercises </a:t>
            </a:r>
            <a:r>
              <a:rPr lang="en-US" dirty="0"/>
              <a:t>for correcting posture:</a:t>
            </a:r>
          </a:p>
          <a:p>
            <a:r>
              <a:rPr lang="en-US" dirty="0" smtClean="0"/>
              <a:t>Prone </a:t>
            </a:r>
            <a:r>
              <a:rPr lang="en-US" dirty="0"/>
              <a:t>Cobra</a:t>
            </a:r>
          </a:p>
          <a:p>
            <a:r>
              <a:rPr lang="en-US" dirty="0" smtClean="0"/>
              <a:t>Axial </a:t>
            </a:r>
            <a:r>
              <a:rPr lang="en-US" dirty="0"/>
              <a:t>Extension Trainer</a:t>
            </a:r>
          </a:p>
          <a:p>
            <a:r>
              <a:rPr lang="en-US" dirty="0" smtClean="0"/>
              <a:t>Wall </a:t>
            </a:r>
            <a:r>
              <a:rPr lang="en-US" dirty="0"/>
              <a:t>Leans</a:t>
            </a:r>
          </a:p>
          <a:p>
            <a:r>
              <a:rPr lang="en-US" dirty="0" smtClean="0"/>
              <a:t>Cervical </a:t>
            </a:r>
            <a:r>
              <a:rPr lang="en-US" dirty="0"/>
              <a:t>Extension using a blood pressure cuff</a:t>
            </a:r>
          </a:p>
          <a:p>
            <a:endParaRPr lang="en-US" dirty="0"/>
          </a:p>
        </p:txBody>
      </p:sp>
    </p:spTree>
    <p:extLst>
      <p:ext uri="{BB962C8B-B14F-4D97-AF65-F5344CB8AC3E}">
        <p14:creationId xmlns:p14="http://schemas.microsoft.com/office/powerpoint/2010/main" val="33661796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28600"/>
          </a:xfrm>
        </p:spPr>
        <p:txBody>
          <a:bodyPr>
            <a:normAutofit fontScale="90000"/>
          </a:bodyPr>
          <a:lstStyle/>
          <a:p>
            <a:r>
              <a:rPr lang="en-US" sz="3600" dirty="0"/>
              <a:t>Musculoskeletal Diseases and Disorders</a:t>
            </a:r>
          </a:p>
        </p:txBody>
      </p:sp>
      <p:sp>
        <p:nvSpPr>
          <p:cNvPr id="3" name="Content Placeholder 2"/>
          <p:cNvSpPr>
            <a:spLocks noGrp="1"/>
          </p:cNvSpPr>
          <p:nvPr>
            <p:ph idx="1"/>
          </p:nvPr>
        </p:nvSpPr>
        <p:spPr>
          <a:xfrm>
            <a:off x="0" y="533400"/>
            <a:ext cx="9144000" cy="6172200"/>
          </a:xfrm>
        </p:spPr>
        <p:txBody>
          <a:bodyPr>
            <a:normAutofit fontScale="92500" lnSpcReduction="10000"/>
          </a:bodyPr>
          <a:lstStyle/>
          <a:p>
            <a:r>
              <a:rPr lang="en-US" dirty="0"/>
              <a:t>Diseases and disorders of the musculoskeletal system, such as osteoporosis, osteoarthritis, bone fractures, connective tissue tears, and low back syndrome, are also related to physical inactivity and a sedentary lifestyle. </a:t>
            </a:r>
            <a:endParaRPr lang="en-US" dirty="0" smtClean="0"/>
          </a:p>
          <a:p>
            <a:r>
              <a:rPr lang="en-US" dirty="0" smtClean="0"/>
              <a:t>Osteoporosis </a:t>
            </a:r>
            <a:r>
              <a:rPr lang="en-US" dirty="0"/>
              <a:t>is a disease characterized by the loss of bone mineral content and bone mineral density due to factors such as aging, amenorrhea, malnutrition, menopause, and physical inactivity</a:t>
            </a:r>
            <a:r>
              <a:rPr lang="en-US" dirty="0" smtClean="0"/>
              <a:t>.</a:t>
            </a:r>
          </a:p>
          <a:p>
            <a:r>
              <a:rPr lang="en-US" dirty="0" smtClean="0"/>
              <a:t> </a:t>
            </a:r>
            <a:r>
              <a:rPr lang="en-US" dirty="0"/>
              <a:t>It is becoming a major health issue, with an osteoporotic fracture occurring every 3 seconds worldwide</a:t>
            </a:r>
            <a:r>
              <a:rPr lang="en-US" dirty="0" smtClean="0"/>
              <a:t>.</a:t>
            </a:r>
          </a:p>
          <a:p>
            <a:r>
              <a:rPr lang="en-US" dirty="0" smtClean="0"/>
              <a:t> </a:t>
            </a:r>
            <a:r>
              <a:rPr lang="en-US" dirty="0"/>
              <a:t>Wrist fractures precede the most common osteoporotic fracture, vertebral fractures. </a:t>
            </a:r>
          </a:p>
        </p:txBody>
      </p:sp>
    </p:spTree>
    <p:extLst>
      <p:ext uri="{BB962C8B-B14F-4D97-AF65-F5344CB8AC3E}">
        <p14:creationId xmlns:p14="http://schemas.microsoft.com/office/powerpoint/2010/main" val="2057013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1962</TotalTime>
  <Words>11502</Words>
  <Application>Microsoft Office PowerPoint</Application>
  <PresentationFormat>On-screen Show (4:3)</PresentationFormat>
  <Paragraphs>817</Paragraphs>
  <Slides>163</Slides>
  <Notes>5</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163</vt:i4>
      </vt:variant>
    </vt:vector>
  </HeadingPairs>
  <TitlesOfParts>
    <vt:vector size="172" baseType="lpstr">
      <vt:lpstr>SimSun</vt:lpstr>
      <vt:lpstr>AkzidenzGroteskBE-Light</vt:lpstr>
      <vt:lpstr>Arial</vt:lpstr>
      <vt:lpstr>Calibri</vt:lpstr>
      <vt:lpstr>Rockwell</vt:lpstr>
      <vt:lpstr>Rockwell Extra Bold</vt:lpstr>
      <vt:lpstr>Times New Roman</vt:lpstr>
      <vt:lpstr>Wingdings</vt:lpstr>
      <vt:lpstr>Office Theme</vt:lpstr>
      <vt:lpstr>  PHYSICAL FITNESS (SpSc 101)  </vt:lpstr>
      <vt:lpstr> UNIT ONE  CONCEPTS OF PHYSICAL FITNESS  </vt:lpstr>
      <vt:lpstr> 1. Meanings and Definitions of Terms 1.1 Physical fitness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Contin………</vt:lpstr>
      <vt:lpstr>Flexibility</vt:lpstr>
      <vt:lpstr>Muscular strength</vt:lpstr>
      <vt:lpstr>PowerPoint Presentation</vt:lpstr>
      <vt:lpstr>Body composition:</vt:lpstr>
      <vt:lpstr>Body Composition</vt:lpstr>
      <vt:lpstr>Disease Risk According to Body Mass Index (BMI)</vt:lpstr>
      <vt:lpstr>PowerPoint Presentation</vt:lpstr>
      <vt:lpstr> Physical Activity </vt:lpstr>
      <vt:lpstr>PowerPoint Presentation</vt:lpstr>
      <vt:lpstr>ANAEROBIC RESPIRATION </vt:lpstr>
      <vt:lpstr>Aerobic physical activity</vt:lpstr>
      <vt:lpstr>PowerPoint Presentation</vt:lpstr>
      <vt:lpstr>anaerobic physical activity</vt:lpstr>
      <vt:lpstr>Physical Exercise </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 Principles of Training </vt:lpstr>
      <vt:lpstr>Cont…</vt:lpstr>
      <vt:lpstr>Principles of training</vt:lpstr>
      <vt:lpstr>Specificity</vt:lpstr>
      <vt:lpstr>Specificity</vt:lpstr>
      <vt:lpstr>Progression</vt:lpstr>
      <vt:lpstr>Progression</vt:lpstr>
      <vt:lpstr>Overload</vt:lpstr>
      <vt:lpstr>Overload: the FITT principle</vt:lpstr>
      <vt:lpstr>Reversibility</vt:lpstr>
      <vt:lpstr>Tedium</vt:lpstr>
      <vt:lpstr> Principles of Individuality (individual differences) </vt:lpstr>
      <vt:lpstr>Individual needs</vt:lpstr>
      <vt:lpstr>PowerPoint Presentation</vt:lpstr>
      <vt:lpstr>PowerPoint Presentation</vt:lpstr>
      <vt:lpstr>PowerPoint Presentation</vt:lpstr>
      <vt:lpstr>PowerPoint Presentation</vt:lpstr>
      <vt:lpstr>PowerPoint Presentation</vt:lpstr>
      <vt:lpstr>PowerPoint Presentation</vt:lpstr>
      <vt:lpstr>Principle of Rest, Recovery, and Periodization</vt:lpstr>
      <vt:lpstr> Planning </vt:lpstr>
      <vt:lpstr>Periodization</vt:lpstr>
      <vt:lpstr>cont…</vt:lpstr>
      <vt:lpstr>cont……</vt:lpstr>
      <vt:lpstr>symptoms of over training </vt:lpstr>
      <vt:lpstr>Phases of periodization</vt:lpstr>
      <vt:lpstr>Training cycle</vt:lpstr>
      <vt:lpstr>Phases of a yearly plan</vt:lpstr>
      <vt:lpstr> UNIT SUMMARY </vt:lpstr>
      <vt:lpstr>PowerPoint Presentation</vt:lpstr>
      <vt:lpstr> </vt:lpstr>
      <vt:lpstr>PowerPoint Presentation</vt:lpstr>
      <vt:lpstr>UNIT TWO  THE HEALTH BENEFITS OF PHYSICAL ACTIVITY</vt:lpstr>
      <vt:lpstr>PowerPoint Presentation</vt:lpstr>
      <vt:lpstr>PowerPoint Presentation</vt:lpstr>
      <vt:lpstr>PowerPoint Presentation</vt:lpstr>
      <vt:lpstr>PowerPoint Presentation</vt:lpstr>
      <vt:lpstr> Summary of the ACSM and AHA physical activity recommendations for adults</vt:lpstr>
      <vt:lpstr>PowerPoint Presentation</vt:lpstr>
      <vt:lpstr>PowerPoint Presentation</vt:lpstr>
      <vt:lpstr>PowerPoint Presentation</vt:lpstr>
      <vt:lpstr>PowerPoint Presentation</vt:lpstr>
      <vt:lpstr>PowerPoint Presentation</vt:lpstr>
      <vt:lpstr>Cont……..</vt:lpstr>
      <vt:lpstr>PowerPoint Presentation</vt:lpstr>
      <vt:lpstr>PowerPoint Presentation</vt:lpstr>
      <vt:lpstr> Physical Activity and Cardiovascular Diseases </vt:lpstr>
      <vt:lpstr>PowerPoint Presentation</vt:lpstr>
      <vt:lpstr>Coronary Heart Disease </vt:lpstr>
      <vt:lpstr>  Exercise Prescription for Individuals with Hypertension (ACSM, 2013) </vt:lpstr>
      <vt:lpstr>PowerPoint Presentation</vt:lpstr>
      <vt:lpstr> Hyper-  cholesterolemia and Dyslipidemia </vt:lpstr>
      <vt:lpstr> Diabetes Mellitus </vt:lpstr>
      <vt:lpstr>Metabolic Syndrome</vt:lpstr>
      <vt:lpstr>Aging</vt:lpstr>
      <vt:lpstr>Physical Activity and Postural Deformity </vt:lpstr>
      <vt:lpstr>PowerPoint Presentation</vt:lpstr>
      <vt:lpstr>Musculoskeletal Diseases and Disorders</vt:lpstr>
      <vt:lpstr>  Exercise Prescription for Preserving Bone Health of Adults  </vt:lpstr>
      <vt:lpstr>Low back pain </vt:lpstr>
      <vt:lpstr> UNIT SUMMARY  </vt:lpstr>
      <vt:lpstr>PowerPoint Presentation</vt:lpstr>
      <vt:lpstr> UNIT THREE MAKING WELL-INFORMED FOOD CHOICES </vt:lpstr>
      <vt:lpstr>PowerPoint Presentation</vt:lpstr>
      <vt:lpstr>Sound Eating Practices</vt:lpstr>
      <vt:lpstr> Macronutrients </vt:lpstr>
      <vt:lpstr>Micronutrients</vt:lpstr>
      <vt:lpstr>Calories(food energy)</vt:lpstr>
      <vt:lpstr>Amount of calories obtained from nutrients </vt:lpstr>
      <vt:lpstr>Cont………</vt:lpstr>
      <vt:lpstr>Step 1: Estimate your Basal Metabolic Rate (BMR) </vt:lpstr>
      <vt:lpstr>Step 2: Work out your Physical Activity Level (PAL) </vt:lpstr>
      <vt:lpstr>Multiply your BMR by your PAL to work out your Daily Calorie Needs </vt:lpstr>
      <vt:lpstr>PowerPoint Presentation</vt:lpstr>
      <vt:lpstr>PowerPoint Presentation</vt:lpstr>
      <vt:lpstr>Carbohydrates </vt:lpstr>
      <vt:lpstr>PowerPoint Presentation</vt:lpstr>
      <vt:lpstr>PowerPoint Presentation</vt:lpstr>
      <vt:lpstr>PowerPoint Presentation</vt:lpstr>
      <vt:lpstr>PowerPoint Presentation</vt:lpstr>
      <vt:lpstr>Protein </vt:lpstr>
      <vt:lpstr>PowerPoint Presentation</vt:lpstr>
      <vt:lpstr>Fat </vt:lpstr>
      <vt:lpstr>PowerPoint Presentation</vt:lpstr>
      <vt:lpstr>Fiber </vt:lpstr>
      <vt:lpstr>Vitamins </vt:lpstr>
      <vt:lpstr>Minerals </vt:lpstr>
      <vt:lpstr>PowerPoint Presentation</vt:lpstr>
      <vt:lpstr>Water  </vt:lpstr>
      <vt:lpstr>Nutrition and Physical Performance </vt:lpstr>
      <vt:lpstr>Nutrition before Training Exercise </vt:lpstr>
      <vt:lpstr>Why eat before training? </vt:lpstr>
      <vt:lpstr>Should you train on empty? </vt:lpstr>
      <vt:lpstr>How much to eat before training </vt:lpstr>
      <vt:lpstr>When to eat before training </vt:lpstr>
      <vt:lpstr>What are the best foods to eat just before a workout? </vt:lpstr>
      <vt:lpstr>Why drink before training? </vt:lpstr>
      <vt:lpstr>When to drink before training? </vt:lpstr>
      <vt:lpstr>How much to drink before training? </vt:lpstr>
      <vt:lpstr>Nutrition During Exercise  </vt:lpstr>
      <vt:lpstr>Con’t</vt:lpstr>
      <vt:lpstr>The following are general recommendations of nutrition during exercise: </vt:lpstr>
      <vt:lpstr>Con’t</vt:lpstr>
      <vt:lpstr>Con’t</vt:lpstr>
      <vt:lpstr>Con’t</vt:lpstr>
      <vt:lpstr>How much to drink? </vt:lpstr>
      <vt:lpstr>What to drink? </vt:lpstr>
      <vt:lpstr>When to eat or drink? </vt:lpstr>
      <vt:lpstr>How to Plan your Training Diet</vt:lpstr>
      <vt:lpstr>UNIT FOUR </vt:lpstr>
      <vt:lpstr>Health Related Components of Fitness  </vt:lpstr>
      <vt:lpstr>Muscle Fitness </vt:lpstr>
      <vt:lpstr>PowerPoint Presentation</vt:lpstr>
      <vt:lpstr>Muscle Structure and Contraction </vt:lpstr>
      <vt:lpstr>PowerPoint Presentation</vt:lpstr>
      <vt:lpstr>Types of Muscle Contractions </vt:lpstr>
      <vt:lpstr>PowerPoint Presentation</vt:lpstr>
      <vt:lpstr>Muscle Fiber Types </vt:lpstr>
      <vt:lpstr>Flexibility </vt:lpstr>
      <vt:lpstr>Body composition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PHYSICAL FITNESS (SpSc 101)  </dc:title>
  <dc:creator>user</dc:creator>
  <cp:lastModifiedBy>Windows User</cp:lastModifiedBy>
  <cp:revision>214</cp:revision>
  <dcterms:created xsi:type="dcterms:W3CDTF">2019-10-18T11:00:00Z</dcterms:created>
  <dcterms:modified xsi:type="dcterms:W3CDTF">2020-02-01T00:41:48Z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1033-11.2.0.8888</vt:lpwstr>
  </property>
</Properties>
</file>