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9" r:id="rId1"/>
  </p:sldMasterIdLst>
  <p:notesMasterIdLst>
    <p:notesMasterId r:id="rId104"/>
  </p:notesMasterIdLst>
  <p:sldIdLst>
    <p:sldId id="310" r:id="rId2"/>
    <p:sldId id="312" r:id="rId3"/>
    <p:sldId id="311"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8" r:id="rId70"/>
    <p:sldId id="327"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Lst>
  <p:sldSz cx="9144000" cy="6858000" type="screen4x3"/>
  <p:notesSz cx="6858000" cy="9144000"/>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smNativeData">
      <pr:smAppRevision xmlns="" xmlns:pr="pr" dt="1572329940" val="65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4" d="100"/>
        <a:sy n="24" d="100"/>
      </p:scale>
      <p:origin x="0" y="0"/>
    </p:cViewPr>
  </p:sorterViewPr>
  <p:notesViewPr>
    <p:cSldViewPr>
      <p:cViewPr>
        <p:scale>
          <a:sx n="67" d="100"/>
          <a:sy n="67" d="100"/>
        </p:scale>
        <p:origin x="774" y="211"/>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
              </a:ext>
            </a:extLst>
          </p:cNvSpPr>
          <p:nvPr>
            <p:ph type="hdr" sz="quarter"/>
          </p:nvPr>
        </p:nvSpPr>
        <p:spPr>
          <a:xfrm>
            <a:off x="0" y="0"/>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gn="l">
              <a:defRPr lang="en-US" sz="1200"/>
            </a:pPr>
            <a:endParaRPr/>
          </a:p>
        </p:txBody>
      </p:sp>
      <p:sp>
        <p:nvSpPr>
          <p:cNvPr id="3" name="Date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
              </a:ext>
            </a:extLst>
          </p:cNvSpPr>
          <p:nvPr>
            <p:ph type="dt" idx="1"/>
          </p:nvPr>
        </p:nvSpPr>
        <p:spPr>
          <a:xfrm>
            <a:off x="3884930" y="0"/>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gn="r">
              <a:defRPr lang="en-US" sz="1200"/>
            </a:pPr>
            <a:fld id="{3FE5AA3C-72D2-B05C-9C5D-8409E4136AD1}" type="datetime1">
              <a:rPr/>
              <a:pPr algn="r">
                <a:defRPr lang="en-US" sz="1200"/>
              </a:pPr>
              <a:t>11/11/2019</a:t>
            </a:fld>
            <a:endParaRPr/>
          </a:p>
        </p:txBody>
      </p:sp>
      <p:sp>
        <p:nvSpPr>
          <p:cNvPr id="4" name="Slide Image Placeholder 3"/>
          <p:cNvSpPr>
            <a:spLocks noGrp="1" noRot="1" noChangeAspect="1" noChangeArrowheads="1"/>
            <a:extLst>
              <a:ext uri="smNativeData">
                <pr:smNativeData xmlns="" xmlns:pr="pr" val="SMDATA_11_1Nm3XR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
              </a:ext>
            </a:extLst>
          </p:cNvSpPr>
          <p:nvPr>
            <p:ph type="sldImg" idx="2"/>
          </p:nvPr>
        </p:nvSpPr>
        <p:spPr>
          <a:xfrm>
            <a:off x="1143000" y="685800"/>
            <a:ext cx="4572000" cy="3429000"/>
          </a:xfrm>
          <a:prstGeom prst="rect">
            <a:avLst/>
          </a:prstGeom>
          <a:noFill/>
          <a:ln w="12700" cap="flat" cmpd="sng" algn="ctr">
            <a:solidFill>
              <a:srgbClr val="000000"/>
            </a:solid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endParaRPr/>
          </a:p>
        </p:txBody>
      </p:sp>
      <p:sp>
        <p:nvSpPr>
          <p:cNvPr id="5" name="Notes Placeholder 4"/>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
              </a:ext>
            </a:extLst>
          </p:cNvSpPr>
          <p:nvPr>
            <p:ph type="body" idx="3"/>
          </p:nvPr>
        </p:nvSpPr>
        <p:spPr>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 xmlns:pr="pr" val="SMDATA_11_1Nm3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
              </a:ext>
            </a:extLst>
          </p:cNvSpPr>
          <p:nvPr>
            <p:ph type="ftr" sz="quarter" idx="4"/>
          </p:nvPr>
        </p:nvSpPr>
        <p:spPr>
          <a:xfrm>
            <a:off x="0" y="8685530"/>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l">
              <a:defRPr lang="en-US" sz="1200"/>
            </a:pPr>
            <a:endParaRPr/>
          </a:p>
        </p:txBody>
      </p:sp>
      <p:sp>
        <p:nvSpPr>
          <p:cNvPr id="7" name="Slide Number Placeholder 6"/>
          <p:cNvSpPr>
            <a:spLocks noGrp="1" noChangeArrowheads="1"/>
            <a:extLst>
              <a:ext uri="smNativeData">
                <pr:smNativeData xmlns="" xmlns:pr="pr" val="SMDATA_11_1Nm3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
              </a:ext>
            </a:extLst>
          </p:cNvSpPr>
          <p:nvPr>
            <p:ph type="sldNum" sz="quarter" idx="5"/>
          </p:nvPr>
        </p:nvSpPr>
        <p:spPr>
          <a:xfrm>
            <a:off x="3884930" y="8685530"/>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defRPr lang="en-US" sz="1200"/>
            </a:pPr>
            <a:fld id="{3FE59CDD-93D2-B06A-9C5D-653FD2136A30}" type="slidenum">
              <a:rPr/>
              <a:pPr algn="r">
                <a:defRPr lang="en-US" sz="1200"/>
              </a:pPr>
              <a:t>‹#›</a:t>
            </a:fld>
            <a:endParaRPr/>
          </a:p>
        </p:txBody>
      </p:sp>
    </p:spTree>
    <p:extLst>
      <p:ext uri="{BB962C8B-B14F-4D97-AF65-F5344CB8AC3E}">
        <p14:creationId xmlns="" xmlns:p14="http://schemas.microsoft.com/office/powerpoint/2010/main" val="3236651152"/>
      </p:ext>
    </p:extLst>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 xmlns:pr="pr" val="SMDATA_11_1Nm3XR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GCdes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
              </a:ext>
            </a:extLst>
          </p:cNvSpPr>
          <p:nvPr>
            <p:ph type="sldImg"/>
          </p:nvPr>
        </p:nvSpPr>
        <p:spPr>
          <a:xfrm>
            <a:off x="1143000" y="685800"/>
            <a:ext cx="4572000" cy="3429000"/>
          </a:xfrm>
          <a:prstGeom prst="rect">
            <a:avLst/>
          </a:prstGeom>
          <a:noFill/>
          <a:ln w="12700" cap="flat" cmpd="sng" algn="ctr">
            <a:solidFill>
              <a:srgbClr val="000000"/>
            </a:solidFill>
            <a:prstDash val="solid"/>
            <a:miter lim="800000"/>
            <a:headEnd type="none" w="med" len="med"/>
            <a:tailEnd type="none" w="med" len="med"/>
          </a:ln>
          <a:effectLst/>
        </p:spPr>
      </p:sp>
      <p:sp>
        <p:nvSpPr>
          <p:cNvPr id="3" name="Notes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CpT3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body" idx="1"/>
          </p:nvPr>
        </p:nvSpPr>
        <p:spPr>
          <a:xfrm>
            <a:off x="685800" y="4343400"/>
            <a:ext cx="5486400" cy="4114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endParaRPr/>
          </a:p>
        </p:txBody>
      </p:sp>
      <p:sp>
        <p:nvSpPr>
          <p:cNvPr id="4" name="Slide Number Placeholder 3"/>
          <p:cNvSpPr>
            <a:extLst>
              <a:ext uri="smNativeData">
                <pr:smNativeData xmlns="" xmlns:pr="pr" val="SMDATA_11_1Nm3X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Ytw3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nvSpPr>
        <p:spPr>
          <a:xfrm>
            <a:off x="3884930" y="8685530"/>
            <a:ext cx="2971800" cy="4572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lstStyle/>
          <a:p>
            <a:pPr>
              <a:defRPr lang="en-US"/>
            </a:pPr>
            <a:fld id="{3FE59027-69D2-B066-9C5D-9F33DE136ACA}" type="slidenum">
              <a:rPr/>
              <a:pPr>
                <a:defRPr lang="en-US"/>
              </a:pPr>
              <a:t>34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a:defRPr lang="en-US" sz="1200">
                <a:solidFill>
                  <a:srgbClr val="8C8C8C"/>
                </a:solidFill>
              </a:defRPr>
            </a:pPr>
            <a:fld id="{D53F1851-08E3-4162-B7DA-B96A4A14BF69}" type="datetime1">
              <a:rPr lang="en-US" smtClean="0"/>
              <a:t>1/10/2013</a:t>
            </a:fld>
            <a:endParaRPr lang="en-US"/>
          </a:p>
        </p:txBody>
      </p:sp>
      <p:sp>
        <p:nvSpPr>
          <p:cNvPr id="5" name="Footer Placeholder 4"/>
          <p:cNvSpPr>
            <a:spLocks noGrp="1"/>
          </p:cNvSpPr>
          <p:nvPr>
            <p:ph type="ftr" sz="quarter" idx="11"/>
          </p:nvPr>
        </p:nvSpPr>
        <p:spPr/>
        <p:txBody>
          <a:bodyPr/>
          <a:lstStyle/>
          <a:p>
            <a:pPr algn="ctr">
              <a:defRPr lang="en-US" sz="1200">
                <a:solidFill>
                  <a:srgbClr val="8C8C8C"/>
                </a:solidFill>
              </a:defRPr>
            </a:pPr>
            <a:endParaRPr lang="en-US"/>
          </a:p>
        </p:txBody>
      </p:sp>
      <p:sp>
        <p:nvSpPr>
          <p:cNvPr id="6" name="Slide Number Placeholder 5"/>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a:defRPr lang="en-US" sz="1200">
                <a:solidFill>
                  <a:srgbClr val="8C8C8C"/>
                </a:solidFill>
              </a:defRPr>
            </a:pPr>
            <a:fld id="{968FAD64-1B4B-404B-BB96-A406D4A1376D}" type="datetime1">
              <a:rPr lang="en-US" smtClean="0"/>
              <a:t>1/10/2013</a:t>
            </a:fld>
            <a:endParaRPr lang="en-US"/>
          </a:p>
        </p:txBody>
      </p:sp>
      <p:sp>
        <p:nvSpPr>
          <p:cNvPr id="5" name="Footer Placeholder 4"/>
          <p:cNvSpPr>
            <a:spLocks noGrp="1"/>
          </p:cNvSpPr>
          <p:nvPr>
            <p:ph type="ftr" sz="quarter" idx="11"/>
          </p:nvPr>
        </p:nvSpPr>
        <p:spPr/>
        <p:txBody>
          <a:bodyPr/>
          <a:lstStyle/>
          <a:p>
            <a:pPr algn="ctr">
              <a:defRPr lang="en-US" sz="1200">
                <a:solidFill>
                  <a:srgbClr val="8C8C8C"/>
                </a:solidFill>
              </a:defRPr>
            </a:pPr>
            <a:endParaRPr lang="en-US"/>
          </a:p>
        </p:txBody>
      </p:sp>
      <p:sp>
        <p:nvSpPr>
          <p:cNvPr id="6" name="Slide Number Placeholder 5"/>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a:defRPr lang="en-US" sz="1200">
                <a:solidFill>
                  <a:srgbClr val="8C8C8C"/>
                </a:solidFill>
              </a:defRPr>
            </a:pPr>
            <a:fld id="{BD2A9BE7-E01F-4DF8-B9D9-C3599FD7F688}" type="datetime1">
              <a:rPr lang="en-US" smtClean="0"/>
              <a:t>1/10/2013</a:t>
            </a:fld>
            <a:endParaRPr lang="en-US"/>
          </a:p>
        </p:txBody>
      </p:sp>
      <p:sp>
        <p:nvSpPr>
          <p:cNvPr id="5" name="Footer Placeholder 4"/>
          <p:cNvSpPr>
            <a:spLocks noGrp="1"/>
          </p:cNvSpPr>
          <p:nvPr>
            <p:ph type="ftr" sz="quarter" idx="11"/>
          </p:nvPr>
        </p:nvSpPr>
        <p:spPr/>
        <p:txBody>
          <a:bodyPr/>
          <a:lstStyle/>
          <a:p>
            <a:pPr algn="ctr">
              <a:defRPr lang="en-US" sz="1200">
                <a:solidFill>
                  <a:srgbClr val="8C8C8C"/>
                </a:solidFill>
              </a:defRPr>
            </a:pPr>
            <a:endParaRPr lang="en-US"/>
          </a:p>
        </p:txBody>
      </p:sp>
      <p:sp>
        <p:nvSpPr>
          <p:cNvPr id="6" name="Slide Number Placeholder 5"/>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a:defRPr lang="en-US" sz="1200">
                <a:solidFill>
                  <a:srgbClr val="8C8C8C"/>
                </a:solidFill>
              </a:defRPr>
            </a:pPr>
            <a:fld id="{ADFEC0F5-059F-484F-A06B-E2E0846ACB8A}" type="datetime1">
              <a:rPr lang="en-US" smtClean="0"/>
              <a:t>1/10/2013</a:t>
            </a:fld>
            <a:endParaRPr lang="en-US"/>
          </a:p>
        </p:txBody>
      </p:sp>
      <p:sp>
        <p:nvSpPr>
          <p:cNvPr id="5" name="Footer Placeholder 4"/>
          <p:cNvSpPr>
            <a:spLocks noGrp="1"/>
          </p:cNvSpPr>
          <p:nvPr>
            <p:ph type="ftr" sz="quarter" idx="11"/>
          </p:nvPr>
        </p:nvSpPr>
        <p:spPr/>
        <p:txBody>
          <a:bodyPr/>
          <a:lstStyle/>
          <a:p>
            <a:pPr algn="ctr">
              <a:defRPr lang="en-US" sz="1200">
                <a:solidFill>
                  <a:srgbClr val="8C8C8C"/>
                </a:solidFill>
              </a:defRPr>
            </a:pPr>
            <a:endParaRPr lang="en-US"/>
          </a:p>
        </p:txBody>
      </p:sp>
      <p:sp>
        <p:nvSpPr>
          <p:cNvPr id="6" name="Slide Number Placeholder 5"/>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a:defRPr lang="en-US" sz="1200">
                <a:solidFill>
                  <a:srgbClr val="8C8C8C"/>
                </a:solidFill>
              </a:defRPr>
            </a:pPr>
            <a:fld id="{BA7EA537-4645-4869-8E0A-005B10F42DD7}" type="datetime1">
              <a:rPr lang="en-US" smtClean="0"/>
              <a:t>1/10/2013</a:t>
            </a:fld>
            <a:endParaRPr lang="en-US"/>
          </a:p>
        </p:txBody>
      </p:sp>
      <p:sp>
        <p:nvSpPr>
          <p:cNvPr id="5" name="Footer Placeholder 4"/>
          <p:cNvSpPr>
            <a:spLocks noGrp="1"/>
          </p:cNvSpPr>
          <p:nvPr>
            <p:ph type="ftr" sz="quarter" idx="11"/>
          </p:nvPr>
        </p:nvSpPr>
        <p:spPr/>
        <p:txBody>
          <a:bodyPr/>
          <a:lstStyle/>
          <a:p>
            <a:pPr algn="ctr">
              <a:defRPr lang="en-US" sz="1200">
                <a:solidFill>
                  <a:srgbClr val="8C8C8C"/>
                </a:solidFill>
              </a:defRPr>
            </a:pPr>
            <a:endParaRPr lang="en-US"/>
          </a:p>
        </p:txBody>
      </p:sp>
      <p:sp>
        <p:nvSpPr>
          <p:cNvPr id="6" name="Slide Number Placeholder 5"/>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a:defRPr lang="en-US" sz="1200">
                <a:solidFill>
                  <a:srgbClr val="8C8C8C"/>
                </a:solidFill>
              </a:defRPr>
            </a:pPr>
            <a:fld id="{188C5F79-359D-4E4C-8EB4-50D2CF3D3F66}" type="datetime1">
              <a:rPr lang="en-US" smtClean="0"/>
              <a:t>1/10/2013</a:t>
            </a:fld>
            <a:endParaRPr lang="en-US"/>
          </a:p>
        </p:txBody>
      </p:sp>
      <p:sp>
        <p:nvSpPr>
          <p:cNvPr id="6" name="Footer Placeholder 5"/>
          <p:cNvSpPr>
            <a:spLocks noGrp="1"/>
          </p:cNvSpPr>
          <p:nvPr>
            <p:ph type="ftr" sz="quarter" idx="11"/>
          </p:nvPr>
        </p:nvSpPr>
        <p:spPr/>
        <p:txBody>
          <a:bodyPr/>
          <a:lstStyle/>
          <a:p>
            <a:pPr algn="ctr">
              <a:defRPr lang="en-US" sz="1200">
                <a:solidFill>
                  <a:srgbClr val="8C8C8C"/>
                </a:solidFill>
              </a:defRPr>
            </a:pPr>
            <a:endParaRPr lang="en-US"/>
          </a:p>
        </p:txBody>
      </p:sp>
      <p:sp>
        <p:nvSpPr>
          <p:cNvPr id="7" name="Slide Number Placeholder 6"/>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a:defRPr lang="en-US" sz="1200">
                <a:solidFill>
                  <a:srgbClr val="8C8C8C"/>
                </a:solidFill>
              </a:defRPr>
            </a:pPr>
            <a:fld id="{6B90CAE0-9471-4AFB-89CC-3005D4BB6C12}" type="datetime1">
              <a:rPr lang="en-US" smtClean="0"/>
              <a:t>1/10/2013</a:t>
            </a:fld>
            <a:endParaRPr lang="en-US"/>
          </a:p>
        </p:txBody>
      </p:sp>
      <p:sp>
        <p:nvSpPr>
          <p:cNvPr id="8" name="Footer Placeholder 7"/>
          <p:cNvSpPr>
            <a:spLocks noGrp="1"/>
          </p:cNvSpPr>
          <p:nvPr>
            <p:ph type="ftr" sz="quarter" idx="11"/>
          </p:nvPr>
        </p:nvSpPr>
        <p:spPr/>
        <p:txBody>
          <a:bodyPr/>
          <a:lstStyle/>
          <a:p>
            <a:pPr algn="ctr">
              <a:defRPr lang="en-US" sz="1200">
                <a:solidFill>
                  <a:srgbClr val="8C8C8C"/>
                </a:solidFill>
              </a:defRPr>
            </a:pPr>
            <a:endParaRPr lang="en-US"/>
          </a:p>
        </p:txBody>
      </p:sp>
      <p:sp>
        <p:nvSpPr>
          <p:cNvPr id="9" name="Slide Number Placeholder 8"/>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a:defRPr lang="en-US" sz="1200">
                <a:solidFill>
                  <a:srgbClr val="8C8C8C"/>
                </a:solidFill>
              </a:defRPr>
            </a:pPr>
            <a:fld id="{5ACC065E-5B9E-44F7-9E95-BBD754EE9A89}" type="datetime1">
              <a:rPr lang="en-US" smtClean="0"/>
              <a:t>1/10/2013</a:t>
            </a:fld>
            <a:endParaRPr lang="en-US"/>
          </a:p>
        </p:txBody>
      </p:sp>
      <p:sp>
        <p:nvSpPr>
          <p:cNvPr id="4" name="Footer Placeholder 3"/>
          <p:cNvSpPr>
            <a:spLocks noGrp="1"/>
          </p:cNvSpPr>
          <p:nvPr>
            <p:ph type="ftr" sz="quarter" idx="11"/>
          </p:nvPr>
        </p:nvSpPr>
        <p:spPr/>
        <p:txBody>
          <a:bodyPr/>
          <a:lstStyle/>
          <a:p>
            <a:pPr algn="ctr">
              <a:defRPr lang="en-US" sz="1200">
                <a:solidFill>
                  <a:srgbClr val="8C8C8C"/>
                </a:solidFill>
              </a:defRPr>
            </a:pPr>
            <a:endParaRPr lang="en-US"/>
          </a:p>
        </p:txBody>
      </p:sp>
      <p:sp>
        <p:nvSpPr>
          <p:cNvPr id="5" name="Slide Number Placeholder 4"/>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a:defRPr lang="en-US" sz="1200">
                <a:solidFill>
                  <a:srgbClr val="8C8C8C"/>
                </a:solidFill>
              </a:defRPr>
            </a:pPr>
            <a:fld id="{7E8E02A1-C008-40C4-A215-C4B42C82608F}" type="datetime1">
              <a:rPr lang="en-US" smtClean="0"/>
              <a:t>1/10/2013</a:t>
            </a:fld>
            <a:endParaRPr lang="en-US"/>
          </a:p>
        </p:txBody>
      </p:sp>
      <p:sp>
        <p:nvSpPr>
          <p:cNvPr id="3" name="Footer Placeholder 2"/>
          <p:cNvSpPr>
            <a:spLocks noGrp="1"/>
          </p:cNvSpPr>
          <p:nvPr>
            <p:ph type="ftr" sz="quarter" idx="11"/>
          </p:nvPr>
        </p:nvSpPr>
        <p:spPr/>
        <p:txBody>
          <a:bodyPr/>
          <a:lstStyle/>
          <a:p>
            <a:pPr algn="ctr">
              <a:defRPr lang="en-US" sz="1200">
                <a:solidFill>
                  <a:srgbClr val="8C8C8C"/>
                </a:solidFill>
              </a:defRPr>
            </a:pPr>
            <a:endParaRPr lang="en-US"/>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a:defRPr lang="en-US" sz="1200">
                <a:solidFill>
                  <a:srgbClr val="8C8C8C"/>
                </a:solidFill>
              </a:defRPr>
            </a:pPr>
            <a:fld id="{4ADDDF45-872F-49B0-B1F1-155B5FC3683C}" type="datetime1">
              <a:rPr lang="en-US" smtClean="0"/>
              <a:t>1/10/2013</a:t>
            </a:fld>
            <a:endParaRPr lang="en-US"/>
          </a:p>
        </p:txBody>
      </p:sp>
      <p:sp>
        <p:nvSpPr>
          <p:cNvPr id="6" name="Footer Placeholder 5"/>
          <p:cNvSpPr>
            <a:spLocks noGrp="1"/>
          </p:cNvSpPr>
          <p:nvPr>
            <p:ph type="ftr" sz="quarter" idx="11"/>
          </p:nvPr>
        </p:nvSpPr>
        <p:spPr/>
        <p:txBody>
          <a:bodyPr/>
          <a:lstStyle/>
          <a:p>
            <a:pPr algn="ctr">
              <a:defRPr lang="en-US" sz="1200">
                <a:solidFill>
                  <a:srgbClr val="8C8C8C"/>
                </a:solidFill>
              </a:defRPr>
            </a:pPr>
            <a:endParaRPr lang="en-US"/>
          </a:p>
        </p:txBody>
      </p:sp>
      <p:sp>
        <p:nvSpPr>
          <p:cNvPr id="7" name="Slide Number Placeholder 6"/>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a:defRPr lang="en-US" sz="1200">
                <a:solidFill>
                  <a:srgbClr val="8C8C8C"/>
                </a:solidFill>
              </a:defRPr>
            </a:pPr>
            <a:fld id="{92F76D46-5CC7-439E-B52C-1A1B91CEEE2F}" type="datetime1">
              <a:rPr lang="en-US" smtClean="0"/>
              <a:t>1/10/2013</a:t>
            </a:fld>
            <a:endParaRPr lang="en-US"/>
          </a:p>
        </p:txBody>
      </p:sp>
      <p:sp>
        <p:nvSpPr>
          <p:cNvPr id="6" name="Footer Placeholder 5"/>
          <p:cNvSpPr>
            <a:spLocks noGrp="1"/>
          </p:cNvSpPr>
          <p:nvPr>
            <p:ph type="ftr" sz="quarter" idx="11"/>
          </p:nvPr>
        </p:nvSpPr>
        <p:spPr/>
        <p:txBody>
          <a:bodyPr/>
          <a:lstStyle/>
          <a:p>
            <a:pPr algn="ctr">
              <a:defRPr lang="en-US" sz="1200">
                <a:solidFill>
                  <a:srgbClr val="8C8C8C"/>
                </a:solidFill>
              </a:defRPr>
            </a:pPr>
            <a:endParaRPr lang="en-US"/>
          </a:p>
        </p:txBody>
      </p:sp>
      <p:sp>
        <p:nvSpPr>
          <p:cNvPr id="7" name="Slide Number Placeholder 6"/>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l">
              <a:defRPr lang="en-US" sz="1200">
                <a:solidFill>
                  <a:srgbClr val="8C8C8C"/>
                </a:solidFill>
              </a:defRPr>
            </a:pPr>
            <a:fld id="{FDE4B5B8-629C-459A-B309-9A4A8A3CA16A}" type="datetime1">
              <a:rPr lang="en-US" smtClean="0"/>
              <a:t>1/10/2013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a:defRPr lang="en-US" sz="1200">
                <a:solidFill>
                  <a:srgbClr val="8C8C8C"/>
                </a:solidFill>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defRPr lang="en-US" sz="1200">
                <a:solidFill>
                  <a:srgbClr val="8C8C8C"/>
                </a:solidFill>
              </a:defRPr>
            </a:pPr>
            <a:fld id="{3FE5CA74-3AD2-B03C-9C5D-CC6984136A99}" type="slidenum">
              <a:rPr lang="en-US" smtClean="0"/>
              <a:pPr algn="r">
                <a:defRPr lang="en-US" sz="1200">
                  <a:solidFill>
                    <a:srgbClr val="8C8C8C"/>
                  </a:solidFill>
                </a:defRPr>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
              </a:ext>
            </a:extLst>
          </p:cNvSpPr>
          <p:nvPr>
            <p:ph type="title"/>
          </p:nvPr>
        </p:nvSpPr>
        <p:spPr>
          <a:xfrm>
            <a:off x="457200" y="274955"/>
            <a:ext cx="8229600" cy="487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
              </a:ext>
            </a:extLst>
          </p:cNvSpPr>
          <p:nvPr>
            <p:ph idx="1"/>
          </p:nvPr>
        </p:nvSpPr>
        <p:spPr>
          <a:xfrm>
            <a:off x="457200" y="990600"/>
            <a:ext cx="8229600" cy="5135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endParaRPr lang="en-US" sz="4800" dirty="0"/>
          </a:p>
          <a:p>
            <a:pPr>
              <a:buNone/>
              <a:defRPr lang="en-US"/>
            </a:pPr>
            <a:r>
              <a:rPr lang="en-US" sz="4800" i="1" dirty="0"/>
              <a:t>GEOGRAPHY OF ETHIOPIA AND THE HORN OF AFRICA</a:t>
            </a:r>
          </a:p>
          <a:p>
            <a:pPr>
              <a:buNone/>
              <a:defRPr lang="en-US"/>
            </a:pPr>
            <a:r>
              <a:rPr lang="en-US" sz="4800" i="1" dirty="0"/>
              <a:t>               (</a:t>
            </a:r>
            <a:r>
              <a:rPr lang="en-US" sz="4800" i="1" dirty="0" err="1"/>
              <a:t>GeES</a:t>
            </a:r>
            <a:r>
              <a:rPr lang="en-US" sz="4800" i="1" dirty="0"/>
              <a:t> 101)</a:t>
            </a:r>
          </a:p>
          <a:p>
            <a:pPr>
              <a:buNone/>
              <a:defRPr lang="en-US"/>
            </a:pPr>
            <a:r>
              <a:rPr lang="en-US" sz="2400" dirty="0"/>
              <a:t> </a:t>
            </a:r>
          </a:p>
          <a:p>
            <a:pPr>
              <a:buNone/>
              <a:defRPr lang="en-US"/>
            </a:pPr>
            <a:r>
              <a:rPr lang="en-US" sz="2400" dirty="0"/>
              <a:t>                  </a:t>
            </a:r>
          </a:p>
          <a:p>
            <a:pPr>
              <a:buNone/>
              <a:defRPr lang="en-US"/>
            </a:pPr>
            <a:r>
              <a:rPr lang="en-US" sz="2400" dirty="0"/>
              <a:t>                                                                           </a:t>
            </a:r>
          </a:p>
          <a:p>
            <a:pPr>
              <a:buNone/>
              <a:defRPr lang="en-US"/>
            </a:pPr>
            <a:r>
              <a:rPr lang="en-US" sz="2400" dirty="0"/>
              <a:t>                                                                                       2012 E.C</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3RAE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b="1"/>
              <a:t>3. Human-Environment Interaction </a:t>
            </a:r>
          </a:p>
          <a:p>
            <a:pPr>
              <a:defRPr lang="en-US"/>
            </a:pPr>
            <a:r>
              <a:t>Humans have always been on ceaseless interaction with their natural environment.</a:t>
            </a:r>
          </a:p>
          <a:p>
            <a:pPr>
              <a:defRPr lang="en-US"/>
            </a:pPr>
            <a:r>
              <a:t> No other species that has lived on our planet has a profound effect on the environment as humans. </a:t>
            </a:r>
          </a:p>
          <a:p>
            <a:pPr>
              <a:defRPr lang="en-US"/>
            </a:pPr>
            <a:r>
              <a:t>Humans have adapted to the environment in ways that have allowed them to dominate all other species on Earth.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867400"/>
          </a:xfrm>
        </p:spPr>
        <p:txBody>
          <a:bodyPr/>
          <a:lstStyle/>
          <a:p>
            <a:pPr>
              <a:buFont typeface="Wingdings" pitchFamily="2" charset="2"/>
              <a:buChar char="Ø"/>
            </a:pPr>
            <a:r>
              <a:rPr sz="2400" smtClean="0"/>
              <a:t>High Population density and growth rates in the populous highlands of Ethiopia facilitate the emergence of towns</a:t>
            </a:r>
          </a:p>
          <a:p>
            <a:pPr>
              <a:buFont typeface="Wingdings" pitchFamily="2" charset="2"/>
              <a:buChar char="Ø"/>
            </a:pPr>
            <a:r>
              <a:rPr sz="2400" smtClean="0"/>
              <a:t>Presence of new and large commercial farms, mining areas, and agro-industries such as sugar factories, cement factories that attract people </a:t>
            </a:r>
          </a:p>
          <a:p>
            <a:pPr>
              <a:buFont typeface="Wingdings" pitchFamily="2" charset="2"/>
              <a:buChar char="Ø"/>
            </a:pPr>
            <a:r>
              <a:rPr sz="2400" smtClean="0"/>
              <a:t> Large infrastructure investments such as airports, highways, and dry ports that attract investment and create jobs encourage urbanisation </a:t>
            </a:r>
          </a:p>
          <a:p>
            <a:pPr>
              <a:buFont typeface="Wingdings" pitchFamily="2" charset="2"/>
              <a:buChar char="Ø"/>
            </a:pPr>
            <a:r>
              <a:rPr sz="2400" smtClean="0"/>
              <a:t>Opening of Universities that support entrepreneurial activity and innovation in their local economies </a:t>
            </a:r>
          </a:p>
          <a:p>
            <a:pPr>
              <a:buFont typeface="Wingdings" pitchFamily="2" charset="2"/>
              <a:buChar char="Ø"/>
            </a:pPr>
            <a:r>
              <a:rPr sz="2400" smtClean="0"/>
              <a:t>Tourism assets and attractions such as parks, resort centres, and heritage cities and sites contribute to urban expansion. </a:t>
            </a:r>
          </a:p>
          <a:p>
            <a:pPr>
              <a:buFont typeface="Wingdings" pitchFamily="2" charset="2"/>
              <a:buChar char="Ø"/>
            </a:pPr>
            <a:r>
              <a:rPr sz="2400" smtClean="0"/>
              <a:t> Development of border towns with strengthened inter-country trade </a:t>
            </a:r>
          </a:p>
          <a:p>
            <a:pPr>
              <a:buFont typeface="Wingdings" pitchFamily="2" charset="2"/>
              <a:buChar char="Ø"/>
            </a:pPr>
            <a:endParaRPr sz="2400"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lstStyle/>
          <a:p>
            <a:r>
              <a:rPr sz="2800" b="1" smtClean="0"/>
              <a:t>Distribution of Urban Centers in Ethiopia </a:t>
            </a:r>
            <a:endParaRPr lang="en-US" sz="2800" dirty="0"/>
          </a:p>
        </p:txBody>
      </p:sp>
      <p:sp>
        <p:nvSpPr>
          <p:cNvPr id="3" name="Content Placeholder 2"/>
          <p:cNvSpPr>
            <a:spLocks noGrp="1"/>
          </p:cNvSpPr>
          <p:nvPr>
            <p:ph idx="1"/>
          </p:nvPr>
        </p:nvSpPr>
        <p:spPr>
          <a:xfrm>
            <a:off x="457200" y="838200"/>
            <a:ext cx="8229600" cy="5791200"/>
          </a:xfrm>
        </p:spPr>
        <p:txBody>
          <a:bodyPr/>
          <a:lstStyle/>
          <a:p>
            <a:pPr>
              <a:buNone/>
            </a:pPr>
            <a:r>
              <a:rPr sz="2400" smtClean="0"/>
              <a:t>The Ministry of Urban Development and Construction identified the following hierarchy of urban centers: </a:t>
            </a:r>
          </a:p>
          <a:p>
            <a:pPr>
              <a:buNone/>
            </a:pPr>
            <a:r>
              <a:rPr sz="2400" b="1" i="1" smtClean="0"/>
              <a:t>1. The Addis Ababa Metropolitan cluster </a:t>
            </a:r>
            <a:r>
              <a:rPr sz="2400" smtClean="0"/>
              <a:t>includes Addis Ababa and its surrounding towns; and Adama and its surrounding towns </a:t>
            </a:r>
          </a:p>
          <a:p>
            <a:pPr>
              <a:buNone/>
            </a:pPr>
            <a:r>
              <a:rPr sz="2400" b="1" i="1" smtClean="0"/>
              <a:t>2. Secondary city clusters consist of: </a:t>
            </a:r>
          </a:p>
          <a:p>
            <a:pPr>
              <a:buFont typeface="Wingdings" pitchFamily="2" charset="2"/>
              <a:buChar char="Ø"/>
            </a:pPr>
            <a:r>
              <a:rPr sz="2400" smtClean="0"/>
              <a:t>Lake Tana Urban Cluster: Bahir Dar, Gondar Debre Tabour, Debre Markos </a:t>
            </a:r>
          </a:p>
          <a:p>
            <a:pPr>
              <a:buFont typeface="Wingdings" pitchFamily="2" charset="2"/>
              <a:buChar char="Ø"/>
            </a:pPr>
            <a:r>
              <a:rPr sz="2400" smtClean="0"/>
              <a:t>South Rift Valley Urban Cluster: Hawassa-Shashemene-Dila; and Hosana-Sodo-Arba Minch </a:t>
            </a:r>
          </a:p>
          <a:p>
            <a:pPr>
              <a:buFont typeface="Wingdings" pitchFamily="2" charset="2"/>
              <a:buChar char="Ø"/>
            </a:pPr>
            <a:r>
              <a:rPr sz="2400" smtClean="0"/>
              <a:t> Eastern Urban Cluster: Dire Dawa, Harar, Jigjiga </a:t>
            </a:r>
          </a:p>
          <a:p>
            <a:pPr>
              <a:buFont typeface="Wingdings" pitchFamily="2" charset="2"/>
              <a:buChar char="Ø"/>
            </a:pPr>
            <a:r>
              <a:rPr sz="2400" smtClean="0"/>
              <a:t>Mekelle Urban Cluster: Mekelle, Adigrat, Shire, Axum </a:t>
            </a:r>
          </a:p>
          <a:p>
            <a:pPr>
              <a:buFont typeface="Wingdings" pitchFamily="2" charset="2"/>
              <a:buChar char="Ø"/>
            </a:pPr>
            <a:r>
              <a:rPr sz="2400" smtClean="0"/>
              <a:t>Dessie- Kombolcha Urban Cluster. </a:t>
            </a:r>
          </a:p>
          <a:p>
            <a:pPr>
              <a:buFont typeface="Wingdings" pitchFamily="2" charset="2"/>
              <a:buChar char="Ø"/>
            </a:pPr>
            <a:r>
              <a:rPr sz="2400" smtClean="0"/>
              <a:t>Jima Urban Cluster: Jima, Agaro, Mizan, Tepi, Gambella </a:t>
            </a:r>
          </a:p>
          <a:p>
            <a:pPr>
              <a:buNone/>
            </a:pPr>
            <a:endParaRPr sz="2400"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lstStyle/>
          <a:p>
            <a:endParaRPr lang="en-US" sz="2400" dirty="0"/>
          </a:p>
        </p:txBody>
      </p:sp>
      <p:sp>
        <p:nvSpPr>
          <p:cNvPr id="3" name="Content Placeholder 2"/>
          <p:cNvSpPr>
            <a:spLocks noGrp="1"/>
          </p:cNvSpPr>
          <p:nvPr>
            <p:ph idx="1"/>
          </p:nvPr>
        </p:nvSpPr>
        <p:spPr>
          <a:xfrm>
            <a:off x="457200" y="762000"/>
            <a:ext cx="8229600" cy="5562600"/>
          </a:xfrm>
        </p:spPr>
        <p:txBody>
          <a:bodyPr/>
          <a:lstStyle/>
          <a:p>
            <a:pPr>
              <a:buNone/>
            </a:pPr>
            <a:r>
              <a:rPr sz="2400" b="1" i="1" smtClean="0"/>
              <a:t>3. Tertiary urban clusters include: </a:t>
            </a:r>
          </a:p>
          <a:p>
            <a:pPr>
              <a:buFont typeface="Wingdings" pitchFamily="2" charset="2"/>
              <a:buChar char="Ø"/>
            </a:pPr>
            <a:r>
              <a:rPr sz="2400" smtClean="0"/>
              <a:t> Nekemte Urban Cluster: Nekemte, Dembidolo, Gimbi, Metu, Assosa </a:t>
            </a:r>
          </a:p>
          <a:p>
            <a:pPr>
              <a:buFont typeface="Wingdings" pitchFamily="2" charset="2"/>
              <a:buChar char="Ø"/>
            </a:pPr>
            <a:r>
              <a:rPr sz="2400" smtClean="0"/>
              <a:t>Gode - Kebri Dahar oasis city network </a:t>
            </a:r>
          </a:p>
          <a:p>
            <a:pPr>
              <a:buFont typeface="Wingdings" pitchFamily="2" charset="2"/>
              <a:buChar char="Ø"/>
            </a:pPr>
            <a:r>
              <a:rPr sz="2400" smtClean="0"/>
              <a:t>Semera-Mille – Asaita oasis city network </a:t>
            </a:r>
          </a:p>
          <a:p>
            <a:r>
              <a:rPr sz="2400" smtClean="0"/>
              <a:t>Like most developing countries, Ethiopia‟s urban population is concentrated in one </a:t>
            </a:r>
            <a:r>
              <a:rPr sz="2400" b="1" smtClean="0"/>
              <a:t>primate city</a:t>
            </a:r>
            <a:r>
              <a:rPr sz="2400" smtClean="0"/>
              <a:t>, Addis Ababa. </a:t>
            </a:r>
          </a:p>
          <a:p>
            <a:r>
              <a:rPr sz="2400" smtClean="0"/>
              <a:t>The population of Addis Ababa grew from 1.4 million in 1984 to 2.2 million in 1995, and to 2.7 million in 2007 representing about 29% of the urban population of the country.</a:t>
            </a:r>
          </a:p>
          <a:p>
            <a:r>
              <a:rPr sz="2400" smtClean="0"/>
              <a:t> Its current estimated population is over four million.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102</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r>
              <a:t>Thus, human-environment interaction involves three distinct aspects: dependency, adaptation, and modification. </a:t>
            </a:r>
          </a:p>
          <a:p>
            <a:pPr>
              <a:lnSpc>
                <a:spcPct val="90000"/>
              </a:lnSpc>
              <a:defRPr lang="en-US"/>
            </a:pPr>
            <a:r>
              <a:t>Dependency refers to the ways in which humans are dependent on nature for a living.</a:t>
            </a:r>
          </a:p>
          <a:p>
            <a:pPr>
              <a:lnSpc>
                <a:spcPct val="90000"/>
              </a:lnSpc>
              <a:defRPr lang="en-US"/>
            </a:pPr>
            <a:r>
              <a:t> Adaptation relates to how humans modify themselves, their lifestyles and their behavior to live in a new environment with new challenges. </a:t>
            </a:r>
          </a:p>
          <a:p>
            <a:pPr>
              <a:lnSpc>
                <a:spcPct val="90000"/>
              </a:lnSpc>
              <a:defRPr lang="en-US"/>
            </a:pPr>
            <a:r>
              <a:t>Modification allowed humans to “conquer” the world for their comfortable living.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80000"/>
              </a:lnSpc>
              <a:buNone/>
              <a:defRPr lang="en-US" sz="2945"/>
            </a:pPr>
            <a:r>
              <a:rPr lang="en-US" b="1"/>
              <a:t>4. Movement </a:t>
            </a:r>
          </a:p>
          <a:p>
            <a:pPr>
              <a:lnSpc>
                <a:spcPct val="80000"/>
              </a:lnSpc>
              <a:defRPr lang="en-US" sz="2945"/>
            </a:pPr>
            <a:r>
              <a:t>Movement entails to the translocation of human beings, their goods, and their ideas from one end of the planet to another. </a:t>
            </a:r>
          </a:p>
          <a:p>
            <a:pPr>
              <a:lnSpc>
                <a:spcPct val="80000"/>
              </a:lnSpc>
              <a:defRPr lang="en-US" sz="2945"/>
            </a:pPr>
            <a:r>
              <a:t>The </a:t>
            </a:r>
            <a:r>
              <a:rPr lang="en-US" b="1"/>
              <a:t>physical movement </a:t>
            </a:r>
            <a:r>
              <a:t>of people allowed the human race to inhabit all the continents and islands of the world.</a:t>
            </a:r>
          </a:p>
          <a:p>
            <a:pPr>
              <a:lnSpc>
                <a:spcPct val="80000"/>
              </a:lnSpc>
              <a:defRPr lang="en-US" sz="2945"/>
            </a:pPr>
            <a:r>
              <a:t> the transport of goods from one place on the Earth to another. </a:t>
            </a:r>
          </a:p>
          <a:p>
            <a:pPr>
              <a:lnSpc>
                <a:spcPct val="80000"/>
              </a:lnSpc>
              <a:defRPr lang="en-US" sz="2945"/>
            </a:pPr>
            <a:r>
              <a:t>The third type of movement is the flow of ideas that allows the unification of the human civilization and promotes its growth and prosperity.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762000"/>
            <a:ext cx="8229600" cy="5364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b="1"/>
              <a:t>5. Region </a:t>
            </a:r>
          </a:p>
          <a:p>
            <a:pPr>
              <a:defRPr lang="en-US"/>
            </a:pPr>
            <a:r>
              <a:t>A region is a geographic area having distinctive characteristics that distinguishes itself from adjacent unit(s) of space.</a:t>
            </a:r>
          </a:p>
          <a:p>
            <a:pPr>
              <a:defRPr lang="en-US"/>
            </a:pPr>
            <a:r>
              <a:t> It could be a formal region that is characterized by homogeneity in terms of a certain phenomenon (soil, temperature, rainfall, or other cultural elements like language, religion, and economy).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r>
              <a:rPr lang="en-US" b="1"/>
              <a:t>Location, Shape and Size of Ethiopia and the Horn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600200"/>
            <a:ext cx="8229600" cy="4526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Horn of Africa is the easternmost extension of African land defined as the region that is home to the countries of Djibouti, Eritrea, Ethiopia, and Somalia, whose cultures have been linked throughout their long history</a:t>
            </a:r>
            <a:r>
              <a:t>. </a:t>
            </a:r>
          </a:p>
          <a:p>
            <a:pPr>
              <a:defRPr lang="en-US"/>
            </a:pPr>
            <a:r>
              <a:rPr lang="en-US" sz="2400"/>
              <a:t>In terms of size, Ethiopia is the largest of all the Horn of African countries, while Djibouti is the smallest. </a:t>
            </a:r>
          </a:p>
          <a:p>
            <a:pPr>
              <a:defRPr lang="en-US"/>
            </a:pPr>
            <a:r>
              <a:rPr lang="en-US" sz="2400"/>
              <a:t>The Horn contains such diverse areas as the highlands of the Ethiopian Plateau, the Ogaden desert, and the Eritrean and Somali coasts. Its coasts are washed by the Red Sea, the Gulf of Aden, and the Indian Ocean,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b="1"/>
              <a:t>Location of Ethiopia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600200"/>
            <a:ext cx="8229600" cy="4526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location of a country or a place on a map or a globe is expressed in two different ways. These are astronomical and relative locations</a:t>
            </a:r>
            <a:r>
              <a:t>.</a:t>
            </a:r>
          </a:p>
          <a:p>
            <a:pPr>
              <a:defRPr lang="en-US"/>
            </a:pPr>
            <a:r>
              <a:rPr lang="en-US" sz="2600"/>
              <a:t>Astronomical location, also known as absolute or mathematical location, states location of places using the lines of latitudes and longitudes. Astronomically, Ethiopia is a landlocked country located between 3oN (</a:t>
            </a:r>
            <a:r>
              <a:rPr lang="en-US" sz="2600" b="1"/>
              <a:t>Moyale</a:t>
            </a:r>
            <a:r>
              <a:rPr lang="en-US" sz="2600"/>
              <a:t>) and 15oN (</a:t>
            </a:r>
            <a:r>
              <a:rPr lang="en-US" sz="2600" b="1"/>
              <a:t>Bademe</a:t>
            </a:r>
            <a:r>
              <a:rPr lang="en-US" sz="2600"/>
              <a:t> - the northernmost tip of Tigray) latitudes and 33oE (</a:t>
            </a:r>
            <a:r>
              <a:rPr lang="en-US" sz="2600" b="1"/>
              <a:t>Akobo</a:t>
            </a:r>
            <a:r>
              <a:rPr lang="en-US" sz="2600"/>
              <a:t>) to 48oE (the tip of </a:t>
            </a:r>
            <a:r>
              <a:rPr lang="en-US" sz="2600" b="1"/>
              <a:t>Ogaden</a:t>
            </a:r>
            <a:r>
              <a:rPr lang="en-US" sz="2600"/>
              <a:t> in the east) longitudes.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762000"/>
            <a:ext cx="8229600" cy="5364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east west distance (150) is longer than the north-south distance (120). </a:t>
            </a:r>
          </a:p>
          <a:p>
            <a:pPr>
              <a:defRPr lang="en-US"/>
            </a:pPr>
            <a:r>
              <a:rPr lang="en-US" sz="2400"/>
              <a:t>The latitudinal and longitudinal extensions are important in two ways. </a:t>
            </a:r>
          </a:p>
          <a:p>
            <a:pPr>
              <a:defRPr lang="en-US"/>
            </a:pPr>
            <a:r>
              <a:rPr lang="en-US" sz="2400"/>
              <a:t>First, as a result of its latitudinal extension the country experiences tropical climate and </a:t>
            </a:r>
          </a:p>
          <a:p>
            <a:pPr>
              <a:defRPr lang="en-US"/>
            </a:pPr>
            <a:r>
              <a:rPr lang="en-US" sz="2400"/>
              <a:t>secondly due to its longitudinal extension there is a difference of one hour between the most easterly and most westerly points of the country.</a:t>
            </a:r>
          </a:p>
          <a:p>
            <a:pPr>
              <a:defRPr lang="en-US"/>
            </a:pPr>
            <a:r>
              <a:rPr lang="en-US" sz="2400"/>
              <a:t> It is only for convenience that the 3 hours-time zone is used in all parts of the country.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endParaRPr lang="en-US" sz="9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Q5B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762000"/>
            <a:ext cx="8229600" cy="5364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Relative location expresses the location of countries or places with reference to the location of other countries (vicinal), landmasses or water bodies. The relative location of Ethiopia is indicated as</a:t>
            </a:r>
          </a:p>
          <a:p>
            <a:pPr>
              <a:defRPr lang="en-US"/>
            </a:pPr>
            <a:r>
              <a:rPr lang="en-US" sz="2400"/>
              <a:t>East of Sudan</a:t>
            </a:r>
          </a:p>
          <a:p>
            <a:pPr>
              <a:defRPr lang="en-US"/>
            </a:pPr>
            <a:r>
              <a:rPr lang="en-US" sz="2400"/>
              <a:t>North west of South Sudan</a:t>
            </a:r>
          </a:p>
          <a:p>
            <a:pPr>
              <a:defRPr lang="en-US"/>
            </a:pPr>
            <a:r>
              <a:rPr lang="en-US" sz="2400"/>
              <a:t>West of Djibouti</a:t>
            </a:r>
          </a:p>
          <a:p>
            <a:pPr>
              <a:defRPr lang="en-US"/>
            </a:pPr>
            <a:r>
              <a:rPr lang="en-US" sz="2400"/>
              <a:t>North of Kenya</a:t>
            </a:r>
          </a:p>
          <a:p>
            <a:pPr>
              <a:defRPr lang="en-US"/>
            </a:pPr>
            <a:r>
              <a:rPr lang="en-US" sz="2400"/>
              <a:t>South of Eritrea</a:t>
            </a:r>
          </a:p>
          <a:p>
            <a:pPr>
              <a:defRPr lang="en-US"/>
            </a:pPr>
            <a:r>
              <a:rPr lang="en-US" sz="2400"/>
              <a:t>North west of the Indian ocean</a:t>
            </a:r>
          </a:p>
          <a:p>
            <a:pPr>
              <a:defRPr lang="en-US"/>
            </a:pPr>
            <a:r>
              <a:rPr lang="en-US" sz="2400"/>
              <a:t>In the Nile basin</a:t>
            </a:r>
          </a:p>
          <a:p>
            <a:pPr>
              <a:defRPr lang="en-US"/>
            </a:pPr>
            <a:r>
              <a:rPr lang="en-US" sz="2400"/>
              <a:t>South of Europe etc	</a:t>
            </a:r>
          </a:p>
          <a:p>
            <a:pPr>
              <a:defRPr lang="en-US"/>
            </a:pPr>
            <a:endParaRPr lang="en-US" sz="2400"/>
          </a:p>
          <a:p>
            <a:pPr>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400"/>
              <a:t>The implications of the location of Ethiopia are described as follows: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371600"/>
            <a:ext cx="8229600" cy="4754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457200" indent="-457200">
              <a:lnSpc>
                <a:spcPct val="90000"/>
              </a:lnSpc>
              <a:buFontTx/>
              <a:buAutoNum type="alphaUcPeriod"/>
              <a:defRPr lang="en-US"/>
            </a:pPr>
            <a:r>
              <a:rPr lang="en-US" sz="2400"/>
              <a:t>Climate: The fact that Ethiopia is located between 30N and 150N (between the Equator and Tropic of Cancer) implies that the country has a tropical climate, though modified by its altitude. </a:t>
            </a:r>
          </a:p>
          <a:p>
            <a:pPr marL="457200" indent="-457200">
              <a:lnSpc>
                <a:spcPct val="90000"/>
              </a:lnSpc>
              <a:buFontTx/>
              <a:buAutoNum type="alphaUcPeriod" startAt="2"/>
              <a:defRPr lang="en-US"/>
            </a:pPr>
            <a:r>
              <a:rPr lang="en-US" sz="2400"/>
              <a:t>Socio-cultural: Ethiopia is one of the earliest recipients of the major world religions namely Christianity, Islam and Judaism due to its proximity to the Middle East, which was the origin of these religions. </a:t>
            </a:r>
          </a:p>
          <a:p>
            <a:pPr>
              <a:lnSpc>
                <a:spcPct val="90000"/>
              </a:lnSpc>
              <a:buNone/>
              <a:defRPr lang="en-US"/>
            </a:pPr>
            <a:r>
              <a:rPr lang="en-US" sz="2400"/>
              <a:t>C. Political: The political history of Ethiopia has been considerably influenced by: </a:t>
            </a:r>
          </a:p>
          <a:p>
            <a:pPr>
              <a:lnSpc>
                <a:spcPct val="90000"/>
              </a:lnSpc>
              <a:buFont typeface="Wingdings" charset="2"/>
              <a:buChar char="Ø"/>
              <a:defRPr lang="en-US"/>
            </a:pPr>
            <a:r>
              <a:rPr lang="en-US" sz="2400"/>
              <a:t>Geopolitical considerations of superpowers. </a:t>
            </a:r>
          </a:p>
          <a:p>
            <a:pPr>
              <a:lnSpc>
                <a:spcPct val="90000"/>
              </a:lnSpc>
              <a:buFont typeface="Wingdings" charset="2"/>
              <a:buChar char="Ø"/>
              <a:defRPr lang="en-US"/>
            </a:pPr>
            <a:r>
              <a:rPr lang="en-US" sz="2400"/>
              <a:t> Adjacency to the Red Sea (a major global trade route). </a:t>
            </a:r>
          </a:p>
          <a:p>
            <a:pPr>
              <a:lnSpc>
                <a:spcPct val="90000"/>
              </a:lnSpc>
              <a:buFont typeface="Wingdings" charset="2"/>
              <a:buChar char="Ø"/>
              <a:defRPr lang="en-US"/>
            </a:pPr>
            <a:r>
              <a:rPr lang="en-US" sz="2400"/>
              <a:t>The Middle East geopolitical paradigms </a:t>
            </a:r>
          </a:p>
          <a:p>
            <a:pPr marL="457200" indent="-457200">
              <a:lnSpc>
                <a:spcPct val="90000"/>
              </a:lnSpc>
              <a:buFontTx/>
              <a:buAutoNum type="alphaUcPeriod" startAt="2"/>
              <a:defRPr lang="en-US"/>
            </a:pPr>
            <a:endParaRPr lang="en-US" sz="2400"/>
          </a:p>
          <a:p>
            <a:pPr marL="457200" indent="-457200">
              <a:lnSpc>
                <a:spcPct val="90000"/>
              </a:lnSpc>
              <a:buFontTx/>
              <a:buAutoNum type="alphaUcPeriod"/>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3R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563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sz="3960"/>
            </a:pPr>
            <a:r>
              <a:rPr lang="en-US" sz="2880"/>
              <a:t>Size of Ethiopia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914400"/>
            <a:ext cx="8229600" cy="54102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Ethiopia with a total area of approximately 1,106,000 square kilometers is the 8th largest country in Africa and 25th in the World. </a:t>
            </a:r>
          </a:p>
          <a:p>
            <a:pPr>
              <a:defRPr lang="en-US"/>
            </a:pPr>
            <a:r>
              <a:rPr lang="en-US" sz="2400"/>
              <a:t>It extends about 1,639 kilometers East-West, and 1,577 kilometers North-South. </a:t>
            </a:r>
          </a:p>
          <a:p>
            <a:pPr>
              <a:defRPr lang="en-US"/>
            </a:pPr>
            <a:r>
              <a:rPr lang="en-US" sz="2400"/>
              <a:t>About 0.7% of the country is covered by water bodies. </a:t>
            </a:r>
          </a:p>
          <a:p>
            <a:pPr>
              <a:defRPr lang="en-US"/>
            </a:pPr>
            <a:r>
              <a:rPr lang="en-US" sz="2400"/>
              <a:t>Advantages and of Ethiopia's large size </a:t>
            </a:r>
          </a:p>
          <a:p>
            <a:pPr>
              <a:buNone/>
              <a:defRPr lang="en-US"/>
            </a:pPr>
            <a:r>
              <a:rPr lang="en-US" sz="2400"/>
              <a:t>1. Possess diverse agro ecological zones 	</a:t>
            </a:r>
          </a:p>
          <a:p>
            <a:pPr>
              <a:buNone/>
              <a:defRPr lang="en-US"/>
            </a:pPr>
            <a:r>
              <a:rPr lang="en-US" sz="2400"/>
              <a:t>2. Possess Variety of natural resources </a:t>
            </a:r>
          </a:p>
          <a:p>
            <a:pPr>
              <a:buNone/>
              <a:defRPr lang="en-US"/>
            </a:pPr>
            <a:r>
              <a:rPr lang="en-US" sz="2400"/>
              <a:t>3. 	 Own extensive arable land 	</a:t>
            </a:r>
          </a:p>
          <a:p>
            <a:pPr>
              <a:buNone/>
              <a:defRPr lang="en-US"/>
            </a:pPr>
            <a:r>
              <a:rPr lang="en-US" sz="2400"/>
              <a:t>4. Have larger population size </a:t>
            </a:r>
          </a:p>
          <a:p>
            <a:pPr marL="457200" indent="-457200">
              <a:buFontTx/>
              <a:buAutoNum type="arabicPlain" startAt="5"/>
              <a:defRPr lang="en-US"/>
            </a:pPr>
            <a:r>
              <a:rPr lang="en-US" sz="2400"/>
              <a:t>Home for diverse cultures 	</a:t>
            </a:r>
          </a:p>
          <a:p>
            <a:pPr>
              <a:buNone/>
              <a:defRPr lang="en-US"/>
            </a:pPr>
            <a:endParaRPr lang="en-US" sz="2400"/>
          </a:p>
          <a:p>
            <a:pPr>
              <a:buNone/>
              <a:defRPr lang="en-US"/>
            </a:pPr>
            <a:endParaRPr lang="en-US" sz="2400"/>
          </a:p>
          <a:p>
            <a:pPr>
              <a:buNone/>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
              </a:ext>
            </a:extLst>
          </p:cNvSpPr>
          <p:nvPr>
            <p:ph type="title"/>
          </p:nvPr>
        </p:nvSpPr>
        <p:spPr>
          <a:xfrm>
            <a:off x="457200" y="274955"/>
            <a:ext cx="8229600" cy="334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pic>
        <p:nvPicPr>
          <p:cNvPr id="3" name="Content Placeholder 2"/>
          <p:cNvPicPr>
            <a:picLocks noGrp="1" noChangeAspect="1" noChangeArrowheads="1"/>
            <a:extLst>
              <a:ext uri="smNativeData">
                <pr:smNativeData xmlns="" xmlns:pr="pr" val="SMDATA_12_1Nm3XR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
              </a:ext>
            </a:extLst>
          </p:cNvPicPr>
          <p:nvPr>
            <p:ph idx="1"/>
          </p:nvPr>
        </p:nvPicPr>
        <p:blipFill>
          <a:blip r:embed="rId2"/>
          <a:stretch>
            <a:fillRect/>
          </a:stretch>
        </p:blipFill>
        <p:spPr>
          <a:xfrm>
            <a:off x="1475632" y="1600200"/>
            <a:ext cx="6192736" cy="4525963"/>
          </a:xfrm>
          <a:prstGeom prst="rect">
            <a:avLst/>
          </a:prstGeom>
          <a:noFill/>
          <a:ln w="12700" cap="flat" cmpd="sng" algn="ctr">
            <a:noFill/>
            <a:prstDash val="solid"/>
            <a:miter lim="800000"/>
            <a:headEnd type="none" w="med" len="med"/>
            <a:tailEnd type="none" w="med" len="med"/>
          </a:ln>
          <a:effectLst/>
        </p:spPr>
      </p:pic>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563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400"/>
              <a:t>disadvantages of Ethiopia's large size</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990600"/>
            <a:ext cx="8229600" cy="5135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a:t>1. Demands greater capital to construct infrastructural facilities </a:t>
            </a:r>
          </a:p>
          <a:p>
            <a:pPr>
              <a:buNone/>
              <a:defRPr lang="en-US"/>
            </a:pPr>
            <a:r>
              <a:rPr lang="en-US" sz="2400"/>
              <a:t>2. Requires large army to protect its territory</a:t>
            </a:r>
          </a:p>
          <a:p>
            <a:pPr>
              <a:buNone/>
              <a:defRPr lang="en-US"/>
            </a:pPr>
            <a:r>
              <a:rPr lang="en-US" sz="2400"/>
              <a:t>3. Difficult for effective administration 	</a:t>
            </a:r>
          </a:p>
          <a:p>
            <a:pPr>
              <a:buNone/>
              <a:defRPr lang="en-US"/>
            </a:pPr>
            <a:r>
              <a:rPr lang="en-US" sz="2400"/>
              <a:t>4. Difficult for socio-economic integration </a:t>
            </a:r>
            <a:r>
              <a:t>	</a:t>
            </a:r>
          </a:p>
          <a:p>
            <a:pPr>
              <a:buNone/>
              <a:defRPr lang="en-US"/>
            </a:pPr>
            <a:endParaRPr/>
          </a:p>
          <a:p>
            <a:pPr>
              <a:defRPr lang="en-US"/>
            </a:pPr>
            <a:endParaRPr/>
          </a:p>
          <a:p>
            <a:pPr>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563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400" b="1"/>
              <a:t>The shape of Ethiopia and its Implication</a:t>
            </a:r>
            <a:endParaRPr lang="en-US" sz="24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066800"/>
            <a:ext cx="8229600" cy="5059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sz="2945"/>
            </a:pPr>
            <a:r>
              <a:rPr lang="en-US" sz="2210"/>
              <a:t>Countries of the World have different kinds of shape that can be divided into five main categories: compact, fragmented, elongated, perforated ( a country completely surrounds  by another country  like Lesotho) and protruded (one portion that is much more elongated than the rest of the country like Myanmar and Eritrea .</a:t>
            </a:r>
          </a:p>
          <a:p>
            <a:pPr>
              <a:buNone/>
              <a:defRPr lang="en-US" sz="2945"/>
            </a:pPr>
            <a:r>
              <a:rPr lang="en-US" sz="2210"/>
              <a:t> There are four most commonly used measures of compactness. These are: </a:t>
            </a:r>
          </a:p>
          <a:p>
            <a:pPr marL="457200" indent="-457200">
              <a:buFontTx/>
              <a:buAutoNum type="arabicPlain"/>
              <a:defRPr lang="en-US" sz="2945"/>
            </a:pPr>
            <a:r>
              <a:rPr lang="en-US" sz="2210"/>
              <a:t>The ratio of area of country to its boundary length: Area-Boundary ratio. The higher the A/B ratio, the greater the degree of compactness. </a:t>
            </a:r>
          </a:p>
          <a:p>
            <a:pPr>
              <a:buNone/>
              <a:defRPr lang="en-US" sz="2945"/>
            </a:pPr>
            <a:r>
              <a:rPr lang="en-US" sz="2210"/>
              <a:t>2. Boundary-Circumference ratio. It measures how far the boundary of a country approximates the circumference of a circle of its own size. Therefore, the nearer the ratio to 1 the more compact the country is. </a:t>
            </a:r>
          </a:p>
          <a:p>
            <a:pPr marL="457200" indent="-457200">
              <a:buFontTx/>
              <a:buAutoNum type="arabicPlain"/>
              <a:defRPr lang="en-US" sz="2945"/>
            </a:pPr>
            <a:endParaRPr lang="en-US" sz="2210"/>
          </a:p>
          <a:p>
            <a:pPr>
              <a:buNone/>
              <a:defRPr lang="en-US" sz="2945"/>
            </a:pPr>
            <a:endParaRPr lang="en-US" sz="221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a:bodyPr>
          <a:lstStyle/>
          <a:p>
            <a:pPr>
              <a:defRPr lang="en-US"/>
            </a:pPr>
            <a:endParaRPr lang="en-US" sz="2400"/>
          </a:p>
          <a:p>
            <a:pPr>
              <a:buNone/>
              <a:defRPr lang="en-US"/>
            </a:pPr>
            <a:r>
              <a:rPr lang="en-US" sz="2400"/>
              <a:t>3. The ratio of the area of the country to the circumference of the smallest inscribing circle: Area-Circumference ratio. It compares the area of the country with the circumference of a circle that passes touching the extreme points on the boundary of the country. The higher the A/C ratio, the greater the degree of compactness. </a:t>
            </a:r>
          </a:p>
          <a:p>
            <a:pPr>
              <a:buNone/>
              <a:defRPr lang="en-US"/>
            </a:pPr>
            <a:r>
              <a:rPr lang="en-US" sz="2400"/>
              <a:t>4. The ratio of the actual area of a country to the smallest possible inscribing circle: Area-Area (A/A‟) ratio. The area of the inscribing circle is the area of the smallest possible circle whose circumference passes through the extreme points on the boundary. Half-length of the longest distance between two extreme points gives radius of the inscribing circle. The nearer the ratio to 1, the more compact the country is. </a:t>
            </a:r>
          </a:p>
          <a:p>
            <a:pPr>
              <a:buNone/>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7918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a:bodyPr>
          <a:lstStyle/>
          <a:p>
            <a:pPr>
              <a:defRPr lang="en-US"/>
            </a:pPr>
            <a:r>
              <a:rPr lang="en-US" b="1"/>
              <a:t>Basic Skills of Map Reading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066800"/>
            <a:ext cx="8229600" cy="5059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A map is a two-dimensional scaled representation of part or whole of the Earth surface on a flat body such as piece of paper, black board, wood or cloth. </a:t>
            </a:r>
          </a:p>
          <a:p>
            <a:pPr>
              <a:buNone/>
              <a:defRPr lang="en-US"/>
            </a:pPr>
            <a:r>
              <a:rPr lang="en-US" sz="2400" b="1"/>
              <a:t>Importance of maps </a:t>
            </a:r>
          </a:p>
          <a:p>
            <a:pPr>
              <a:buFont typeface="Wingdings" charset="2"/>
              <a:buChar char="Ø"/>
              <a:defRPr lang="en-US"/>
            </a:pPr>
            <a:r>
              <a:rPr lang="en-US" sz="2400"/>
              <a:t>Provide the basis for making geographical facts of an area such as relief, drainage, settlement etc. </a:t>
            </a:r>
          </a:p>
          <a:p>
            <a:pPr>
              <a:buFont typeface="Wingdings" charset="2"/>
              <a:buChar char="Ø"/>
              <a:defRPr lang="en-US"/>
            </a:pPr>
            <a:r>
              <a:rPr lang="en-US" sz="2400"/>
              <a:t>Maps are useful for giving location of geographical features by varied methods of grid reference, place naming etc. </a:t>
            </a:r>
          </a:p>
          <a:p>
            <a:pPr>
              <a:buFont typeface="Wingdings" charset="2"/>
              <a:buChar char="Ø"/>
              <a:defRPr lang="en-US"/>
            </a:pPr>
            <a:r>
              <a:rPr lang="en-US" sz="2400"/>
              <a:t>Maps are used on various disciplines like land use planning, military science, aviation, tourism, marine science, population studies, epidemiology, geology, economics, history, archaeology, agriculture etc. </a:t>
            </a:r>
          </a:p>
          <a:p>
            <a:pPr>
              <a:buFont typeface="Wingdings" charset="2"/>
              <a:buChar char="Ø"/>
              <a:defRPr lang="en-US"/>
            </a:pPr>
            <a:endParaRPr lang="en-US" sz="2400"/>
          </a:p>
          <a:p>
            <a:pPr>
              <a:buFont typeface="Wingdings" charset="2"/>
              <a:buChar char="Ø"/>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450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381000"/>
            <a:ext cx="8229600" cy="5745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buFont typeface="Wingdings" charset="2"/>
              <a:buChar char="Ø"/>
              <a:defRPr lang="en-US"/>
            </a:pPr>
            <a:r>
              <a:rPr lang="en-US" sz="2400"/>
              <a:t>Maps are potentially used to asses‟ reliable measurements of</a:t>
            </a:r>
          </a:p>
          <a:p>
            <a:pPr>
              <a:lnSpc>
                <a:spcPct val="90000"/>
              </a:lnSpc>
              <a:buNone/>
              <a:defRPr lang="en-US"/>
            </a:pPr>
            <a:r>
              <a:rPr lang="en-US" sz="2400"/>
              <a:t>the geographical features. The measurements can be of area, distance, direction  etc. </a:t>
            </a:r>
          </a:p>
          <a:p>
            <a:pPr>
              <a:lnSpc>
                <a:spcPct val="90000"/>
              </a:lnSpc>
              <a:buNone/>
              <a:defRPr lang="en-US"/>
            </a:pPr>
            <a:r>
              <a:rPr lang="en-US" b="1"/>
              <a:t>Types of Map </a:t>
            </a:r>
          </a:p>
          <a:p>
            <a:pPr>
              <a:lnSpc>
                <a:spcPct val="90000"/>
              </a:lnSpc>
              <a:defRPr lang="en-US"/>
            </a:pPr>
            <a:r>
              <a:rPr lang="en-US" sz="2400"/>
              <a:t>There are many types of maps according to their purpose and functions.  Generally, they are grouped in to topographical and statistical maps. </a:t>
            </a:r>
          </a:p>
          <a:p>
            <a:pPr>
              <a:lnSpc>
                <a:spcPct val="90000"/>
              </a:lnSpc>
              <a:defRPr lang="en-US"/>
            </a:pPr>
            <a:r>
              <a:rPr lang="en-US" sz="2400" b="1" i="1"/>
              <a:t>1. Topographical maps:  </a:t>
            </a:r>
            <a:r>
              <a:rPr lang="en-US" sz="2400" i="1"/>
              <a:t>shows</a:t>
            </a:r>
            <a:r>
              <a:rPr lang="en-US" sz="2400" b="1" i="1"/>
              <a:t> </a:t>
            </a:r>
            <a:r>
              <a:rPr lang="en-US" sz="2400"/>
              <a:t>two or more natural and cultural features of an area. </a:t>
            </a:r>
          </a:p>
          <a:p>
            <a:pPr>
              <a:lnSpc>
                <a:spcPct val="90000"/>
              </a:lnSpc>
              <a:defRPr lang="en-US"/>
            </a:pPr>
            <a:r>
              <a:rPr lang="en-US" sz="2400"/>
              <a:t>They could be small, medium or large scale depending on the size of the area represented. </a:t>
            </a:r>
          </a:p>
          <a:p>
            <a:pPr>
              <a:lnSpc>
                <a:spcPct val="90000"/>
              </a:lnSpc>
              <a:defRPr lang="en-US"/>
            </a:pPr>
            <a:r>
              <a:rPr lang="en-US" sz="2400"/>
              <a:t>Contents of topographical maps depend on purpose of a map, scale of a map, date of publication, and nature of the land represented </a:t>
            </a:r>
          </a:p>
          <a:p>
            <a:pPr>
              <a:lnSpc>
                <a:spcPct val="90000"/>
              </a:lnSpc>
              <a:buNone/>
              <a:defRPr lang="en-US"/>
            </a:pPr>
            <a:endParaRPr lang="en-US" sz="2400" b="1" i="1"/>
          </a:p>
          <a:p>
            <a:pPr>
              <a:lnSpc>
                <a:spcPct val="90000"/>
              </a:lnSpc>
              <a:buNone/>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endParaRPr/>
          </a:p>
          <a:p>
            <a:pPr>
              <a:lnSpc>
                <a:spcPct val="90000"/>
              </a:lnSpc>
              <a:buNone/>
              <a:defRPr lang="en-US"/>
            </a:pPr>
            <a:r>
              <a:rPr lang="en-US" b="1"/>
              <a:t>2. Special purpose/statistical maps</a:t>
            </a:r>
            <a:r>
              <a:rPr lang="en-US" sz="2400"/>
              <a:t>: show only one geographical element such as temperature, rainfall, settlement, vegetation etc </a:t>
            </a:r>
          </a:p>
          <a:p>
            <a:pPr>
              <a:lnSpc>
                <a:spcPct val="90000"/>
              </a:lnSpc>
              <a:defRPr lang="en-US"/>
            </a:pPr>
            <a:r>
              <a:rPr lang="en-US" b="1"/>
              <a:t>Marginal Information on Maps (Elements of Maps) </a:t>
            </a:r>
          </a:p>
          <a:p>
            <a:pPr>
              <a:lnSpc>
                <a:spcPct val="90000"/>
              </a:lnSpc>
              <a:defRPr lang="en-US"/>
            </a:pPr>
            <a:r>
              <a:rPr lang="en-US" sz="2400"/>
              <a:t>Marginal information is shown on a map to enable the reading and interpretation of the geographical information of an area represented. This includes: </a:t>
            </a:r>
          </a:p>
          <a:p>
            <a:pPr>
              <a:lnSpc>
                <a:spcPct val="90000"/>
              </a:lnSpc>
              <a:buFont typeface="Wingdings" charset="2"/>
              <a:buChar char="Ø"/>
              <a:defRPr lang="en-US"/>
            </a:pPr>
            <a:r>
              <a:rPr lang="en-US" sz="2400" b="1"/>
              <a:t>Title  </a:t>
            </a:r>
            <a:r>
              <a:rPr lang="en-US" sz="2400"/>
              <a:t>is the heading of the given map which tells what the map is all about </a:t>
            </a:r>
            <a:endParaRPr lang="en-US" sz="2400" b="1"/>
          </a:p>
          <a:p>
            <a:pPr>
              <a:lnSpc>
                <a:spcPct val="90000"/>
              </a:lnSpc>
              <a:buFont typeface="Wingdings" charset="2"/>
              <a:buChar char="Ø"/>
              <a:defRPr lang="en-US"/>
            </a:pPr>
            <a:r>
              <a:rPr lang="en-US" sz="2400" b="1"/>
              <a:t>Key (legend): </a:t>
            </a:r>
            <a:r>
              <a:rPr lang="en-US" sz="2400"/>
              <a:t>It is the list of all convectional symbols and signs shown on the map with their interpretation. </a:t>
            </a:r>
          </a:p>
          <a:p>
            <a:pPr>
              <a:lnSpc>
                <a:spcPct val="90000"/>
              </a:lnSpc>
              <a:buFont typeface="Wingdings" charset="2"/>
              <a:buChar char="Ø"/>
              <a:defRPr lang="en-US"/>
            </a:pPr>
            <a:endParaRPr lang="en-US" sz="2400" b="1"/>
          </a:p>
          <a:p>
            <a:pPr>
              <a:lnSpc>
                <a:spcPct val="90000"/>
              </a:lnSpc>
              <a:defRPr lang="en-US"/>
            </a:pPr>
            <a:endParaRPr lang="en-US" sz="2400" b="1"/>
          </a:p>
          <a:p>
            <a:pPr>
              <a:lnSpc>
                <a:spcPct val="90000"/>
              </a:lnSpc>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450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JAB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304800"/>
            <a:ext cx="8229600" cy="5821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Font typeface="Wingdings" charset="2"/>
              <a:buChar char="Ø"/>
              <a:defRPr lang="en-US"/>
            </a:pPr>
            <a:r>
              <a:rPr lang="en-US" b="1"/>
              <a:t>Scale</a:t>
            </a:r>
            <a:r>
              <a:rPr lang="en-US" sz="2400"/>
              <a:t>: It is the ratio between the distance on the map and the actual ground distance.  </a:t>
            </a:r>
          </a:p>
          <a:p>
            <a:pPr>
              <a:buNone/>
              <a:defRPr lang="en-US"/>
            </a:pPr>
            <a:r>
              <a:rPr lang="en-US" sz="2400"/>
              <a:t>Scales enable the map user to interpret the ground measurement like road distance, areal sizes, gradient etc. </a:t>
            </a:r>
          </a:p>
          <a:p>
            <a:pPr>
              <a:buNone/>
              <a:defRPr lang="en-US"/>
            </a:pPr>
            <a:r>
              <a:rPr lang="en-US" sz="2400"/>
              <a:t>It can be expressed as representative fraction, statements/verbal scale, and linear (graphic) scale. </a:t>
            </a:r>
          </a:p>
          <a:p>
            <a:pPr>
              <a:buFont typeface="Wingdings" charset="2"/>
              <a:buChar char="Ø"/>
              <a:defRPr lang="en-US"/>
            </a:pPr>
            <a:r>
              <a:rPr lang="en-US" sz="2400" b="1"/>
              <a:t>North arrow: </a:t>
            </a:r>
            <a:r>
              <a:rPr lang="en-US" sz="2400"/>
              <a:t>It is indicated with the north direction on a map; used to know the other important directions of the mapped area like east, south, and west. </a:t>
            </a:r>
          </a:p>
          <a:p>
            <a:pPr>
              <a:buFont typeface="Wingdings" charset="2"/>
              <a:buChar char="Ø"/>
              <a:defRPr lang="en-US"/>
            </a:pPr>
            <a:r>
              <a:rPr lang="en-US" sz="2400" b="1"/>
              <a:t>Date of compilation: </a:t>
            </a:r>
            <a:r>
              <a:rPr lang="en-US" sz="2400"/>
              <a:t>It is a date of map publication. This enables map users to realize whether the map is updated or outdated. </a:t>
            </a:r>
          </a:p>
          <a:p>
            <a:pPr>
              <a:buFont typeface="Wingdings" charset="2"/>
              <a:buChar char="Ø"/>
              <a:defRPr lang="en-US"/>
            </a:pPr>
            <a:endParaRPr lang="en-US" sz="2400"/>
          </a:p>
          <a:p>
            <a:pPr>
              <a:buFont typeface="Wingdings" charset="2"/>
              <a:buChar char="Ø"/>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0"/>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3200" b="1"/>
              <a:t>CHAPTER TWO </a:t>
            </a:r>
            <a:br>
              <a:rPr lang="en-US" sz="3200" b="1"/>
            </a:br>
            <a:r>
              <a:rPr lang="en-US" sz="3200" b="1"/>
              <a:t>THE GEOLOGY OF ETHIOPIA AND THE HORN </a:t>
            </a:r>
            <a:endParaRPr lang="en-US" sz="32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143000"/>
            <a:ext cx="8229600" cy="5486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a:bodyPr>
          <a:lstStyle/>
          <a:p>
            <a:pPr>
              <a:lnSpc>
                <a:spcPct val="80000"/>
              </a:lnSpc>
              <a:defRPr lang="en-US" sz="2240"/>
            </a:pPr>
            <a:r>
              <a:t>Geology is an Earth science that studies the evolution of the earth, the materials of which it is made of and the processes acting upon them. </a:t>
            </a:r>
          </a:p>
          <a:p>
            <a:pPr>
              <a:lnSpc>
                <a:spcPct val="80000"/>
              </a:lnSpc>
              <a:defRPr lang="en-US" sz="2240"/>
            </a:pPr>
            <a:r>
              <a:t>Much of Geology is concerned with events that took place in the remote past when no one was around to witness them and with features which are far beneath the earth's surface where no one can see them. </a:t>
            </a:r>
          </a:p>
          <a:p>
            <a:pPr>
              <a:lnSpc>
                <a:spcPct val="80000"/>
              </a:lnSpc>
              <a:defRPr lang="en-US" sz="2240"/>
            </a:pPr>
            <a:r>
              <a:t>A great deal of geological understanding must be obtained by inference, using clues from what can be seen and what can be measured. </a:t>
            </a:r>
          </a:p>
          <a:p>
            <a:pPr>
              <a:lnSpc>
                <a:spcPct val="80000"/>
              </a:lnSpc>
              <a:defRPr lang="en-US" sz="2240"/>
            </a:pPr>
            <a:r>
              <a:t>There are many such clues not only the rocks and landforms which can be observed and studied at the Earth's surface, but also those provided by indirect methods</a:t>
            </a:r>
          </a:p>
          <a:p>
            <a:pPr>
              <a:lnSpc>
                <a:spcPct val="80000"/>
              </a:lnSpc>
              <a:defRPr lang="en-US" sz="2240"/>
            </a:pPr>
            <a:r>
              <a:t> such as geophysics (studying earthquake waves which can penetrate deep beneath the Earth's surface), geochemistry (analysis of the detailed composition of rocks which can give clues as to their origin) and geochronology (methods for finding the ages of rocks, usually from the radioactive elements they contain).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g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3RAL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flipV="1">
            <a:off x="457200" y="152400"/>
            <a:ext cx="8229600" cy="152400"/>
          </a:xfrm>
          <a:prstGeom prst="rect">
            <a:avLst/>
          </a:prstGeom>
          <a:noFill/>
          <a:ln w="12700" cap="flat" cmpd="sng" algn="ctr">
            <a:noFill/>
            <a:prstDash val="solid"/>
            <a:miter lim="800000"/>
            <a:headEnd type="none" w="med" len="med"/>
            <a:tailEnd type="none" w="med" len="med"/>
          </a:ln>
          <a:effectLst/>
        </p:spPr>
        <p:txBody>
          <a:bodyPr rot="10800000"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533400"/>
            <a:ext cx="8229600" cy="5867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000"/>
              <a:t>Australian Climatologist Alfred Wagener proposed the hypothesis that the continents were once assembled together as a supercontinent, called the Continental drift Theory. </a:t>
            </a:r>
          </a:p>
          <a:p>
            <a:pPr>
              <a:defRPr lang="en-US"/>
            </a:pPr>
            <a:r>
              <a:rPr lang="en-US" sz="2000"/>
              <a:t>The earth's continents were once bunched up together in to a single huge continent called </a:t>
            </a:r>
            <a:r>
              <a:rPr lang="en-US" sz="2000" b="1" i="1"/>
              <a:t>Pangaea</a:t>
            </a:r>
            <a:r>
              <a:rPr lang="en-US" sz="2000" i="1"/>
              <a:t>. The large super continent was then split into </a:t>
            </a:r>
            <a:r>
              <a:rPr lang="en-US" sz="2000" b="1" i="1"/>
              <a:t>Gondwanaland</a:t>
            </a:r>
            <a:r>
              <a:rPr lang="en-US" sz="2000" i="1"/>
              <a:t> where Africa is a part and </a:t>
            </a:r>
            <a:r>
              <a:rPr lang="en-US" sz="2000" b="1" i="1"/>
              <a:t>Laurasia</a:t>
            </a:r>
            <a:r>
              <a:rPr lang="en-US" sz="2000" i="1"/>
              <a:t>; and later into smaller fragments over the last million years. These then drifted apart to form the present arrangement of continents. </a:t>
            </a:r>
          </a:p>
          <a:p>
            <a:pPr>
              <a:defRPr lang="en-US"/>
            </a:pPr>
            <a:r>
              <a:rPr lang="en-US" sz="2000"/>
              <a:t>Wagener's principal observations were: </a:t>
            </a:r>
          </a:p>
          <a:p>
            <a:pPr marL="457200" indent="-457200">
              <a:buFontTx/>
              <a:buAutoNum type="arabicPlain"/>
              <a:defRPr lang="en-US"/>
            </a:pPr>
            <a:r>
              <a:rPr lang="en-US" sz="2000" b="1" i="1"/>
              <a:t>Fit of the continents: </a:t>
            </a:r>
            <a:r>
              <a:rPr lang="en-US" sz="2000" i="1"/>
              <a:t>The opposing coastlines of continents often fit together </a:t>
            </a:r>
            <a:endParaRPr lang="en-US" sz="2000"/>
          </a:p>
          <a:p>
            <a:pPr>
              <a:buNone/>
              <a:defRPr lang="en-US"/>
            </a:pPr>
            <a:r>
              <a:rPr lang="en-US" sz="2000" b="1" i="1"/>
              <a:t>2. Match of mountain belts, rock types: </a:t>
            </a:r>
            <a:r>
              <a:rPr lang="en-US" sz="2000" i="1"/>
              <a:t>If the continents are reassembled as Pangaea, mountains in West Africa, North America, Greenland, and Western Europe match up </a:t>
            </a:r>
          </a:p>
          <a:p>
            <a:pPr>
              <a:buNone/>
              <a:defRPr lang="en-US"/>
            </a:pPr>
            <a:r>
              <a:rPr lang="en-US" sz="2000" b="1" i="1"/>
              <a:t>3. Paleoclimates</a:t>
            </a:r>
            <a:r>
              <a:rPr lang="en-US" sz="2000" i="1"/>
              <a:t>: rocks formed 200 million years ago in India, Australia, South America, and southern Africa all exhibited evidence of continental glaciations. </a:t>
            </a:r>
          </a:p>
          <a:p>
            <a:pPr>
              <a:buNone/>
              <a:defRPr lang="en-US"/>
            </a:pPr>
            <a:endParaRPr lang="en-US" sz="2400" i="1"/>
          </a:p>
          <a:p>
            <a:pPr marL="457200" indent="-457200">
              <a:buFontTx/>
              <a:buAutoNum type="arabicPlain"/>
              <a:defRPr lang="en-US"/>
            </a:pPr>
            <a:endParaRPr lang="en-US" sz="2400" i="1"/>
          </a:p>
          <a:p>
            <a:pPr>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71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a:pPr>
            <a:r>
              <a:rPr lang="en-US" sz="3200" b="1"/>
              <a:t>The Geologic Processes: Endogenic and Exogenic Force </a:t>
            </a:r>
            <a:endParaRPr lang="en-US" sz="32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219200"/>
            <a:ext cx="8229600" cy="4907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internal processes (endogenic) include volcanic activity and all the tectonic processes (folding, faulting, orogenesis (mountain building), and epeirogenesis (slow rising and sinking of the landmass). These processes result in building of structural and volcanic features like plateaus, rift valleys, Block Mountains, volcanic mountains, etc. </a:t>
            </a:r>
          </a:p>
          <a:p>
            <a:pPr>
              <a:defRPr lang="en-US"/>
            </a:pPr>
            <a:r>
              <a:rPr lang="en-US" sz="2400"/>
              <a:t>The external (exogenic) processes are geomorphic processes. They include weathering, mass transfer, erosion and deposition. They act upon the volcanic and structural landforms by modifying, roughening and lowering them down.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t>Course Aims</a:t>
            </a:r>
          </a:p>
        </p:txBody>
      </p:sp>
      <p:sp>
        <p:nvSpPr>
          <p:cNvPr id="3" name="Content Placeholder 5"/>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
              </a:ext>
            </a:extLst>
          </p:cNvSpPr>
          <p:nvPr>
            <p:ph idx="1"/>
          </p:nvPr>
        </p:nvSpPr>
        <p:spPr>
          <a:xfrm>
            <a:off x="457200" y="1600200"/>
            <a:ext cx="8229600" cy="4526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t>to familiarize students with the  basic  geographic concepts particularly in relation to Ethiopia and the Horn of Africa</a:t>
            </a:r>
          </a:p>
          <a:p>
            <a:pPr>
              <a:defRPr lang="en-US"/>
            </a:pPr>
            <a:r>
              <a:t>to provide students a sense of place and time (geographic literacy)</a:t>
            </a:r>
          </a:p>
          <a:p>
            <a:pPr>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K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639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400"/>
              <a:t>Major geological events of the four era</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838200"/>
            <a:ext cx="8229600" cy="5288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b="1"/>
              <a:t>1. Precambrian Era</a:t>
            </a:r>
            <a:r>
              <a:rPr lang="en-US" b="1"/>
              <a:t>	</a:t>
            </a:r>
          </a:p>
          <a:p>
            <a:pPr>
              <a:buFont typeface="Wingdings" charset="2"/>
              <a:buChar char="Ø"/>
              <a:defRPr lang="en-US"/>
            </a:pPr>
            <a:r>
              <a:rPr lang="en-US" sz="2400"/>
              <a:t>earliest rock formation (4 billion years ago)</a:t>
            </a:r>
          </a:p>
          <a:p>
            <a:pPr>
              <a:buFont typeface="Wingdings" charset="2"/>
              <a:buChar char="Ø"/>
              <a:defRPr lang="en-US"/>
            </a:pPr>
            <a:r>
              <a:rPr lang="en-US" sz="2400"/>
              <a:t> Earliest fossils recorded (3.5 billion years ago)</a:t>
            </a:r>
            <a:r>
              <a:t>	</a:t>
            </a:r>
          </a:p>
          <a:p>
            <a:pPr>
              <a:buFont typeface="Wingdings" charset="2"/>
              <a:buChar char="Ø"/>
              <a:defRPr lang="en-US"/>
            </a:pPr>
            <a:r>
              <a:rPr lang="en-US" sz="2400"/>
              <a:t>Marine fossil invertebrates (600 million) </a:t>
            </a:r>
            <a:r>
              <a:t>	</a:t>
            </a:r>
          </a:p>
          <a:p>
            <a:pPr>
              <a:buNone/>
              <a:defRPr lang="en-US"/>
            </a:pPr>
            <a:r>
              <a:rPr lang="en-US" sz="2400"/>
              <a:t>2</a:t>
            </a:r>
            <a:r>
              <a:rPr lang="en-US" sz="2400" b="1"/>
              <a:t>. Paleozoic Era</a:t>
            </a:r>
            <a:r>
              <a:rPr lang="en-US" sz="2400"/>
              <a:t>	</a:t>
            </a:r>
          </a:p>
          <a:p>
            <a:pPr>
              <a:buFont typeface="Wingdings" charset="2"/>
              <a:buChar char="Ø"/>
              <a:defRPr lang="en-US"/>
            </a:pPr>
            <a:r>
              <a:rPr lang="en-US" sz="2400"/>
              <a:t>Great diversity of marine invertebrates 	</a:t>
            </a:r>
          </a:p>
          <a:p>
            <a:pPr>
              <a:buFont typeface="Wingdings" charset="2"/>
              <a:buChar char="Ø"/>
              <a:defRPr lang="en-US"/>
            </a:pPr>
            <a:r>
              <a:rPr lang="en-US" sz="2400"/>
              <a:t>First fish appeared 		</a:t>
            </a:r>
          </a:p>
          <a:p>
            <a:pPr>
              <a:buFont typeface="Wingdings" charset="2"/>
              <a:buChar char="Ø"/>
              <a:defRPr lang="en-US"/>
            </a:pPr>
            <a:r>
              <a:rPr lang="en-US" sz="2400"/>
              <a:t>First land animals and first forests (408) 	</a:t>
            </a:r>
          </a:p>
          <a:p>
            <a:pPr>
              <a:buFont typeface="Wingdings" charset="2"/>
              <a:buChar char="Ø"/>
              <a:defRPr lang="en-US"/>
            </a:pPr>
            <a:r>
              <a:rPr lang="en-US" sz="2400"/>
              <a:t>Coal-forming forests </a:t>
            </a:r>
          </a:p>
          <a:p>
            <a:pPr>
              <a:buFont typeface="Wingdings" charset="2"/>
              <a:buChar char="Ø"/>
              <a:defRPr lang="en-US"/>
            </a:pPr>
            <a:r>
              <a:rPr lang="en-US" sz="2400"/>
              <a:t>First reptile </a:t>
            </a:r>
            <a:r>
              <a:t>	</a:t>
            </a:r>
          </a:p>
          <a:p>
            <a:pPr>
              <a:buFont typeface="Wingdings" charset="2"/>
              <a:buChar char="Ø"/>
              <a:defRPr lang="en-US"/>
            </a:pPr>
            <a:endParaRPr/>
          </a:p>
          <a:p>
            <a:pPr>
              <a:buFont typeface="Wingdings" charset="2"/>
              <a:buChar char="Ø"/>
              <a:defRPr lang="en-US"/>
            </a:pPr>
            <a:endParaRPr/>
          </a:p>
          <a:p>
            <a:pPr>
              <a:buFont typeface="Wingdings" charset="2"/>
              <a:buChar char="Ø"/>
              <a:defRPr lang="en-US"/>
            </a:pPr>
            <a:endParaRPr/>
          </a:p>
          <a:p>
            <a:pPr>
              <a:defRPr lang="en-US"/>
            </a:pPr>
            <a:endParaRPr lang="en-US" b="1"/>
          </a:p>
          <a:p>
            <a:pPr>
              <a:buNone/>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334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a:t>3</a:t>
            </a:r>
            <a:r>
              <a:rPr lang="en-US" sz="2400" b="1"/>
              <a:t>. Mesozoic Era</a:t>
            </a:r>
            <a:r>
              <a:rPr lang="en-US" sz="2400"/>
              <a:t>	</a:t>
            </a:r>
          </a:p>
          <a:p>
            <a:pPr>
              <a:buFont typeface="Wingdings" charset="2"/>
              <a:buChar char="Ø"/>
              <a:defRPr lang="en-US"/>
            </a:pPr>
            <a:r>
              <a:rPr lang="en-US" sz="2400"/>
              <a:t>First mammals, birds, flowering plants and dinosaurs </a:t>
            </a:r>
          </a:p>
          <a:p>
            <a:pPr>
              <a:buFont typeface="Wingdings" charset="2"/>
              <a:buChar char="Ø"/>
              <a:defRPr lang="en-US"/>
            </a:pPr>
            <a:r>
              <a:rPr lang="en-US" sz="2400"/>
              <a:t>Pangaea (one land mass) begins to break up (200 million years ago)</a:t>
            </a:r>
          </a:p>
          <a:p>
            <a:pPr>
              <a:buFont typeface="Wingdings" charset="2"/>
              <a:buChar char="Ø"/>
              <a:defRPr lang="en-US"/>
            </a:pPr>
            <a:r>
              <a:rPr lang="en-US" sz="2400"/>
              <a:t> Dinosaurs extinct (65 million years ago)</a:t>
            </a:r>
          </a:p>
          <a:p>
            <a:pPr>
              <a:buNone/>
              <a:defRPr lang="en-US"/>
            </a:pPr>
            <a:r>
              <a:rPr lang="en-US" sz="2400"/>
              <a:t>4. </a:t>
            </a:r>
            <a:r>
              <a:rPr lang="en-US" sz="2400" b="1"/>
              <a:t>Cenozoic  Era</a:t>
            </a:r>
          </a:p>
          <a:p>
            <a:pPr>
              <a:buFont typeface="Wingdings" charset="2"/>
              <a:buChar char="Ø"/>
              <a:defRPr lang="en-US"/>
            </a:pPr>
            <a:r>
              <a:rPr lang="en-US" sz="2400"/>
              <a:t>Rocky Mountains (65 million years ago)</a:t>
            </a:r>
          </a:p>
          <a:p>
            <a:pPr>
              <a:buFont typeface="Wingdings" charset="2"/>
              <a:buChar char="Ø"/>
              <a:defRPr lang="en-US"/>
            </a:pPr>
            <a:r>
              <a:rPr lang="en-US" sz="2400"/>
              <a:t>individual continents take shape. </a:t>
            </a:r>
          </a:p>
          <a:p>
            <a:pPr>
              <a:buFont typeface="Wingdings" charset="2"/>
              <a:buChar char="Ø"/>
              <a:defRPr lang="en-US"/>
            </a:pPr>
            <a:r>
              <a:rPr lang="en-US" sz="2400"/>
              <a:t>Major glaciers in North America and Europe (1.5 million years ago) </a:t>
            </a:r>
          </a:p>
          <a:p>
            <a:pPr>
              <a:buFont typeface="Wingdings" charset="2"/>
              <a:buChar char="Ø"/>
              <a:defRPr lang="en-US"/>
            </a:pPr>
            <a:r>
              <a:rPr lang="en-US" sz="2400"/>
              <a:t>Formation  of the  Greatst East African Rift Valley</a:t>
            </a:r>
          </a:p>
          <a:p>
            <a:pPr>
              <a:buFont typeface="Wingdings" charset="2"/>
              <a:buChar char="Ø"/>
              <a:defRPr lang="en-US"/>
            </a:pPr>
            <a:r>
              <a:rPr lang="en-US" sz="2400"/>
              <a:t>Evolution of modern man</a:t>
            </a:r>
            <a:r>
              <a:t>	</a:t>
            </a:r>
          </a:p>
          <a:p>
            <a:pPr>
              <a:buFont typeface="Wingdings" charset="2"/>
              <a:buChar char="Ø"/>
              <a:defRPr lang="en-US"/>
            </a:pPr>
            <a:endParaRPr/>
          </a:p>
          <a:p>
            <a:pPr>
              <a:buNone/>
              <a:defRPr lang="en-US"/>
            </a:pPr>
            <a:endParaRPr lang="en-US" b="1"/>
          </a:p>
          <a:p>
            <a:pPr>
              <a:buFont typeface="Wingdings" charset="2"/>
              <a:buChar char="Ø"/>
              <a:defRPr lang="en-US"/>
            </a:pPr>
            <a:endParaRPr/>
          </a:p>
          <a:p>
            <a:pPr>
              <a:buFont typeface="Wingdings" charset="2"/>
              <a:buChar char="Ø"/>
              <a:defRPr lang="en-US"/>
            </a:pPr>
            <a:endParaRPr/>
          </a:p>
          <a:p>
            <a:pPr>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VABn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639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3200" b="1"/>
              <a:t>Age Dating Techniques </a:t>
            </a:r>
            <a:endParaRPr lang="en-US" sz="32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914400"/>
            <a:ext cx="8229600" cy="5212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buNone/>
              <a:defRPr lang="en-US"/>
            </a:pPr>
            <a:r>
              <a:rPr lang="en-US" sz="2400"/>
              <a:t>There are two techniques of knowing the age of rocks: Relative and absolute age dating. </a:t>
            </a:r>
          </a:p>
          <a:p>
            <a:pPr marL="457200" indent="-457200">
              <a:lnSpc>
                <a:spcPct val="90000"/>
              </a:lnSpc>
              <a:buFontTx/>
              <a:buAutoNum type="alphaUcPeriod"/>
              <a:defRPr lang="en-US"/>
            </a:pPr>
            <a:r>
              <a:rPr lang="en-US" sz="2400" b="1"/>
              <a:t>Relative Dating </a:t>
            </a:r>
          </a:p>
          <a:p>
            <a:pPr marL="457200" indent="-457200">
              <a:lnSpc>
                <a:spcPct val="90000"/>
              </a:lnSpc>
              <a:buNone/>
              <a:defRPr lang="en-US"/>
            </a:pPr>
            <a:r>
              <a:rPr lang="en-US" sz="2400"/>
              <a:t>Relative dating uses geological evidence to assign comparative ages of fossils. </a:t>
            </a:r>
          </a:p>
          <a:p>
            <a:pPr marL="457200" indent="-457200">
              <a:lnSpc>
                <a:spcPct val="90000"/>
              </a:lnSpc>
              <a:buNone/>
              <a:defRPr lang="en-US"/>
            </a:pPr>
            <a:r>
              <a:rPr lang="en-US" sz="2400"/>
              <a:t>Hence, we can use two ways to know the relative age of a rock:</a:t>
            </a:r>
          </a:p>
          <a:p>
            <a:pPr marL="457200" indent="-457200">
              <a:lnSpc>
                <a:spcPct val="90000"/>
              </a:lnSpc>
              <a:buFontTx/>
              <a:buAutoNum type="arabicPlain"/>
              <a:defRPr lang="en-US"/>
            </a:pPr>
            <a:r>
              <a:rPr lang="en-US" sz="2400"/>
              <a:t>one way is to look at any fossils the rock may contain. If any of the fossils are unique to one of the geologic time periods, then the rock was formed during that particular time period. </a:t>
            </a:r>
          </a:p>
          <a:p>
            <a:pPr marL="457200" indent="-457200">
              <a:lnSpc>
                <a:spcPct val="90000"/>
              </a:lnSpc>
              <a:buFontTx/>
              <a:buAutoNum type="arabicPlain"/>
              <a:defRPr lang="en-US"/>
            </a:pPr>
            <a:r>
              <a:rPr lang="en-US" sz="2400"/>
              <a:t>The second way is to use the "What is on top of the older rocks?" When you find layers of rocks in a cliff or hillside, younger rocks are on top of older rocks. But these two methods only give the relative age of rocks -which one is younger and which is older.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d0P/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b="1"/>
              <a:t>B. Absolute Dating </a:t>
            </a:r>
          </a:p>
          <a:p>
            <a:pPr>
              <a:buNone/>
              <a:defRPr lang="en-US"/>
            </a:pPr>
            <a:r>
              <a:rPr lang="en-US" sz="2400"/>
              <a:t>Also known as Radiometric techniques. This technique was developed with discovery of </a:t>
            </a:r>
            <a:r>
              <a:rPr lang="en-US" sz="2400" b="1"/>
              <a:t>radioactivity</a:t>
            </a:r>
            <a:r>
              <a:rPr lang="en-US" sz="2400"/>
              <a:t> in 1896. The regular rates of decay for unstable radioactive elements were found to constitute virtual “clocks” within the earth's rocks. Radioactive elements such as uranium (U) and thorium (Th) decay naturally to form different elements or isotopes of the same element. Every radioactive element has its own half-life.</a:t>
            </a:r>
          </a:p>
          <a:p>
            <a:pPr>
              <a:buNone/>
              <a:defRPr lang="en-US"/>
            </a:pPr>
            <a:r>
              <a:rPr lang="en-US" sz="2400"/>
              <a:t> At the end of the period constituting one half-life, half of the original quantity of radioactive element has decayed; after another half-life, half of what was left is halved again, leaving one-fourth of the original, and so on. One of the major techniques include: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buKQ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487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4WTe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838200"/>
            <a:ext cx="8229600" cy="5288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457200" indent="-457200">
              <a:buFontTx/>
              <a:buAutoNum type="alphaUcPeriod"/>
              <a:defRPr lang="en-US"/>
            </a:pPr>
            <a:r>
              <a:rPr lang="en-US" sz="2400" i="1"/>
              <a:t>Carbon-14 Technique: Upon the organism's death, carbon-14 begins to disintegrate at a known rate, and no further replacement of carbon from atmospheric carbon dioxide can take place. </a:t>
            </a:r>
          </a:p>
          <a:p>
            <a:pPr marL="457200" indent="-457200">
              <a:buNone/>
              <a:defRPr lang="en-US"/>
            </a:pPr>
            <a:r>
              <a:rPr lang="en-US" sz="2400" i="1"/>
              <a:t>Carbon-14 has half-life of 5730 years. </a:t>
            </a:r>
          </a:p>
          <a:p>
            <a:pPr marL="457200" indent="-457200">
              <a:buNone/>
              <a:defRPr lang="en-US"/>
            </a:pPr>
            <a:endParaRPr lang="en-US" sz="2400" i="1"/>
          </a:p>
          <a:p>
            <a:pPr>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lE1E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334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a:pPr>
            <a:r>
              <a:rPr lang="en-US" sz="2800" b="1"/>
              <a:t>The Spatial Extent of the Rift Valley </a:t>
            </a:r>
            <a:endParaRPr lang="en-US" sz="28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uBsA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838200"/>
            <a:ext cx="8229600" cy="5288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Ethiopian Rift Valley is part of the Great East African Rift system that extends from Palestine-Jordan in the north to Malawi-Mozambique in the south, for a distance of about 7,200 km, 5,600 km in Africa and 1,700 km in Eritrea and Ethiopia. </a:t>
            </a:r>
          </a:p>
          <a:p>
            <a:pPr>
              <a:defRPr lang="en-US"/>
            </a:pPr>
            <a:r>
              <a:rPr lang="en-US" sz="2400"/>
              <a:t>On land, the widest part of the Rift Valley is the Afar Triangle (200-300 km). </a:t>
            </a:r>
          </a:p>
          <a:p>
            <a:pPr>
              <a:defRPr lang="en-US"/>
            </a:pPr>
            <a:r>
              <a:rPr lang="en-US" sz="2400"/>
              <a:t>The Red Sea, the Gulf of Aden, and the East African System meet and form the triangular depression of the Afar where the Kobar Sink lies about 125 meters below sea level. </a:t>
            </a:r>
          </a:p>
          <a:p>
            <a:pPr>
              <a:defRPr lang="en-US"/>
            </a:pPr>
            <a:r>
              <a:rPr lang="en-US" sz="2400"/>
              <a:t>The Rift Valley region of Ethiopian is the most </a:t>
            </a:r>
            <a:r>
              <a:rPr lang="en-US" sz="2400" b="1" i="1"/>
              <a:t>unstable</a:t>
            </a:r>
            <a:r>
              <a:rPr lang="en-US" sz="2400" i="1"/>
              <a:t> part of the country. There are numerous hot springs, fumaroles, active volcanoes and frequent earthquakes.</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IAU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AECI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533400"/>
            <a:ext cx="8229600" cy="5593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i="1"/>
              <a:t> </a:t>
            </a:r>
            <a:r>
              <a:rPr lang="en-US" sz="2400" i="1"/>
              <a:t>The formation of the Rift Valley has the following structural (physiographic) effects: </a:t>
            </a:r>
            <a:endParaRPr lang="en-US" sz="2400"/>
          </a:p>
          <a:p>
            <a:pPr>
              <a:buFont typeface="Wingdings" charset="2"/>
              <a:buChar char="Ø"/>
              <a:defRPr lang="en-US"/>
            </a:pPr>
            <a:r>
              <a:rPr lang="en-US" sz="2400"/>
              <a:t>It divides the Ethiopian Plateau into two </a:t>
            </a:r>
          </a:p>
          <a:p>
            <a:pPr>
              <a:buFont typeface="Wingdings" charset="2"/>
              <a:buChar char="Ø"/>
              <a:defRPr lang="en-US"/>
            </a:pPr>
            <a:r>
              <a:rPr lang="en-US" sz="2400"/>
              <a:t>It separates the Arabian landmass from African landmass </a:t>
            </a:r>
          </a:p>
          <a:p>
            <a:pPr>
              <a:buFont typeface="Wingdings" charset="2"/>
              <a:buChar char="Ø"/>
              <a:defRPr lang="en-US"/>
            </a:pPr>
            <a:r>
              <a:rPr lang="en-US" sz="2400"/>
              <a:t>It causes the formation of the Dead Sea, Red Sea and the Gulf of Aden</a:t>
            </a:r>
          </a:p>
          <a:p>
            <a:pPr>
              <a:buFont typeface="Wingdings" charset="2"/>
              <a:buChar char="Ø"/>
              <a:defRPr lang="en-US"/>
            </a:pPr>
            <a:r>
              <a:rPr lang="en-US" sz="2400"/>
              <a:t>It creates basins and fault depressions on which the Rift Valley lakes are formed. </a:t>
            </a:r>
          </a:p>
          <a:p>
            <a:pPr>
              <a:buFont typeface="Wingdings" charset="2"/>
              <a:buChar char="Ø"/>
              <a:defRPr lang="en-US"/>
            </a:pPr>
            <a:endParaRPr lang="en-US" sz="2400"/>
          </a:p>
          <a:p>
            <a:pPr>
              <a:buFont typeface="Wingdings" charset="2"/>
              <a:buChar char="Ø"/>
              <a:defRPr lang="en-US"/>
            </a:pPr>
            <a:endParaRPr lang="en-US" sz="2400"/>
          </a:p>
          <a:p>
            <a:pPr>
              <a:buFont typeface="Wingdings" charset="2"/>
              <a:buChar char="Ø"/>
              <a:defRPr lang="en-US"/>
            </a:pPr>
            <a:endParaRPr lang="en-US" sz="2400"/>
          </a:p>
          <a:p>
            <a:pPr>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400" b="1"/>
              <a:t>CHAPTER THREE </a:t>
            </a:r>
            <a:br>
              <a:rPr lang="en-US" sz="2400" b="1"/>
            </a:br>
            <a:r>
              <a:rPr lang="en-US" sz="2400" b="1"/>
              <a:t>THE TOPOGRAPHY OF ETHIOPIA AND THE HORN </a:t>
            </a:r>
            <a:endParaRPr lang="en-US" sz="24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295400"/>
            <a:ext cx="8229600" cy="50292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buNone/>
              <a:defRPr lang="en-US" sz="2945"/>
            </a:pPr>
            <a:r>
              <a:rPr lang="en-US" sz="2210" b="1" dirty="0"/>
              <a:t>General Characteristics of the Ethiopian </a:t>
            </a:r>
            <a:r>
              <a:rPr lang="en-US" sz="2210" b="1" dirty="0" err="1"/>
              <a:t>Physiography</a:t>
            </a:r>
            <a:r>
              <a:rPr lang="en-US" sz="2210" b="1" dirty="0"/>
              <a:t> </a:t>
            </a:r>
          </a:p>
          <a:p>
            <a:pPr>
              <a:lnSpc>
                <a:spcPct val="90000"/>
              </a:lnSpc>
              <a:defRPr lang="en-US" sz="2945"/>
            </a:pPr>
            <a:r>
              <a:rPr lang="en-US" sz="2210" dirty="0"/>
              <a:t>The Ethiopian landform is characterized by great diversity. There are flat-topped plateaus, high and rugged mountains, deep river gorges and vast plains. </a:t>
            </a:r>
          </a:p>
          <a:p>
            <a:pPr>
              <a:lnSpc>
                <a:spcPct val="90000"/>
              </a:lnSpc>
              <a:defRPr lang="en-US" sz="2945"/>
            </a:pPr>
            <a:r>
              <a:rPr lang="en-US" sz="2210" dirty="0"/>
              <a:t>Altitude ranges from 125 meters below sea level (</a:t>
            </a:r>
            <a:r>
              <a:rPr lang="en-US" sz="2210" dirty="0" err="1"/>
              <a:t>Kobar</a:t>
            </a:r>
            <a:r>
              <a:rPr lang="en-US" sz="2210" dirty="0"/>
              <a:t> Sink) to the highest mountain in Ethiopia, Mount </a:t>
            </a:r>
            <a:r>
              <a:rPr lang="en-US" sz="2210" dirty="0" err="1"/>
              <a:t>Ras</a:t>
            </a:r>
            <a:r>
              <a:rPr lang="en-US" sz="2210" dirty="0"/>
              <a:t> </a:t>
            </a:r>
            <a:r>
              <a:rPr lang="en-US" sz="2210" dirty="0" err="1"/>
              <a:t>Dashen</a:t>
            </a:r>
            <a:r>
              <a:rPr lang="en-US" sz="2210" dirty="0"/>
              <a:t> (4,620 </a:t>
            </a:r>
            <a:r>
              <a:rPr lang="en-US" sz="2210" dirty="0" err="1"/>
              <a:t>m.a.s.l</a:t>
            </a:r>
            <a:r>
              <a:rPr lang="en-US" sz="2210" dirty="0"/>
              <a:t>), which is the fourth highest mountain in Africa. </a:t>
            </a:r>
          </a:p>
          <a:p>
            <a:pPr>
              <a:lnSpc>
                <a:spcPct val="90000"/>
              </a:lnSpc>
              <a:defRPr lang="en-US" sz="2945"/>
            </a:pPr>
            <a:r>
              <a:rPr lang="en-US" sz="2210" dirty="0"/>
              <a:t>Ethiopia has the largest proportion of elevated landmass in the African continent. It is sometimes described as the </a:t>
            </a:r>
            <a:r>
              <a:rPr lang="en-US" sz="2210" b="1" dirty="0"/>
              <a:t>Roof of East Africa</a:t>
            </a:r>
            <a:r>
              <a:rPr lang="en-US" sz="2210" dirty="0"/>
              <a:t> because of its height and large area. </a:t>
            </a:r>
          </a:p>
          <a:p>
            <a:pPr>
              <a:lnSpc>
                <a:spcPct val="90000"/>
              </a:lnSpc>
              <a:defRPr lang="en-US" sz="2945"/>
            </a:pPr>
            <a:r>
              <a:rPr lang="en-US" sz="2210" dirty="0"/>
              <a:t>More than 50% of the Ethiopian landmass is above 1,000 meters of elevation; and above 1,500 meters makes 44% of the country. Half of this, in turn, is at more than 2,000 meters above sea level.</a:t>
            </a:r>
          </a:p>
          <a:p>
            <a:pPr>
              <a:lnSpc>
                <a:spcPct val="90000"/>
              </a:lnSpc>
              <a:defRPr lang="en-US" sz="2945"/>
            </a:pPr>
            <a:r>
              <a:rPr lang="en-US" sz="2210" dirty="0"/>
              <a:t> Most of the Ethiopian Highlands are part of central and northern Ethiopia, and its northernmost portion extends into Eritrea.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sz="2945"/>
            </a:pPr>
            <a:r>
              <a:rPr lang="en-US" sz="2210"/>
              <a:t>The highland core, on the other hand, is encircled by semi-arid and lowlands. </a:t>
            </a:r>
          </a:p>
          <a:p>
            <a:pPr>
              <a:defRPr lang="en-US" sz="2945"/>
            </a:pPr>
            <a:r>
              <a:rPr lang="en-US" sz="2210"/>
              <a:t>The Ethiopian Highlands are rugged mass of mountains, situated in the Horn of Africa. </a:t>
            </a:r>
          </a:p>
          <a:p>
            <a:pPr>
              <a:defRPr lang="en-US" sz="2945"/>
            </a:pPr>
            <a:r>
              <a:rPr lang="en-US" sz="2210"/>
              <a:t>They have been dissected by several rivers and ravines which have cut deep gorges. </a:t>
            </a:r>
          </a:p>
          <a:p>
            <a:pPr>
              <a:defRPr lang="en-US" sz="2945"/>
            </a:pPr>
            <a:r>
              <a:rPr lang="en-US" sz="2210"/>
              <a:t>They have been divided into several regions and mountain systems. </a:t>
            </a:r>
          </a:p>
          <a:p>
            <a:pPr>
              <a:defRPr lang="en-US" sz="2945"/>
            </a:pPr>
            <a:r>
              <a:rPr lang="en-US" sz="2210"/>
              <a:t>Most of the country consists of high plateau and mountain ranges that are sources of many rivers and streams that made the country to be described as the “</a:t>
            </a:r>
            <a:r>
              <a:rPr lang="en-US" sz="2210" b="1"/>
              <a:t>Water Tower of East Africa</a:t>
            </a:r>
            <a:r>
              <a:rPr lang="en-US" sz="2210"/>
              <a:t>”. </a:t>
            </a:r>
          </a:p>
          <a:p>
            <a:pPr>
              <a:defRPr lang="en-US" sz="2945"/>
            </a:pPr>
            <a:r>
              <a:rPr lang="en-US" sz="2210"/>
              <a:t>The diversity in topography is accompanied by differences in other natural features such as soil, climate, vegetation and wild life. Likewise, the socio-cultural and economic phenomena are also affected by the topography.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a:bodyPr>
          <a:lstStyle/>
          <a:p>
            <a:pPr>
              <a:lnSpc>
                <a:spcPct val="90000"/>
              </a:lnSpc>
              <a:buNone/>
              <a:defRPr lang="en-US"/>
            </a:pPr>
            <a:r>
              <a:rPr lang="en-US" sz="2400" dirty="0"/>
              <a:t>Taking the 1,000 meters contour line for the highland-lowland demarcation, one observes the following contrasting features between the Ethiopian highlands and lowlands: </a:t>
            </a:r>
          </a:p>
          <a:p>
            <a:pPr>
              <a:lnSpc>
                <a:spcPct val="90000"/>
              </a:lnSpc>
              <a:buNone/>
              <a:defRPr lang="en-US"/>
            </a:pPr>
            <a:r>
              <a:rPr dirty="0"/>
              <a:t>Characteristics</a:t>
            </a:r>
            <a:r>
              <a:rPr lang="en-US" sz="2400" dirty="0"/>
              <a:t> of </a:t>
            </a:r>
            <a:r>
              <a:rPr dirty="0"/>
              <a:t>Ethiopian</a:t>
            </a:r>
            <a:r>
              <a:rPr lang="en-US" sz="2400" dirty="0"/>
              <a:t> highlands: </a:t>
            </a:r>
          </a:p>
          <a:p>
            <a:pPr>
              <a:lnSpc>
                <a:spcPct val="90000"/>
              </a:lnSpc>
              <a:buFont typeface="Wingdings" charset="2"/>
              <a:buChar char="Ø"/>
              <a:defRPr lang="en-US"/>
            </a:pPr>
            <a:r>
              <a:rPr lang="en-US" sz="2400" dirty="0"/>
              <a:t> Moderate and high amount of rainfall (&gt;600 mm per year).</a:t>
            </a:r>
          </a:p>
          <a:p>
            <a:pPr>
              <a:lnSpc>
                <a:spcPct val="90000"/>
              </a:lnSpc>
              <a:buFont typeface="Wingdings" charset="2"/>
              <a:buChar char="Ø"/>
              <a:defRPr lang="en-US"/>
            </a:pPr>
            <a:r>
              <a:rPr lang="en-US" sz="2400" dirty="0"/>
              <a:t>Lower mean annual temperature (&lt;</a:t>
            </a:r>
            <a:r>
              <a:rPr lang="en-US" sz="2400" dirty="0" smtClean="0"/>
              <a:t>20</a:t>
            </a:r>
            <a:r>
              <a:rPr lang="en-US" sz="2000" dirty="0" smtClean="0"/>
              <a:t>0</a:t>
            </a:r>
            <a:r>
              <a:rPr lang="en-US" sz="2400" dirty="0" smtClean="0"/>
              <a:t>C</a:t>
            </a:r>
            <a:r>
              <a:rPr lang="en-US" sz="2400" dirty="0"/>
              <a:t>). </a:t>
            </a:r>
          </a:p>
          <a:p>
            <a:pPr>
              <a:lnSpc>
                <a:spcPct val="90000"/>
              </a:lnSpc>
              <a:buFont typeface="Wingdings" charset="2"/>
              <a:buChar char="Ø"/>
              <a:defRPr lang="en-US"/>
            </a:pPr>
            <a:r>
              <a:rPr lang="en-US" sz="2400" dirty="0"/>
              <a:t> The climate is favorable for biotic life. </a:t>
            </a:r>
          </a:p>
          <a:p>
            <a:pPr>
              <a:lnSpc>
                <a:spcPct val="90000"/>
              </a:lnSpc>
              <a:buFont typeface="Wingdings" charset="2"/>
              <a:buChar char="Ø"/>
              <a:defRPr lang="en-US"/>
            </a:pPr>
            <a:r>
              <a:rPr lang="en-US" sz="2400" dirty="0"/>
              <a:t> Rain-fed agriculture is possible. </a:t>
            </a:r>
          </a:p>
          <a:p>
            <a:pPr>
              <a:lnSpc>
                <a:spcPct val="90000"/>
              </a:lnSpc>
              <a:buFont typeface="Wingdings" charset="2"/>
              <a:buChar char="Ø"/>
              <a:defRPr lang="en-US"/>
            </a:pPr>
            <a:r>
              <a:rPr lang="en-US" sz="2400" dirty="0"/>
              <a:t> Free from tropical diseases. </a:t>
            </a:r>
          </a:p>
          <a:p>
            <a:pPr>
              <a:lnSpc>
                <a:spcPct val="90000"/>
              </a:lnSpc>
              <a:buFont typeface="Wingdings" charset="2"/>
              <a:buChar char="Ø"/>
              <a:defRPr lang="en-US"/>
            </a:pPr>
            <a:r>
              <a:rPr lang="en-US" sz="2400" dirty="0"/>
              <a:t> Attractive for human habitation and densely settled. </a:t>
            </a:r>
          </a:p>
          <a:p>
            <a:pPr>
              <a:lnSpc>
                <a:spcPct val="90000"/>
              </a:lnSpc>
              <a:buNone/>
              <a:defRPr lang="en-US"/>
            </a:pPr>
            <a:r>
              <a:rPr lang="en-US" sz="2400" dirty="0"/>
              <a:t>These highlands make up nearly 56% of the area of </a:t>
            </a:r>
            <a:r>
              <a:rPr lang="en-US" sz="2400" dirty="0" smtClean="0"/>
              <a:t>Ethiopia.</a:t>
            </a:r>
          </a:p>
          <a:p>
            <a:pPr>
              <a:lnSpc>
                <a:spcPct val="90000"/>
              </a:lnSpc>
              <a:buNone/>
              <a:defRPr lang="en-US"/>
            </a:pPr>
            <a:r>
              <a:rPr lang="en-US" sz="2400" dirty="0" smtClean="0"/>
              <a:t>This </a:t>
            </a:r>
            <a:r>
              <a:rPr lang="en-US" sz="2400" dirty="0"/>
              <a:t>is further subdivided into lower highland (1,000 - </a:t>
            </a:r>
            <a:r>
              <a:rPr lang="en-US" sz="2400" dirty="0" smtClean="0"/>
              <a:t> 2,00masl), which </a:t>
            </a:r>
            <a:r>
              <a:rPr lang="en-US" sz="2400" dirty="0"/>
              <a:t>make up 35% and higher highland (&gt;2,000 </a:t>
            </a:r>
            <a:r>
              <a:rPr lang="en-US" sz="2400" dirty="0" err="1" smtClean="0"/>
              <a:t>masl</a:t>
            </a:r>
            <a:r>
              <a:rPr lang="en-US" sz="2400" dirty="0" smtClean="0"/>
              <a:t>) constituting </a:t>
            </a:r>
            <a:r>
              <a:rPr lang="en-US" sz="2400" dirty="0"/>
              <a:t>nearly 21%. </a:t>
            </a:r>
          </a:p>
          <a:p>
            <a:pPr>
              <a:lnSpc>
                <a:spcPct val="90000"/>
              </a:lnSpc>
              <a:buNone/>
              <a:defRPr lang="en-US"/>
            </a:pP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868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3200"/>
              <a:t>Course Objectives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219200"/>
            <a:ext cx="8229600" cy="4907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a:bodyPr>
          <a:lstStyle/>
          <a:p>
            <a:pPr>
              <a:defRPr lang="en-US"/>
            </a:pPr>
            <a:r>
              <a:rPr lang="en-US" sz="2400"/>
              <a:t>Describe the location, shape and size of Ethiopia and the Horn</a:t>
            </a:r>
          </a:p>
          <a:p>
            <a:pPr>
              <a:defRPr lang="en-US"/>
            </a:pPr>
            <a:r>
              <a:rPr lang="en-US" sz="2400"/>
              <a:t> Explain the implications of location, shape and size of Ethiopia and the Horn on the physical environment, socioeconomic and political aspects</a:t>
            </a:r>
            <a:r>
              <a:t>.</a:t>
            </a:r>
          </a:p>
          <a:p>
            <a:pPr>
              <a:defRPr lang="en-US"/>
            </a:pPr>
            <a:r>
              <a:rPr lang="en-US" sz="2400"/>
              <a:t>Elaborate the major geological events; the resultant landforms and mineral resources of Ethiopia and the Horn</a:t>
            </a:r>
          </a:p>
          <a:p>
            <a:pPr>
              <a:defRPr lang="en-US"/>
            </a:pPr>
            <a:r>
              <a:rPr lang="en-US" sz="2400"/>
              <a:t>Identify the major drainage systems and water resources of Ethiopia and their implications for regional development and integration</a:t>
            </a:r>
          </a:p>
          <a:p>
            <a:pPr>
              <a:defRPr lang="en-US"/>
            </a:pPr>
            <a:r>
              <a:rPr lang="en-US" sz="2400"/>
              <a:t>Develop an understanding of the climate of Ethiopia, its dynamics and implications on the livelihoods of its inhabitants</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dirty="0"/>
              <a:t>Characteristics of Ethiopian lowlands: </a:t>
            </a:r>
          </a:p>
          <a:p>
            <a:pPr>
              <a:buFont typeface="Wingdings" charset="2"/>
              <a:buChar char="Ø"/>
              <a:defRPr lang="en-US"/>
            </a:pPr>
            <a:r>
              <a:rPr lang="en-US" sz="2400" dirty="0"/>
              <a:t> accounts for about 44% </a:t>
            </a:r>
          </a:p>
          <a:p>
            <a:pPr>
              <a:buFont typeface="Wingdings" charset="2"/>
              <a:buChar char="Ø"/>
              <a:defRPr lang="en-US"/>
            </a:pPr>
            <a:r>
              <a:rPr lang="en-US" sz="2400" dirty="0"/>
              <a:t>Fewer amounts of rainfall and higher temperature. </a:t>
            </a:r>
          </a:p>
          <a:p>
            <a:pPr>
              <a:buFont typeface="Wingdings" charset="2"/>
              <a:buChar char="Ø"/>
              <a:defRPr lang="en-US"/>
            </a:pPr>
            <a:r>
              <a:rPr lang="en-US" sz="2400" dirty="0"/>
              <a:t>High prevalence of tropical diseases. </a:t>
            </a:r>
          </a:p>
          <a:p>
            <a:pPr>
              <a:buFont typeface="Wingdings" charset="2"/>
              <a:buChar char="Ø"/>
              <a:defRPr lang="en-US"/>
            </a:pPr>
            <a:r>
              <a:rPr lang="en-US" sz="2400" dirty="0"/>
              <a:t>Lower population densities. </a:t>
            </a:r>
          </a:p>
          <a:p>
            <a:pPr>
              <a:buFont typeface="Wingdings" charset="2"/>
              <a:buChar char="Ø"/>
              <a:defRPr lang="en-US"/>
            </a:pPr>
            <a:r>
              <a:rPr lang="en-US" sz="2400" dirty="0"/>
              <a:t>Nomadic and semi-nomadic economic life. </a:t>
            </a:r>
          </a:p>
          <a:p>
            <a:pPr>
              <a:buFont typeface="Wingdings" charset="2"/>
              <a:buChar char="Ø"/>
              <a:defRPr lang="en-US"/>
            </a:pPr>
            <a:r>
              <a:rPr lang="en-US" sz="2400" dirty="0"/>
              <a:t>Vast plain lands favorable for irrigation agriculture along the lower river basins. </a:t>
            </a:r>
          </a:p>
          <a:p>
            <a:pPr>
              <a:buFont typeface="Wingdings" charset="2"/>
              <a:buChar char="Ø"/>
              <a:defRPr lang="en-US"/>
            </a:pPr>
            <a:endParaRPr lang="en-US" sz="2400" dirty="0"/>
          </a:p>
          <a:p>
            <a:pPr>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639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800" b="1"/>
              <a:t>The Physiographic Divisions of Ethiopia </a:t>
            </a:r>
            <a:endParaRPr lang="en-US" sz="28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381000" y="914400"/>
            <a:ext cx="8305800" cy="5212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80000"/>
              </a:lnSpc>
              <a:defRPr lang="en-US" sz="2465"/>
            </a:pPr>
            <a:r>
              <a:rPr lang="en-US" sz="1850"/>
              <a:t>Following the structural divisions brought about by the geologic processes of the Cenozoic Era, three major physiographic units can be identified in Ethiopia. These are: </a:t>
            </a:r>
          </a:p>
          <a:p>
            <a:pPr>
              <a:lnSpc>
                <a:spcPct val="80000"/>
              </a:lnSpc>
              <a:buNone/>
              <a:defRPr lang="en-US" sz="2465"/>
            </a:pPr>
            <a:r>
              <a:rPr lang="en-US" sz="1850"/>
              <a:t>1. The Western highlands and lowlands </a:t>
            </a:r>
          </a:p>
          <a:p>
            <a:pPr>
              <a:lnSpc>
                <a:spcPct val="80000"/>
              </a:lnSpc>
              <a:buNone/>
              <a:defRPr lang="en-US" sz="2465"/>
            </a:pPr>
            <a:r>
              <a:rPr lang="en-US" sz="1850"/>
              <a:t>2. The South-eastern (Eastern) highlands and lowlands </a:t>
            </a:r>
          </a:p>
          <a:p>
            <a:pPr>
              <a:lnSpc>
                <a:spcPct val="80000"/>
              </a:lnSpc>
              <a:buNone/>
              <a:defRPr lang="en-US" sz="2465"/>
            </a:pPr>
            <a:r>
              <a:rPr lang="en-US" sz="1850"/>
              <a:t>3. The Rift Valley </a:t>
            </a:r>
          </a:p>
          <a:p>
            <a:pPr>
              <a:lnSpc>
                <a:spcPct val="80000"/>
              </a:lnSpc>
              <a:buNone/>
              <a:defRPr lang="en-US" sz="2465"/>
            </a:pPr>
            <a:r>
              <a:rPr lang="en-US" b="1"/>
              <a:t>      1. The Western Highlands and Lowlands</a:t>
            </a:r>
          </a:p>
          <a:p>
            <a:pPr>
              <a:lnSpc>
                <a:spcPct val="80000"/>
              </a:lnSpc>
              <a:buNone/>
              <a:defRPr lang="en-US" sz="2465"/>
            </a:pPr>
            <a:r>
              <a:rPr lang="en-US" b="1"/>
              <a:t> </a:t>
            </a:r>
            <a:r>
              <a:rPr lang="en-US" sz="2385"/>
              <a:t>This physiographic unit includes all the area west of the Rift Valley. It extends from north to south encompassing nearly the whole western half of Ethiopia. </a:t>
            </a:r>
          </a:p>
          <a:p>
            <a:pPr>
              <a:lnSpc>
                <a:spcPct val="80000"/>
              </a:lnSpc>
              <a:buNone/>
              <a:defRPr lang="en-US" sz="2465"/>
            </a:pPr>
            <a:r>
              <a:rPr lang="en-US" sz="2385"/>
              <a:t>It makes up about 44% of the area of the country. In the east the western escarpment of the Rift Valley bound it, whereas westward, the land gradually descends in altitude until it merges into the western foothills and lowlands, along the Sudan and South Sudan border. </a:t>
            </a:r>
          </a:p>
          <a:p>
            <a:pPr>
              <a:lnSpc>
                <a:spcPct val="80000"/>
              </a:lnSpc>
              <a:buNone/>
              <a:defRPr lang="en-US" sz="2465"/>
            </a:pPr>
            <a:r>
              <a:rPr lang="en-US" sz="2385"/>
              <a:t>This region is further subdivided into four groups of highlands (76.3%) and four groups of lowlands (23.7%).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g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XB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flipV="1">
            <a:off x="457200" y="228600"/>
            <a:ext cx="8229600" cy="46355"/>
          </a:xfrm>
          <a:prstGeom prst="rect">
            <a:avLst/>
          </a:prstGeom>
          <a:noFill/>
          <a:ln w="12700" cap="flat" cmpd="sng" algn="ctr">
            <a:noFill/>
            <a:prstDash val="solid"/>
            <a:miter lim="800000"/>
            <a:headEnd type="none" w="med" len="med"/>
            <a:tailEnd type="none" w="med" len="med"/>
          </a:ln>
          <a:effectLst/>
        </p:spPr>
        <p:txBody>
          <a:bodyPr rot="10800000" vert="horz" wrap="square" lIns="91440" tIns="45720" rIns="91440" bIns="45720" numCol="1" anchor="ctr">
            <a:prstTxWarp prst="textNoShape">
              <a:avLst/>
            </a:prstTxWarp>
            <a:normAutofit fontScale="90000"/>
          </a:bodyPr>
          <a:lstStyle/>
          <a:p>
            <a:pPr>
              <a:defRPr lang="en-US" sz="3960"/>
            </a:pPr>
            <a:endParaRPr/>
          </a:p>
        </p:txBody>
      </p:sp>
      <p:pic>
        <p:nvPicPr>
          <p:cNvPr id="3" name="Content Placeholder 2"/>
          <p:cNvPicPr>
            <a:picLocks noGrp="1" noChangeAspect="1" noChangeArrowheads="1"/>
            <a:extLst>
              <a:ext uri="smNativeData">
                <pr:smNativeData xmlns="" xmlns:pr="pr" val="SMDATA_12_1Nm3XR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
              </a:ext>
            </a:extLst>
          </p:cNvPicPr>
          <p:nvPr>
            <p:ph idx="1"/>
          </p:nvPr>
        </p:nvPicPr>
        <p:blipFill>
          <a:blip r:embed="rId2"/>
          <a:stretch>
            <a:fillRect/>
          </a:stretch>
        </p:blipFill>
        <p:spPr>
          <a:xfrm>
            <a:off x="1051806" y="1600200"/>
            <a:ext cx="7040387" cy="4525963"/>
          </a:xfrm>
          <a:prstGeom prst="rect">
            <a:avLst/>
          </a:prstGeom>
          <a:noFill/>
          <a:ln w="12700" cap="flat" cmpd="sng" algn="ctr">
            <a:noFill/>
            <a:prstDash val="solid"/>
            <a:miter lim="800000"/>
            <a:headEnd type="none" w="med" len="med"/>
            <a:tailEnd type="none" w="med" len="med"/>
          </a:ln>
          <a:effectLst/>
        </p:spPr>
      </p:pic>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4108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a:pPr>
            <a:r>
              <a:rPr lang="en-US" sz="2800" b="1"/>
              <a:t>The Western Highlands </a:t>
            </a:r>
            <a:endParaRPr lang="en-US" sz="28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762000"/>
            <a:ext cx="8229600" cy="5364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a:bodyPr>
          <a:lstStyle/>
          <a:p>
            <a:pPr marL="457200" indent="-457200">
              <a:lnSpc>
                <a:spcPct val="90000"/>
              </a:lnSpc>
              <a:buFontTx/>
              <a:buAutoNum type="alphaUcPeriod"/>
              <a:defRPr lang="en-US"/>
            </a:pPr>
            <a:r>
              <a:rPr lang="en-US" sz="2400" b="1"/>
              <a:t>The Tigray Plateau </a:t>
            </a:r>
          </a:p>
          <a:p>
            <a:pPr marL="457200" indent="-457200">
              <a:lnSpc>
                <a:spcPct val="90000"/>
              </a:lnSpc>
              <a:buNone/>
              <a:defRPr lang="en-US"/>
            </a:pPr>
            <a:r>
              <a:rPr lang="en-US" sz="2400"/>
              <a:t>. It extends from the Tekeze gorge in the south to central Eritrean highlands. </a:t>
            </a:r>
          </a:p>
          <a:p>
            <a:pPr marL="457200" indent="-457200">
              <a:lnSpc>
                <a:spcPct val="90000"/>
              </a:lnSpc>
              <a:buNone/>
              <a:defRPr lang="en-US"/>
            </a:pPr>
            <a:r>
              <a:rPr lang="en-US" sz="2400"/>
              <a:t>. It lies to the southeast of the upper course of the Mereb/Gash River and to the northeast of Tekeze River Gorge.</a:t>
            </a:r>
          </a:p>
          <a:p>
            <a:pPr marL="457200" indent="-457200">
              <a:lnSpc>
                <a:spcPct val="90000"/>
              </a:lnSpc>
              <a:buNone/>
              <a:defRPr lang="en-US"/>
            </a:pPr>
            <a:r>
              <a:rPr lang="en-US" sz="2400"/>
              <a:t> . It constitutes about 13% of the area of the region. </a:t>
            </a:r>
          </a:p>
          <a:p>
            <a:pPr marL="457200" indent="-457200">
              <a:lnSpc>
                <a:spcPct val="90000"/>
              </a:lnSpc>
              <a:buNone/>
              <a:defRPr lang="en-US"/>
            </a:pPr>
            <a:r>
              <a:rPr lang="en-US" sz="2400"/>
              <a:t> . It is an elongated highland with most of the land being in between 1,000 and 2,000 meters above sea level. </a:t>
            </a:r>
            <a:endParaRPr lang="en-US" sz="2400" b="1"/>
          </a:p>
          <a:p>
            <a:pPr>
              <a:lnSpc>
                <a:spcPct val="90000"/>
              </a:lnSpc>
              <a:defRPr lang="en-US"/>
            </a:pPr>
            <a:r>
              <a:rPr lang="en-US" sz="2400"/>
              <a:t>There are high mountains in this plateau with elevations of over 3000 meters, namely Mount Tsibet (3988 m.a.s.l), Mount Ambalage (3291 m.a.s.l), and Mount Assimba (3248 m.a.s.l). </a:t>
            </a:r>
          </a:p>
          <a:p>
            <a:pPr>
              <a:lnSpc>
                <a:spcPct val="90000"/>
              </a:lnSpc>
              <a:defRPr lang="en-US"/>
            </a:pPr>
            <a:r>
              <a:rPr lang="en-US" sz="2400"/>
              <a:t>The famous monastery at Debre-Damo, a tableland that can only be climbed by a rope pulley is also located in this plateau region. </a:t>
            </a:r>
          </a:p>
          <a:p>
            <a:pPr>
              <a:lnSpc>
                <a:spcPct val="90000"/>
              </a:lnSpc>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3RAC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buNone/>
              <a:defRPr lang="en-US"/>
            </a:pPr>
            <a:r>
              <a:rPr lang="en-US" sz="2400" b="1"/>
              <a:t>B. North Central Massifs </a:t>
            </a:r>
          </a:p>
          <a:p>
            <a:pPr algn="just">
              <a:lnSpc>
                <a:spcPct val="90000"/>
              </a:lnSpc>
              <a:buNone/>
              <a:defRPr lang="en-US"/>
            </a:pPr>
            <a:r>
              <a:rPr lang="en-US" sz="2400"/>
              <a:t>. This Physiographic division is the largest in the western highlands. </a:t>
            </a:r>
          </a:p>
          <a:p>
            <a:pPr algn="just">
              <a:lnSpc>
                <a:spcPct val="90000"/>
              </a:lnSpc>
              <a:buNone/>
              <a:defRPr lang="en-US"/>
            </a:pPr>
            <a:r>
              <a:rPr lang="en-US" sz="2400"/>
              <a:t>. Much of its northern and southern limit follows the Abay and Tekeze gorges. </a:t>
            </a:r>
          </a:p>
          <a:p>
            <a:pPr algn="just">
              <a:lnSpc>
                <a:spcPct val="90000"/>
              </a:lnSpc>
              <a:buNone/>
              <a:defRPr lang="en-US"/>
            </a:pPr>
            <a:r>
              <a:rPr lang="en-US" sz="2400"/>
              <a:t>. The Abay, Tekeze and their tributaries have cut into this region a maze of gorges, steep sided river valleys, dividing the land into many isolated plateau blocks, precipitous tablelands and other rugged surface forms. </a:t>
            </a:r>
          </a:p>
          <a:p>
            <a:pPr algn="just">
              <a:lnSpc>
                <a:spcPct val="90000"/>
              </a:lnSpc>
              <a:buNone/>
              <a:defRPr lang="en-US"/>
            </a:pPr>
            <a:r>
              <a:rPr lang="en-US" sz="2400"/>
              <a:t>. But much of these plateau and tablelands are still capped by the Trappean lava. </a:t>
            </a:r>
          </a:p>
          <a:p>
            <a:pPr algn="just">
              <a:lnSpc>
                <a:spcPct val="90000"/>
              </a:lnSpc>
              <a:buNone/>
              <a:defRPr lang="en-US"/>
            </a:pPr>
            <a:r>
              <a:rPr lang="en-US" sz="2400"/>
              <a:t>. In its central part, the physiographic unit also accommodates the Lake Tana basin surrounded by plains of Fogera and Dembia in the north and an upland plain in its south. </a:t>
            </a:r>
            <a:endParaRPr lang="en-US" sz="2400" b="1"/>
          </a:p>
          <a:p>
            <a:pPr>
              <a:lnSpc>
                <a:spcPct val="90000"/>
              </a:lnSpc>
              <a:defRPr lang="en-US"/>
            </a:pPr>
            <a:endParaRP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fontScale="92500" lnSpcReduction="10000"/>
          </a:bodyPr>
          <a:lstStyle/>
          <a:p>
            <a:pPr>
              <a:lnSpc>
                <a:spcPct val="90000"/>
              </a:lnSpc>
              <a:defRPr lang="en-US" sz="2720"/>
            </a:pPr>
            <a:r>
              <a:rPr lang="en-US" sz="2600" dirty="0"/>
              <a:t>58% of the region is at an altitude of more than 2,000 meters. The region consists of the </a:t>
            </a:r>
            <a:r>
              <a:rPr lang="en-US" sz="2600" dirty="0" err="1"/>
              <a:t>Gonder</a:t>
            </a:r>
            <a:r>
              <a:rPr lang="en-US" sz="2600" dirty="0"/>
              <a:t>, </a:t>
            </a:r>
            <a:r>
              <a:rPr lang="en-US" sz="2600" dirty="0" err="1"/>
              <a:t>Wello</a:t>
            </a:r>
            <a:r>
              <a:rPr lang="en-US" sz="2600" dirty="0"/>
              <a:t> and </a:t>
            </a:r>
            <a:r>
              <a:rPr lang="en-US" sz="2600" dirty="0" err="1"/>
              <a:t>Gojjam</a:t>
            </a:r>
            <a:r>
              <a:rPr lang="en-US" sz="2600" dirty="0"/>
              <a:t> Massifs. </a:t>
            </a:r>
          </a:p>
          <a:p>
            <a:pPr>
              <a:lnSpc>
                <a:spcPct val="90000"/>
              </a:lnSpc>
              <a:defRPr lang="en-US" sz="2720"/>
            </a:pPr>
            <a:r>
              <a:rPr lang="en-US" sz="2600" dirty="0"/>
              <a:t>Out of the 26 mountain peaks with altitude of more than 4,000m.a.s.l in Ethiopia, 19 mountain peaks are found in this physiographic region. </a:t>
            </a:r>
          </a:p>
          <a:p>
            <a:pPr>
              <a:lnSpc>
                <a:spcPct val="90000"/>
              </a:lnSpc>
              <a:defRPr lang="en-US" sz="2720"/>
            </a:pPr>
            <a:r>
              <a:rPr lang="en-US" sz="2600" dirty="0"/>
              <a:t>The Mountain systems in </a:t>
            </a:r>
            <a:r>
              <a:rPr lang="en-US" sz="2600" dirty="0" err="1"/>
              <a:t>Gonder</a:t>
            </a:r>
            <a:r>
              <a:rPr lang="en-US" sz="2600" dirty="0"/>
              <a:t> and </a:t>
            </a:r>
            <a:r>
              <a:rPr lang="en-US" sz="2600" dirty="0" err="1"/>
              <a:t>Gojjam</a:t>
            </a:r>
            <a:r>
              <a:rPr lang="en-US" sz="2600" dirty="0"/>
              <a:t> are separated from the eastern group of mountains in </a:t>
            </a:r>
            <a:r>
              <a:rPr lang="en-US" sz="2600" dirty="0" err="1"/>
              <a:t>Wello</a:t>
            </a:r>
            <a:r>
              <a:rPr lang="en-US" sz="2600" dirty="0"/>
              <a:t> by impenetrable and deep gorges. At one point though, they are connected by </a:t>
            </a:r>
            <a:r>
              <a:rPr lang="en-US" sz="2600" dirty="0" err="1"/>
              <a:t>Yeju-Wadla</a:t>
            </a:r>
            <a:r>
              <a:rPr lang="en-US" sz="2600" dirty="0"/>
              <a:t> </a:t>
            </a:r>
            <a:r>
              <a:rPr lang="en-US" sz="2600" dirty="0" err="1"/>
              <a:t>Delanta</a:t>
            </a:r>
            <a:r>
              <a:rPr lang="en-US" sz="2600" dirty="0"/>
              <a:t> land bridge (ridge). </a:t>
            </a:r>
          </a:p>
          <a:p>
            <a:pPr>
              <a:lnSpc>
                <a:spcPct val="90000"/>
              </a:lnSpc>
              <a:defRPr lang="en-US" sz="2720"/>
            </a:pPr>
            <a:r>
              <a:rPr lang="en-US" sz="2600" dirty="0"/>
              <a:t>Among the most popular mounts Mount </a:t>
            </a:r>
            <a:r>
              <a:rPr lang="en-US" sz="2600" dirty="0" err="1"/>
              <a:t>Ras</a:t>
            </a:r>
            <a:r>
              <a:rPr lang="en-US" sz="2600" dirty="0"/>
              <a:t> </a:t>
            </a:r>
            <a:r>
              <a:rPr lang="en-US" sz="2600" dirty="0" err="1"/>
              <a:t>Dashen</a:t>
            </a:r>
            <a:r>
              <a:rPr lang="en-US" sz="2600" dirty="0"/>
              <a:t> (4,620 </a:t>
            </a:r>
            <a:r>
              <a:rPr lang="en-US" sz="2600" dirty="0" err="1"/>
              <a:t>m.a.s.l</a:t>
            </a:r>
            <a:r>
              <a:rPr lang="en-US" sz="2600" dirty="0"/>
              <a:t>), Mount </a:t>
            </a:r>
            <a:r>
              <a:rPr lang="en-US" sz="2600" dirty="0" err="1"/>
              <a:t>Weynobar</a:t>
            </a:r>
            <a:r>
              <a:rPr lang="en-US" sz="2600" dirty="0"/>
              <a:t>/</a:t>
            </a:r>
            <a:r>
              <a:rPr lang="en-US" sz="2600" dirty="0" err="1"/>
              <a:t>Ancua</a:t>
            </a:r>
            <a:r>
              <a:rPr lang="en-US" sz="2600" dirty="0"/>
              <a:t> (4462 </a:t>
            </a:r>
            <a:r>
              <a:rPr lang="en-US" sz="2600" dirty="0" err="1"/>
              <a:t>m.a.s.l</a:t>
            </a:r>
            <a:r>
              <a:rPr lang="en-US" sz="2600" dirty="0"/>
              <a:t>), and Mount </a:t>
            </a:r>
            <a:r>
              <a:rPr lang="en-US" sz="2600" dirty="0" err="1"/>
              <a:t>Bwahit</a:t>
            </a:r>
            <a:r>
              <a:rPr lang="en-US" sz="2600" dirty="0"/>
              <a:t> (4437 </a:t>
            </a:r>
            <a:r>
              <a:rPr lang="en-US" sz="2600" dirty="0" err="1"/>
              <a:t>m.a.s.l</a:t>
            </a:r>
            <a:r>
              <a:rPr lang="en-US" sz="2600" dirty="0"/>
              <a:t>) in the </a:t>
            </a:r>
            <a:r>
              <a:rPr lang="en-US" sz="2600" dirty="0" err="1"/>
              <a:t>Simen</a:t>
            </a:r>
            <a:r>
              <a:rPr lang="en-US" sz="2600" dirty="0"/>
              <a:t> Mountain System.</a:t>
            </a:r>
          </a:p>
          <a:p>
            <a:pPr>
              <a:lnSpc>
                <a:spcPct val="90000"/>
              </a:lnSpc>
              <a:defRPr lang="en-US" sz="2720"/>
            </a:pPr>
            <a:r>
              <a:rPr lang="en-US" sz="2600" dirty="0"/>
              <a:t> Mount </a:t>
            </a:r>
            <a:r>
              <a:rPr lang="en-US" sz="2600" dirty="0" err="1"/>
              <a:t>Guna</a:t>
            </a:r>
            <a:r>
              <a:rPr lang="en-US" sz="2600" dirty="0"/>
              <a:t> (4,231m.a.s.l) in the </a:t>
            </a:r>
            <a:r>
              <a:rPr lang="en-US" sz="2600" dirty="0" err="1"/>
              <a:t>Debre</a:t>
            </a:r>
            <a:r>
              <a:rPr lang="en-US" sz="2600" dirty="0"/>
              <a:t> </a:t>
            </a:r>
            <a:r>
              <a:rPr lang="en-US" sz="2600" dirty="0" err="1"/>
              <a:t>Tabour</a:t>
            </a:r>
            <a:r>
              <a:rPr lang="en-US" sz="2600" dirty="0"/>
              <a:t> Mountain System,</a:t>
            </a:r>
          </a:p>
          <a:p>
            <a:pPr>
              <a:lnSpc>
                <a:spcPct val="90000"/>
              </a:lnSpc>
              <a:defRPr lang="en-US" sz="2720"/>
            </a:pPr>
            <a:r>
              <a:rPr lang="en-US" sz="2600" dirty="0"/>
              <a:t> </a:t>
            </a:r>
            <a:r>
              <a:rPr lang="en-US" sz="2600" dirty="0" err="1"/>
              <a:t>Abune</a:t>
            </a:r>
            <a:r>
              <a:rPr lang="en-US" sz="2600" dirty="0"/>
              <a:t> </a:t>
            </a:r>
            <a:r>
              <a:rPr lang="en-US" sz="2600" dirty="0" err="1"/>
              <a:t>Yoseph</a:t>
            </a:r>
            <a:r>
              <a:rPr lang="en-US" sz="2600" dirty="0"/>
              <a:t> (4,260 </a:t>
            </a:r>
            <a:r>
              <a:rPr lang="en-US" sz="2600" dirty="0" err="1"/>
              <a:t>m.a.s.l</a:t>
            </a:r>
            <a:r>
              <a:rPr lang="en-US" sz="2600" dirty="0"/>
              <a:t>) in the </a:t>
            </a:r>
            <a:r>
              <a:rPr lang="en-US" sz="2600" dirty="0" err="1"/>
              <a:t>Lasta</a:t>
            </a:r>
            <a:r>
              <a:rPr lang="en-US" sz="2600" dirty="0"/>
              <a:t> highlands of </a:t>
            </a:r>
            <a:r>
              <a:rPr lang="en-US" sz="2600" dirty="0" err="1"/>
              <a:t>Wello</a:t>
            </a:r>
            <a:r>
              <a:rPr lang="en-US" sz="2600" dirty="0"/>
              <a:t> and Mount </a:t>
            </a:r>
            <a:r>
              <a:rPr lang="en-US" sz="2600" dirty="0" err="1"/>
              <a:t>Birhan</a:t>
            </a:r>
            <a:r>
              <a:rPr lang="en-US" sz="2600" dirty="0"/>
              <a:t> (4,154 </a:t>
            </a:r>
            <a:r>
              <a:rPr lang="en-US" sz="2600" dirty="0" err="1"/>
              <a:t>m.a.s.l</a:t>
            </a:r>
            <a:r>
              <a:rPr lang="en-US" sz="2600" dirty="0"/>
              <a:t>) in the Choke Mountain System in </a:t>
            </a:r>
            <a:r>
              <a:rPr lang="en-US" sz="2600" dirty="0" err="1"/>
              <a:t>Gojjam</a:t>
            </a:r>
            <a:r>
              <a:rPr lang="en-US" sz="2600" dirty="0"/>
              <a:t>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g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flipV="1">
            <a:off x="457200" y="152400"/>
            <a:ext cx="8229600" cy="152400"/>
          </a:xfrm>
          <a:prstGeom prst="rect">
            <a:avLst/>
          </a:prstGeom>
          <a:noFill/>
          <a:ln w="12700" cap="flat" cmpd="sng" algn="ctr">
            <a:noFill/>
            <a:prstDash val="solid"/>
            <a:miter lim="800000"/>
            <a:headEnd type="none" w="med" len="med"/>
            <a:tailEnd type="none" w="med" len="med"/>
          </a:ln>
          <a:effectLst/>
        </p:spPr>
        <p:txBody>
          <a:bodyPr rot="10800000"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304800" y="304800"/>
            <a:ext cx="8534400" cy="6096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b="1" dirty="0"/>
              <a:t>C. The </a:t>
            </a:r>
            <a:r>
              <a:rPr lang="en-US" sz="2400" b="1" dirty="0" err="1"/>
              <a:t>Shewa</a:t>
            </a:r>
            <a:r>
              <a:rPr lang="en-US" sz="2400" b="1" dirty="0"/>
              <a:t> Plateau/central highlands </a:t>
            </a:r>
          </a:p>
          <a:p>
            <a:pPr>
              <a:defRPr lang="en-US"/>
            </a:pPr>
            <a:r>
              <a:rPr lang="en-US" sz="2400" dirty="0"/>
              <a:t>The </a:t>
            </a:r>
            <a:r>
              <a:rPr lang="en-US" sz="2400" dirty="0" err="1"/>
              <a:t>Shewan</a:t>
            </a:r>
            <a:r>
              <a:rPr lang="en-US" sz="2400" dirty="0"/>
              <a:t> plateau is bounded by the Rift Valley in the east and southeast, by the </a:t>
            </a:r>
            <a:r>
              <a:rPr lang="en-US" sz="2400" dirty="0" err="1"/>
              <a:t>Abay</a:t>
            </a:r>
            <a:r>
              <a:rPr lang="en-US" sz="2400" dirty="0"/>
              <a:t> gorge in its northern and western limit, and the </a:t>
            </a:r>
            <a:r>
              <a:rPr lang="en-US" sz="2400" dirty="0" err="1"/>
              <a:t>Omo</a:t>
            </a:r>
            <a:r>
              <a:rPr lang="en-US" sz="2400" dirty="0"/>
              <a:t> gorge in the south and west.</a:t>
            </a:r>
          </a:p>
          <a:p>
            <a:pPr>
              <a:defRPr lang="en-US"/>
            </a:pPr>
            <a:r>
              <a:rPr lang="en-US" sz="2400" dirty="0"/>
              <a:t> This plateau occupies a central geographical position in Ethiopia. </a:t>
            </a:r>
          </a:p>
          <a:p>
            <a:pPr>
              <a:defRPr lang="en-US"/>
            </a:pPr>
            <a:r>
              <a:rPr lang="en-US" sz="2400" dirty="0"/>
              <a:t>the </a:t>
            </a:r>
            <a:r>
              <a:rPr lang="en-US" sz="2400" dirty="0" err="1"/>
              <a:t>Shewa</a:t>
            </a:r>
            <a:r>
              <a:rPr lang="en-US" sz="2400" dirty="0"/>
              <a:t> Plateau is the smallest of the Western highlands. Nearly three-fourth of its area is at an altitude of more than 2,000 </a:t>
            </a:r>
            <a:r>
              <a:rPr lang="en-US" sz="2400" dirty="0" err="1"/>
              <a:t>m.a.m.s.l</a:t>
            </a:r>
            <a:r>
              <a:rPr lang="en-US" sz="2400" dirty="0"/>
              <a:t> </a:t>
            </a:r>
          </a:p>
          <a:p>
            <a:pPr>
              <a:defRPr lang="en-US"/>
            </a:pPr>
            <a:r>
              <a:rPr lang="en-US" sz="2800" dirty="0"/>
              <a:t>It has a dome shaped elevated ground. </a:t>
            </a:r>
          </a:p>
          <a:p>
            <a:pPr>
              <a:defRPr lang="en-US"/>
            </a:pPr>
            <a:r>
              <a:rPr lang="en-US" sz="2800" dirty="0"/>
              <a:t>The </a:t>
            </a:r>
            <a:r>
              <a:rPr lang="en-US" sz="2800" dirty="0" err="1"/>
              <a:t>Shewa</a:t>
            </a:r>
            <a:r>
              <a:rPr lang="en-US" sz="2800" dirty="0"/>
              <a:t> plateau is drained, outward in all directions by the tributaries of </a:t>
            </a:r>
            <a:r>
              <a:rPr lang="en-US" sz="2800" dirty="0" err="1"/>
              <a:t>Abay</a:t>
            </a:r>
            <a:r>
              <a:rPr lang="en-US" sz="2800" dirty="0"/>
              <a:t>, </a:t>
            </a:r>
            <a:r>
              <a:rPr lang="en-US" sz="2800" dirty="0" err="1"/>
              <a:t>Omo</a:t>
            </a:r>
            <a:r>
              <a:rPr lang="en-US" sz="2800" dirty="0"/>
              <a:t>, and Awash, It, therefore, forms a water divide for these three river basins.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r>
              <a:rPr lang="en-US" sz="2400" dirty="0"/>
              <a:t>The highest mountain in the </a:t>
            </a:r>
            <a:r>
              <a:rPr lang="en-US" sz="2400" dirty="0" err="1"/>
              <a:t>Shewan</a:t>
            </a:r>
            <a:r>
              <a:rPr lang="en-US" sz="2400" dirty="0"/>
              <a:t> plateau is Mount </a:t>
            </a:r>
            <a:r>
              <a:rPr lang="en-US" sz="2400" dirty="0" err="1"/>
              <a:t>Abuye-Meda</a:t>
            </a:r>
            <a:r>
              <a:rPr lang="en-US" sz="2400" dirty="0"/>
              <a:t> (4,000 </a:t>
            </a:r>
            <a:r>
              <a:rPr lang="en-US" sz="2400" dirty="0" err="1"/>
              <a:t>m.a.s.l</a:t>
            </a:r>
            <a:r>
              <a:rPr lang="en-US" sz="2400" dirty="0"/>
              <a:t>) in Northern </a:t>
            </a:r>
            <a:r>
              <a:rPr lang="en-US" sz="2400" dirty="0" err="1"/>
              <a:t>Shewa</a:t>
            </a:r>
            <a:r>
              <a:rPr lang="en-US" sz="2400" dirty="0"/>
              <a:t>, Mount </a:t>
            </a:r>
            <a:r>
              <a:rPr lang="en-US" sz="2400" dirty="0" err="1"/>
              <a:t>Guraghe</a:t>
            </a:r>
            <a:r>
              <a:rPr lang="en-US" sz="2400" dirty="0"/>
              <a:t> in the south is 3,721 meters high. </a:t>
            </a:r>
          </a:p>
          <a:p>
            <a:pPr>
              <a:lnSpc>
                <a:spcPct val="90000"/>
              </a:lnSpc>
              <a:buNone/>
              <a:defRPr lang="en-US"/>
            </a:pPr>
            <a:r>
              <a:rPr lang="en-US" sz="2800" b="1" dirty="0" smtClean="0"/>
              <a:t>D</a:t>
            </a:r>
            <a:r>
              <a:rPr lang="en-US" sz="2800" b="1" dirty="0"/>
              <a:t>. The Southwestern Highlands </a:t>
            </a:r>
          </a:p>
          <a:p>
            <a:pPr>
              <a:lnSpc>
                <a:spcPct val="90000"/>
              </a:lnSpc>
              <a:defRPr lang="en-US"/>
            </a:pPr>
            <a:r>
              <a:rPr lang="en-US" sz="2400" dirty="0"/>
              <a:t>This Physiographic subdivision consists of the highlands of </a:t>
            </a:r>
            <a:r>
              <a:rPr lang="en-US" sz="2400" dirty="0" err="1"/>
              <a:t>Wellega</a:t>
            </a:r>
            <a:r>
              <a:rPr lang="en-US" sz="2400" dirty="0"/>
              <a:t>, </a:t>
            </a:r>
            <a:r>
              <a:rPr lang="en-US" sz="2400" dirty="0" err="1"/>
              <a:t>Illuababora</a:t>
            </a:r>
            <a:r>
              <a:rPr lang="en-US" sz="2400" dirty="0"/>
              <a:t>, </a:t>
            </a:r>
            <a:r>
              <a:rPr lang="en-US" sz="2400" dirty="0" err="1"/>
              <a:t>Jimma</a:t>
            </a:r>
            <a:r>
              <a:rPr lang="en-US" sz="2400" dirty="0"/>
              <a:t>, </a:t>
            </a:r>
            <a:r>
              <a:rPr lang="en-US" sz="2400" dirty="0" err="1"/>
              <a:t>Kaffa</a:t>
            </a:r>
            <a:r>
              <a:rPr lang="en-US" sz="2400" dirty="0"/>
              <a:t>, </a:t>
            </a:r>
            <a:r>
              <a:rPr lang="en-US" sz="2400" dirty="0" err="1"/>
              <a:t>Gamo</a:t>
            </a:r>
            <a:r>
              <a:rPr lang="en-US" sz="2400" dirty="0"/>
              <a:t> and </a:t>
            </a:r>
            <a:r>
              <a:rPr lang="en-US" sz="2400" dirty="0" err="1"/>
              <a:t>Gofa</a:t>
            </a:r>
            <a:r>
              <a:rPr lang="en-US" sz="2400" dirty="0"/>
              <a:t>. </a:t>
            </a:r>
          </a:p>
          <a:p>
            <a:pPr>
              <a:lnSpc>
                <a:spcPct val="90000"/>
              </a:lnSpc>
              <a:defRPr lang="en-US"/>
            </a:pPr>
            <a:r>
              <a:rPr lang="en-US" sz="2400" dirty="0"/>
              <a:t>This region is separated from the adjacent highlands by the </a:t>
            </a:r>
            <a:r>
              <a:rPr lang="en-US" sz="2400" dirty="0" err="1"/>
              <a:t>Abay</a:t>
            </a:r>
            <a:r>
              <a:rPr lang="en-US" sz="2400" dirty="0"/>
              <a:t> and </a:t>
            </a:r>
            <a:r>
              <a:rPr lang="en-US" sz="2400" dirty="0" err="1"/>
              <a:t>Omo</a:t>
            </a:r>
            <a:r>
              <a:rPr lang="en-US" sz="2400" dirty="0"/>
              <a:t> river valleys. </a:t>
            </a:r>
          </a:p>
          <a:p>
            <a:pPr>
              <a:lnSpc>
                <a:spcPct val="90000"/>
              </a:lnSpc>
              <a:defRPr lang="en-US"/>
            </a:pPr>
            <a:r>
              <a:rPr lang="en-US" sz="2400" dirty="0"/>
              <a:t>It extends from the </a:t>
            </a:r>
            <a:r>
              <a:rPr lang="en-US" sz="2400" dirty="0" err="1"/>
              <a:t>Abay</a:t>
            </a:r>
            <a:r>
              <a:rPr lang="en-US" sz="2400" dirty="0"/>
              <a:t> gorge in the north to the Kenya border and Chew Bahir in the south. It accounts for 22.7% of the area of the region. </a:t>
            </a:r>
          </a:p>
          <a:p>
            <a:pPr>
              <a:lnSpc>
                <a:spcPct val="90000"/>
              </a:lnSpc>
              <a:defRPr lang="en-US"/>
            </a:pPr>
            <a:r>
              <a:rPr lang="en-US" sz="2400" dirty="0"/>
              <a:t>The region is the second largest in the Western highlands. About 70% of its area is lies within 1,000-2,000 meters altitude.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southwestern plateau is the wettest in Ethiopia. </a:t>
            </a:r>
          </a:p>
          <a:p>
            <a:pPr>
              <a:defRPr lang="en-US"/>
            </a:pPr>
            <a:r>
              <a:rPr lang="en-US" sz="2400"/>
              <a:t>It is drained by Dabus, Deddessa (tributaries of Abay), Baro, Akobo and the Ghibe/Omo rivers. </a:t>
            </a:r>
          </a:p>
          <a:p>
            <a:pPr>
              <a:defRPr lang="en-US"/>
            </a:pPr>
            <a:r>
              <a:rPr lang="en-US" sz="2400"/>
              <a:t>Guge Mountain With a height of 4,200m.a.s.l, is the highest peak in this physiographic subdivision.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152400"/>
            <a:ext cx="8229600" cy="381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r>
              <a:rPr lang="en-US" sz="2520" b="1"/>
              <a:t>The Western Lowlands</a:t>
            </a:r>
            <a:endParaRPr lang="en-US" sz="252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61722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sz="2945"/>
            </a:pPr>
            <a:r>
              <a:rPr lang="en-US" sz="2210" dirty="0"/>
              <a:t>These are the western foothills and border plains that extend from Western </a:t>
            </a:r>
            <a:r>
              <a:rPr lang="en-US" sz="2210" dirty="0" err="1"/>
              <a:t>Tigray</a:t>
            </a:r>
            <a:r>
              <a:rPr lang="en-US" sz="2210" dirty="0"/>
              <a:t> in the north to southern Gamo-Gofa in the South. </a:t>
            </a:r>
          </a:p>
          <a:p>
            <a:pPr>
              <a:defRPr lang="en-US" sz="2945"/>
            </a:pPr>
            <a:r>
              <a:rPr lang="en-US" sz="2210" dirty="0"/>
              <a:t>They make 11% of the area of the physiographic region. </a:t>
            </a:r>
          </a:p>
          <a:p>
            <a:pPr>
              <a:defRPr lang="en-US" sz="2945"/>
            </a:pPr>
            <a:r>
              <a:rPr lang="en-US" sz="2210" dirty="0"/>
              <a:t>The general elevation ranges between 500 and 1000 meters above sea level.</a:t>
            </a:r>
          </a:p>
          <a:p>
            <a:pPr>
              <a:defRPr lang="en-US" sz="2945"/>
            </a:pPr>
            <a:r>
              <a:rPr lang="en-US" sz="2210" dirty="0"/>
              <a:t>This physiographic sub-region is subdivided into four, these are </a:t>
            </a:r>
            <a:r>
              <a:rPr lang="en-US" sz="2210" dirty="0" err="1"/>
              <a:t>Tekeze</a:t>
            </a:r>
            <a:r>
              <a:rPr lang="en-US" sz="2210" dirty="0"/>
              <a:t> lowland, Abay-Dinder lowland, Baro lowland, and Ghibe lowlands.</a:t>
            </a:r>
          </a:p>
          <a:p>
            <a:pPr>
              <a:defRPr lang="en-US" sz="2945"/>
            </a:pPr>
            <a:r>
              <a:rPr lang="en-US" sz="2210" dirty="0"/>
              <a:t>With the exception of the Baro lowland (the wettest), the region is generally characterized by arid or semi-arid conditions. </a:t>
            </a:r>
          </a:p>
          <a:p>
            <a:pPr>
              <a:defRPr lang="en-US" sz="2945"/>
            </a:pPr>
            <a:r>
              <a:rPr lang="en-US" sz="2210" dirty="0"/>
              <a:t>Pastoral or semi-pastoral economic activities dominate the area.</a:t>
            </a:r>
          </a:p>
          <a:p>
            <a:pPr>
              <a:defRPr lang="en-US" sz="2945"/>
            </a:pPr>
            <a:r>
              <a:rPr lang="en-US" sz="2210" dirty="0"/>
              <a:t>there are small but important towns. Their importance could be related to agriculture, history, or are simply border towns and frontier ports. </a:t>
            </a:r>
          </a:p>
          <a:p>
            <a:pPr>
              <a:defRPr lang="en-US" sz="2945"/>
            </a:pPr>
            <a:r>
              <a:rPr lang="en-US" sz="2210" dirty="0"/>
              <a:t>These are </a:t>
            </a:r>
            <a:r>
              <a:rPr lang="en-US" sz="2210" i="1" dirty="0" err="1"/>
              <a:t>Humera</a:t>
            </a:r>
            <a:r>
              <a:rPr lang="en-US" sz="2210" i="1" dirty="0"/>
              <a:t>, </a:t>
            </a:r>
            <a:r>
              <a:rPr lang="en-US" sz="2210" i="1" dirty="0" err="1"/>
              <a:t>Metema</a:t>
            </a:r>
            <a:r>
              <a:rPr lang="en-US" sz="2210" i="1" dirty="0"/>
              <a:t>, </a:t>
            </a:r>
            <a:r>
              <a:rPr lang="en-US" sz="2210" i="1" dirty="0" err="1"/>
              <a:t>Omedla</a:t>
            </a:r>
            <a:r>
              <a:rPr lang="en-US" sz="2210" i="1" dirty="0"/>
              <a:t>, </a:t>
            </a:r>
            <a:r>
              <a:rPr lang="en-US" sz="2210" i="1" dirty="0" err="1"/>
              <a:t>Kurmuk</a:t>
            </a:r>
            <a:r>
              <a:rPr lang="en-US" sz="2210" i="1" dirty="0"/>
              <a:t>, </a:t>
            </a:r>
            <a:r>
              <a:rPr lang="en-US" sz="2210" i="1" dirty="0" err="1"/>
              <a:t>Gambella</a:t>
            </a:r>
            <a:r>
              <a:rPr lang="en-US" sz="2210" i="1" dirty="0"/>
              <a:t> etc.</a:t>
            </a:r>
            <a:endParaRPr lang="en-US" sz="221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0"/>
            <a:ext cx="8229600" cy="685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838200"/>
            <a:ext cx="8229600" cy="5288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Examine  the  spatio-temporal  distribution  and  abundance  of  natural vegetation, wildlife and Soil resources of Ethiopia</a:t>
            </a:r>
          </a:p>
          <a:p>
            <a:pPr>
              <a:defRPr lang="en-US"/>
            </a:pPr>
            <a:r>
              <a:rPr lang="en-US" sz="2400"/>
              <a:t>Discuss the demographic attributes and dynamics as well as the ethnic diversity of Ethiopia</a:t>
            </a:r>
          </a:p>
          <a:p>
            <a:pPr>
              <a:defRPr lang="en-US"/>
            </a:pPr>
            <a:r>
              <a:rPr lang="en-US" sz="2400"/>
              <a:t>Read maps as well as compute basic demographic and climatic rates</a:t>
            </a:r>
          </a:p>
          <a:p>
            <a:pPr>
              <a:defRPr lang="en-US"/>
            </a:pPr>
            <a:r>
              <a:rPr lang="en-US" sz="2400"/>
              <a:t> Comprehend   the   effects   of   globalization   on   the   socioeconomic development of Ethiopian and the Horn.</a:t>
            </a:r>
          </a:p>
          <a:p>
            <a:pPr>
              <a:defRPr lang="en-US"/>
            </a:pPr>
            <a:r>
              <a:rPr lang="en-US" sz="2400"/>
              <a:t> Appreciate the biophysical and socio-cultural diversities in Ethiopia and the Horn</a:t>
            </a:r>
          </a:p>
          <a:p>
            <a:pPr>
              <a:defRPr lang="en-US"/>
            </a:pPr>
            <a:endParaRPr lang="en-US" sz="2400"/>
          </a:p>
          <a:p>
            <a:pPr>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639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3200" b="1"/>
              <a:t>2. The Southeastern Highlands and Lowlands</a:t>
            </a:r>
            <a:endParaRPr lang="en-US" sz="32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914400"/>
            <a:ext cx="8229600" cy="5212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r>
              <a:rPr lang="en-US" sz="2400" dirty="0"/>
              <a:t>This physiographic region is the second largest in terms of area. It accounts for 37% of the area of Ethiopia. The highlands make up 46% of the physiographic division while the rest is lowland.</a:t>
            </a:r>
          </a:p>
          <a:p>
            <a:pPr>
              <a:lnSpc>
                <a:spcPct val="90000"/>
              </a:lnSpc>
              <a:defRPr lang="en-US"/>
            </a:pPr>
            <a:r>
              <a:rPr lang="en-US" sz="2400" dirty="0"/>
              <a:t>These are further subdivided into two units of highlands and two units of extensive lowlands. These are briefly discussed as follows.</a:t>
            </a:r>
          </a:p>
          <a:p>
            <a:pPr>
              <a:lnSpc>
                <a:spcPct val="90000"/>
              </a:lnSpc>
              <a:buNone/>
              <a:defRPr lang="en-US"/>
            </a:pPr>
            <a:r>
              <a:rPr lang="en-US" sz="2800" b="1" dirty="0" smtClean="0"/>
              <a:t>The </a:t>
            </a:r>
            <a:r>
              <a:rPr lang="en-US" sz="2800" b="1" dirty="0"/>
              <a:t>Southeastern Highlands </a:t>
            </a:r>
          </a:p>
          <a:p>
            <a:pPr>
              <a:lnSpc>
                <a:spcPct val="90000"/>
              </a:lnSpc>
              <a:buNone/>
              <a:defRPr lang="en-US"/>
            </a:pPr>
            <a:r>
              <a:rPr lang="en-US" sz="2400" b="1" dirty="0"/>
              <a:t>A. The </a:t>
            </a:r>
            <a:r>
              <a:rPr lang="en-US" sz="2400" b="1" dirty="0" err="1"/>
              <a:t>Arsi</a:t>
            </a:r>
            <a:r>
              <a:rPr lang="en-US" sz="2400" b="1" dirty="0"/>
              <a:t>-Bale-</a:t>
            </a:r>
            <a:r>
              <a:rPr lang="en-US" sz="2400" b="1" dirty="0" err="1"/>
              <a:t>Sidama</a:t>
            </a:r>
            <a:r>
              <a:rPr lang="en-US" sz="2400" b="1" dirty="0"/>
              <a:t> Highlands </a:t>
            </a:r>
          </a:p>
          <a:p>
            <a:pPr>
              <a:lnSpc>
                <a:spcPct val="90000"/>
              </a:lnSpc>
              <a:defRPr lang="en-US"/>
            </a:pPr>
            <a:r>
              <a:rPr lang="en-US" sz="2400" dirty="0"/>
              <a:t>These highlands are found to the east of the Lakes Region. They are located in the south western section of the physiographic region. </a:t>
            </a:r>
          </a:p>
          <a:p>
            <a:pPr>
              <a:lnSpc>
                <a:spcPct val="90000"/>
              </a:lnSpc>
              <a:defRPr lang="en-US"/>
            </a:pPr>
            <a:r>
              <a:rPr lang="en-US" sz="2400" dirty="0"/>
              <a:t>They make up 28.5% of the area of the region and 62% of the south - Eastern Highlands.</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dgB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533400"/>
            <a:ext cx="8229600" cy="57912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Arsi Highlands are made up of flat rolling uplands and dissected mountains. The well-known mountains in this area are Mount Kaka (4,180 m.a.s.l), Mount Bada (4,139 m.a.s.l) and Mount Chilalo (4,036 m.a.s.l).</a:t>
            </a:r>
          </a:p>
          <a:p>
            <a:pPr>
              <a:defRPr lang="en-US"/>
            </a:pPr>
            <a:r>
              <a:rPr lang="en-US" sz="2400"/>
              <a:t>The Bale highlands are separated from the Arsi highlands by the head and main stream of Wabishebelle.</a:t>
            </a:r>
          </a:p>
          <a:p>
            <a:pPr>
              <a:defRPr lang="en-US"/>
            </a:pPr>
            <a:r>
              <a:rPr lang="en-US" sz="2400"/>
              <a:t>The highest mountain peaks in this region are Tulu-Demtu (4,377 m.a.s.l) and Mount Batu (4,307 m.a.s.l).</a:t>
            </a:r>
          </a:p>
          <a:p>
            <a:pPr>
              <a:defRPr lang="en-US"/>
            </a:pPr>
            <a:r>
              <a:rPr lang="en-US" sz="2400"/>
              <a:t>The Arsi-Bale Highlands are important grains producing areas with still high potential.</a:t>
            </a:r>
          </a:p>
          <a:p>
            <a:pPr>
              <a:defRPr lang="en-US"/>
            </a:pPr>
            <a:r>
              <a:rPr lang="en-US" sz="2400"/>
              <a:t>The Sidama Highlands are separated from the Bale Highlands by the Ghenale river valley. The prominent feature here is the Jemjem plateau, an important coffee growing area.</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sz="2945"/>
            </a:pPr>
            <a:r>
              <a:rPr lang="en-US" sz="2210"/>
              <a:t>Rivers Wabishebelle and Ghenale along with their tributaries have dissected this physiographic region. Specially, Weyb River, tributary of Ghenale, has cut an underground passage (Sof Omar cave) through the Mesozoic Limestone rocks. </a:t>
            </a:r>
          </a:p>
          <a:p>
            <a:pPr>
              <a:defRPr lang="en-US" sz="2945"/>
            </a:pPr>
            <a:r>
              <a:rPr lang="en-US" sz="2210"/>
              <a:t>The cave is found near Bale Mountains. It is one of the World's most spectacular and extensive underground caverns creating a magnificent view accessible only by an underground stream.</a:t>
            </a:r>
          </a:p>
          <a:p>
            <a:pPr>
              <a:buNone/>
              <a:defRPr lang="en-US" sz="2945"/>
            </a:pPr>
            <a:r>
              <a:rPr lang="en-US" sz="2210" b="1"/>
              <a:t>B. The Hararghe Plateau </a:t>
            </a:r>
          </a:p>
          <a:p>
            <a:pPr>
              <a:buNone/>
              <a:defRPr lang="en-US" sz="2945"/>
            </a:pPr>
            <a:r>
              <a:rPr lang="en-US" sz="2210"/>
              <a:t>It extends from the Chercher highlands in the south-west to Jigjiga in the east.</a:t>
            </a:r>
          </a:p>
          <a:p>
            <a:pPr>
              <a:buNone/>
              <a:defRPr lang="en-US" sz="2945"/>
            </a:pPr>
            <a:r>
              <a:rPr lang="en-US" sz="2210"/>
              <a:t> It makes up 38% of the South Eastern highlands. </a:t>
            </a:r>
          </a:p>
          <a:p>
            <a:pPr>
              <a:buNone/>
              <a:defRPr lang="en-US" sz="2945"/>
            </a:pPr>
            <a:r>
              <a:rPr lang="en-US" sz="2210"/>
              <a:t>It has the smallest proportion of highland (&gt;2,000 meters). </a:t>
            </a:r>
          </a:p>
          <a:p>
            <a:pPr>
              <a:buNone/>
              <a:defRPr lang="en-US" sz="2945"/>
            </a:pPr>
            <a:r>
              <a:rPr lang="en-US" sz="2210"/>
              <a:t>It is a low lying and elongated region.</a:t>
            </a:r>
          </a:p>
          <a:p>
            <a:pPr>
              <a:buNone/>
              <a:defRPr lang="en-US" sz="2945"/>
            </a:pPr>
            <a:r>
              <a:rPr lang="en-US" sz="2210"/>
              <a:t>The highest mountain here is Mount Gara-Muleta (3,381 m.a.s.l)</a:t>
            </a:r>
            <a:endParaRPr lang="en-US" sz="2210" b="1"/>
          </a:p>
          <a:p>
            <a:pPr>
              <a:defRPr lang="en-US" sz="2945"/>
            </a:pPr>
            <a:endParaRPr lang="en-US" sz="221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3RAJ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4108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a:pPr>
            <a:r>
              <a:rPr lang="en-US" sz="3200" b="1"/>
              <a:t>The Southeastern Lowlands</a:t>
            </a:r>
            <a:endParaRPr lang="en-US" sz="32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80000"/>
              </a:lnSpc>
              <a:defRPr lang="en-US" sz="2945"/>
            </a:pPr>
            <a:r>
              <a:rPr lang="en-US" sz="2210"/>
              <a:t>The Southeastern lowlands are located in the southeastern part of the country and they are the most extensive lowlands in Ethiopia.</a:t>
            </a:r>
          </a:p>
          <a:p>
            <a:pPr>
              <a:lnSpc>
                <a:spcPct val="80000"/>
              </a:lnSpc>
              <a:defRPr lang="en-US" sz="2945"/>
            </a:pPr>
            <a:r>
              <a:rPr lang="en-US" sz="2210"/>
              <a:t> They make up 54% of the area of the physiographic region and around one-fifth of the country.</a:t>
            </a:r>
          </a:p>
          <a:p>
            <a:pPr>
              <a:lnSpc>
                <a:spcPct val="80000"/>
              </a:lnSpc>
              <a:defRPr lang="en-US" sz="2945"/>
            </a:pPr>
            <a:r>
              <a:rPr lang="en-US" sz="2210"/>
              <a:t> This region is divided into Wabishebelle plain (60%) and the Ghenale Plain (40%). </a:t>
            </a:r>
          </a:p>
          <a:p>
            <a:pPr>
              <a:lnSpc>
                <a:spcPct val="80000"/>
              </a:lnSpc>
              <a:defRPr lang="en-US" sz="2945"/>
            </a:pPr>
            <a:r>
              <a:rPr lang="en-US" sz="2210"/>
              <a:t>They include the plains of Ogaden, Elkere, Borena and Bnadir.</a:t>
            </a:r>
          </a:p>
          <a:p>
            <a:pPr>
              <a:lnSpc>
                <a:spcPct val="80000"/>
              </a:lnSpc>
              <a:defRPr lang="en-US" sz="2945"/>
            </a:pPr>
            <a:r>
              <a:rPr lang="en-US" sz="2210"/>
              <a:t>These extensive plains are interrupted here and there, by low hills, low ridges, inselbergs and by shallow and broad river valleys and depressions.</a:t>
            </a:r>
          </a:p>
          <a:p>
            <a:pPr>
              <a:lnSpc>
                <a:spcPct val="80000"/>
              </a:lnSpc>
              <a:defRPr lang="en-US" sz="2945"/>
            </a:pPr>
            <a:r>
              <a:rPr lang="en-US" sz="2210"/>
              <a:t>Because of the harsh climatic conditions, these lowlands are little used and support very small population. </a:t>
            </a:r>
          </a:p>
          <a:p>
            <a:pPr>
              <a:lnSpc>
                <a:spcPct val="80000"/>
              </a:lnSpc>
              <a:defRPr lang="en-US" sz="2945"/>
            </a:pPr>
            <a:r>
              <a:rPr lang="en-US" sz="2210"/>
              <a:t>They are sparsely inhabited by pastoral and semi-pastoral communities. </a:t>
            </a:r>
          </a:p>
          <a:p>
            <a:pPr>
              <a:lnSpc>
                <a:spcPct val="80000"/>
              </a:lnSpc>
              <a:defRPr lang="en-US" sz="2945"/>
            </a:pPr>
            <a:r>
              <a:rPr lang="en-US" sz="2210"/>
              <a:t>The economic potential for this region includes animal husbandry, irrigation, agriculture and perhaps exploitation of petroleum and natural gas.</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4108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a:pPr>
            <a:r>
              <a:rPr lang="en-US" sz="3200" b="1"/>
              <a:t>3. The Rift Valley</a:t>
            </a:r>
            <a:endParaRPr lang="en-US" sz="32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762000"/>
            <a:ext cx="8229600" cy="5364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r>
              <a:rPr lang="en-US" sz="2400" dirty="0"/>
              <a:t>It is bounded by two major and more or less parallel escarpments. </a:t>
            </a:r>
          </a:p>
          <a:p>
            <a:pPr>
              <a:lnSpc>
                <a:spcPct val="90000"/>
              </a:lnSpc>
              <a:defRPr lang="en-US"/>
            </a:pPr>
            <a:r>
              <a:rPr lang="en-US" sz="2400" dirty="0"/>
              <a:t>The formation of the Rift Valley has separated the Ethiopian Highlands and Lowlands in to two.</a:t>
            </a:r>
          </a:p>
          <a:p>
            <a:pPr>
              <a:lnSpc>
                <a:spcPct val="90000"/>
              </a:lnSpc>
              <a:defRPr lang="en-US"/>
            </a:pPr>
            <a:r>
              <a:rPr lang="en-US" sz="2400" dirty="0"/>
              <a:t> It extends from the Afar triangle in the north to Chew </a:t>
            </a:r>
            <a:r>
              <a:rPr lang="en-US" sz="2400" dirty="0" err="1"/>
              <a:t>Bahir</a:t>
            </a:r>
            <a:r>
              <a:rPr lang="en-US" sz="2400" dirty="0"/>
              <a:t> for about 1,700 km. It covers 9</a:t>
            </a:r>
            <a:r>
              <a:rPr lang="en-US" sz="2400" dirty="0" smtClean="0"/>
              <a:t>% </a:t>
            </a:r>
            <a:r>
              <a:rPr lang="en-US" sz="2400" dirty="0"/>
              <a:t>of the area of Ethiopia.</a:t>
            </a:r>
          </a:p>
          <a:p>
            <a:pPr>
              <a:lnSpc>
                <a:spcPct val="90000"/>
              </a:lnSpc>
              <a:defRPr lang="en-US"/>
            </a:pPr>
            <a:r>
              <a:rPr lang="en-US" sz="2400" dirty="0"/>
              <a:t> It is elongated and cone shaped. It opens out in the Afar Triangle, where it is the widest, and narrows down to the south. </a:t>
            </a:r>
          </a:p>
          <a:p>
            <a:pPr>
              <a:lnSpc>
                <a:spcPct val="90000"/>
              </a:lnSpc>
              <a:defRPr lang="en-US"/>
            </a:pPr>
            <a:r>
              <a:rPr lang="en-US" sz="2400" dirty="0"/>
              <a:t>Altitude in the floor ranges from 125 </a:t>
            </a:r>
            <a:r>
              <a:rPr lang="en-US" sz="2400" dirty="0" err="1"/>
              <a:t>m.b.m.s.l</a:t>
            </a:r>
            <a:r>
              <a:rPr lang="en-US" sz="2400" dirty="0"/>
              <a:t> at </a:t>
            </a:r>
            <a:r>
              <a:rPr lang="en-US" sz="2400" dirty="0" err="1"/>
              <a:t>Dallol</a:t>
            </a:r>
            <a:r>
              <a:rPr lang="en-US" sz="2400" dirty="0"/>
              <a:t> Depression, to as high as 2,000 meters above sea level in the Lakes region. </a:t>
            </a:r>
          </a:p>
          <a:p>
            <a:pPr>
              <a:lnSpc>
                <a:spcPct val="90000"/>
              </a:lnSpc>
              <a:defRPr lang="en-US"/>
            </a:pPr>
            <a:r>
              <a:rPr lang="en-US" sz="2400" dirty="0"/>
              <a:t>the climate also varies from warm, hot and dry to cool and moderately moist conditions.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r>
              <a:rPr lang="en-US" sz="2400"/>
              <a:t>There are places, which are desolate (population desert) and sparsely inhabited by pastoralists where as in others parts people practice some rain-fed agriculture. </a:t>
            </a:r>
          </a:p>
          <a:p>
            <a:pPr>
              <a:lnSpc>
                <a:spcPct val="90000"/>
              </a:lnSpc>
              <a:defRPr lang="en-US"/>
            </a:pPr>
            <a:r>
              <a:rPr lang="en-US" sz="2400"/>
              <a:t>The Rift Valley is further subdivided into three physiographic sub-regions; the Afar Triangle, the Main Ethiopian Rift, and the Chew Bahir Rift. </a:t>
            </a:r>
            <a:endParaRPr lang="en-US" sz="2400" b="1"/>
          </a:p>
          <a:p>
            <a:pPr marL="514350" indent="-514350">
              <a:lnSpc>
                <a:spcPct val="90000"/>
              </a:lnSpc>
              <a:buFontTx/>
              <a:buAutoNum type="romanLcPeriod"/>
              <a:defRPr lang="en-US"/>
            </a:pPr>
            <a:r>
              <a:rPr lang="en-US" sz="2400" b="1"/>
              <a:t>The Afar Triangle</a:t>
            </a:r>
          </a:p>
          <a:p>
            <a:pPr marL="514350" indent="-514350">
              <a:lnSpc>
                <a:spcPct val="90000"/>
              </a:lnSpc>
              <a:buNone/>
              <a:defRPr lang="en-US"/>
            </a:pPr>
            <a:r>
              <a:rPr lang="en-US" sz="2400" b="1"/>
              <a:t> </a:t>
            </a:r>
            <a:r>
              <a:rPr lang="en-US" sz="2400"/>
              <a:t>The Afar Triangle is the largest and widest part of the Rift Valley. </a:t>
            </a:r>
          </a:p>
          <a:p>
            <a:pPr>
              <a:lnSpc>
                <a:spcPct val="90000"/>
              </a:lnSpc>
              <a:defRPr lang="en-US"/>
            </a:pPr>
            <a:r>
              <a:rPr lang="en-US" sz="2400"/>
              <a:t>It makes up 54% of the Rift Valley area. </a:t>
            </a:r>
          </a:p>
          <a:p>
            <a:pPr>
              <a:lnSpc>
                <a:spcPct val="90000"/>
              </a:lnSpc>
              <a:defRPr lang="en-US"/>
            </a:pPr>
            <a:r>
              <a:rPr lang="en-US" sz="2400"/>
              <a:t>The area is generally of low altitude (125mbmsl -700 masl). </a:t>
            </a:r>
          </a:p>
          <a:p>
            <a:pPr>
              <a:lnSpc>
                <a:spcPct val="90000"/>
              </a:lnSpc>
              <a:defRPr lang="en-US"/>
            </a:pPr>
            <a:r>
              <a:rPr lang="en-US" sz="2400"/>
              <a:t>The area is characterized by faulted depressions (grabens), volcanic hills, active volcanoes, volcanic ridges, lava fields and low lava platforms. </a:t>
            </a:r>
          </a:p>
          <a:p>
            <a:pPr>
              <a:lnSpc>
                <a:spcPct val="90000"/>
              </a:lnSpc>
              <a:defRPr lang="en-US"/>
            </a:pPr>
            <a:r>
              <a:rPr lang="en-US" sz="2400"/>
              <a:t>Lakes (</a:t>
            </a:r>
            <a:r>
              <a:rPr lang="en-US" sz="2400" i="1"/>
              <a:t>Abe, Asale, and Afdera) occupy some of these basins. </a:t>
            </a:r>
            <a:endParaRPr lang="en-US" sz="2400"/>
          </a:p>
          <a:p>
            <a:pPr>
              <a:lnSpc>
                <a:spcPct val="90000"/>
              </a:lnSpc>
              <a:defRPr lang="en-US"/>
            </a:pPr>
            <a:endParaRPr lang="en-US" sz="2400" b="1"/>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334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762000"/>
            <a:ext cx="8229600" cy="5364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A prominent feature in this region is the </a:t>
            </a:r>
            <a:r>
              <a:rPr lang="en-US" sz="2400" i="1"/>
              <a:t>Denakil Depression (Kobar Sink). </a:t>
            </a:r>
          </a:p>
          <a:p>
            <a:pPr>
              <a:defRPr lang="en-US"/>
            </a:pPr>
            <a:r>
              <a:rPr lang="en-US" sz="2400"/>
              <a:t>A larger part of this is covered by thick and extensive salt plain.</a:t>
            </a:r>
          </a:p>
          <a:p>
            <a:pPr>
              <a:defRPr lang="en-US"/>
            </a:pPr>
            <a:r>
              <a:rPr lang="en-US" sz="2400"/>
              <a:t> Lake Asale and Lake Afdera occupy the lowest parts of this sunken depression. </a:t>
            </a:r>
          </a:p>
          <a:p>
            <a:pPr>
              <a:defRPr lang="en-US"/>
            </a:pPr>
            <a:r>
              <a:rPr lang="en-US" sz="2400"/>
              <a:t>The Afar Triangle is generally hot and dry. The only respite one gets in the Southern part is from the waters of the Awash River. </a:t>
            </a:r>
          </a:p>
          <a:p>
            <a:pPr>
              <a:defRPr lang="en-US"/>
            </a:pPr>
            <a:r>
              <a:rPr lang="en-US" sz="2400"/>
              <a:t>The economic importance of this region includes salt extraction, irrigation along the Awash River and electric potential from geothermal energy.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334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381000" y="762000"/>
            <a:ext cx="8229600" cy="5715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b="1" i="1"/>
              <a:t>ii. The Main Ethiopian Rift/Central Rift </a:t>
            </a:r>
          </a:p>
          <a:p>
            <a:pPr>
              <a:buNone/>
              <a:defRPr lang="en-US"/>
            </a:pPr>
            <a:r>
              <a:rPr lang="en-US" sz="2400"/>
              <a:t>.It refers to the narrow belt of the Rift Valley that extends from Awash River in the north to Lake Chamo in the south.</a:t>
            </a:r>
          </a:p>
          <a:p>
            <a:pPr>
              <a:buNone/>
              <a:defRPr lang="en-US"/>
            </a:pPr>
            <a:r>
              <a:rPr lang="en-US" sz="2400"/>
              <a:t>. This part of the Rift Valley is the narrowest and the highest.</a:t>
            </a:r>
          </a:p>
          <a:p>
            <a:pPr>
              <a:buNone/>
              <a:defRPr lang="en-US"/>
            </a:pPr>
            <a:r>
              <a:rPr lang="en-US" sz="2400"/>
              <a:t>. It has an average width of 50-80 kilometers and general elevation of 1,000-2,000 meters above sea level. </a:t>
            </a:r>
          </a:p>
          <a:p>
            <a:pPr>
              <a:buNone/>
              <a:defRPr lang="en-US"/>
            </a:pPr>
            <a:r>
              <a:rPr lang="en-US" sz="2400"/>
              <a:t>The floor in many places is dotted by volcanic mountains. </a:t>
            </a:r>
          </a:p>
          <a:p>
            <a:pPr>
              <a:buNone/>
              <a:defRPr lang="en-US"/>
            </a:pPr>
            <a:r>
              <a:rPr lang="en-US" sz="2400"/>
              <a:t>The big ones include Mount Fentale, Boseti-guda (near Adama), Aletu (north of Lake Ziway) and Chebi (north of Lake Hawasa).</a:t>
            </a:r>
          </a:p>
          <a:p>
            <a:pPr>
              <a:buNone/>
              <a:defRPr lang="en-US"/>
            </a:pPr>
            <a:r>
              <a:rPr lang="en-US" sz="2400"/>
              <a:t> The northern section has more of these cinder cones and lava fields. </a:t>
            </a:r>
          </a:p>
          <a:p>
            <a:pPr>
              <a:buNone/>
              <a:defRPr lang="en-US"/>
            </a:pPr>
            <a:r>
              <a:rPr lang="en-US" sz="2400"/>
              <a:t>The prominent features, however, are the numerous lakes formed on tectonic sags and fault depressions. </a:t>
            </a:r>
            <a:endParaRPr lang="en-US" sz="2400" b="1" i="1"/>
          </a:p>
          <a:p>
            <a:pPr>
              <a:buNone/>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Because of altitude, the lakes region of the Main Ethiopian Rift is generally wet and watery. </a:t>
            </a:r>
          </a:p>
          <a:p>
            <a:pPr>
              <a:defRPr lang="en-US"/>
            </a:pPr>
            <a:r>
              <a:rPr lang="en-US" sz="2400"/>
              <a:t>Here rain-fed agriculture is practiced. </a:t>
            </a:r>
          </a:p>
          <a:p>
            <a:pPr>
              <a:defRPr lang="en-US"/>
            </a:pPr>
            <a:r>
              <a:rPr lang="en-US" sz="2400"/>
              <a:t>Other resource bases include the recreational value of the lakes, the agricultural importance of some streams and lakes, and the geothermal energy potential</a:t>
            </a:r>
            <a:r>
              <a:t>. </a:t>
            </a:r>
          </a:p>
          <a:p>
            <a:pPr>
              <a:defRPr lang="en-US"/>
            </a:pPr>
            <a:r>
              <a:rPr lang="en-US" sz="2400" b="1" i="1"/>
              <a:t>iii. The Chew Bahir Rift </a:t>
            </a:r>
          </a:p>
          <a:p>
            <a:pPr>
              <a:defRPr lang="en-US"/>
            </a:pPr>
            <a:r>
              <a:rPr lang="en-US" sz="2400"/>
              <a:t>This is the smallest and the southern-most part of the Rift Valley. The highlands of Konso and the surrounding highlands separate it from the Main Ethiopian Rift to the north. </a:t>
            </a:r>
          </a:p>
          <a:p>
            <a:pPr>
              <a:defRPr lang="en-US"/>
            </a:pPr>
            <a:r>
              <a:rPr lang="en-US" sz="2400"/>
              <a:t>The main characteristic of this region is the broad and shallow depression, which is a swampy area covered by tall grass, into which the Segen and Woito streams drain.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7156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a:pPr>
            <a:r>
              <a:rPr lang="en-US" sz="2800" b="1"/>
              <a:t>The Impacts of Relief on Biophysical and </a:t>
            </a:r>
            <a:br>
              <a:rPr lang="en-US" sz="2800" b="1"/>
            </a:br>
            <a:r>
              <a:rPr lang="en-US" sz="2800" b="1"/>
              <a:t>Socio-economic Conditions </a:t>
            </a:r>
            <a:endParaRPr lang="en-US" sz="28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066800"/>
            <a:ext cx="8229600" cy="5059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a:pPr>
            <a:r>
              <a:rPr lang="en-US" sz="2400"/>
              <a:t>The highly dissected character of the landscape over much of the country's territory along with the limited extent to which flat surfaces are present influence the various socio-economic aspects of Ethiopia is presented here under. </a:t>
            </a:r>
          </a:p>
          <a:p>
            <a:pPr>
              <a:lnSpc>
                <a:spcPct val="90000"/>
              </a:lnSpc>
              <a:buNone/>
              <a:defRPr lang="en-US"/>
            </a:pPr>
            <a:r>
              <a:rPr lang="en-US" sz="2400"/>
              <a:t>1. </a:t>
            </a:r>
            <a:r>
              <a:rPr lang="en-US" sz="2400" b="1"/>
              <a:t>Agricultural practices </a:t>
            </a:r>
          </a:p>
          <a:p>
            <a:pPr>
              <a:lnSpc>
                <a:spcPct val="90000"/>
              </a:lnSpc>
              <a:defRPr lang="en-US"/>
            </a:pPr>
            <a:r>
              <a:rPr lang="en-US" sz="2400"/>
              <a:t>Relief influences farm size and shape in that in an area of rugged terrain the farmlands are small in size and fragmented and tend to be irregular in shape. </a:t>
            </a:r>
          </a:p>
          <a:p>
            <a:pPr>
              <a:lnSpc>
                <a:spcPct val="90000"/>
              </a:lnSpc>
              <a:buFont typeface="Wingdings" charset="2"/>
              <a:buChar char="Ø"/>
              <a:defRPr lang="en-US"/>
            </a:pPr>
            <a:r>
              <a:rPr lang="en-US" sz="2400"/>
              <a:t>Choice of farming techniques and farm implements are highly influenced by relief </a:t>
            </a:r>
          </a:p>
          <a:p>
            <a:pPr>
              <a:lnSpc>
                <a:spcPct val="90000"/>
              </a:lnSpc>
              <a:buFont typeface="Wingdings" charset="2"/>
              <a:buChar char="Ø"/>
              <a:defRPr lang="en-US"/>
            </a:pPr>
            <a:r>
              <a:rPr lang="en-US" sz="2400"/>
              <a:t>Relief influences crop production as some corps are well adapted to higher altitudes (barley, wheat) and others to low altitude (sorghum, maize). </a:t>
            </a:r>
          </a:p>
          <a:p>
            <a:pPr>
              <a:lnSpc>
                <a:spcPct val="90000"/>
              </a:lnSpc>
              <a:buFont typeface="Wingdings" charset="2"/>
              <a:buChar char="Ø"/>
              <a:defRPr lang="en-US"/>
            </a:pPr>
            <a:endParaRPr lang="en-US" sz="2400"/>
          </a:p>
          <a:p>
            <a:pPr>
              <a:lnSpc>
                <a:spcPct val="90000"/>
              </a:lnSpc>
              <a:defRPr lang="en-US"/>
            </a:pPr>
            <a:endParaRPr lang="en-US" sz="2400" b="1"/>
          </a:p>
          <a:p>
            <a:pPr>
              <a:lnSpc>
                <a:spcPct val="90000"/>
              </a:lnSpc>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143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2800" b="1"/>
              <a:t>CHAPTER ONE </a:t>
            </a:r>
            <a:br>
              <a:rPr lang="en-US" sz="2800" b="1"/>
            </a:br>
            <a:r>
              <a:rPr lang="en-US" sz="2800" b="1"/>
              <a:t>INTRODUCTION </a:t>
            </a:r>
            <a:endParaRPr lang="en-US" sz="2800"/>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371600"/>
            <a:ext cx="8229600" cy="4754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a:bodyPr>
          <a:lstStyle/>
          <a:p>
            <a:pPr marL="514350" indent="-514350">
              <a:buFontTx/>
              <a:buAutoNum type="arabicPlain"/>
              <a:defRPr lang="en-US"/>
            </a:pPr>
            <a:r>
              <a:rPr lang="en-US" sz="2800"/>
              <a:t>Meaning of Geography </a:t>
            </a:r>
          </a:p>
          <a:p>
            <a:pPr marL="514350" indent="-514350">
              <a:buNone/>
              <a:defRPr lang="en-US"/>
            </a:pPr>
            <a:r>
              <a:rPr lang="en-US" sz="2400"/>
              <a:t>It is difficult to forward a definition acceptable to all geographers at all times and places because of the dynamic nature of the discipline and the changes in its scope and method of study. </a:t>
            </a:r>
          </a:p>
          <a:p>
            <a:pPr marL="514350" indent="-514350">
              <a:buNone/>
              <a:defRPr lang="en-US"/>
            </a:pPr>
            <a:r>
              <a:rPr lang="en-US" sz="2400"/>
              <a:t>However, the following may be accepted as a working definition.</a:t>
            </a:r>
          </a:p>
          <a:p>
            <a:pPr marL="514350" indent="-514350" algn="just">
              <a:buFont typeface="Wingdings" charset="2"/>
              <a:buChar char="v"/>
              <a:defRPr lang="en-US"/>
            </a:pPr>
            <a:r>
              <a:rPr lang="en-US" sz="2400"/>
              <a:t> Geography is the scientific study of the Earth that describes and analyses </a:t>
            </a:r>
            <a:r>
              <a:rPr lang="en-US" sz="2400" b="1"/>
              <a:t>spatial </a:t>
            </a:r>
            <a:r>
              <a:rPr lang="en-US" sz="2400"/>
              <a:t>and</a:t>
            </a:r>
            <a:r>
              <a:rPr lang="en-US" sz="2400" b="1"/>
              <a:t> temporal </a:t>
            </a:r>
            <a:r>
              <a:rPr lang="en-US" sz="2400"/>
              <a:t>variations of physical, biological and human phenomena, and their interrelationships and dynamism over the surface of the Earth.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FlB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Font typeface="Wingdings" charset="2"/>
              <a:buChar char="Ø"/>
              <a:defRPr lang="en-US"/>
            </a:pPr>
            <a:r>
              <a:rPr lang="en-US" sz="2400"/>
              <a:t>The practice of animal husbandry is also influenced by relief as most equines and sheep are reared in the higher altitudes and camels and goat are well adapted to lower altitudes </a:t>
            </a:r>
          </a:p>
          <a:p>
            <a:pPr>
              <a:buNone/>
              <a:defRPr lang="en-US"/>
            </a:pPr>
            <a:r>
              <a:rPr lang="en-US" sz="2800" b="1"/>
              <a:t>2. Settlement pattern </a:t>
            </a:r>
          </a:p>
          <a:p>
            <a:pPr>
              <a:buFont typeface="Wingdings" charset="2"/>
              <a:buChar char="Ø"/>
              <a:defRPr lang="en-US"/>
            </a:pPr>
            <a:r>
              <a:rPr lang="en-US" sz="2400"/>
              <a:t>Highlands of Ethiopia that experience a temperate type of climatic condition that are mainly free from most of the tropical diseases are densely settled. </a:t>
            </a:r>
          </a:p>
          <a:p>
            <a:pPr>
              <a:buFont typeface="Wingdings" charset="2"/>
              <a:buChar char="Ø"/>
              <a:defRPr lang="en-US"/>
            </a:pPr>
            <a:r>
              <a:rPr lang="en-US" sz="2400"/>
              <a:t>Rugged and difficult terrain hinders the development of settlement and its expansion. </a:t>
            </a:r>
          </a:p>
          <a:p>
            <a:pPr>
              <a:buFont typeface="Wingdings" charset="2"/>
              <a:buChar char="Ø"/>
              <a:defRPr lang="en-US"/>
            </a:pPr>
            <a:r>
              <a:rPr lang="en-US" sz="2400"/>
              <a:t>The highlands of Ethiopia are characterized by sedentary life and permanent settlements while lowlands that are inhabited by pastoralists have temporary settlements. </a:t>
            </a:r>
          </a:p>
          <a:p>
            <a:pPr>
              <a:buFont typeface="Wingdings" charset="2"/>
              <a:buChar char="Ø"/>
              <a:defRPr lang="en-US"/>
            </a:pPr>
            <a:endParaRPr lang="en-US" sz="2400"/>
          </a:p>
          <a:p>
            <a:pPr>
              <a:buFont typeface="Wingdings" charset="2"/>
              <a:buChar char="Ø"/>
              <a:defRPr lang="en-US"/>
            </a:pPr>
            <a:endParaRPr lang="en-US" sz="2400"/>
          </a:p>
          <a:p>
            <a:pPr>
              <a:buNone/>
              <a:defRPr lang="en-US"/>
            </a:pPr>
            <a:endParaRPr lang="en-US" sz="2800" b="1"/>
          </a:p>
          <a:p>
            <a:pPr>
              <a:buFont typeface="Wingdings" charset="2"/>
              <a:buChar char="Ø"/>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buNone/>
              <a:defRPr lang="en-US"/>
            </a:pPr>
            <a:r>
              <a:rPr lang="en-US" sz="2400" b="1"/>
              <a:t>3. Transportation and communication </a:t>
            </a:r>
          </a:p>
          <a:p>
            <a:pPr>
              <a:lnSpc>
                <a:spcPct val="90000"/>
              </a:lnSpc>
              <a:buFont typeface="Wingdings" charset="2"/>
              <a:buChar char="Ø"/>
              <a:defRPr lang="en-US"/>
            </a:pPr>
            <a:r>
              <a:rPr lang="en-US" sz="2400"/>
              <a:t>The highly dissected nature of the landscape is a barrier to the development of internal surface transportation that resulted in the long-term isolation of many communities </a:t>
            </a:r>
          </a:p>
          <a:p>
            <a:pPr>
              <a:lnSpc>
                <a:spcPct val="90000"/>
              </a:lnSpc>
              <a:buFont typeface="Wingdings" charset="2"/>
              <a:buChar char="Ø"/>
              <a:defRPr lang="en-US"/>
            </a:pPr>
            <a:r>
              <a:rPr lang="en-US" sz="2400"/>
              <a:t>The difficult terrain makes infrastructure development and maintenance costly. </a:t>
            </a:r>
          </a:p>
          <a:p>
            <a:pPr>
              <a:lnSpc>
                <a:spcPct val="90000"/>
              </a:lnSpc>
              <a:buFont typeface="Wingdings" charset="2"/>
              <a:buChar char="Ø"/>
              <a:defRPr lang="en-US"/>
            </a:pPr>
            <a:r>
              <a:rPr lang="en-US" sz="2400"/>
              <a:t>TV and radio communications are also highly influenced by relief. </a:t>
            </a:r>
          </a:p>
          <a:p>
            <a:pPr>
              <a:lnSpc>
                <a:spcPct val="90000"/>
              </a:lnSpc>
              <a:buFont typeface="Wingdings" charset="2"/>
              <a:buChar char="Ø"/>
              <a:defRPr lang="en-US"/>
            </a:pPr>
            <a:r>
              <a:rPr lang="en-US" sz="2400"/>
              <a:t>The rugged topography rendered rivers less navigable due to the waterfalls, deep gorges and steep cliffs. </a:t>
            </a:r>
          </a:p>
          <a:p>
            <a:pPr>
              <a:lnSpc>
                <a:spcPct val="90000"/>
              </a:lnSpc>
              <a:buNone/>
              <a:defRPr lang="en-US"/>
            </a:pPr>
            <a:r>
              <a:rPr lang="en-US" sz="2400" b="1"/>
              <a:t>4. Hydroelectric power potent </a:t>
            </a:r>
          </a:p>
          <a:p>
            <a:pPr>
              <a:lnSpc>
                <a:spcPct val="90000"/>
              </a:lnSpc>
              <a:buFont typeface="Wingdings" charset="2"/>
              <a:buChar char="Ø"/>
              <a:defRPr lang="en-US"/>
            </a:pPr>
            <a:r>
              <a:rPr lang="en-US" sz="2400"/>
              <a:t>The great difference in altitude coupled with high rainfall created suitable conditions for a very high potential for the production of hydroelectric power in Ethiopia, but now at its low level of development b/c of many factors.</a:t>
            </a:r>
          </a:p>
          <a:p>
            <a:pPr>
              <a:lnSpc>
                <a:spcPct val="90000"/>
              </a:lnSpc>
              <a:buFont typeface="Wingdings" charset="2"/>
              <a:buChar char="Ø"/>
              <a:defRPr lang="en-US"/>
            </a:pPr>
            <a:endParaRPr lang="en-US" sz="2400"/>
          </a:p>
          <a:p>
            <a:pPr>
              <a:lnSpc>
                <a:spcPct val="90000"/>
              </a:lnSpc>
              <a:buFont typeface="Wingdings" charset="2"/>
              <a:buChar char="Ø"/>
              <a:defRPr lang="en-US"/>
            </a:pPr>
            <a:endParaRPr lang="en-US" sz="2400"/>
          </a:p>
          <a:p>
            <a:pPr>
              <a:lnSpc>
                <a:spcPct val="90000"/>
              </a:lnSpc>
              <a:buFont typeface="Wingdings" charset="2"/>
              <a:buChar char="Ø"/>
              <a:defRPr lang="en-US"/>
            </a:pPr>
            <a:endParaRPr lang="en-US" sz="2400"/>
          </a:p>
          <a:p>
            <a:pPr>
              <a:lnSpc>
                <a:spcPct val="90000"/>
              </a:lnSpc>
              <a:buFont typeface="Wingdings" charset="2"/>
              <a:buChar char="Ø"/>
              <a:defRPr lang="en-US"/>
            </a:pPr>
            <a:endParaRPr lang="en-US" sz="2400"/>
          </a:p>
          <a:p>
            <a:pPr>
              <a:lnSpc>
                <a:spcPct val="90000"/>
              </a:lnSpc>
              <a:defRPr lang="en-US"/>
            </a:pP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3RAC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533400"/>
            <a:ext cx="8229600" cy="5593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b="1"/>
              <a:t>5. Socio-cultural feeling </a:t>
            </a:r>
          </a:p>
          <a:p>
            <a:pPr>
              <a:buFont typeface="Wingdings" charset="2"/>
              <a:buChar char="Ø"/>
              <a:defRPr lang="en-US"/>
            </a:pPr>
            <a:r>
              <a:rPr lang="en-US" sz="2400"/>
              <a:t>The rugged terrain as a result of excessive surface dissection resulted in the long-term isolation of communities that led to the occurrence of cultural diversity. </a:t>
            </a:r>
          </a:p>
          <a:p>
            <a:pPr>
              <a:buFont typeface="Wingdings" charset="2"/>
              <a:buChar char="Ø"/>
              <a:defRPr lang="en-US"/>
            </a:pPr>
            <a:r>
              <a:rPr lang="en-US" sz="2400"/>
              <a:t>People who live in the highlands have been identifying themselves as </a:t>
            </a:r>
            <a:r>
              <a:rPr lang="en-US" sz="2400" i="1"/>
              <a:t>degegnas (mountaineers) and those who live in the lowlands as kollegnas (lowlanders). </a:t>
            </a:r>
          </a:p>
          <a:p>
            <a:pPr>
              <a:buNone/>
              <a:defRPr lang="en-US"/>
            </a:pPr>
            <a:r>
              <a:rPr lang="en-US" sz="2400" b="1"/>
              <a:t>6. Impacts on climate </a:t>
            </a:r>
          </a:p>
          <a:p>
            <a:pPr>
              <a:buFont typeface="Wingdings" charset="2"/>
              <a:buChar char="Ø"/>
              <a:defRPr lang="en-US"/>
            </a:pPr>
            <a:r>
              <a:rPr lang="en-US" sz="2400"/>
              <a:t>The climate of Ethiopia is a result of the tropical position of the country and the great altitudinal variation of the general topography. </a:t>
            </a:r>
          </a:p>
          <a:p>
            <a:pPr>
              <a:buFont typeface="Wingdings" charset="2"/>
              <a:buChar char="Ø"/>
              <a:defRPr lang="en-US"/>
            </a:pPr>
            <a:r>
              <a:rPr lang="en-US" sz="2400"/>
              <a:t>Highlands with higher amount of rainfall and lower rate of evapo-transpiration tend to be moisture surplus compared to the moisture deficit lowlands. </a:t>
            </a:r>
          </a:p>
          <a:p>
            <a:pPr>
              <a:buFont typeface="Wingdings" charset="2"/>
              <a:buChar char="Ø"/>
              <a:defRPr lang="en-US"/>
            </a:pPr>
            <a:endParaRPr lang="en-US" sz="2400"/>
          </a:p>
          <a:p>
            <a:pPr>
              <a:buFont typeface="Wingdings" charset="2"/>
              <a:buChar char="Ø"/>
              <a:defRPr lang="en-US"/>
            </a:pPr>
            <a:endParaRPr lang="en-US" sz="2400" i="1"/>
          </a:p>
          <a:p>
            <a:pPr>
              <a:buNone/>
              <a:defRPr lang="en-US"/>
            </a:pPr>
            <a:endParaRPr lang="en-US" sz="2400" b="1"/>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sz="2400" b="1"/>
              <a:t>7. Impacts on soil </a:t>
            </a:r>
          </a:p>
          <a:p>
            <a:pPr>
              <a:buFont typeface="Wingdings" charset="2"/>
              <a:buChar char="Ø"/>
              <a:defRPr lang="en-US"/>
            </a:pPr>
            <a:r>
              <a:rPr lang="en-US" sz="2400"/>
              <a:t>Steep mountain slopes provide low angle of rest, unstable surface materials and subject to degradation processes and relatively form shallow and little developed soils. </a:t>
            </a:r>
          </a:p>
          <a:p>
            <a:pPr>
              <a:buNone/>
              <a:defRPr lang="en-US"/>
            </a:pPr>
            <a:r>
              <a:rPr lang="en-US" sz="2400" b="1"/>
              <a:t>8. Impacts on natural vegetation </a:t>
            </a:r>
          </a:p>
          <a:p>
            <a:pPr>
              <a:buFont typeface="Wingdings" charset="2"/>
              <a:buChar char="Ø"/>
              <a:defRPr lang="en-US"/>
            </a:pPr>
            <a:r>
              <a:rPr lang="en-US" sz="2400"/>
              <a:t>Relief through its effect on climate and hydrology affect the type of natural vegetation grown in an area. </a:t>
            </a:r>
          </a:p>
          <a:p>
            <a:pPr>
              <a:buFont typeface="Wingdings" charset="2"/>
              <a:buChar char="Ø"/>
              <a:defRPr lang="en-US"/>
            </a:pPr>
            <a:endParaRPr lang="en-US" sz="2400"/>
          </a:p>
          <a:p>
            <a:pPr>
              <a:buNone/>
              <a:defRPr lang="en-US"/>
            </a:pPr>
            <a:endParaRPr lang="en-US" sz="2400" b="1"/>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325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r>
              <a:rPr lang="en-US" sz="3240" b="1"/>
              <a:t>CHAPTER FOUR </a:t>
            </a:r>
            <a:br>
              <a:rPr lang="en-US" sz="3240" b="1"/>
            </a:br>
            <a:r>
              <a:rPr lang="en-US" sz="3240" b="1"/>
              <a:t>DRAINAGE SYSTEMS AND WATER RESOURCE OF ETHIOPIA AND THE </a:t>
            </a:r>
            <a:r>
              <a:rPr lang="en-US" b="1"/>
              <a:t>HORN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752600"/>
            <a:ext cx="8229600" cy="4373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buNone/>
              <a:defRPr lang="en-US"/>
            </a:pPr>
            <a:r>
              <a:rPr lang="en-US" sz="2400" b="1" dirty="0"/>
              <a:t>Major Drainage System of Ethiopia </a:t>
            </a:r>
          </a:p>
          <a:p>
            <a:pPr>
              <a:lnSpc>
                <a:spcPct val="90000"/>
              </a:lnSpc>
              <a:buNone/>
              <a:defRPr lang="en-US"/>
            </a:pPr>
            <a:r>
              <a:rPr lang="en-US" sz="2400" dirty="0"/>
              <a:t>The flow of water through well-defined channel is known as drainage. </a:t>
            </a:r>
          </a:p>
          <a:p>
            <a:pPr>
              <a:lnSpc>
                <a:spcPct val="90000"/>
              </a:lnSpc>
              <a:buNone/>
              <a:defRPr lang="en-US"/>
            </a:pPr>
            <a:r>
              <a:rPr lang="en-US" sz="2400" dirty="0"/>
              <a:t>A </a:t>
            </a:r>
            <a:r>
              <a:rPr lang="en-US" sz="2400" b="1" dirty="0"/>
              <a:t>drainage syst</a:t>
            </a:r>
            <a:r>
              <a:rPr lang="en-US" sz="2400" dirty="0"/>
              <a:t>em is made up of a principal river and its tributaries. </a:t>
            </a:r>
          </a:p>
          <a:p>
            <a:pPr>
              <a:lnSpc>
                <a:spcPct val="90000"/>
              </a:lnSpc>
              <a:buNone/>
              <a:defRPr lang="en-US"/>
            </a:pPr>
            <a:r>
              <a:rPr lang="en-US" sz="2400" dirty="0"/>
              <a:t>A river system begins at a place called the </a:t>
            </a:r>
            <a:r>
              <a:rPr lang="en-US" sz="2400" b="1" dirty="0"/>
              <a:t>source</a:t>
            </a:r>
            <a:r>
              <a:rPr lang="en-US" sz="2400" dirty="0"/>
              <a:t> or </a:t>
            </a:r>
            <a:r>
              <a:rPr lang="en-US" sz="2400" b="1" dirty="0"/>
              <a:t>headwater</a:t>
            </a:r>
            <a:r>
              <a:rPr lang="en-US" sz="2400" dirty="0"/>
              <a:t> and ends at a point called </a:t>
            </a:r>
            <a:r>
              <a:rPr lang="en-US" sz="2400" b="1" dirty="0"/>
              <a:t>mouth</a:t>
            </a:r>
            <a:r>
              <a:rPr lang="en-US" sz="2400" dirty="0"/>
              <a:t>. Therefore, a drainage system is </a:t>
            </a:r>
            <a:r>
              <a:rPr lang="en-US" sz="2400" dirty="0" smtClean="0"/>
              <a:t>the direction and destination of the major river and its tributaries. </a:t>
            </a:r>
            <a:endParaRPr lang="en-US" sz="2400" dirty="0"/>
          </a:p>
          <a:p>
            <a:pPr>
              <a:lnSpc>
                <a:spcPct val="90000"/>
              </a:lnSpc>
              <a:buNone/>
              <a:defRPr lang="en-US"/>
            </a:pPr>
            <a:r>
              <a:rPr lang="en-US" sz="2400" dirty="0"/>
              <a:t>The </a:t>
            </a:r>
            <a:r>
              <a:rPr lang="en-US" sz="2400" b="1" dirty="0"/>
              <a:t>drainage pattern </a:t>
            </a:r>
            <a:r>
              <a:rPr lang="en-US" sz="2400" dirty="0"/>
              <a:t>of an area is the outcome of the geological processes, nature and structure of rocks, topography, slope, amount and the periodicity of the flow.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09600"/>
            <a:ext cx="8229600" cy="55168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sz="2945"/>
            </a:pPr>
            <a:r>
              <a:rPr lang="en-US" sz="2210" dirty="0"/>
              <a:t>A </a:t>
            </a:r>
            <a:r>
              <a:rPr lang="en-US" sz="2210" b="1" dirty="0"/>
              <a:t>drainage basin </a:t>
            </a:r>
            <a:r>
              <a:rPr lang="en-US" sz="2210" dirty="0"/>
              <a:t>is the topographic region from which a river and its tributaries collect both the surface runoff and subsurface flow.</a:t>
            </a:r>
          </a:p>
          <a:p>
            <a:pPr>
              <a:lnSpc>
                <a:spcPct val="90000"/>
              </a:lnSpc>
              <a:defRPr lang="en-US" sz="2945"/>
            </a:pPr>
            <a:r>
              <a:rPr lang="en-US" sz="2210" dirty="0"/>
              <a:t> It is bounded by and separated from other river basins by a water divide or </a:t>
            </a:r>
            <a:r>
              <a:rPr lang="en-US" sz="2210" i="1" dirty="0"/>
              <a:t>topographic divide. </a:t>
            </a:r>
          </a:p>
          <a:p>
            <a:pPr>
              <a:lnSpc>
                <a:spcPct val="90000"/>
              </a:lnSpc>
              <a:buNone/>
              <a:defRPr lang="en-US" sz="2945"/>
            </a:pPr>
            <a:r>
              <a:rPr lang="en-US" sz="2210" b="1" dirty="0"/>
              <a:t>The Major Drainage Systems </a:t>
            </a:r>
          </a:p>
          <a:p>
            <a:pPr>
              <a:lnSpc>
                <a:spcPct val="90000"/>
              </a:lnSpc>
              <a:defRPr lang="en-US" sz="2945"/>
            </a:pPr>
            <a:r>
              <a:rPr lang="en-US" sz="2210" dirty="0"/>
              <a:t>Ethiopia possesses three broadly classified drainage systems namely </a:t>
            </a:r>
            <a:r>
              <a:rPr lang="en-US" sz="2210" i="1" dirty="0"/>
              <a:t>Western, Southeastern and Rift Valley Drainage Systems.</a:t>
            </a:r>
          </a:p>
          <a:p>
            <a:pPr>
              <a:lnSpc>
                <a:spcPct val="90000"/>
              </a:lnSpc>
              <a:defRPr lang="en-US" sz="2945"/>
            </a:pPr>
            <a:r>
              <a:rPr lang="en-US" sz="2210" i="1" dirty="0"/>
              <a:t> Western and the Southeastern drainage systems are separated by the Rift Valley system. </a:t>
            </a:r>
          </a:p>
          <a:p>
            <a:pPr marL="457200" indent="-457200">
              <a:lnSpc>
                <a:spcPct val="90000"/>
              </a:lnSpc>
              <a:buFontTx/>
              <a:buAutoNum type="arabicPlain"/>
              <a:defRPr lang="en-US" sz="2945"/>
            </a:pPr>
            <a:r>
              <a:rPr lang="en-US" sz="2210" b="1" i="1" dirty="0"/>
              <a:t>The Western Drainage Systems </a:t>
            </a:r>
          </a:p>
          <a:p>
            <a:pPr marL="457200" indent="-457200">
              <a:lnSpc>
                <a:spcPct val="90000"/>
              </a:lnSpc>
              <a:buNone/>
              <a:defRPr lang="en-US" sz="2945"/>
            </a:pPr>
            <a:r>
              <a:rPr lang="en-US" sz="2210" dirty="0"/>
              <a:t>The Western Drainage Systems are the largest of all drainage systems draining </a:t>
            </a:r>
            <a:r>
              <a:rPr lang="en-US" sz="2210" i="1" dirty="0"/>
              <a:t>40%of the total area of the country and carry 60%of the annual water flow.</a:t>
            </a:r>
          </a:p>
          <a:p>
            <a:pPr marL="457200" indent="-457200">
              <a:lnSpc>
                <a:spcPct val="90000"/>
              </a:lnSpc>
              <a:buNone/>
              <a:defRPr lang="en-US" sz="2945"/>
            </a:pPr>
            <a:r>
              <a:rPr lang="en-US" sz="2210" i="1" dirty="0"/>
              <a:t> Most of the catchment area </a:t>
            </a:r>
            <a:r>
              <a:rPr lang="en-US" sz="2210" i="1" dirty="0" smtClean="0"/>
              <a:t>extends </a:t>
            </a:r>
            <a:r>
              <a:rPr lang="en-US" sz="2210" i="1" dirty="0"/>
              <a:t>with the westward sloping part of the western highlands and western lowlands. </a:t>
            </a:r>
            <a:endParaRPr lang="en-US" sz="2210" b="1" i="1" dirty="0"/>
          </a:p>
          <a:p>
            <a:pPr>
              <a:lnSpc>
                <a:spcPct val="90000"/>
              </a:lnSpc>
              <a:buNone/>
              <a:defRPr lang="en-US" sz="2945"/>
            </a:pPr>
            <a:endParaRPr lang="en-US" sz="221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06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This drainage system comprises four major river basins namely the Tekeze, Abay and  Baro-Akobo. </a:t>
            </a:r>
          </a:p>
          <a:p>
            <a:pPr>
              <a:defRPr lang="en-US"/>
            </a:pPr>
            <a:r>
              <a:rPr lang="en-US" sz="2400"/>
              <a:t>The Abay, Tekeze and Baro flow westward ultimately joining the Nile which finally ends at Mediterranean Sea. </a:t>
            </a:r>
          </a:p>
          <a:p>
            <a:pPr>
              <a:defRPr lang="en-US"/>
            </a:pPr>
            <a:r>
              <a:rPr lang="en-US" sz="2400"/>
              <a:t>The largest river both in volumetric discharge and coverage in the western drainage systems is the </a:t>
            </a:r>
            <a:r>
              <a:rPr lang="en-US" sz="2400" i="1"/>
              <a:t>Abay. </a:t>
            </a:r>
          </a:p>
          <a:p>
            <a:pPr>
              <a:defRPr lang="en-US"/>
            </a:pPr>
            <a:r>
              <a:rPr lang="en-US" sz="2400"/>
              <a:t>Abay river basin covers an area of 199,812 km</a:t>
            </a:r>
            <a:r>
              <a:rPr lang="en-US" sz="2000"/>
              <a:t>2</a:t>
            </a:r>
            <a:r>
              <a:rPr lang="en-US" sz="2400"/>
              <a:t>, covering parts of Amhara, Oromia and Benishangul-Gumuz regional states. </a:t>
            </a:r>
          </a:p>
          <a:p>
            <a:pPr>
              <a:defRPr lang="en-US"/>
            </a:pPr>
            <a:r>
              <a:rPr lang="en-US" sz="2400"/>
              <a:t>More than 60 streams drain the Abay within elevation ranging between 500 - 4261 meters above sea level. </a:t>
            </a:r>
          </a:p>
          <a:p>
            <a:pPr>
              <a:defRPr lang="en-US"/>
            </a:pPr>
            <a:r>
              <a:rPr lang="en-US" sz="2400"/>
              <a:t>Similarly, the Tekeze and its tributaries, carrying 12 percent of the annual water flow of the region drains 82,350 Km2 of land surface within elevation ranging between 536-4517 meters above sea level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457200"/>
            <a:ext cx="8229600" cy="5669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Tekeze River is termed </a:t>
            </a:r>
            <a:r>
              <a:rPr lang="en-US" sz="2400" i="1"/>
              <a:t>Atbara in Sudan, which is a tributary of the Nile. The total mean annual flow from the basin is estimated to be 8.2 billion metric cubes. </a:t>
            </a:r>
          </a:p>
          <a:p>
            <a:pPr>
              <a:defRPr lang="en-US"/>
            </a:pPr>
            <a:r>
              <a:rPr lang="en-US" sz="2400"/>
              <a:t>The </a:t>
            </a:r>
            <a:r>
              <a:rPr lang="en-US" sz="2400" i="1"/>
              <a:t>Baro-Akobo river drain the wettest highlands in the south and southwestern Ethiopia. They carry 17% of the annual water flow. </a:t>
            </a:r>
          </a:p>
          <a:p>
            <a:pPr>
              <a:defRPr lang="en-US"/>
            </a:pPr>
            <a:r>
              <a:rPr lang="en-US" sz="2400"/>
              <a:t>the </a:t>
            </a:r>
            <a:r>
              <a:rPr lang="en-US" sz="2400" i="1"/>
              <a:t>Baro River flows across an extensive marshy land. Baro Akobo river basin has an area of 75,912 km2, covering parts of the Benishangul-Gumuz, Gambella, Oromia, and SNNPR.</a:t>
            </a:r>
          </a:p>
          <a:p>
            <a:pPr>
              <a:defRPr lang="en-US"/>
            </a:pPr>
            <a:r>
              <a:rPr lang="en-US" sz="2400" i="1"/>
              <a:t> The total mean annual flow from the river basin is estimated to be 23.6 BMC. The Baro together with Akobo forms the Sobat River in South Sudan. </a:t>
            </a:r>
            <a:endParaRPr lang="en-US" sz="240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533400"/>
            <a:ext cx="8229600" cy="55930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normAutofit lnSpcReduction="10000"/>
          </a:bodyPr>
          <a:lstStyle/>
          <a:p>
            <a:pPr>
              <a:buNone/>
              <a:defRPr lang="en-US" sz="2945"/>
            </a:pPr>
            <a:r>
              <a:rPr lang="en-US" sz="2210" b="1" i="1"/>
              <a:t>2. The Southeastern Drainage Systems </a:t>
            </a:r>
          </a:p>
          <a:p>
            <a:pPr>
              <a:buNone/>
              <a:defRPr lang="en-US" sz="2945"/>
            </a:pPr>
            <a:r>
              <a:rPr lang="en-US" sz="2210"/>
              <a:t>Nearly the entire physiographic region of southeastern part of Ethiopia is drained by the southeastern drainage systems. </a:t>
            </a:r>
          </a:p>
          <a:p>
            <a:pPr>
              <a:buNone/>
              <a:defRPr lang="en-US" sz="2945"/>
            </a:pPr>
            <a:r>
              <a:rPr lang="en-US" sz="2210"/>
              <a:t>The basin which is mainly drained by </a:t>
            </a:r>
            <a:r>
              <a:rPr lang="en-US" sz="2210" i="1"/>
              <a:t>Wabishebelle and Ghenale, slopes south-eastwards across large water deficient plains. </a:t>
            </a:r>
          </a:p>
          <a:p>
            <a:pPr>
              <a:buNone/>
              <a:defRPr lang="en-US" sz="2945"/>
            </a:pPr>
            <a:r>
              <a:rPr lang="en-US" sz="2210" i="1"/>
              <a:t>Major highlands of this basin include plateaus of Arsi, Bale, Sidama and Harerghe. Wabshebelle and Ghenale rivers cross the border into Somalia, carrying 25 percent of the annual water flow of Ethiopia. </a:t>
            </a:r>
          </a:p>
          <a:p>
            <a:pPr>
              <a:buNone/>
              <a:defRPr lang="en-US" sz="2945"/>
            </a:pPr>
            <a:r>
              <a:rPr lang="en-US" sz="2210"/>
              <a:t>Ghenale River basin has an area of 171,042 km2, covering parts of Oromia, SNNPR, and Somali regions. Ghenale, which has fewer tributaries but carries more water than </a:t>
            </a:r>
            <a:r>
              <a:rPr lang="en-US" sz="2210" i="1"/>
              <a:t>Wabishebelle, reaches </a:t>
            </a:r>
            <a:r>
              <a:rPr lang="en-US" sz="2210"/>
              <a:t>the Indian Ocean. </a:t>
            </a:r>
          </a:p>
          <a:p>
            <a:pPr>
              <a:buNone/>
              <a:defRPr lang="en-US" sz="2945"/>
            </a:pPr>
            <a:r>
              <a:rPr lang="en-US" sz="2210"/>
              <a:t>The basin flows estimated to be 5.8 BMC within elevation ranging between 171-4385 meters above sea level. </a:t>
            </a:r>
          </a:p>
          <a:p>
            <a:pPr>
              <a:buNone/>
              <a:defRPr lang="en-US" sz="2945"/>
            </a:pPr>
            <a:r>
              <a:rPr lang="en-US" sz="2210"/>
              <a:t>In Somalia it is named the </a:t>
            </a:r>
            <a:r>
              <a:rPr lang="en-US" sz="2210" i="1"/>
              <a:t>Juba River. </a:t>
            </a:r>
            <a:endParaRPr lang="en-US" sz="221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pic>
        <p:nvPicPr>
          <p:cNvPr id="3" name="Content Placeholder 2"/>
          <p:cNvPicPr>
            <a:picLocks noGrp="1" noChangeAspect="1" noChangeArrowheads="1"/>
            <a:extLst>
              <a:ext uri="smNativeData">
                <pr:smNativeData xmlns="" xmlns:pr="pr" val="SMDATA_12_1Nm3XR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
              </a:ext>
            </a:extLst>
          </p:cNvPicPr>
          <p:nvPr>
            <p:ph idx="1"/>
          </p:nvPr>
        </p:nvPicPr>
        <p:blipFill>
          <a:blip r:embed="rId2"/>
          <a:stretch>
            <a:fillRect/>
          </a:stretch>
        </p:blipFill>
        <p:spPr>
          <a:xfrm>
            <a:off x="0" y="304800"/>
            <a:ext cx="9144000" cy="6553200"/>
          </a:xfrm>
          <a:prstGeom prst="rect">
            <a:avLst/>
          </a:prstGeom>
          <a:noFill/>
          <a:ln w="12700" cap="flat" cmpd="sng" algn="ctr">
            <a:noFill/>
            <a:prstDash val="solid"/>
            <a:miter lim="800000"/>
            <a:headEnd type="none" w="med" len="med"/>
            <a:tailEnd type="none" w="med" len="med"/>
          </a:ln>
          <a:effectLst/>
        </p:spPr>
      </p:pic>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8680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a:defRPr lang="en-US"/>
            </a:pPr>
            <a:r>
              <a:rPr lang="en-US" sz="3200"/>
              <a:t>2. </a:t>
            </a:r>
            <a:r>
              <a:rPr lang="en-US" sz="2800"/>
              <a:t>The Scope, Approaches and Themes of Geography </a:t>
            </a: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1143000"/>
            <a:ext cx="8229600" cy="4983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Geography has now acquired the status of science that explains the arrangements of various natural and cultural features on the Earth surface. </a:t>
            </a:r>
          </a:p>
          <a:p>
            <a:pPr>
              <a:defRPr lang="en-US"/>
            </a:pPr>
            <a:r>
              <a:rPr lang="en-US" sz="2400"/>
              <a:t>the </a:t>
            </a:r>
            <a:r>
              <a:rPr lang="en-US" sz="2400" b="1"/>
              <a:t>scope</a:t>
            </a:r>
            <a:r>
              <a:rPr lang="en-US" sz="2400"/>
              <a:t> of Geography is the surface of the Earth, which is the very thin zone that is the interface of the atmosphere, lithosphere, hydrosphere, Anthroposphere and biosphere which provides the habitable zone in which humans are able to live. </a:t>
            </a:r>
          </a:p>
          <a:p>
            <a:pPr>
              <a:defRPr lang="en-US"/>
            </a:pPr>
            <a:r>
              <a:rPr lang="en-US" sz="2400"/>
              <a:t>Geography can be </a:t>
            </a:r>
            <a:r>
              <a:rPr lang="en-US" sz="2400" b="1"/>
              <a:t>approached</a:t>
            </a:r>
            <a:r>
              <a:rPr lang="en-US" sz="2400"/>
              <a:t> by considering two continuums: a human-physical continuum and a topical-regional continuum.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xoB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228600" y="381000"/>
            <a:ext cx="8686800" cy="60960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lnSpc>
                <a:spcPct val="90000"/>
              </a:lnSpc>
              <a:defRPr lang="en-US" sz="2945"/>
            </a:pPr>
            <a:r>
              <a:rPr lang="en-US" sz="2390"/>
              <a:t>Wabishebelle with a total catchment area of 202,697 km2, is the largest river in terms catchment area.</a:t>
            </a:r>
          </a:p>
          <a:p>
            <a:pPr>
              <a:lnSpc>
                <a:spcPct val="90000"/>
              </a:lnSpc>
              <a:defRPr lang="en-US" sz="2945"/>
            </a:pPr>
            <a:r>
              <a:rPr lang="en-US" sz="2390"/>
              <a:t> It drains parts of Oromia, Harari and the Somali regions.</a:t>
            </a:r>
          </a:p>
          <a:p>
            <a:pPr>
              <a:lnSpc>
                <a:spcPct val="90000"/>
              </a:lnSpc>
              <a:defRPr lang="en-US" sz="2945"/>
            </a:pPr>
            <a:r>
              <a:rPr lang="en-US" sz="2390"/>
              <a:t>the Wabishebelle fails to reach the Indian Ocean where at the end of its journey it flows parallel to the coast before its water disappears in the sands, just near the </a:t>
            </a:r>
            <a:r>
              <a:rPr lang="en-US" sz="2390" i="1"/>
              <a:t>Juba River. </a:t>
            </a:r>
          </a:p>
          <a:p>
            <a:pPr>
              <a:lnSpc>
                <a:spcPct val="90000"/>
              </a:lnSpc>
              <a:defRPr lang="en-US" sz="2945"/>
            </a:pPr>
            <a:r>
              <a:rPr lang="en-US" sz="2390" i="1"/>
              <a:t>3.</a:t>
            </a:r>
            <a:r>
              <a:rPr lang="en-US" sz="2390" b="1" i="1"/>
              <a:t>The Rift Valley Drainage System </a:t>
            </a:r>
          </a:p>
          <a:p>
            <a:pPr>
              <a:lnSpc>
                <a:spcPct val="90000"/>
              </a:lnSpc>
              <a:defRPr lang="en-US" sz="2945"/>
            </a:pPr>
            <a:r>
              <a:rPr lang="en-US" sz="2390"/>
              <a:t>The Rift Valley drainage system is an area of small amount of rainfall, high evaporation and small catchment area. </a:t>
            </a:r>
          </a:p>
          <a:p>
            <a:pPr>
              <a:lnSpc>
                <a:spcPct val="90000"/>
              </a:lnSpc>
              <a:defRPr lang="en-US" sz="2945"/>
            </a:pPr>
            <a:r>
              <a:rPr lang="en-US" sz="2390"/>
              <a:t> Awash river basin has a catchment area of 114,123 km2 and has an average annual discharge of 4.9BMC.</a:t>
            </a:r>
          </a:p>
          <a:p>
            <a:pPr>
              <a:lnSpc>
                <a:spcPct val="90000"/>
              </a:lnSpc>
              <a:defRPr lang="en-US" sz="2945"/>
            </a:pPr>
            <a:r>
              <a:rPr lang="en-US" sz="2390"/>
              <a:t> The Awash River originates from </a:t>
            </a:r>
            <a:r>
              <a:rPr lang="en-US" sz="2390" i="1"/>
              <a:t>Shewan plateau in central highlands of Ethiopia, and flows 1250 kms.</a:t>
            </a:r>
          </a:p>
          <a:p>
            <a:pPr>
              <a:lnSpc>
                <a:spcPct val="90000"/>
              </a:lnSpc>
              <a:defRPr lang="en-US" sz="2945"/>
            </a:pPr>
            <a:r>
              <a:rPr lang="en-US" sz="2390" i="1"/>
              <a:t> It covers parts of the Amhara, Oromia, Afar, Somali, DD, and AA City Administration. Awash is the most utilized river in the country. </a:t>
            </a:r>
            <a:endParaRPr lang="en-US" sz="2390"/>
          </a:p>
          <a:p>
            <a:pPr>
              <a:lnSpc>
                <a:spcPct val="90000"/>
              </a:lnSpc>
              <a:defRPr lang="en-US" sz="2945"/>
            </a:pPr>
            <a:endParaRPr lang="en-US" sz="221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fontScale="90000"/>
          </a:bodyPr>
          <a:lstStyle/>
          <a:p>
            <a:r>
              <a:rPr sz="2800" b="1" smtClean="0"/>
              <a:t>CHAPTER FIVE </a:t>
            </a:r>
            <a:br>
              <a:rPr sz="2800" b="1" smtClean="0"/>
            </a:br>
            <a:r>
              <a:rPr sz="2800" b="1" smtClean="0"/>
              <a:t>THE CLIMATE OF ETHIOPIA AND THE HORN </a:t>
            </a:r>
            <a:endParaRPr lang="en-US" sz="2800" dirty="0"/>
          </a:p>
        </p:txBody>
      </p:sp>
      <p:sp>
        <p:nvSpPr>
          <p:cNvPr id="3" name="Content Placeholder 2"/>
          <p:cNvSpPr>
            <a:spLocks noGrp="1"/>
          </p:cNvSpPr>
          <p:nvPr>
            <p:ph idx="1"/>
          </p:nvPr>
        </p:nvSpPr>
        <p:spPr>
          <a:xfrm>
            <a:off x="457200" y="1295400"/>
            <a:ext cx="8229600" cy="4800600"/>
          </a:xfrm>
        </p:spPr>
        <p:txBody>
          <a:bodyPr>
            <a:normAutofit fontScale="92500" lnSpcReduction="10000"/>
          </a:bodyPr>
          <a:lstStyle/>
          <a:p>
            <a:r>
              <a:rPr lang="en-US" sz="2400" b="1" dirty="0" smtClean="0"/>
              <a:t>W</a:t>
            </a:r>
            <a:r>
              <a:rPr sz="2400" b="1" smtClean="0"/>
              <a:t>hat is weather and climate</a:t>
            </a:r>
            <a:r>
              <a:rPr sz="2400" smtClean="0"/>
              <a:t>?</a:t>
            </a:r>
          </a:p>
          <a:p>
            <a:endParaRPr sz="2400" smtClean="0"/>
          </a:p>
          <a:p>
            <a:pPr>
              <a:buNone/>
            </a:pPr>
            <a:r>
              <a:rPr sz="2400" b="1" smtClean="0"/>
              <a:t>Elements of Weather and Climate </a:t>
            </a:r>
          </a:p>
          <a:p>
            <a:pPr>
              <a:buNone/>
            </a:pPr>
            <a:r>
              <a:rPr lang="en-US" sz="2400" dirty="0" smtClean="0"/>
              <a:t>      </a:t>
            </a:r>
            <a:r>
              <a:rPr sz="2400" smtClean="0"/>
              <a:t>1</a:t>
            </a:r>
            <a:r>
              <a:rPr sz="2400" smtClean="0"/>
              <a:t>. Temperature </a:t>
            </a:r>
          </a:p>
          <a:p>
            <a:pPr>
              <a:buNone/>
            </a:pPr>
            <a:r>
              <a:rPr lang="en-US" sz="2400" dirty="0" smtClean="0"/>
              <a:t>      </a:t>
            </a:r>
            <a:r>
              <a:rPr sz="2400" smtClean="0"/>
              <a:t>2</a:t>
            </a:r>
            <a:r>
              <a:rPr sz="2400" smtClean="0"/>
              <a:t>. Precipitation (rainfall)</a:t>
            </a:r>
          </a:p>
          <a:p>
            <a:pPr>
              <a:buNone/>
            </a:pPr>
            <a:r>
              <a:rPr lang="en-US" sz="2400" dirty="0" smtClean="0"/>
              <a:t>      </a:t>
            </a:r>
            <a:r>
              <a:rPr sz="2400" smtClean="0"/>
              <a:t>3</a:t>
            </a:r>
            <a:r>
              <a:rPr sz="2400" smtClean="0"/>
              <a:t>. Winds and</a:t>
            </a:r>
          </a:p>
          <a:p>
            <a:pPr>
              <a:buNone/>
            </a:pPr>
            <a:r>
              <a:rPr lang="en-US" sz="2400" dirty="0" smtClean="0"/>
              <a:t>      </a:t>
            </a:r>
            <a:r>
              <a:rPr sz="2400" smtClean="0"/>
              <a:t>4</a:t>
            </a:r>
            <a:r>
              <a:rPr sz="2400" smtClean="0"/>
              <a:t>.  air pressure </a:t>
            </a:r>
          </a:p>
          <a:p>
            <a:pPr>
              <a:buNone/>
            </a:pPr>
            <a:r>
              <a:rPr sz="2400" b="1" smtClean="0"/>
              <a:t>Controls of Weather and Climate </a:t>
            </a:r>
            <a:r>
              <a:rPr sz="2400" smtClean="0"/>
              <a:t>	</a:t>
            </a:r>
          </a:p>
          <a:p>
            <a:pPr>
              <a:buNone/>
            </a:pPr>
            <a:r>
              <a:rPr lang="en-US" sz="2400" dirty="0" smtClean="0"/>
              <a:t>       </a:t>
            </a:r>
            <a:r>
              <a:rPr sz="2400" smtClean="0"/>
              <a:t>1</a:t>
            </a:r>
            <a:r>
              <a:rPr sz="2400" smtClean="0"/>
              <a:t>. Latitude/angle of the Sun </a:t>
            </a:r>
          </a:p>
          <a:p>
            <a:pPr>
              <a:buNone/>
            </a:pPr>
            <a:r>
              <a:rPr lang="en-US" sz="2400" dirty="0" smtClean="0"/>
              <a:t>       </a:t>
            </a:r>
            <a:r>
              <a:rPr sz="2400" smtClean="0"/>
              <a:t>2</a:t>
            </a:r>
            <a:r>
              <a:rPr sz="2400" smtClean="0"/>
              <a:t>. Land and water distribution </a:t>
            </a:r>
          </a:p>
          <a:p>
            <a:pPr>
              <a:buNone/>
            </a:pPr>
            <a:r>
              <a:rPr lang="en-US" sz="2400" dirty="0" smtClean="0"/>
              <a:t>       </a:t>
            </a:r>
            <a:r>
              <a:rPr sz="2400" smtClean="0"/>
              <a:t>3</a:t>
            </a:r>
            <a:r>
              <a:rPr sz="2400" smtClean="0"/>
              <a:t>. Winds and air pressure </a:t>
            </a:r>
          </a:p>
          <a:p>
            <a:pPr>
              <a:buNone/>
            </a:pPr>
            <a:r>
              <a:rPr lang="en-US" sz="2400" dirty="0" smtClean="0"/>
              <a:t>       </a:t>
            </a:r>
            <a:r>
              <a:rPr sz="2400" smtClean="0"/>
              <a:t>4</a:t>
            </a:r>
            <a:r>
              <a:rPr sz="2400" smtClean="0"/>
              <a:t>. Altitude and mountain barriers 				</a:t>
            </a:r>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r>
              <a:rPr sz="2800" b="1" smtClean="0"/>
              <a:t>Spatiotemporal Distribution of Temperature</a:t>
            </a:r>
            <a:endParaRPr lang="en-US" sz="2800" dirty="0"/>
          </a:p>
        </p:txBody>
      </p:sp>
      <p:sp>
        <p:nvSpPr>
          <p:cNvPr id="3" name="Content Placeholder 2"/>
          <p:cNvSpPr>
            <a:spLocks noGrp="1"/>
          </p:cNvSpPr>
          <p:nvPr>
            <p:ph idx="1"/>
          </p:nvPr>
        </p:nvSpPr>
        <p:spPr>
          <a:xfrm>
            <a:off x="457200" y="838200"/>
            <a:ext cx="8229600" cy="5257800"/>
          </a:xfrm>
        </p:spPr>
        <p:txBody>
          <a:bodyPr>
            <a:normAutofit lnSpcReduction="10000"/>
          </a:bodyPr>
          <a:lstStyle/>
          <a:p>
            <a:r>
              <a:rPr sz="2400" smtClean="0"/>
              <a:t>Altitude is an important element in determining temperature of Ethiopia and the Horn.</a:t>
            </a:r>
          </a:p>
          <a:p>
            <a:r>
              <a:rPr sz="2400" smtClean="0"/>
              <a:t>The spatial distribution of temperature in Ethiopia is primarily determined by altitude and latitude. </a:t>
            </a:r>
          </a:p>
          <a:p>
            <a:r>
              <a:rPr sz="2400" smtClean="0"/>
              <a:t>The location of Ethiopia at close proximity to equator, a zone of maximum insolation, resulted for every part of the country to experience overhead sun twice a year.</a:t>
            </a:r>
          </a:p>
          <a:p>
            <a:r>
              <a:rPr sz="2400" smtClean="0"/>
              <a:t> However, in Ethiopia, as it is a highland country, tropical temperature conditions have no full spatial coverage. </a:t>
            </a:r>
          </a:p>
          <a:p>
            <a:r>
              <a:rPr sz="2400" smtClean="0"/>
              <a:t>They are limited to the lowlands in the peripheries.</a:t>
            </a:r>
          </a:p>
          <a:p>
            <a:r>
              <a:rPr sz="2400" smtClean="0"/>
              <a:t>temperature, as it is affected by altitude, decreases towards the interior highlands. </a:t>
            </a:r>
          </a:p>
          <a:p>
            <a:r>
              <a:rPr lang="en-US" sz="2400" dirty="0" smtClean="0"/>
              <a:t>Mean annual temperature varies from over </a:t>
            </a:r>
            <a:r>
              <a:rPr lang="en-US" sz="2400" dirty="0" smtClean="0"/>
              <a:t>30</a:t>
            </a:r>
            <a:r>
              <a:rPr lang="en-US" sz="2400" baseline="30000" dirty="0" smtClean="0"/>
              <a:t>0</a:t>
            </a:r>
            <a:r>
              <a:rPr lang="en-US" sz="2400" dirty="0" smtClean="0"/>
              <a:t>C in </a:t>
            </a:r>
            <a:r>
              <a:rPr lang="en-US" sz="2400" dirty="0" smtClean="0"/>
              <a:t>the tropical lowlands to less than </a:t>
            </a:r>
            <a:r>
              <a:rPr lang="en-US" sz="2400" dirty="0" smtClean="0"/>
              <a:t>10</a:t>
            </a:r>
            <a:r>
              <a:rPr lang="en-US" sz="2400" baseline="30000" dirty="0" smtClean="0"/>
              <a:t>0</a:t>
            </a:r>
            <a:r>
              <a:rPr lang="en-US" sz="2400" dirty="0" smtClean="0"/>
              <a:t>C at </a:t>
            </a:r>
            <a:r>
              <a:rPr lang="en-US" sz="2400" dirty="0" smtClean="0"/>
              <a:t>very high altitudes.</a:t>
            </a:r>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sz="2800" b="1" i="1" smtClean="0"/>
              <a:t>Agro Ecological Zones of Ethiopia</a:t>
            </a:r>
            <a:endParaRPr lang="en-US" sz="2800" dirty="0"/>
          </a:p>
        </p:txBody>
      </p:sp>
      <p:graphicFrame>
        <p:nvGraphicFramePr>
          <p:cNvPr id="4" name="Content Placeholder 3"/>
          <p:cNvGraphicFramePr>
            <a:graphicFrameLocks noGrp="1"/>
          </p:cNvGraphicFramePr>
          <p:nvPr>
            <p:ph idx="1"/>
          </p:nvPr>
        </p:nvGraphicFramePr>
        <p:xfrm>
          <a:off x="457200" y="990600"/>
          <a:ext cx="8458200" cy="4800600"/>
        </p:xfrm>
        <a:graphic>
          <a:graphicData uri="http://schemas.openxmlformats.org/drawingml/2006/table">
            <a:tbl>
              <a:tblPr firstRow="1" bandRow="1">
                <a:tableStyleId>{21E4AEA4-8DFA-4A89-87EB-49C32662AFE0}</a:tableStyleId>
              </a:tblPr>
              <a:tblGrid>
                <a:gridCol w="2114550"/>
                <a:gridCol w="2114550"/>
                <a:gridCol w="2114550"/>
                <a:gridCol w="2114550"/>
              </a:tblGrid>
              <a:tr h="1011498">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1" i="1" u="none" strike="noStrike" kern="1" spc="0" baseline="0" dirty="0" smtClean="0">
                          <a:solidFill>
                            <a:schemeClr val="lt1"/>
                          </a:solidFill>
                          <a:effectLst/>
                          <a:latin typeface="+mn-lt"/>
                          <a:ea typeface="+mn-ea"/>
                          <a:cs typeface="+mn-cs"/>
                        </a:rPr>
                        <a:t>Altitude (meter)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1" i="1" u="none" strike="noStrike" kern="1" spc="0" baseline="0" dirty="0" smtClean="0">
                          <a:solidFill>
                            <a:schemeClr val="lt1"/>
                          </a:solidFill>
                          <a:effectLst/>
                          <a:latin typeface="+mn-lt"/>
                          <a:ea typeface="+mn-ea"/>
                          <a:cs typeface="+mn-cs"/>
                        </a:rPr>
                        <a:t>Mean annual Temp (0C)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1" i="1" u="none" strike="noStrike" kern="1" spc="0" baseline="0" dirty="0" smtClean="0">
                          <a:solidFill>
                            <a:schemeClr val="lt1"/>
                          </a:solidFill>
                          <a:effectLst/>
                          <a:latin typeface="+mn-lt"/>
                          <a:ea typeface="+mn-ea"/>
                          <a:cs typeface="+mn-cs"/>
                        </a:rPr>
                        <a:t>Description 	</a:t>
                      </a:r>
                    </a:p>
                    <a:p>
                      <a:endParaRPr lang="en-US" dirty="0"/>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1" i="1" u="none" strike="noStrike" kern="1" spc="0" baseline="0" dirty="0" smtClean="0">
                          <a:solidFill>
                            <a:schemeClr val="lt1"/>
                          </a:solidFill>
                          <a:effectLst/>
                          <a:latin typeface="+mn-lt"/>
                          <a:ea typeface="+mn-ea"/>
                          <a:cs typeface="+mn-cs"/>
                        </a:rPr>
                        <a:t>Local Name	</a:t>
                      </a:r>
                    </a:p>
                    <a:p>
                      <a:endParaRPr lang="en-US" dirty="0"/>
                    </a:p>
                  </a:txBody>
                  <a:tcPr/>
                </a:tc>
              </a:tr>
              <a:tr h="694401">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smtClean="0">
                          <a:solidFill>
                            <a:schemeClr val="dk1"/>
                          </a:solidFill>
                          <a:effectLst/>
                          <a:latin typeface="+mn-lt"/>
                          <a:ea typeface="+mn-ea"/>
                          <a:cs typeface="+mn-cs"/>
                        </a:rPr>
                        <a:t>3,300 and above 	</a:t>
                      </a:r>
                    </a:p>
                  </a:txBody>
                  <a:tcPr/>
                </a:tc>
                <a:tc>
                  <a:txBody>
                    <a:bodyPr/>
                    <a:lstStyle/>
                    <a:p>
                      <a:r>
                        <a:rPr lang="en-US" sz="1800" b="0" i="1" u="none" strike="noStrike" kern="1" spc="0" baseline="0" dirty="0" smtClean="0">
                          <a:solidFill>
                            <a:schemeClr val="dk1"/>
                          </a:solidFill>
                          <a:effectLst/>
                          <a:latin typeface="+mn-lt"/>
                          <a:ea typeface="+mn-ea"/>
                          <a:cs typeface="+mn-cs"/>
                        </a:rPr>
                        <a:t>less 10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0" u="none" strike="noStrike" kern="1" spc="0" baseline="0" dirty="0" smtClean="0">
                          <a:solidFill>
                            <a:schemeClr val="dk1"/>
                          </a:solidFill>
                          <a:effectLst/>
                          <a:latin typeface="+mn-lt"/>
                          <a:ea typeface="+mn-ea"/>
                          <a:cs typeface="+mn-cs"/>
                        </a:rPr>
                        <a:t>Cool 	</a:t>
                      </a:r>
                      <a:r>
                        <a:rPr lang="en-US" sz="1800" b="0" i="1" u="none" strike="noStrike" kern="1" spc="0" baseline="0" dirty="0" smtClean="0">
                          <a:solidFill>
                            <a:schemeClr val="dk1"/>
                          </a:solidFill>
                          <a:effectLst/>
                          <a:latin typeface="+mn-lt"/>
                          <a:ea typeface="+mn-ea"/>
                          <a:cs typeface="+mn-cs"/>
                        </a:rPr>
                        <a:t>	</a:t>
                      </a:r>
                    </a:p>
                  </a:txBody>
                  <a:tcPr/>
                </a:tc>
                <a:tc>
                  <a:txBody>
                    <a:bodyPr/>
                    <a:lstStyle/>
                    <a:p>
                      <a:r>
                        <a:rPr lang="en-US" sz="1800" b="0" i="1" u="none" strike="noStrike" kern="1" spc="0" baseline="0" dirty="0" err="1" smtClean="0">
                          <a:solidFill>
                            <a:schemeClr val="dk1"/>
                          </a:solidFill>
                          <a:effectLst/>
                          <a:latin typeface="+mn-lt"/>
                          <a:ea typeface="+mn-ea"/>
                          <a:cs typeface="+mn-cs"/>
                        </a:rPr>
                        <a:t>Wurch</a:t>
                      </a:r>
                      <a:r>
                        <a:rPr lang="en-US" sz="1800" b="0" i="1" u="none" strike="noStrike" kern="1" spc="0" baseline="0" dirty="0" smtClean="0">
                          <a:solidFill>
                            <a:schemeClr val="dk1"/>
                          </a:solidFill>
                          <a:effectLst/>
                          <a:latin typeface="+mn-lt"/>
                          <a:ea typeface="+mn-ea"/>
                          <a:cs typeface="+mn-cs"/>
                        </a:rPr>
                        <a:t> </a:t>
                      </a:r>
                      <a:endParaRPr lang="en-US" dirty="0"/>
                    </a:p>
                  </a:txBody>
                  <a:tcPr/>
                </a:tc>
              </a:tr>
              <a:tr h="694401">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smtClean="0">
                          <a:solidFill>
                            <a:schemeClr val="dk1"/>
                          </a:solidFill>
                          <a:effectLst/>
                          <a:latin typeface="+mn-lt"/>
                          <a:ea typeface="+mn-ea"/>
                          <a:cs typeface="+mn-cs"/>
                        </a:rPr>
                        <a:t>2,300 - 3,300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smtClean="0">
                          <a:solidFill>
                            <a:schemeClr val="dk1"/>
                          </a:solidFill>
                          <a:effectLst/>
                          <a:latin typeface="+mn-lt"/>
                          <a:ea typeface="+mn-ea"/>
                          <a:cs typeface="+mn-cs"/>
                        </a:rPr>
                        <a:t>10 – 15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0" u="none" strike="noStrike" kern="1" spc="0" baseline="0" dirty="0" smtClean="0">
                          <a:solidFill>
                            <a:schemeClr val="dk1"/>
                          </a:solidFill>
                          <a:effectLst/>
                          <a:latin typeface="+mn-lt"/>
                          <a:ea typeface="+mn-ea"/>
                          <a:cs typeface="+mn-cs"/>
                        </a:rPr>
                        <a:t>Cool Temperate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err="1" smtClean="0">
                          <a:solidFill>
                            <a:schemeClr val="dk1"/>
                          </a:solidFill>
                          <a:effectLst/>
                          <a:latin typeface="+mn-lt"/>
                          <a:ea typeface="+mn-ea"/>
                          <a:cs typeface="+mn-cs"/>
                        </a:rPr>
                        <a:t>Dega</a:t>
                      </a:r>
                      <a:r>
                        <a:rPr lang="en-US" sz="1800" b="0" i="1" u="none" strike="noStrike" kern="1" spc="0" baseline="0" dirty="0" smtClean="0">
                          <a:solidFill>
                            <a:schemeClr val="dk1"/>
                          </a:solidFill>
                          <a:effectLst/>
                          <a:latin typeface="+mn-lt"/>
                          <a:ea typeface="+mn-ea"/>
                          <a:cs typeface="+mn-cs"/>
                        </a:rPr>
                        <a:t> 	</a:t>
                      </a:r>
                    </a:p>
                  </a:txBody>
                  <a:tcPr/>
                </a:tc>
              </a:tr>
              <a:tr h="694401">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smtClean="0">
                          <a:solidFill>
                            <a:schemeClr val="dk1"/>
                          </a:solidFill>
                          <a:effectLst/>
                          <a:latin typeface="+mn-lt"/>
                          <a:ea typeface="+mn-ea"/>
                          <a:cs typeface="+mn-cs"/>
                        </a:rPr>
                        <a:t>1,500 - 2,300 	</a:t>
                      </a: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it-IT" sz="1800" b="0" i="1" u="none" strike="noStrike" kern="1" spc="0" baseline="0" dirty="0" smtClean="0">
                          <a:solidFill>
                            <a:schemeClr val="dk1"/>
                          </a:solidFill>
                          <a:effectLst/>
                          <a:latin typeface="+mn-lt"/>
                          <a:ea typeface="+mn-ea"/>
                          <a:cs typeface="+mn-cs"/>
                        </a:rPr>
                        <a:t>15 – 20 		</a:t>
                      </a:r>
                    </a:p>
                  </a:txBody>
                  <a:tcPr/>
                </a:tc>
                <a:tc>
                  <a:txBody>
                    <a:bodyPr/>
                    <a:lstStyle/>
                    <a:p>
                      <a:r>
                        <a:rPr lang="it-IT" sz="1800" b="0" i="1" u="none" strike="noStrike" kern="1" spc="0" baseline="0" dirty="0" smtClean="0">
                          <a:solidFill>
                            <a:schemeClr val="dk1"/>
                          </a:solidFill>
                          <a:effectLst/>
                          <a:latin typeface="+mn-lt"/>
                          <a:ea typeface="+mn-ea"/>
                          <a:cs typeface="+mn-cs"/>
                        </a:rPr>
                        <a:t>Temperate </a:t>
                      </a:r>
                      <a:endParaRPr lang="en-US" dirty="0"/>
                    </a:p>
                  </a:txBody>
                  <a:tcPr/>
                </a:tc>
                <a:tc>
                  <a:txBody>
                    <a:bodyPr/>
                    <a:lstStyle/>
                    <a:p>
                      <a:r>
                        <a:rPr lang="it-IT" sz="1800" b="0" i="1" u="none" strike="noStrike" kern="1" spc="0" baseline="0" dirty="0" smtClean="0">
                          <a:solidFill>
                            <a:schemeClr val="dk1"/>
                          </a:solidFill>
                          <a:effectLst/>
                          <a:latin typeface="+mn-lt"/>
                          <a:ea typeface="+mn-ea"/>
                          <a:cs typeface="+mn-cs"/>
                        </a:rPr>
                        <a:t>Woina Dega 	</a:t>
                      </a:r>
                      <a:endParaRPr lang="en-US" dirty="0"/>
                    </a:p>
                  </a:txBody>
                  <a:tcPr/>
                </a:tc>
              </a:tr>
              <a:tr h="694401">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smtClean="0">
                          <a:solidFill>
                            <a:schemeClr val="dk1"/>
                          </a:solidFill>
                          <a:effectLst/>
                          <a:latin typeface="+mn-lt"/>
                          <a:ea typeface="+mn-ea"/>
                          <a:cs typeface="+mn-cs"/>
                        </a:rPr>
                        <a:t>500 - 1,500 	</a:t>
                      </a:r>
                    </a:p>
                  </a:txBody>
                  <a:tcPr/>
                </a:tc>
                <a:tc>
                  <a:txBody>
                    <a:bodyPr/>
                    <a:lstStyle/>
                    <a:p>
                      <a:r>
                        <a:rPr lang="en-US" sz="1800" b="0" i="1" u="none" strike="noStrike" kern="1" spc="0" baseline="0" dirty="0" smtClean="0">
                          <a:solidFill>
                            <a:schemeClr val="dk1"/>
                          </a:solidFill>
                          <a:effectLst/>
                          <a:latin typeface="+mn-lt"/>
                          <a:ea typeface="+mn-ea"/>
                          <a:cs typeface="+mn-cs"/>
                        </a:rPr>
                        <a:t>20 – 25 </a:t>
                      </a:r>
                      <a:endParaRPr lang="en-US" dirty="0"/>
                    </a:p>
                  </a:txBody>
                  <a:tcPr/>
                </a:tc>
                <a:tc>
                  <a:txBody>
                    <a:bodyPr/>
                    <a:lstStyle/>
                    <a:p>
                      <a:r>
                        <a:rPr lang="en-US" sz="1800" b="0" i="1" u="none" strike="noStrike" kern="1" spc="0" baseline="0" dirty="0" smtClean="0">
                          <a:solidFill>
                            <a:schemeClr val="dk1"/>
                          </a:solidFill>
                          <a:effectLst/>
                          <a:latin typeface="+mn-lt"/>
                          <a:ea typeface="+mn-ea"/>
                          <a:cs typeface="+mn-cs"/>
                        </a:rPr>
                        <a:t>Warm Temperate </a:t>
                      </a:r>
                      <a:endParaRPr lang="en-US" dirty="0"/>
                    </a:p>
                  </a:txBody>
                  <a:tcPr/>
                </a:tc>
                <a:tc>
                  <a:txBody>
                    <a:bodyPr/>
                    <a:lstStyle/>
                    <a:p>
                      <a:r>
                        <a:rPr lang="en-US" sz="1800" b="0" i="1" u="none" strike="noStrike" kern="1" spc="0" baseline="0" dirty="0" smtClean="0">
                          <a:solidFill>
                            <a:schemeClr val="dk1"/>
                          </a:solidFill>
                          <a:effectLst/>
                          <a:latin typeface="+mn-lt"/>
                          <a:ea typeface="+mn-ea"/>
                          <a:cs typeface="+mn-cs"/>
                        </a:rPr>
                        <a:t>Kola</a:t>
                      </a:r>
                      <a:endParaRPr lang="en-US" dirty="0"/>
                    </a:p>
                  </a:txBody>
                  <a:tcPr/>
                </a:tc>
              </a:tr>
              <a:tr h="1011498">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800" b="0" i="1" u="none" strike="noStrike" kern="1" spc="0" baseline="0" dirty="0" smtClean="0">
                          <a:solidFill>
                            <a:schemeClr val="dk1"/>
                          </a:solidFill>
                          <a:effectLst/>
                          <a:latin typeface="+mn-lt"/>
                          <a:ea typeface="+mn-ea"/>
                          <a:cs typeface="+mn-cs"/>
                        </a:rPr>
                        <a:t>below 500 		</a:t>
                      </a:r>
                    </a:p>
                  </a:txBody>
                  <a:tcPr/>
                </a:tc>
                <a:tc>
                  <a:txBody>
                    <a:bodyPr/>
                    <a:lstStyle/>
                    <a:p>
                      <a:r>
                        <a:rPr lang="en-US" sz="1800" b="0" i="1" u="none" strike="noStrike" kern="1" spc="0" baseline="0" dirty="0" smtClean="0">
                          <a:solidFill>
                            <a:schemeClr val="dk1"/>
                          </a:solidFill>
                          <a:effectLst/>
                          <a:latin typeface="+mn-lt"/>
                          <a:ea typeface="+mn-ea"/>
                          <a:cs typeface="+mn-cs"/>
                        </a:rPr>
                        <a:t>25 and above </a:t>
                      </a:r>
                      <a:endParaRPr lang="en-US" dirty="0"/>
                    </a:p>
                  </a:txBody>
                  <a:tcPr/>
                </a:tc>
                <a:tc>
                  <a:txBody>
                    <a:bodyPr/>
                    <a:lstStyle/>
                    <a:p>
                      <a:r>
                        <a:rPr lang="en-US" sz="1800" b="0" i="1" u="none" strike="noStrike" kern="1" spc="0" baseline="0" dirty="0" smtClean="0">
                          <a:solidFill>
                            <a:schemeClr val="dk1"/>
                          </a:solidFill>
                          <a:effectLst/>
                          <a:latin typeface="+mn-lt"/>
                          <a:ea typeface="+mn-ea"/>
                          <a:cs typeface="+mn-cs"/>
                        </a:rPr>
                        <a:t>Hot </a:t>
                      </a:r>
                      <a:endParaRPr lang="en-US" dirty="0"/>
                    </a:p>
                  </a:txBody>
                  <a:tcPr/>
                </a:tc>
                <a:tc>
                  <a:txBody>
                    <a:bodyPr/>
                    <a:lstStyle/>
                    <a:p>
                      <a:r>
                        <a:rPr lang="en-US" sz="1800" b="0" i="1" u="none" strike="noStrike" kern="1" spc="0" baseline="0" dirty="0" err="1" smtClean="0">
                          <a:solidFill>
                            <a:schemeClr val="dk1"/>
                          </a:solidFill>
                          <a:effectLst/>
                          <a:latin typeface="+mn-lt"/>
                          <a:ea typeface="+mn-ea"/>
                          <a:cs typeface="+mn-cs"/>
                        </a:rPr>
                        <a:t>Bereha</a:t>
                      </a:r>
                      <a:endParaRPr lang="en-US" dirty="0"/>
                    </a:p>
                  </a:txBody>
                  <a:tcPr/>
                </a:tc>
              </a:tr>
            </a:tbl>
          </a:graphicData>
        </a:graphic>
      </p:graphicFrame>
      <p:sp>
        <p:nvSpPr>
          <p:cNvPr id="5" name="Slide Number Placeholder 4"/>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sz="2800" b="1" smtClean="0"/>
              <a:t>Spatiotemporal Distribution of Rainfall</a:t>
            </a:r>
            <a:endParaRPr lang="en-US" sz="2800" dirty="0"/>
          </a:p>
        </p:txBody>
      </p:sp>
      <p:sp>
        <p:nvSpPr>
          <p:cNvPr id="3" name="Content Placeholder 2"/>
          <p:cNvSpPr>
            <a:spLocks noGrp="1"/>
          </p:cNvSpPr>
          <p:nvPr>
            <p:ph idx="1"/>
          </p:nvPr>
        </p:nvSpPr>
        <p:spPr>
          <a:xfrm>
            <a:off x="457200" y="914400"/>
            <a:ext cx="8229600" cy="5181600"/>
          </a:xfrm>
        </p:spPr>
        <p:txBody>
          <a:bodyPr>
            <a:normAutofit lnSpcReduction="10000"/>
          </a:bodyPr>
          <a:lstStyle/>
          <a:p>
            <a:r>
              <a:rPr sz="2400" smtClean="0"/>
              <a:t>To encompass the spatialandtemporal ditribution of rainfall, it needs an understanding of the position of Inter Tropical Convergence Zone (ITC) and Trade Winds. </a:t>
            </a:r>
          </a:p>
          <a:p>
            <a:r>
              <a:rPr sz="2400" smtClean="0"/>
              <a:t>Thus, the rainfall system in Ethiopia is characterized by spatial and temporal variabilities.</a:t>
            </a:r>
          </a:p>
          <a:p>
            <a:r>
              <a:rPr sz="2400" smtClean="0"/>
              <a:t>Rainfall in Ethiopia is the result is influenced by the position of Intertropical Convergence Zone (ITCZ). </a:t>
            </a:r>
          </a:p>
          <a:p>
            <a:r>
              <a:rPr sz="2400" smtClean="0"/>
              <a:t>The convergence of Northeast Trade winds and the Equatorial Westerlies forms the ITCZ, which is a low-pressure </a:t>
            </a:r>
            <a:r>
              <a:rPr sz="2400" i="1" smtClean="0"/>
              <a:t>zone.</a:t>
            </a:r>
          </a:p>
          <a:p>
            <a:r>
              <a:rPr sz="2400" i="1" smtClean="0"/>
              <a:t>Following the position of the overhead sun, the ITCZ shifts north and south of the equator. </a:t>
            </a:r>
          </a:p>
          <a:p>
            <a:r>
              <a:rPr sz="2400" i="1" smtClean="0"/>
              <a:t>As the shift takes place, equatorial westerlies from the south and southwest invade most parts of Ethiopia bringing moist winds.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10200"/>
          </a:xfrm>
        </p:spPr>
        <p:txBody>
          <a:bodyPr/>
          <a:lstStyle/>
          <a:p>
            <a:r>
              <a:rPr sz="2400" smtClean="0"/>
              <a:t>The ITCZ shifts towards south of equator (Tropic of Capricorn) in January. </a:t>
            </a:r>
          </a:p>
          <a:p>
            <a:r>
              <a:rPr sz="2400" smtClean="0"/>
              <a:t>During this period, the Northeast Trade Winds carrying non-moisture-laden dominates the region. </a:t>
            </a:r>
          </a:p>
          <a:p>
            <a:r>
              <a:rPr sz="2400" smtClean="0"/>
              <a:t>Afar and parts of Eritrean coastal areas experience rainfall in this period. </a:t>
            </a:r>
          </a:p>
          <a:p>
            <a:r>
              <a:rPr sz="2400" smtClean="0"/>
              <a:t>Following the directness of the Sun in March and September around the equator, the ITCZ shifts towards equator. </a:t>
            </a:r>
          </a:p>
          <a:p>
            <a:r>
              <a:rPr sz="2400" smtClean="0"/>
              <a:t>During this time, the central highlands, southeasternhighlands and lowlands receives rainfall as the south easterlies bring moist winds.</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sz="2800" b="1" smtClean="0"/>
              <a:t>Rainfall Regions of Ethiopia</a:t>
            </a:r>
            <a:endParaRPr lang="en-US" sz="2800" dirty="0"/>
          </a:p>
        </p:txBody>
      </p:sp>
      <p:sp>
        <p:nvSpPr>
          <p:cNvPr id="3" name="Content Placeholder 2"/>
          <p:cNvSpPr>
            <a:spLocks noGrp="1"/>
          </p:cNvSpPr>
          <p:nvPr>
            <p:ph idx="1"/>
          </p:nvPr>
        </p:nvSpPr>
        <p:spPr>
          <a:xfrm>
            <a:off x="457200" y="838200"/>
            <a:ext cx="8229600" cy="5257800"/>
          </a:xfrm>
        </p:spPr>
        <p:txBody>
          <a:bodyPr>
            <a:normAutofit lnSpcReduction="10000"/>
          </a:bodyPr>
          <a:lstStyle/>
          <a:p>
            <a:pPr marL="514350" indent="-514350">
              <a:buAutoNum type="romanLcPeriod"/>
            </a:pPr>
            <a:r>
              <a:rPr sz="2400" b="1" i="1" smtClean="0"/>
              <a:t>Summer rainfall region - </a:t>
            </a:r>
            <a:r>
              <a:rPr sz="2400" smtClean="0"/>
              <a:t>This region comprises almost all parts of the country, except the southeastern and northeastern lowlands. </a:t>
            </a:r>
          </a:p>
          <a:p>
            <a:pPr>
              <a:buNone/>
            </a:pPr>
            <a:r>
              <a:rPr sz="2400" b="1" i="1" smtClean="0"/>
              <a:t>ii. All year-round rainfall region - </a:t>
            </a:r>
            <a:r>
              <a:rPr sz="2400" smtClean="0"/>
              <a:t>It has many rainy days than any part of the country. </a:t>
            </a:r>
          </a:p>
          <a:p>
            <a:r>
              <a:rPr sz="2400" smtClean="0"/>
              <a:t>It is a rainfall region in the southwestern part of the country.</a:t>
            </a:r>
          </a:p>
          <a:p>
            <a:r>
              <a:rPr sz="2400" i="1" smtClean="0"/>
              <a:t>Months in summer gain highest rainfall whereas the winter months receive the reduced amount.</a:t>
            </a:r>
          </a:p>
          <a:p>
            <a:r>
              <a:rPr sz="2400" i="1" smtClean="0"/>
              <a:t> The average rainfall in the region varies from 1,400 to over 2,200 mm/year. </a:t>
            </a:r>
          </a:p>
          <a:p>
            <a:pPr>
              <a:buNone/>
            </a:pPr>
            <a:r>
              <a:rPr sz="2400" b="1" i="1" smtClean="0"/>
              <a:t>iii. Autumn and Spring rainfall regions - </a:t>
            </a:r>
            <a:r>
              <a:rPr sz="2400" i="1" smtClean="0"/>
              <a:t>South eastern lowlands of Ethiopia receive rain during autumn and spring seasons.</a:t>
            </a:r>
          </a:p>
          <a:p>
            <a:pPr>
              <a:buNone/>
            </a:pPr>
            <a:r>
              <a:rPr sz="2400" i="1" smtClean="0"/>
              <a:t>About 60 %of the rain is in autumn and 40 %in spring. </a:t>
            </a:r>
          </a:p>
          <a:p>
            <a:pPr>
              <a:buNone/>
            </a:pPr>
            <a:r>
              <a:rPr sz="2400" i="1" smtClean="0"/>
              <a:t>The average rainfall varies from less than 500 to 1,000 mm. </a:t>
            </a:r>
            <a:endParaRPr sz="2400" b="1" i="1" smtClean="0"/>
          </a:p>
          <a:p>
            <a:endParaRPr sz="2400" b="1" i="1" smtClean="0"/>
          </a:p>
          <a:p>
            <a:pPr marL="514350" indent="-514350">
              <a:buAutoNum type="romanLcPeriod"/>
            </a:pPr>
            <a:endParaRPr sz="2400" b="1" i="1" smtClean="0"/>
          </a:p>
          <a:p>
            <a:pPr marL="514350" indent="-514350">
              <a:buAutoNum type="romanLcPeriod"/>
            </a:pPr>
            <a:endParaRPr sz="2400" b="1" i="1"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486400"/>
          </a:xfrm>
        </p:spPr>
        <p:txBody>
          <a:bodyPr/>
          <a:lstStyle/>
          <a:p>
            <a:pPr>
              <a:buNone/>
            </a:pPr>
            <a:r>
              <a:rPr sz="2400" b="1" i="1" smtClean="0"/>
              <a:t>iv. Winter rainfall region - </a:t>
            </a:r>
            <a:r>
              <a:rPr sz="2400" smtClean="0"/>
              <a:t>This rainfall region receives rain from the northeasterly winds. During the winter season, the Red sea escarpments and some parts of the Afar region receive their main rain. </a:t>
            </a:r>
          </a:p>
          <a:p>
            <a:pPr>
              <a:buNone/>
            </a:pPr>
            <a:r>
              <a:rPr sz="2400" smtClean="0"/>
              <a:t>V.  </a:t>
            </a:r>
            <a:r>
              <a:rPr sz="2400" b="1" smtClean="0"/>
              <a:t>Summer, Spring  and Autumn </a:t>
            </a:r>
            <a:r>
              <a:rPr lang="en-US" sz="2400" b="1" dirty="0" smtClean="0"/>
              <a:t>–</a:t>
            </a:r>
            <a:r>
              <a:rPr sz="2400" b="1" smtClean="0"/>
              <a:t> </a:t>
            </a:r>
            <a:r>
              <a:rPr sz="2400" smtClean="0"/>
              <a:t>covers very small area around the border of the  southeastern highlands and the rift valley.</a:t>
            </a:r>
            <a:endParaRPr lang="en-US" b="1"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sz="2800" b="1" smtClean="0"/>
              <a:t>CHAPTER SEVEN </a:t>
            </a:r>
            <a:br>
              <a:rPr sz="2800" b="1" smtClean="0"/>
            </a:br>
            <a:r>
              <a:rPr sz="2800" b="1" smtClean="0"/>
              <a:t>POPULATION OF ETHIOPIA AND THE HORN </a:t>
            </a:r>
            <a:endParaRPr lang="en-US" sz="2800" dirty="0"/>
          </a:p>
        </p:txBody>
      </p:sp>
      <p:sp>
        <p:nvSpPr>
          <p:cNvPr id="3" name="Content Placeholder 2"/>
          <p:cNvSpPr>
            <a:spLocks noGrp="1"/>
          </p:cNvSpPr>
          <p:nvPr>
            <p:ph idx="1"/>
          </p:nvPr>
        </p:nvSpPr>
        <p:spPr>
          <a:xfrm>
            <a:off x="152400" y="838200"/>
            <a:ext cx="8839200" cy="5715000"/>
          </a:xfrm>
        </p:spPr>
        <p:txBody>
          <a:bodyPr>
            <a:normAutofit lnSpcReduction="10000"/>
          </a:bodyPr>
          <a:lstStyle/>
          <a:p>
            <a:pPr>
              <a:buNone/>
            </a:pPr>
            <a:r>
              <a:rPr sz="2800" b="1" smtClean="0"/>
              <a:t>Population Data: Uses and Sources </a:t>
            </a:r>
          </a:p>
          <a:p>
            <a:pPr>
              <a:buNone/>
            </a:pPr>
            <a:r>
              <a:rPr sz="2400" smtClean="0"/>
              <a:t>. </a:t>
            </a:r>
            <a:r>
              <a:rPr sz="2800" smtClean="0"/>
              <a:t>Regular and reliable population data are vital for effective socioeconomic development planning and administration.</a:t>
            </a:r>
          </a:p>
          <a:p>
            <a:pPr>
              <a:buNone/>
            </a:pPr>
            <a:r>
              <a:rPr sz="2400" smtClean="0"/>
              <a:t> . Such data are needed to plan for the provision of infrastructures such as schools, hospitals, roads, water and sewerage facilities, housing, establishing voting district boundaries, estimating future tax revenue and designing public programs.</a:t>
            </a:r>
          </a:p>
          <a:p>
            <a:pPr>
              <a:buNone/>
            </a:pPr>
            <a:r>
              <a:rPr sz="2400" smtClean="0"/>
              <a:t> . </a:t>
            </a:r>
            <a:r>
              <a:rPr sz="2800" smtClean="0"/>
              <a:t>Hence, demographic data are crucial to administrators, businessmen, researchers, academicians and planners. </a:t>
            </a:r>
          </a:p>
          <a:p>
            <a:pPr>
              <a:buNone/>
            </a:pPr>
            <a:r>
              <a:rPr sz="2800" smtClean="0"/>
              <a:t>. The population of a country is an agent as well as a beneficiary of any planned socio-economic development undertaken </a:t>
            </a:r>
            <a:endParaRPr lang="en-US" sz="28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6019800"/>
          </a:xfrm>
        </p:spPr>
        <p:txBody>
          <a:bodyPr>
            <a:normAutofit lnSpcReduction="10000"/>
          </a:bodyPr>
          <a:lstStyle/>
          <a:p>
            <a:r>
              <a:rPr sz="2400" smtClean="0"/>
              <a:t>Therefore, it becomes inescapable to have population information as the demography influences production, distribution, consumption, defense and administrative services at any administrative or natural unit considered. </a:t>
            </a:r>
          </a:p>
          <a:p>
            <a:r>
              <a:rPr sz="2400" smtClean="0"/>
              <a:t>There are three conventional sources of obtaining population data namely census, sample survey and vital registration. </a:t>
            </a:r>
          </a:p>
          <a:p>
            <a:pPr>
              <a:buNone/>
            </a:pPr>
            <a:r>
              <a:rPr sz="2400" b="1" smtClean="0"/>
              <a:t>A. Census </a:t>
            </a:r>
          </a:p>
          <a:p>
            <a:r>
              <a:rPr sz="2400" smtClean="0"/>
              <a:t>A census could be defined as the total process of collecting, compiling and publishing demographic, economic and social data pertaining at a specified time (s) to all persons in a defined territory. </a:t>
            </a:r>
          </a:p>
          <a:p>
            <a:r>
              <a:rPr sz="2400" smtClean="0"/>
              <a:t>Its major characteristics include: </a:t>
            </a:r>
          </a:p>
          <a:p>
            <a:pPr>
              <a:buFont typeface="Wingdings" pitchFamily="2" charset="2"/>
              <a:buChar char="Ø"/>
            </a:pPr>
            <a:r>
              <a:rPr sz="2400" b="1" smtClean="0"/>
              <a:t>Universality: </a:t>
            </a:r>
            <a:r>
              <a:rPr sz="2400" smtClean="0"/>
              <a:t>inclusion of all persons in a given area during the count </a:t>
            </a:r>
          </a:p>
          <a:p>
            <a:pPr>
              <a:buFont typeface="Wingdings" pitchFamily="2" charset="2"/>
              <a:buChar char="Ø"/>
            </a:pPr>
            <a:r>
              <a:rPr sz="2400" b="1" smtClean="0"/>
              <a:t>Government sponsorship </a:t>
            </a:r>
            <a:r>
              <a:rPr sz="2400" smtClean="0"/>
              <a:t>being an expensive endeavour, and publication </a:t>
            </a:r>
          </a:p>
          <a:p>
            <a:pPr>
              <a:buFont typeface="Wingdings" pitchFamily="2" charset="2"/>
              <a:buChar char="Ø"/>
            </a:pPr>
            <a:endParaRPr sz="2400" b="1" smtClean="0"/>
          </a:p>
          <a:p>
            <a:endParaRPr sz="2400"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2584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q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lang="en-US"/>
            </a:pPr>
            <a:r>
              <a:rPr lang="en-US" sz="2400"/>
              <a:t>The topical (systematic) fields of Geography view particular categories of physical or human phenomena as distributed over the Earth while regional geography is concerned with the associations within regions of all or some of the elements and their interrelationships. </a:t>
            </a:r>
          </a:p>
          <a:p>
            <a:pPr>
              <a:defRPr lang="en-US"/>
            </a:pPr>
            <a:r>
              <a:rPr lang="en-US" sz="2400"/>
              <a:t>Geography has five basic themes namely location, place, human-environment interaction, movement, and region. </a:t>
            </a:r>
          </a:p>
          <a:p>
            <a:pPr>
              <a:buNone/>
              <a:defRPr lang="en-US"/>
            </a:pPr>
            <a:r>
              <a:rPr lang="en-US" sz="2800" b="1"/>
              <a:t>1. Location </a:t>
            </a:r>
          </a:p>
          <a:p>
            <a:pPr>
              <a:defRPr lang="en-US"/>
            </a:pPr>
            <a:r>
              <a:rPr lang="en-US" sz="2400"/>
              <a:t>Location is defined as a particular place or position. Most studies of geography begin with the mention of location. Location can be of two types: absolute location and relative location.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609600"/>
            <a:ext cx="8686800" cy="6019800"/>
          </a:xfrm>
        </p:spPr>
        <p:txBody>
          <a:bodyPr>
            <a:normAutofit/>
          </a:bodyPr>
          <a:lstStyle/>
          <a:p>
            <a:r>
              <a:rPr sz="2400" smtClean="0"/>
              <a:t>There are two procedures for collecting census data: dejure and defacto approaches </a:t>
            </a:r>
          </a:p>
          <a:p>
            <a:r>
              <a:rPr sz="2400" b="1" smtClean="0"/>
              <a:t>Dejure approach: </a:t>
            </a:r>
            <a:r>
              <a:rPr sz="2400" smtClean="0"/>
              <a:t>it involves counting people according to their usual place of residence (where he/she lives most of the time). </a:t>
            </a:r>
          </a:p>
          <a:p>
            <a:r>
              <a:rPr sz="2400" b="1" smtClean="0"/>
              <a:t>Defacto approach: </a:t>
            </a:r>
            <a:r>
              <a:rPr sz="2400" smtClean="0"/>
              <a:t>each individual is recorded at the place where he/she was found at the time of the census. </a:t>
            </a:r>
          </a:p>
          <a:p>
            <a:pPr>
              <a:buNone/>
            </a:pPr>
            <a:r>
              <a:rPr sz="2400" b="1" smtClean="0"/>
              <a:t>B. Sample Survey </a:t>
            </a:r>
          </a:p>
          <a:p>
            <a:r>
              <a:rPr sz="2400" smtClean="0"/>
              <a:t>This is a method in which a defined population/sample/ is selected with the view that information acquired would represent the entire population. </a:t>
            </a:r>
          </a:p>
          <a:p>
            <a:r>
              <a:rPr sz="2800" smtClean="0"/>
              <a:t>This method is advantageous over census as costs can be greatly reduced; and it is simple to administer and taken much faster. </a:t>
            </a:r>
          </a:p>
          <a:p>
            <a:endParaRPr sz="2800" smtClean="0"/>
          </a:p>
          <a:p>
            <a:endParaRPr lang="en-US" sz="28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715000"/>
          </a:xfrm>
        </p:spPr>
        <p:txBody>
          <a:bodyPr>
            <a:normAutofit lnSpcReduction="10000"/>
          </a:bodyPr>
          <a:lstStyle/>
          <a:p>
            <a:r>
              <a:rPr sz="2400" smtClean="0"/>
              <a:t>Data from most censuses and sample surveys include geographic location, age, sex, marital status, citizenship, and place of birth, relationship to the head of household, religion, educational characteristics, occupation, fertility, income, language, ethnic characteristics, disabilities and migration. </a:t>
            </a:r>
          </a:p>
          <a:p>
            <a:pPr>
              <a:buNone/>
            </a:pPr>
            <a:r>
              <a:rPr sz="2400" b="1" smtClean="0"/>
              <a:t>C. Vital Registration </a:t>
            </a:r>
          </a:p>
          <a:p>
            <a:r>
              <a:rPr sz="2400" smtClean="0"/>
              <a:t>Vital registration is a system of continuous, permanent, compulsory and legal recording of the occurrence and the characteristics of vital events like births, deaths, marriages, divorces, and adoptions. </a:t>
            </a:r>
          </a:p>
          <a:p>
            <a:pPr>
              <a:buNone/>
            </a:pPr>
            <a:r>
              <a:rPr lang="en-US" sz="2400" b="1" dirty="0" smtClean="0"/>
              <a:t>P</a:t>
            </a:r>
            <a:r>
              <a:rPr sz="2400" b="1" smtClean="0"/>
              <a:t>roblems of population data</a:t>
            </a:r>
          </a:p>
          <a:p>
            <a:pPr>
              <a:buFont typeface="Wingdings" pitchFamily="2" charset="2"/>
              <a:buChar char="Ø"/>
            </a:pPr>
            <a:r>
              <a:rPr sz="2400" smtClean="0"/>
              <a:t>poor and inadequately financed methods of collection; </a:t>
            </a:r>
          </a:p>
          <a:p>
            <a:pPr>
              <a:buFont typeface="Wingdings" pitchFamily="2" charset="2"/>
              <a:buChar char="Ø"/>
            </a:pPr>
            <a:r>
              <a:rPr sz="2400" smtClean="0"/>
              <a:t>poorly trained enumerator </a:t>
            </a:r>
          </a:p>
          <a:p>
            <a:pPr>
              <a:buFont typeface="Wingdings" pitchFamily="2" charset="2"/>
              <a:buChar char="Ø"/>
            </a:pPr>
            <a:r>
              <a:rPr sz="2400" smtClean="0"/>
              <a:t>suspicion and ignorance of censuses and false statements specially of age and income;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sz="2800" b="1" smtClean="0"/>
              <a:t>Population Dynamics: Fertility, Mortality and Migration </a:t>
            </a:r>
            <a:endParaRPr lang="en-US" sz="2800" dirty="0"/>
          </a:p>
        </p:txBody>
      </p:sp>
      <p:sp>
        <p:nvSpPr>
          <p:cNvPr id="3" name="Content Placeholder 2"/>
          <p:cNvSpPr>
            <a:spLocks noGrp="1"/>
          </p:cNvSpPr>
          <p:nvPr>
            <p:ph idx="1"/>
          </p:nvPr>
        </p:nvSpPr>
        <p:spPr>
          <a:xfrm>
            <a:off x="457200" y="1143000"/>
            <a:ext cx="8229600" cy="5181600"/>
          </a:xfrm>
        </p:spPr>
        <p:txBody>
          <a:bodyPr>
            <a:normAutofit lnSpcReduction="10000"/>
          </a:bodyPr>
          <a:lstStyle/>
          <a:p>
            <a:pPr>
              <a:buNone/>
            </a:pPr>
            <a:r>
              <a:rPr lang="en-US" sz="2400" dirty="0" smtClean="0"/>
              <a:t>W</a:t>
            </a:r>
            <a:r>
              <a:rPr sz="2400" smtClean="0"/>
              <a:t>hat is fertility and mortality?</a:t>
            </a:r>
          </a:p>
          <a:p>
            <a:r>
              <a:rPr sz="2400" smtClean="0"/>
              <a:t>Measures of fertility</a:t>
            </a:r>
          </a:p>
          <a:p>
            <a:pPr>
              <a:buNone/>
            </a:pPr>
            <a:r>
              <a:rPr sz="2400" smtClean="0"/>
              <a:t>1. </a:t>
            </a:r>
            <a:r>
              <a:rPr sz="2400" b="1" smtClean="0"/>
              <a:t>Crude Birth Rate </a:t>
            </a:r>
            <a:r>
              <a:rPr sz="2400" smtClean="0"/>
              <a:t>refers to the number of live births per 1000 population </a:t>
            </a:r>
          </a:p>
          <a:p>
            <a:pPr>
              <a:buNone/>
            </a:pPr>
            <a:r>
              <a:rPr sz="2400" smtClean="0"/>
              <a:t>2.</a:t>
            </a:r>
            <a:r>
              <a:rPr sz="2400" b="1" smtClean="0"/>
              <a:t> General Fertility Rate </a:t>
            </a:r>
            <a:r>
              <a:rPr sz="2400" smtClean="0"/>
              <a:t>refers to the total number of live births per women of reproductive age </a:t>
            </a:r>
          </a:p>
          <a:p>
            <a:pPr>
              <a:buNone/>
            </a:pPr>
            <a:r>
              <a:rPr sz="2400" b="1" smtClean="0"/>
              <a:t>3. Total Fertility Rate (T.F.R</a:t>
            </a:r>
            <a:r>
              <a:rPr sz="2400" smtClean="0"/>
              <a:t>.) refers to the average number of children that a woman would have at the end of her reproductive period if the current age specific fertility rate remains unchanged.</a:t>
            </a:r>
          </a:p>
          <a:p>
            <a:pPr>
              <a:buNone/>
            </a:pPr>
            <a:r>
              <a:rPr sz="2400" b="1" smtClean="0"/>
              <a:t>4. Crude Death Rate </a:t>
            </a:r>
            <a:r>
              <a:rPr sz="2400" smtClean="0"/>
              <a:t>refers to the number of deaths per one thousand population in a year </a:t>
            </a:r>
          </a:p>
          <a:p>
            <a:pPr>
              <a:buNone/>
            </a:pPr>
            <a:r>
              <a:rPr sz="2400" b="1" smtClean="0"/>
              <a:t>5. Infant Mortality rate </a:t>
            </a:r>
            <a:r>
              <a:rPr sz="2400" smtClean="0"/>
              <a:t>refers to the total number of deaths of infants per one thousand live Birth </a:t>
            </a:r>
          </a:p>
          <a:p>
            <a:pPr>
              <a:buNone/>
            </a:pPr>
            <a:endParaRPr sz="2400"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867400"/>
          </a:xfrm>
        </p:spPr>
        <p:txBody>
          <a:bodyPr>
            <a:normAutofit fontScale="92500"/>
          </a:bodyPr>
          <a:lstStyle/>
          <a:p>
            <a:pPr>
              <a:buNone/>
            </a:pPr>
            <a:r>
              <a:rPr sz="2400" b="1" smtClean="0"/>
              <a:t>6. Maternal Mortality Rate: </a:t>
            </a:r>
            <a:r>
              <a:rPr sz="2400" smtClean="0"/>
              <a:t>refers to death of mothers in connection from pregnancy and birth complications per thousand live birth. </a:t>
            </a:r>
          </a:p>
          <a:p>
            <a:pPr>
              <a:buNone/>
            </a:pPr>
            <a:r>
              <a:rPr sz="2400" b="1" smtClean="0"/>
              <a:t>7. Life Expectancy at birth: </a:t>
            </a:r>
            <a:r>
              <a:rPr sz="2400" smtClean="0"/>
              <a:t>refers to the average number of years that a newly born baby is expected to live. </a:t>
            </a:r>
          </a:p>
          <a:p>
            <a:r>
              <a:rPr sz="2400" b="1" smtClean="0"/>
              <a:t>8. Natural Rate of Increase - </a:t>
            </a:r>
            <a:r>
              <a:rPr sz="2400" smtClean="0"/>
              <a:t>is the difference between crude birth rate and crude death rate expressed in percentage. </a:t>
            </a:r>
          </a:p>
          <a:p>
            <a:r>
              <a:rPr sz="2400" smtClean="0"/>
              <a:t>As opposed to declining death rates, birth rates have remained high due to:</a:t>
            </a:r>
          </a:p>
          <a:p>
            <a:pPr>
              <a:buFont typeface="Wingdings" pitchFamily="2" charset="2"/>
              <a:buChar char="Ø"/>
            </a:pPr>
            <a:r>
              <a:rPr sz="2400" smtClean="0"/>
              <a:t>Little family planning practices, lack of population education and religion; </a:t>
            </a:r>
          </a:p>
          <a:p>
            <a:pPr>
              <a:buFont typeface="Wingdings" pitchFamily="2" charset="2"/>
              <a:buChar char="Ø"/>
            </a:pPr>
            <a:r>
              <a:rPr sz="2400" smtClean="0"/>
              <a:t>Lower status of women </a:t>
            </a:r>
          </a:p>
          <a:p>
            <a:pPr>
              <a:buFont typeface="Wingdings" pitchFamily="2" charset="2"/>
              <a:buChar char="Ø"/>
            </a:pPr>
            <a:r>
              <a:rPr sz="2400" smtClean="0"/>
              <a:t>Early marriage, particularly of females </a:t>
            </a:r>
          </a:p>
          <a:p>
            <a:pPr>
              <a:buFont typeface="Wingdings" pitchFamily="2" charset="2"/>
              <a:buChar char="Ø"/>
            </a:pPr>
            <a:r>
              <a:rPr sz="2400" smtClean="0"/>
              <a:t>Parents consideration of children as assets </a:t>
            </a:r>
          </a:p>
          <a:p>
            <a:pPr>
              <a:buFont typeface="Wingdings" pitchFamily="2" charset="2"/>
              <a:buChar char="Ø"/>
            </a:pPr>
            <a:r>
              <a:rPr sz="2400" smtClean="0"/>
              <a:t>The relatively high infant and child mortality rates, that trigger couples to have more births to compensate for the loses and </a:t>
            </a:r>
          </a:p>
          <a:p>
            <a:pPr>
              <a:buFont typeface="Wingdings" pitchFamily="2" charset="2"/>
              <a:buChar char="Ø"/>
            </a:pPr>
            <a:endParaRPr sz="2400" smtClean="0"/>
          </a:p>
          <a:p>
            <a:pPr>
              <a:buFont typeface="Wingdings" pitchFamily="2" charset="2"/>
              <a:buChar char="Ø"/>
            </a:pPr>
            <a:endParaRPr sz="2400" smtClean="0"/>
          </a:p>
          <a:p>
            <a:pPr>
              <a:buFont typeface="Wingdings" pitchFamily="2" charset="2"/>
              <a:buChar char="Ø"/>
            </a:pPr>
            <a:endParaRPr sz="2400" smtClean="0"/>
          </a:p>
          <a:p>
            <a:pPr>
              <a:buFont typeface="Wingdings" pitchFamily="2" charset="2"/>
              <a:buChar char="Ø"/>
            </a:pPr>
            <a:endParaRPr sz="2400" smtClean="0"/>
          </a:p>
          <a:p>
            <a:pPr>
              <a:buFont typeface="Wingdings" pitchFamily="2" charset="2"/>
              <a:buChar char="Ø"/>
            </a:pPr>
            <a:endParaRPr sz="2400" smtClean="0"/>
          </a:p>
          <a:p>
            <a:pPr>
              <a:buNone/>
            </a:pPr>
            <a:endParaRPr sz="2400" b="1" smtClean="0"/>
          </a:p>
          <a:p>
            <a:pPr>
              <a:buNone/>
            </a:pPr>
            <a:endParaRPr sz="2400" smtClean="0"/>
          </a:p>
          <a:p>
            <a:pPr>
              <a:buNone/>
            </a:pPr>
            <a:endParaRPr sz="2400"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791200"/>
          </a:xfrm>
        </p:spPr>
        <p:txBody>
          <a:bodyPr/>
          <a:lstStyle/>
          <a:p>
            <a:pPr>
              <a:buNone/>
            </a:pPr>
            <a:r>
              <a:rPr sz="2400" b="1" smtClean="0"/>
              <a:t>Some of the consequences of this rapid population growth</a:t>
            </a:r>
          </a:p>
          <a:p>
            <a:pPr>
              <a:buFont typeface="Wingdings" pitchFamily="2" charset="2"/>
              <a:buChar char="Ø"/>
            </a:pPr>
            <a:r>
              <a:rPr sz="2800" smtClean="0"/>
              <a:t>low per capita GNP </a:t>
            </a:r>
          </a:p>
          <a:p>
            <a:pPr>
              <a:buFont typeface="Wingdings" pitchFamily="2" charset="2"/>
              <a:buChar char="Ø"/>
            </a:pPr>
            <a:r>
              <a:rPr sz="2800" smtClean="0"/>
              <a:t>increased unemployment and under -employment </a:t>
            </a:r>
          </a:p>
          <a:p>
            <a:pPr>
              <a:buFont typeface="Wingdings" pitchFamily="2" charset="2"/>
              <a:buChar char="Ø"/>
            </a:pPr>
            <a:r>
              <a:rPr sz="2800" smtClean="0"/>
              <a:t>increasing social ills such as destitution, begging, theft, prostitution </a:t>
            </a:r>
          </a:p>
          <a:p>
            <a:pPr>
              <a:buFont typeface="Wingdings" pitchFamily="2" charset="2"/>
              <a:buChar char="Ø"/>
            </a:pPr>
            <a:r>
              <a:rPr sz="2800" smtClean="0"/>
              <a:t>shortage of cultivated land and food shortages </a:t>
            </a:r>
          </a:p>
          <a:p>
            <a:pPr>
              <a:buFont typeface="Wingdings" pitchFamily="2" charset="2"/>
              <a:buChar char="Ø"/>
            </a:pPr>
            <a:r>
              <a:rPr sz="2800" smtClean="0"/>
              <a:t>overcrowding of infrastructural and social facilities; housing problems and increase in urban slums and squatter settlements </a:t>
            </a:r>
          </a:p>
          <a:p>
            <a:pPr>
              <a:buFont typeface="Wingdings" pitchFamily="2" charset="2"/>
              <a:buChar char="Ø"/>
            </a:pPr>
            <a:r>
              <a:rPr sz="2800" smtClean="0"/>
              <a:t>Environmental problems such as deforestation, soil erosion, loss of biodiversity and pollution </a:t>
            </a:r>
          </a:p>
          <a:p>
            <a:pPr>
              <a:buFont typeface="Wingdings" pitchFamily="2" charset="2"/>
              <a:buChar char="Ø"/>
            </a:pPr>
            <a:endParaRPr sz="2400" smtClean="0"/>
          </a:p>
          <a:p>
            <a:pPr>
              <a:buFont typeface="Wingdings" pitchFamily="2" charset="2"/>
              <a:buChar char="Ø"/>
            </a:pPr>
            <a:endParaRPr sz="2400" smtClean="0"/>
          </a:p>
          <a:p>
            <a:pPr>
              <a:buFont typeface="Wingdings" pitchFamily="2" charset="2"/>
              <a:buChar char="Ø"/>
            </a:pPr>
            <a:endParaRPr sz="2400" smtClean="0"/>
          </a:p>
          <a:p>
            <a:pPr>
              <a:buFont typeface="Wingdings" pitchFamily="2" charset="2"/>
              <a:buChar char="Ø"/>
            </a:pPr>
            <a:endParaRPr sz="2400"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486400"/>
          </a:xfrm>
        </p:spPr>
        <p:txBody>
          <a:bodyPr/>
          <a:lstStyle/>
          <a:p>
            <a:pPr>
              <a:buNone/>
            </a:pPr>
            <a:r>
              <a:rPr sz="2800" b="1" smtClean="0"/>
              <a:t>Migration in Ethiopia and the Horn </a:t>
            </a:r>
          </a:p>
          <a:p>
            <a:r>
              <a:rPr sz="2800" smtClean="0"/>
              <a:t>Migration is an old and inevitable phenomenon, although human mobility has accelerated these days as a result of economic and technological progress especially in the fields of communication and transportation. </a:t>
            </a:r>
          </a:p>
          <a:p>
            <a:r>
              <a:rPr sz="2800" smtClean="0"/>
              <a:t>It is considered as a form of geographic mobility involving a permanent or semi-permanent change of residence between clearly defined geographic units.</a:t>
            </a:r>
          </a:p>
          <a:p>
            <a:endParaRPr sz="2400" smtClean="0"/>
          </a:p>
          <a:p>
            <a:r>
              <a:rPr lang="en-US" sz="2400" b="1" i="1" dirty="0" smtClean="0"/>
              <a:t>W</a:t>
            </a:r>
            <a:r>
              <a:rPr sz="2400" b="1" i="1" smtClean="0"/>
              <a:t>hat is internal and international migration?</a:t>
            </a:r>
          </a:p>
          <a:p>
            <a:endParaRPr lang="en-US" sz="2400" b="1" i="1"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r>
              <a:rPr sz="2800" b="1" smtClean="0"/>
              <a:t>Age Structure of Ethiopian Population</a:t>
            </a:r>
            <a:endParaRPr lang="en-US" sz="2800" dirty="0"/>
          </a:p>
        </p:txBody>
      </p:sp>
      <p:sp>
        <p:nvSpPr>
          <p:cNvPr id="3" name="Content Placeholder 2"/>
          <p:cNvSpPr>
            <a:spLocks noGrp="1"/>
          </p:cNvSpPr>
          <p:nvPr>
            <p:ph idx="1"/>
          </p:nvPr>
        </p:nvSpPr>
        <p:spPr>
          <a:xfrm>
            <a:off x="457200" y="914400"/>
            <a:ext cx="8229600" cy="5638800"/>
          </a:xfrm>
        </p:spPr>
        <p:txBody>
          <a:bodyPr>
            <a:normAutofit lnSpcReduction="10000"/>
          </a:bodyPr>
          <a:lstStyle/>
          <a:p>
            <a:r>
              <a:rPr sz="2400" smtClean="0"/>
              <a:t>Age Structure refers to the distribution of population by age groups.</a:t>
            </a:r>
          </a:p>
          <a:p>
            <a:r>
              <a:rPr sz="2400" smtClean="0"/>
              <a:t> The most used age groups are five-year age groups (0-4, 5-9, 10-14, ..., 60-64, 65 and above) and broad age groups (0-14, 15-64, 65 and above).</a:t>
            </a:r>
          </a:p>
          <a:p>
            <a:r>
              <a:rPr sz="2400" smtClean="0"/>
              <a:t>Age groups 0-14, 15-64 and 65 and above are known as young age, working age and old age, respectively. </a:t>
            </a:r>
          </a:p>
          <a:p>
            <a:r>
              <a:rPr sz="2400" smtClean="0"/>
              <a:t>Our young age population is very large, about half of the population, while the old age population is very small. </a:t>
            </a:r>
          </a:p>
          <a:p>
            <a:r>
              <a:rPr sz="2400" smtClean="0"/>
              <a:t>Because of the predominance of young age population. </a:t>
            </a:r>
          </a:p>
          <a:p>
            <a:r>
              <a:rPr sz="2400" smtClean="0"/>
              <a:t>The high percentage for the young age group is the result of high birth rate and natural increase, </a:t>
            </a:r>
          </a:p>
          <a:p>
            <a:r>
              <a:rPr sz="2400" smtClean="0"/>
              <a:t>while the small percentage of the old age group is the reflection of high mortality rate, which results in low life expectancy.</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57800"/>
          </a:xfrm>
        </p:spPr>
        <p:txBody>
          <a:bodyPr/>
          <a:lstStyle/>
          <a:p>
            <a:r>
              <a:rPr lang="en-US" sz="2400" dirty="0" smtClean="0"/>
              <a:t>W</a:t>
            </a:r>
            <a:r>
              <a:rPr sz="2400" smtClean="0"/>
              <a:t>hat is Age dependency ratio (A.D.R</a:t>
            </a:r>
            <a:r>
              <a:rPr sz="2400" smtClean="0"/>
              <a:t>.)?</a:t>
            </a:r>
            <a:endParaRPr lang="en-US" sz="2400" dirty="0" smtClean="0"/>
          </a:p>
          <a:p>
            <a:endParaRPr sz="2400" smtClean="0"/>
          </a:p>
          <a:p>
            <a:r>
              <a:rPr sz="2800" b="1" smtClean="0"/>
              <a:t>Sex Structure</a:t>
            </a:r>
            <a:r>
              <a:rPr sz="2800" smtClean="0"/>
              <a:t> </a:t>
            </a:r>
          </a:p>
          <a:p>
            <a:r>
              <a:rPr sz="2800" smtClean="0"/>
              <a:t>Sex structure refers to the ratio of male population to female population at different age groups. </a:t>
            </a:r>
          </a:p>
          <a:p>
            <a:r>
              <a:rPr sz="2800" smtClean="0"/>
              <a:t>The 1994 census result shows that it was 101.3 for the country and 102.6, 93.3 and 94, respectively, for rural areas, urban areas and Addis Ababa.</a:t>
            </a:r>
          </a:p>
          <a:p>
            <a:r>
              <a:rPr sz="2800" smtClean="0"/>
              <a:t>Sex ratios are generally lower for urban areas, and higher for rural areas primarily due to larger female in-migration to urban areas.</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r>
              <a:rPr sz="2800" b="1" smtClean="0"/>
              <a:t>Population Distribution in Ethiopia </a:t>
            </a:r>
            <a:endParaRPr lang="en-US" sz="2800" dirty="0"/>
          </a:p>
        </p:txBody>
      </p:sp>
      <p:sp>
        <p:nvSpPr>
          <p:cNvPr id="3" name="Content Placeholder 2"/>
          <p:cNvSpPr>
            <a:spLocks noGrp="1"/>
          </p:cNvSpPr>
          <p:nvPr>
            <p:ph idx="1"/>
          </p:nvPr>
        </p:nvSpPr>
        <p:spPr>
          <a:xfrm>
            <a:off x="457200" y="838200"/>
            <a:ext cx="8229600" cy="5486400"/>
          </a:xfrm>
        </p:spPr>
        <p:txBody>
          <a:bodyPr/>
          <a:lstStyle/>
          <a:p>
            <a:r>
              <a:rPr sz="2400" smtClean="0"/>
              <a:t>Population distribution refers to the arrangement of people over space that is provided for them to settle and make a living through exploiting resources. </a:t>
            </a:r>
          </a:p>
          <a:p>
            <a:r>
              <a:rPr sz="2400" smtClean="0"/>
              <a:t>The distribution of population in Ethiopia is very uneven as a result of physical and human factors operating together.</a:t>
            </a:r>
          </a:p>
          <a:p>
            <a:r>
              <a:rPr sz="2800" smtClean="0"/>
              <a:t>The most important </a:t>
            </a:r>
            <a:r>
              <a:rPr sz="2800" b="1" smtClean="0"/>
              <a:t>physical factors </a:t>
            </a:r>
            <a:r>
              <a:rPr sz="2800" smtClean="0"/>
              <a:t>that affect population distribution include climate, soil, vegetation, drainage and slope </a:t>
            </a:r>
          </a:p>
          <a:p>
            <a:r>
              <a:rPr sz="2800" smtClean="0"/>
              <a:t>while the </a:t>
            </a:r>
            <a:r>
              <a:rPr sz="2800" b="1" smtClean="0"/>
              <a:t>historical(Human)</a:t>
            </a:r>
            <a:r>
              <a:rPr sz="2800" smtClean="0"/>
              <a:t> pattern of population movement, the type of economic activity, urbanization, industrialized and the demographic variables. </a:t>
            </a:r>
          </a:p>
          <a:p>
            <a:endParaRPr lang="en-US"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457200"/>
            <a:ext cx="9143999" cy="6400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1_1Nm3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type="title"/>
          </p:nvPr>
        </p:nvSpPr>
        <p:spPr>
          <a:xfrm>
            <a:off x="457200" y="274955"/>
            <a:ext cx="8229600" cy="182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normAutofit fontScale="90000"/>
          </a:bodyPr>
          <a:lstStyle/>
          <a:p>
            <a:pPr>
              <a:defRPr lang="en-US" sz="3960"/>
            </a:pPr>
            <a:endParaRPr/>
          </a:p>
        </p:txBody>
      </p:sp>
      <p:sp>
        <p:nvSpPr>
          <p:cNvPr id="3" name="Content Placeholder 2"/>
          <p:cNvSpPr>
            <a:spLocks noGrp="1" noChangeArrowheads="1"/>
            <a:extLst>
              <a:ext uri="smNativeData">
                <pr:smNativeData xmlns="" xmlns:pr="pr" val="SMDATA_11_1Nm3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
              </a:ext>
            </a:extLst>
          </p:cNvSpPr>
          <p:nvPr>
            <p:ph idx="1"/>
          </p:nvPr>
        </p:nvSpPr>
        <p:spPr>
          <a:xfrm>
            <a:off x="457200" y="685800"/>
            <a:ext cx="8229600" cy="54406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buNone/>
              <a:defRPr lang="en-US"/>
            </a:pPr>
            <a:r>
              <a:rPr lang="en-US" b="1"/>
              <a:t>2. Place </a:t>
            </a:r>
          </a:p>
          <a:p>
            <a:pPr>
              <a:defRPr lang="en-US"/>
            </a:pPr>
            <a:r>
              <a:t>Place refers to the physical and human aspects of a location. </a:t>
            </a:r>
          </a:p>
          <a:p>
            <a:pPr>
              <a:defRPr lang="en-US"/>
            </a:pPr>
            <a:r>
              <a:t>This theme of geography is associated with toponym (the name of a place), site (the description of the features of the place), and situation (the environmental conditions of the place). </a:t>
            </a:r>
          </a:p>
          <a:p>
            <a:pPr>
              <a:defRPr lang="en-US"/>
            </a:pPr>
            <a:r>
              <a:t>Each place in the world has its unique characteristics </a:t>
            </a:r>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sz="2800" b="1" smtClean="0"/>
              <a:t>Population Density </a:t>
            </a:r>
            <a:endParaRPr lang="en-US" sz="2800" dirty="0"/>
          </a:p>
        </p:txBody>
      </p:sp>
      <p:sp>
        <p:nvSpPr>
          <p:cNvPr id="3" name="Content Placeholder 2"/>
          <p:cNvSpPr>
            <a:spLocks noGrp="1"/>
          </p:cNvSpPr>
          <p:nvPr>
            <p:ph idx="1"/>
          </p:nvPr>
        </p:nvSpPr>
        <p:spPr>
          <a:xfrm>
            <a:off x="228600" y="457200"/>
            <a:ext cx="8915400" cy="6400800"/>
          </a:xfrm>
        </p:spPr>
        <p:txBody>
          <a:bodyPr>
            <a:normAutofit/>
          </a:bodyPr>
          <a:lstStyle/>
          <a:p>
            <a:r>
              <a:rPr sz="2400" smtClean="0"/>
              <a:t>Population density refers to the number of people per unit area. </a:t>
            </a:r>
          </a:p>
          <a:p>
            <a:r>
              <a:rPr sz="2400" b="1" smtClean="0"/>
              <a:t>Measures ofpopulation density</a:t>
            </a:r>
            <a:endParaRPr sz="2400" smtClean="0"/>
          </a:p>
          <a:p>
            <a:r>
              <a:rPr sz="2400" smtClean="0"/>
              <a:t>A. </a:t>
            </a:r>
            <a:r>
              <a:rPr sz="2400" b="1" i="1" smtClean="0"/>
              <a:t>Crude Density - </a:t>
            </a:r>
            <a:r>
              <a:rPr sz="2400" smtClean="0"/>
              <a:t>is found by dividing total population to total area. </a:t>
            </a:r>
          </a:p>
          <a:p>
            <a:r>
              <a:rPr sz="2400" smtClean="0"/>
              <a:t>Some zones</a:t>
            </a:r>
            <a:r>
              <a:rPr lang="en-US" sz="2400" dirty="0" smtClean="0"/>
              <a:t> </a:t>
            </a:r>
            <a:r>
              <a:rPr lang="en-US" sz="2400" dirty="0" smtClean="0"/>
              <a:t>in </a:t>
            </a:r>
            <a:r>
              <a:rPr lang="en-US" sz="2400" dirty="0" smtClean="0"/>
              <a:t>Ethiopia</a:t>
            </a:r>
            <a:r>
              <a:rPr sz="2400" smtClean="0"/>
              <a:t> </a:t>
            </a:r>
            <a:r>
              <a:rPr lang="en-US" sz="2400" dirty="0" smtClean="0"/>
              <a:t>are </a:t>
            </a:r>
            <a:r>
              <a:rPr sz="2400" smtClean="0"/>
              <a:t>very </a:t>
            </a:r>
            <a:r>
              <a:rPr sz="2400" smtClean="0"/>
              <a:t>high densities </a:t>
            </a:r>
            <a:r>
              <a:rPr lang="en-US" sz="2400" dirty="0" smtClean="0"/>
              <a:t>like </a:t>
            </a:r>
            <a:r>
              <a:rPr sz="2400" smtClean="0"/>
              <a:t>Gedeo</a:t>
            </a:r>
            <a:r>
              <a:rPr sz="2400" smtClean="0"/>
              <a:t>, Sidama, Kambata, Guraghe, Wolayta and Hadiya; where densities exceed 300 persons per sq.km.</a:t>
            </a:r>
          </a:p>
          <a:p>
            <a:r>
              <a:rPr sz="2400" smtClean="0"/>
              <a:t> On the other hand, peripheral zones such as Kamashi, and Metekel have population densities of less than 20 persons/km2. </a:t>
            </a:r>
          </a:p>
          <a:p>
            <a:pPr>
              <a:buNone/>
            </a:pPr>
            <a:r>
              <a:rPr sz="2400" b="1" smtClean="0"/>
              <a:t>B. Physiological Density - </a:t>
            </a:r>
            <a:r>
              <a:rPr sz="2400" smtClean="0"/>
              <a:t>is a ratio between total population and arable part of a country. </a:t>
            </a:r>
            <a:endParaRPr lang="en-US" sz="2400" dirty="0" smtClean="0"/>
          </a:p>
          <a:p>
            <a:pPr>
              <a:buNone/>
            </a:pPr>
            <a:r>
              <a:rPr lang="en-US" sz="2400" b="1" dirty="0" smtClean="0"/>
              <a:t>C. Agricultural Density </a:t>
            </a:r>
          </a:p>
          <a:p>
            <a:r>
              <a:rPr lang="en-US" sz="2400" dirty="0" smtClean="0"/>
              <a:t>Is divided the agricultural population by cultivated land. </a:t>
            </a:r>
          </a:p>
          <a:p>
            <a:pPr>
              <a:buNone/>
            </a:pPr>
            <a:endParaRPr sz="2400" b="1" i="1" smtClean="0"/>
          </a:p>
          <a:p>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Autofit/>
          </a:bodyPr>
          <a:lstStyle/>
          <a:p>
            <a:r>
              <a:rPr sz="2800" b="1" smtClean="0"/>
              <a:t>Languages Families and Languages of Ethiopia </a:t>
            </a:r>
            <a:endParaRPr lang="en-US" sz="2800" dirty="0"/>
          </a:p>
        </p:txBody>
      </p:sp>
      <p:sp>
        <p:nvSpPr>
          <p:cNvPr id="3" name="Content Placeholder 2"/>
          <p:cNvSpPr>
            <a:spLocks noGrp="1"/>
          </p:cNvSpPr>
          <p:nvPr>
            <p:ph idx="1"/>
          </p:nvPr>
        </p:nvSpPr>
        <p:spPr>
          <a:xfrm>
            <a:off x="457200" y="838200"/>
            <a:ext cx="8229600" cy="6019800"/>
          </a:xfrm>
        </p:spPr>
        <p:txBody>
          <a:bodyPr>
            <a:normAutofit/>
          </a:bodyPr>
          <a:lstStyle/>
          <a:p>
            <a:r>
              <a:rPr sz="2400" smtClean="0"/>
              <a:t>Ethiopia is a country where about 80 languages are spoken. </a:t>
            </a:r>
          </a:p>
          <a:p>
            <a:r>
              <a:rPr sz="2400" smtClean="0"/>
              <a:t>According to the 2007 Population and Housing Census of Ethiopia, Afan Oromo and Amharic were the major mother tounges in the country accounting 33.8% sand 29.3% respectively. </a:t>
            </a:r>
          </a:p>
          <a:p>
            <a:r>
              <a:rPr sz="2400" smtClean="0"/>
              <a:t>Somaligna (6.2%), Tigrigna (5.9%), Sidamigna (4.0%), Wolaytigna (2.2%), Guragigna (2%), Afarigna (1.7%), Hadyigna (1.7%), and Gamogna (1.5%) do have significant number of speakers. </a:t>
            </a:r>
          </a:p>
          <a:p>
            <a:r>
              <a:rPr sz="2400" smtClean="0"/>
              <a:t>On the other hand, some of the languages are spoken by a few thousands. </a:t>
            </a:r>
          </a:p>
          <a:p>
            <a:r>
              <a:rPr sz="2400" smtClean="0"/>
              <a:t>The Ethiopian languages belong to two Supper Families: </a:t>
            </a:r>
            <a:r>
              <a:rPr sz="2400" b="1" smtClean="0"/>
              <a:t>Afro-Asiatic and Nilo-Saharan. </a:t>
            </a:r>
          </a:p>
          <a:p>
            <a:r>
              <a:rPr sz="2400" smtClean="0"/>
              <a:t>Most Ethiopian languages belong to the Afro-Asiatic Supper Family. </a:t>
            </a:r>
          </a:p>
          <a:p>
            <a:endParaRPr lang="en-US"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486400"/>
          </a:xfrm>
        </p:spPr>
        <p:txBody>
          <a:bodyPr/>
          <a:lstStyle/>
          <a:p>
            <a:pPr>
              <a:buNone/>
            </a:pPr>
            <a:r>
              <a:rPr sz="2400" b="1" smtClean="0"/>
              <a:t>A. Afro-Asiatic </a:t>
            </a:r>
          </a:p>
          <a:p>
            <a:r>
              <a:rPr sz="2400" smtClean="0"/>
              <a:t>The Afro-Asiatic Supper Family, is divided into three families, namely: </a:t>
            </a:r>
            <a:r>
              <a:rPr sz="2400" b="1" smtClean="0"/>
              <a:t>Semitic, Cushitic and Omotic. </a:t>
            </a:r>
          </a:p>
          <a:p>
            <a:r>
              <a:rPr sz="2400" b="1" smtClean="0"/>
              <a:t>Cushitic  - </a:t>
            </a:r>
          </a:p>
          <a:p>
            <a:r>
              <a:rPr sz="2400" smtClean="0"/>
              <a:t>The Cushitic languages are predominantly spoken in central, southern, eastern and northeastern parts of Ethiopia mainly in Afar, Oromia and Somali Regional States. </a:t>
            </a:r>
          </a:p>
          <a:p>
            <a:r>
              <a:rPr sz="2400" smtClean="0"/>
              <a:t>It has the largest number of speakers and the widest spatial coverage. </a:t>
            </a:r>
          </a:p>
          <a:p>
            <a:r>
              <a:rPr sz="2400" smtClean="0"/>
              <a:t>This family of languages consists of many individual languages such as Oromigna, Somaligna, Sidamigna, Afarigna, Kembatigna, Hadiyigna, Alabigna, Gedeogna, and others.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486400"/>
          </a:xfrm>
        </p:spPr>
        <p:txBody>
          <a:bodyPr/>
          <a:lstStyle/>
          <a:p>
            <a:r>
              <a:rPr sz="2400" b="1" smtClean="0"/>
              <a:t>Semetic </a:t>
            </a:r>
          </a:p>
          <a:p>
            <a:r>
              <a:rPr sz="2400" smtClean="0"/>
              <a:t>The Semitic languages are spoken in northern, central and eastern parts of Ethiopia particularly in the regional states of Tigray, Amhara, Harari and Southern Nations, Nationalities and Peoples' Regional State. </a:t>
            </a:r>
          </a:p>
          <a:p>
            <a:r>
              <a:rPr sz="2400" smtClean="0"/>
              <a:t>Some of the Semitic Languages include Amarigna, Tigrigna, Guragigna, Siltigna, Aderigna, and Argobigna. </a:t>
            </a:r>
          </a:p>
          <a:p>
            <a:r>
              <a:rPr sz="2400" b="1" smtClean="0"/>
              <a:t>Omotic </a:t>
            </a:r>
          </a:p>
          <a:p>
            <a:r>
              <a:rPr sz="2400" smtClean="0"/>
              <a:t>Wolaitigna, Gamogna, Kullogna, Kefigna, and Kontigna are some of the languages in this family spoken by millions and many thousands of people. </a:t>
            </a:r>
          </a:p>
          <a:p>
            <a:r>
              <a:rPr sz="2400" smtClean="0"/>
              <a:t>Relatively small number of people speaks most of the languages in this group.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486400"/>
          </a:xfrm>
        </p:spPr>
        <p:txBody>
          <a:bodyPr>
            <a:normAutofit/>
          </a:bodyPr>
          <a:lstStyle/>
          <a:p>
            <a:pPr>
              <a:buNone/>
            </a:pPr>
            <a:r>
              <a:rPr sz="2800" b="1" smtClean="0"/>
              <a:t>B</a:t>
            </a:r>
            <a:r>
              <a:rPr sz="2800" b="1" smtClean="0"/>
              <a:t>. NiloSaharan </a:t>
            </a:r>
          </a:p>
          <a:p>
            <a:r>
              <a:rPr sz="2800" smtClean="0"/>
              <a:t>The Nilo-Saharan languages are spoken in the western lowlands of Ethiopia along the border with Sudan, in Gambella and Benishangul Gumuz Regional States. </a:t>
            </a:r>
          </a:p>
          <a:p>
            <a:r>
              <a:rPr sz="2800" smtClean="0"/>
              <a:t>These Languages are spoken by small numbers of people often less than 500,000 people. </a:t>
            </a:r>
          </a:p>
          <a:p>
            <a:r>
              <a:rPr sz="2800" smtClean="0"/>
              <a:t>The individual languages of Nilo-Saharan Supper Family include Kunamigna, Bejigna, Gumuzigna, Maogna, Kewamigna, Nuerigna, Annukigna, and others. </a:t>
            </a:r>
            <a:endParaRPr lang="en-US" sz="28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sz="2800" b="1" smtClean="0"/>
              <a:t>Settlement Types and Patterns </a:t>
            </a:r>
            <a:endParaRPr lang="en-US" sz="2800" dirty="0"/>
          </a:p>
        </p:txBody>
      </p:sp>
      <p:sp>
        <p:nvSpPr>
          <p:cNvPr id="3" name="Content Placeholder 2"/>
          <p:cNvSpPr>
            <a:spLocks noGrp="1"/>
          </p:cNvSpPr>
          <p:nvPr>
            <p:ph idx="1"/>
          </p:nvPr>
        </p:nvSpPr>
        <p:spPr>
          <a:xfrm>
            <a:off x="457200" y="838200"/>
            <a:ext cx="8229600" cy="5257800"/>
          </a:xfrm>
        </p:spPr>
        <p:txBody>
          <a:bodyPr>
            <a:normAutofit lnSpcReduction="10000"/>
          </a:bodyPr>
          <a:lstStyle/>
          <a:p>
            <a:r>
              <a:rPr sz="2400" smtClean="0"/>
              <a:t>Settlements are places that are inhabited by people more or less on a permanent basis, and where people carry out a variety of activities such as agriculture, manufacturing and commerce. </a:t>
            </a:r>
          </a:p>
          <a:p>
            <a:r>
              <a:rPr sz="2400" smtClean="0"/>
              <a:t>Different settlement types develop mainly in response to some physical and human factors. </a:t>
            </a:r>
          </a:p>
          <a:p>
            <a:r>
              <a:rPr sz="2400" smtClean="0"/>
              <a:t>Settlements are divided into two, namely, rural and urban on the bases of the dominant economic activity, population densities and availability of socioeconomic and infrastructural facilities. </a:t>
            </a:r>
          </a:p>
          <a:p>
            <a:r>
              <a:rPr sz="2400" smtClean="0"/>
              <a:t>Towns or urban centers have non-agricultural activities as dominant, while rural areas are almost totally agricultural. </a:t>
            </a:r>
          </a:p>
          <a:p>
            <a:r>
              <a:rPr sz="2400" smtClean="0"/>
              <a:t>Population densities are generally very high in urban area compared to densities in rural areas.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
          </a:xfrm>
        </p:spPr>
        <p:txBody>
          <a:bodyPr>
            <a:normAutofit fontScale="90000"/>
          </a:bodyPr>
          <a:lstStyle/>
          <a:p>
            <a:endParaRPr lang="en-US" dirty="0"/>
          </a:p>
        </p:txBody>
      </p:sp>
      <p:sp>
        <p:nvSpPr>
          <p:cNvPr id="3" name="Content Placeholder 2"/>
          <p:cNvSpPr>
            <a:spLocks noGrp="1"/>
          </p:cNvSpPr>
          <p:nvPr>
            <p:ph idx="1"/>
          </p:nvPr>
        </p:nvSpPr>
        <p:spPr>
          <a:xfrm>
            <a:off x="304800" y="304800"/>
            <a:ext cx="8534400" cy="6096000"/>
          </a:xfrm>
        </p:spPr>
        <p:txBody>
          <a:bodyPr>
            <a:normAutofit lnSpcReduction="10000"/>
          </a:bodyPr>
          <a:lstStyle/>
          <a:p>
            <a:pPr>
              <a:buNone/>
            </a:pPr>
            <a:r>
              <a:rPr sz="2400" b="1" smtClean="0"/>
              <a:t>Rural Settlement </a:t>
            </a:r>
          </a:p>
          <a:p>
            <a:r>
              <a:rPr sz="2400" smtClean="0"/>
              <a:t>The vast majority of the Ethiopian population still lives in rural settlements consisting of hamlets and villages. Rural settlements can be temporary or permanent </a:t>
            </a:r>
          </a:p>
          <a:p>
            <a:pPr>
              <a:buNone/>
            </a:pPr>
            <a:r>
              <a:rPr sz="2400" b="1" smtClean="0"/>
              <a:t>Temporary / Mobile Settlements </a:t>
            </a:r>
          </a:p>
          <a:p>
            <a:r>
              <a:rPr sz="2400" smtClean="0"/>
              <a:t>The lowlands in most parts of the Rift Valley and peripheral areas, being generally hot and dry, are characterized by pastoral herding and mobile settlements. The settlements are mobile because pastoralists have always been searching for new sites for water and pasture for their livestock. </a:t>
            </a:r>
          </a:p>
          <a:p>
            <a:r>
              <a:rPr sz="2400" smtClean="0"/>
              <a:t>The major problem often mentioned about mobile settlements is that of providing social services like clean water, schools, hospitals, electricity etc to the people. </a:t>
            </a:r>
          </a:p>
          <a:p>
            <a:pPr>
              <a:buNone/>
            </a:pPr>
            <a:r>
              <a:rPr sz="2400" b="1" smtClean="0"/>
              <a:t>Permanent settlements </a:t>
            </a:r>
            <a:r>
              <a:rPr sz="2400" smtClean="0"/>
              <a:t>are of two types. One of them is scattered (also called diffused or dispersed), while the other one is known as grouped/ clustered or nucleated. </a:t>
            </a: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r>
              <a:rPr sz="2800" b="1" smtClean="0"/>
              <a:t>Urban Settlements and Urbanization in Ethiopia </a:t>
            </a:r>
            <a:endParaRPr lang="en-US" sz="2800" dirty="0"/>
          </a:p>
        </p:txBody>
      </p:sp>
      <p:sp>
        <p:nvSpPr>
          <p:cNvPr id="3" name="Content Placeholder 2"/>
          <p:cNvSpPr>
            <a:spLocks noGrp="1"/>
          </p:cNvSpPr>
          <p:nvPr>
            <p:ph idx="1"/>
          </p:nvPr>
        </p:nvSpPr>
        <p:spPr>
          <a:xfrm>
            <a:off x="457200" y="838200"/>
            <a:ext cx="8229600" cy="5715000"/>
          </a:xfrm>
        </p:spPr>
        <p:txBody>
          <a:bodyPr>
            <a:normAutofit lnSpcReduction="10000"/>
          </a:bodyPr>
          <a:lstStyle/>
          <a:p>
            <a:r>
              <a:rPr sz="2400" smtClean="0"/>
              <a:t>Urbanization refers to the increase in the percentage of the population living in urban centers.</a:t>
            </a:r>
          </a:p>
          <a:p>
            <a:r>
              <a:rPr sz="2400" smtClean="0"/>
              <a:t> It entails the process of becoming urban, moving to cities and changing from agriculture to other pursuits of life which are common to towns and, with a corresponding change of behavioral patterns. </a:t>
            </a:r>
          </a:p>
          <a:p>
            <a:pPr>
              <a:buNone/>
            </a:pPr>
            <a:r>
              <a:rPr sz="2400" smtClean="0"/>
              <a:t>The major criteria used to classify settlements as urban in Ethiopia are : </a:t>
            </a:r>
          </a:p>
          <a:p>
            <a:pPr marL="457200" indent="-457200">
              <a:buAutoNum type="arabicPeriod"/>
            </a:pPr>
            <a:r>
              <a:rPr sz="2400" smtClean="0"/>
              <a:t>Minimum of 2,000 people </a:t>
            </a:r>
          </a:p>
          <a:p>
            <a:pPr marL="457200" indent="-457200">
              <a:buAutoNum type="arabicPeriod"/>
            </a:pPr>
            <a:r>
              <a:rPr sz="2400" smtClean="0"/>
              <a:t>Two-thirds of the population engaged in non-agricultural activities </a:t>
            </a:r>
          </a:p>
          <a:p>
            <a:pPr marL="457200" indent="-457200">
              <a:buAutoNum type="arabicPeriod"/>
            </a:pPr>
            <a:r>
              <a:rPr sz="2400" smtClean="0"/>
              <a:t>Chartered municipality and</a:t>
            </a:r>
          </a:p>
          <a:p>
            <a:pPr marL="457200" indent="-457200">
              <a:buAutoNum type="arabicPeriod"/>
            </a:pPr>
            <a:r>
              <a:rPr sz="2400" smtClean="0"/>
              <a:t>The presence of social services and facilities. </a:t>
            </a:r>
          </a:p>
          <a:p>
            <a:pPr marL="457200" indent="-457200">
              <a:buFont typeface="Wingdings" pitchFamily="2" charset="2"/>
              <a:buChar char="v"/>
            </a:pPr>
            <a:r>
              <a:rPr lang="en-US" sz="2400" dirty="0" smtClean="0"/>
              <a:t>T</a:t>
            </a:r>
            <a:r>
              <a:rPr sz="2400" smtClean="0"/>
              <a:t>he number of cities in 1984 was about 322, 1994 about 539 and  in 2007 the number rose to 927. </a:t>
            </a:r>
          </a:p>
          <a:p>
            <a:pPr marL="457200" indent="-457200">
              <a:buAutoNum type="arabicPeriod"/>
            </a:pPr>
            <a:endParaRPr sz="2400" smtClean="0"/>
          </a:p>
          <a:p>
            <a:pPr marL="457200" indent="-457200">
              <a:buAutoNum type="arabicPeriod"/>
            </a:pPr>
            <a:endParaRPr sz="2400" smtClean="0"/>
          </a:p>
          <a:p>
            <a:pPr marL="457200" indent="-457200">
              <a:buAutoNum type="arabicPeriod"/>
            </a:pPr>
            <a:endParaRPr sz="2400" smtClean="0"/>
          </a:p>
          <a:p>
            <a:pPr>
              <a:buNone/>
            </a:pPr>
            <a:endParaRPr lang="en-US" sz="2400"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sz="2400" dirty="0"/>
          </a:p>
        </p:txBody>
      </p:sp>
      <p:sp>
        <p:nvSpPr>
          <p:cNvPr id="3" name="Content Placeholder 2"/>
          <p:cNvSpPr>
            <a:spLocks noGrp="1"/>
          </p:cNvSpPr>
          <p:nvPr>
            <p:ph idx="1"/>
          </p:nvPr>
        </p:nvSpPr>
        <p:spPr>
          <a:xfrm>
            <a:off x="457200" y="609600"/>
            <a:ext cx="8229600" cy="5486400"/>
          </a:xfrm>
        </p:spPr>
        <p:txBody>
          <a:bodyPr>
            <a:normAutofit lnSpcReduction="10000"/>
          </a:bodyPr>
          <a:lstStyle/>
          <a:p>
            <a:r>
              <a:rPr sz="2400" smtClean="0"/>
              <a:t>In the words of some writers, Ethiopia is regarded as a </a:t>
            </a:r>
            <a:r>
              <a:rPr sz="2400" b="1" smtClean="0"/>
              <a:t>'vast urban desert'</a:t>
            </a:r>
            <a:r>
              <a:rPr sz="2400" smtClean="0"/>
              <a:t>. The country‟s low level of urbanization can be attributed to: </a:t>
            </a:r>
          </a:p>
          <a:p>
            <a:pPr>
              <a:buFont typeface="Wingdings" pitchFamily="2" charset="2"/>
              <a:buChar char="Ø"/>
            </a:pPr>
            <a:r>
              <a:rPr sz="2400" smtClean="0"/>
              <a:t>The self-sufficiency of agriculture which reinforced rural peasant life; </a:t>
            </a:r>
          </a:p>
          <a:p>
            <a:pPr>
              <a:buFont typeface="Wingdings" pitchFamily="2" charset="2"/>
              <a:buChar char="Ø"/>
            </a:pPr>
            <a:r>
              <a:rPr sz="2400" smtClean="0"/>
              <a:t>Low level of industrialization, low level structural transformation and economic development </a:t>
            </a:r>
          </a:p>
          <a:p>
            <a:pPr>
              <a:buFont typeface="Wingdings" pitchFamily="2" charset="2"/>
              <a:buChar char="Ø"/>
            </a:pPr>
            <a:r>
              <a:rPr sz="2400" smtClean="0"/>
              <a:t> The morphology of the country that hindered transportation and communication </a:t>
            </a:r>
          </a:p>
          <a:p>
            <a:pPr>
              <a:buFont typeface="Wingdings" pitchFamily="2" charset="2"/>
              <a:buChar char="Ø"/>
            </a:pPr>
            <a:r>
              <a:rPr sz="2400" smtClean="0"/>
              <a:t>The continual warfare for centuries between kingdoms in to which the country is divided; and the frequent changes of the royal residence </a:t>
            </a:r>
          </a:p>
          <a:p>
            <a:pPr>
              <a:buFont typeface="Wingdings" pitchFamily="2" charset="2"/>
              <a:buChar char="Ø"/>
            </a:pPr>
            <a:r>
              <a:rPr sz="2400" smtClean="0"/>
              <a:t> Lack of employment, and housing shortage in urban areas that discourage in migration; </a:t>
            </a:r>
          </a:p>
          <a:p>
            <a:pPr>
              <a:buFont typeface="Wingdings" pitchFamily="2" charset="2"/>
              <a:buChar char="Ø"/>
            </a:pPr>
            <a:r>
              <a:rPr sz="2400" smtClean="0"/>
              <a:t> Political instability, ethnic conflict and social unrest </a:t>
            </a:r>
          </a:p>
          <a:p>
            <a:pPr>
              <a:buFont typeface="Wingdings" pitchFamily="2" charset="2"/>
              <a:buChar char="Ø"/>
            </a:pPr>
            <a:endParaRPr sz="2400" smtClean="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867400"/>
          </a:xfrm>
        </p:spPr>
        <p:txBody>
          <a:bodyPr/>
          <a:lstStyle/>
          <a:p>
            <a:r>
              <a:rPr sz="2400" smtClean="0"/>
              <a:t>Some of the conditions which have been contributing to expansion of urban areas are (drivers of urbanization): </a:t>
            </a:r>
          </a:p>
          <a:p>
            <a:pPr>
              <a:buFont typeface="Wingdings" pitchFamily="2" charset="2"/>
              <a:buChar char="Ø"/>
            </a:pPr>
            <a:r>
              <a:rPr sz="2400" smtClean="0"/>
              <a:t> The establishment of Addis Ababa as a centre of expansion, and its permanency thereof. </a:t>
            </a:r>
          </a:p>
          <a:p>
            <a:pPr>
              <a:buFont typeface="Wingdings" pitchFamily="2" charset="2"/>
              <a:buChar char="Ø"/>
            </a:pPr>
            <a:r>
              <a:rPr sz="2400" smtClean="0"/>
              <a:t>The construction of the Ethio-Djibouti railway line along which many stations have developed into important towns. </a:t>
            </a:r>
          </a:p>
          <a:p>
            <a:pPr>
              <a:buFont typeface="Wingdings" pitchFamily="2" charset="2"/>
              <a:buChar char="Ø"/>
            </a:pPr>
            <a:r>
              <a:rPr sz="2400" smtClean="0"/>
              <a:t>The five-year Italian occupation which has contributed to road building, the establishment of small-scale industries and service giving institutions. </a:t>
            </a:r>
          </a:p>
          <a:p>
            <a:pPr>
              <a:buFont typeface="Wingdings" pitchFamily="2" charset="2"/>
              <a:buChar char="Ø"/>
            </a:pPr>
            <a:r>
              <a:rPr sz="2400" smtClean="0"/>
              <a:t>The integration of the provincial capitals and major administrative centres found in all directions by all-weather roads radiating from Addis Ababa. </a:t>
            </a:r>
          </a:p>
          <a:p>
            <a:pPr>
              <a:buFont typeface="Wingdings" pitchFamily="2" charset="2"/>
              <a:buChar char="Ø"/>
            </a:pPr>
            <a:r>
              <a:rPr sz="2400" smtClean="0"/>
              <a:t> Political decentralization and provision of administrative status of some urban settlements </a:t>
            </a:r>
          </a:p>
          <a:p>
            <a:endParaRPr lang="en-US" dirty="0"/>
          </a:p>
        </p:txBody>
      </p:sp>
      <p:sp>
        <p:nvSpPr>
          <p:cNvPr id="4" name="Slide Number Placeholder 3"/>
          <p:cNvSpPr>
            <a:spLocks noGrp="1"/>
          </p:cNvSpPr>
          <p:nvPr>
            <p:ph type="sldNum" sz="quarter" idx="12"/>
          </p:nvPr>
        </p:nvSpPr>
        <p:spPr/>
        <p:txBody>
          <a:bodyPr/>
          <a:lstStyle/>
          <a:p>
            <a:pPr algn="r">
              <a:defRPr lang="en-US" sz="1200">
                <a:solidFill>
                  <a:srgbClr val="8C8C8C"/>
                </a:solidFill>
              </a:defRPr>
            </a:pPr>
            <a:fld id="{3FE5CA74-3AD2-B03C-9C5D-CC6984136A99}" type="slidenum">
              <a:rPr lang="en-US" smtClean="0"/>
              <a:pPr algn="r">
                <a:defRPr lang="en-US" sz="1200">
                  <a:solidFill>
                    <a:srgbClr val="8C8C8C"/>
                  </a:solidFill>
                </a:defRPr>
              </a:pPr>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372</TotalTime>
  <Words>10227</Words>
  <Application>Microsoft Office PowerPoint</Application>
  <PresentationFormat>On-screen Show (4:3)</PresentationFormat>
  <Paragraphs>769</Paragraphs>
  <Slides>102</Slides>
  <Notes>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Slide 1</vt:lpstr>
      <vt:lpstr>Slide 2</vt:lpstr>
      <vt:lpstr>Course Aims</vt:lpstr>
      <vt:lpstr>Course Objectives </vt:lpstr>
      <vt:lpstr>Slide 5</vt:lpstr>
      <vt:lpstr>CHAPTER ONE  INTRODUCTION </vt:lpstr>
      <vt:lpstr>2. The Scope, Approaches and Themes of Geography </vt:lpstr>
      <vt:lpstr>Slide 8</vt:lpstr>
      <vt:lpstr>Slide 9</vt:lpstr>
      <vt:lpstr>Slide 10</vt:lpstr>
      <vt:lpstr>Slide 11</vt:lpstr>
      <vt:lpstr>Slide 12</vt:lpstr>
      <vt:lpstr>Slide 13</vt:lpstr>
      <vt:lpstr>Location, Shape and Size of Ethiopia and the Horn </vt:lpstr>
      <vt:lpstr>Location of Ethiopia </vt:lpstr>
      <vt:lpstr>Slide 16</vt:lpstr>
      <vt:lpstr>Slide 17</vt:lpstr>
      <vt:lpstr>The implications of the location of Ethiopia are described as follows: </vt:lpstr>
      <vt:lpstr>Size of Ethiopia </vt:lpstr>
      <vt:lpstr>disadvantages of Ethiopia's large size</vt:lpstr>
      <vt:lpstr>The shape of Ethiopia and its Implication</vt:lpstr>
      <vt:lpstr>Slide 22</vt:lpstr>
      <vt:lpstr>Basic Skills of Map Reading </vt:lpstr>
      <vt:lpstr>Slide 24</vt:lpstr>
      <vt:lpstr>Slide 25</vt:lpstr>
      <vt:lpstr>Slide 26</vt:lpstr>
      <vt:lpstr>CHAPTER TWO  THE GEOLOGY OF ETHIOPIA AND THE HORN </vt:lpstr>
      <vt:lpstr>Slide 28</vt:lpstr>
      <vt:lpstr>The Geologic Processes: Endogenic and Exogenic Force </vt:lpstr>
      <vt:lpstr>Major geological events of the four era</vt:lpstr>
      <vt:lpstr>Slide 31</vt:lpstr>
      <vt:lpstr>Age Dating Techniques </vt:lpstr>
      <vt:lpstr>Slide 33</vt:lpstr>
      <vt:lpstr>Slide 34</vt:lpstr>
      <vt:lpstr>The Spatial Extent of the Rift Valley </vt:lpstr>
      <vt:lpstr>Slide 36</vt:lpstr>
      <vt:lpstr>CHAPTER THREE  THE TOPOGRAPHY OF ETHIOPIA AND THE HORN </vt:lpstr>
      <vt:lpstr>Slide 38</vt:lpstr>
      <vt:lpstr>Slide 39</vt:lpstr>
      <vt:lpstr>Slide 40</vt:lpstr>
      <vt:lpstr>The Physiographic Divisions of Ethiopia </vt:lpstr>
      <vt:lpstr>Slide 42</vt:lpstr>
      <vt:lpstr>The Western Highlands </vt:lpstr>
      <vt:lpstr>Slide 44</vt:lpstr>
      <vt:lpstr>Slide 45</vt:lpstr>
      <vt:lpstr>Slide 46</vt:lpstr>
      <vt:lpstr>Slide 47</vt:lpstr>
      <vt:lpstr>Slide 48</vt:lpstr>
      <vt:lpstr>The Western Lowlands</vt:lpstr>
      <vt:lpstr>2. The Southeastern Highlands and Lowlands</vt:lpstr>
      <vt:lpstr>Slide 51</vt:lpstr>
      <vt:lpstr>Slide 52</vt:lpstr>
      <vt:lpstr>The Southeastern Lowlands</vt:lpstr>
      <vt:lpstr>3. The Rift Valley</vt:lpstr>
      <vt:lpstr>Slide 55</vt:lpstr>
      <vt:lpstr>Slide 56</vt:lpstr>
      <vt:lpstr>Slide 57</vt:lpstr>
      <vt:lpstr>Slide 58</vt:lpstr>
      <vt:lpstr>The Impacts of Relief on Biophysical and  Socio-economic Conditions </vt:lpstr>
      <vt:lpstr>Slide 60</vt:lpstr>
      <vt:lpstr>Slide 61</vt:lpstr>
      <vt:lpstr>Slide 62</vt:lpstr>
      <vt:lpstr>Slide 63</vt:lpstr>
      <vt:lpstr>CHAPTER FOUR  DRAINAGE SYSTEMS AND WATER RESOURCE OF ETHIOPIA AND THE HORN </vt:lpstr>
      <vt:lpstr>Slide 65</vt:lpstr>
      <vt:lpstr>Slide 66</vt:lpstr>
      <vt:lpstr>Slide 67</vt:lpstr>
      <vt:lpstr>Slide 68</vt:lpstr>
      <vt:lpstr>Slide 69</vt:lpstr>
      <vt:lpstr>Slide 70</vt:lpstr>
      <vt:lpstr>CHAPTER FIVE  THE CLIMATE OF ETHIOPIA AND THE HORN </vt:lpstr>
      <vt:lpstr>Spatiotemporal Distribution of Temperature</vt:lpstr>
      <vt:lpstr>Agro Ecological Zones of Ethiopia</vt:lpstr>
      <vt:lpstr>Spatiotemporal Distribution of Rainfall</vt:lpstr>
      <vt:lpstr>Slide 75</vt:lpstr>
      <vt:lpstr>Rainfall Regions of Ethiopia</vt:lpstr>
      <vt:lpstr>Slide 77</vt:lpstr>
      <vt:lpstr>CHAPTER SEVEN  POPULATION OF ETHIOPIA AND THE HORN </vt:lpstr>
      <vt:lpstr>Slide 79</vt:lpstr>
      <vt:lpstr>Slide 80</vt:lpstr>
      <vt:lpstr>Slide 81</vt:lpstr>
      <vt:lpstr>Population Dynamics: Fertility, Mortality and Migration </vt:lpstr>
      <vt:lpstr>Slide 83</vt:lpstr>
      <vt:lpstr>Slide 84</vt:lpstr>
      <vt:lpstr>Slide 85</vt:lpstr>
      <vt:lpstr>Age Structure of Ethiopian Population</vt:lpstr>
      <vt:lpstr>Slide 87</vt:lpstr>
      <vt:lpstr>Population Distribution in Ethiopia </vt:lpstr>
      <vt:lpstr>Slide 89</vt:lpstr>
      <vt:lpstr>Population Density </vt:lpstr>
      <vt:lpstr>Languages Families and Languages of Ethiopia </vt:lpstr>
      <vt:lpstr>Slide 92</vt:lpstr>
      <vt:lpstr>Slide 93</vt:lpstr>
      <vt:lpstr>Slide 94</vt:lpstr>
      <vt:lpstr>Settlement Types and Patterns </vt:lpstr>
      <vt:lpstr>Slide 96</vt:lpstr>
      <vt:lpstr>Urban Settlements and Urbanization in Ethiopia </vt:lpstr>
      <vt:lpstr>Slide 98</vt:lpstr>
      <vt:lpstr>Slide 99</vt:lpstr>
      <vt:lpstr>Slide 100</vt:lpstr>
      <vt:lpstr>Distribution of Urban Centers in Ethiopia </vt:lpstr>
      <vt:lpstr>Slide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Aims</dc:title>
  <dc:subject/>
  <dc:creator>MESGUN</dc:creator>
  <cp:keywords/>
  <dc:description/>
  <cp:lastModifiedBy>Aster</cp:lastModifiedBy>
  <cp:revision>156</cp:revision>
  <dcterms:created xsi:type="dcterms:W3CDTF">2019-10-20T12:47:53Z</dcterms:created>
  <dcterms:modified xsi:type="dcterms:W3CDTF">2013-01-10T16:49:50Z</dcterms:modified>
</cp:coreProperties>
</file>