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FF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5CCAA-4864-47BC-BE31-61A09E0BA9DA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35C92-6673-42C4-AAFD-43D7C3CBCE3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Western highlands </a:t>
          </a:r>
        </a:p>
      </dgm:t>
    </dgm:pt>
    <dgm:pt modelId="{478AC7E1-E566-4DE1-8067-8E3A05CAD82E}" type="parTrans" cxnId="{BB4B963B-1566-4972-94D8-FB999C3F5E9E}">
      <dgm:prSet/>
      <dgm:spPr/>
      <dgm:t>
        <a:bodyPr/>
        <a:lstStyle/>
        <a:p>
          <a:endParaRPr lang="en-US"/>
        </a:p>
      </dgm:t>
    </dgm:pt>
    <dgm:pt modelId="{30EA6D3E-1701-4B0A-B6ED-1FBF04E89CA4}" type="sibTrans" cxnId="{BB4B963B-1566-4972-94D8-FB999C3F5E9E}">
      <dgm:prSet/>
      <dgm:spPr/>
      <dgm:t>
        <a:bodyPr/>
        <a:lstStyle/>
        <a:p>
          <a:endParaRPr lang="en-US"/>
        </a:p>
      </dgm:t>
    </dgm:pt>
    <dgm:pt modelId="{586B612D-B60D-479F-A2E4-8F292A69D2C9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/>
            <a:t>Tigray plateau </a:t>
          </a:r>
        </a:p>
      </dgm:t>
    </dgm:pt>
    <dgm:pt modelId="{9C5755B2-E1E4-4049-8619-778253001740}" type="parTrans" cxnId="{94161A22-B97A-4B16-A727-EAA127B4D71F}">
      <dgm:prSet/>
      <dgm:spPr/>
      <dgm:t>
        <a:bodyPr/>
        <a:lstStyle/>
        <a:p>
          <a:endParaRPr lang="en-US"/>
        </a:p>
      </dgm:t>
    </dgm:pt>
    <dgm:pt modelId="{BC2BA214-D5C2-4E2D-A8D0-A4575AB5E7F1}" type="sibTrans" cxnId="{94161A22-B97A-4B16-A727-EAA127B4D71F}">
      <dgm:prSet/>
      <dgm:spPr/>
      <dgm:t>
        <a:bodyPr/>
        <a:lstStyle/>
        <a:p>
          <a:endParaRPr lang="en-US"/>
        </a:p>
      </dgm:t>
    </dgm:pt>
    <dgm:pt modelId="{084AD8F7-8020-42E3-A1CA-8381C66E2929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North central Massifs </a:t>
          </a:r>
        </a:p>
      </dgm:t>
    </dgm:pt>
    <dgm:pt modelId="{B4F62482-E4FF-4F08-9241-896297EDAE46}" type="parTrans" cxnId="{B68601EB-9D69-4374-92A3-1C8286A21116}">
      <dgm:prSet/>
      <dgm:spPr/>
      <dgm:t>
        <a:bodyPr/>
        <a:lstStyle/>
        <a:p>
          <a:endParaRPr lang="en-US"/>
        </a:p>
      </dgm:t>
    </dgm:pt>
    <dgm:pt modelId="{978FE618-7FA1-4910-9FEF-5F243D921FB0}" type="sibTrans" cxnId="{B68601EB-9D69-4374-92A3-1C8286A21116}">
      <dgm:prSet/>
      <dgm:spPr/>
      <dgm:t>
        <a:bodyPr/>
        <a:lstStyle/>
        <a:p>
          <a:endParaRPr lang="en-US"/>
        </a:p>
      </dgm:t>
    </dgm:pt>
    <dgm:pt modelId="{55E923AA-BA44-4D38-B478-65D981A201AD}">
      <dgm:prSet phldrT="[Text]"/>
      <dgm:spPr>
        <a:solidFill>
          <a:srgbClr val="00B0F0">
            <a:alpha val="90000"/>
          </a:srgbClr>
        </a:solidFill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r>
            <a:rPr lang="en-US" dirty="0"/>
            <a:t>The Shewa Plateau/central highlands </a:t>
          </a:r>
        </a:p>
      </dgm:t>
    </dgm:pt>
    <dgm:pt modelId="{0AD26738-D3A9-4A06-B3DA-85ADF00D357A}" type="parTrans" cxnId="{6B924DA6-0EEF-4040-B1FA-8CB0F18070AC}">
      <dgm:prSet/>
      <dgm:spPr/>
      <dgm:t>
        <a:bodyPr/>
        <a:lstStyle/>
        <a:p>
          <a:endParaRPr lang="en-US"/>
        </a:p>
      </dgm:t>
    </dgm:pt>
    <dgm:pt modelId="{BB8E55A1-8AE4-4E48-8908-E7608F8B87A6}" type="sibTrans" cxnId="{6B924DA6-0EEF-4040-B1FA-8CB0F18070AC}">
      <dgm:prSet/>
      <dgm:spPr/>
      <dgm:t>
        <a:bodyPr/>
        <a:lstStyle/>
        <a:p>
          <a:endParaRPr lang="en-US"/>
        </a:p>
      </dgm:t>
    </dgm:pt>
    <dgm:pt modelId="{B771BB48-8FCF-447C-9F2A-23B4069F905C}">
      <dgm:prSet phldrT="[Text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dirty="0"/>
            <a:t>Southwestern highlands </a:t>
          </a:r>
        </a:p>
      </dgm:t>
    </dgm:pt>
    <dgm:pt modelId="{849B5129-635B-4716-B1CC-1E106EEE8711}" type="parTrans" cxnId="{B074AEC0-D5F9-4651-AB2A-A69C95F8312F}">
      <dgm:prSet/>
      <dgm:spPr/>
      <dgm:t>
        <a:bodyPr/>
        <a:lstStyle/>
        <a:p>
          <a:endParaRPr lang="en-US"/>
        </a:p>
      </dgm:t>
    </dgm:pt>
    <dgm:pt modelId="{9DCA879C-ED26-427E-B488-383FA5F038BC}" type="sibTrans" cxnId="{B074AEC0-D5F9-4651-AB2A-A69C95F8312F}">
      <dgm:prSet/>
      <dgm:spPr/>
      <dgm:t>
        <a:bodyPr/>
        <a:lstStyle/>
        <a:p>
          <a:endParaRPr lang="en-US"/>
        </a:p>
      </dgm:t>
    </dgm:pt>
    <dgm:pt modelId="{BEE70A04-2A7A-4E7F-948A-83ABE575B9B7}" type="pres">
      <dgm:prSet presAssocID="{DEA5CCAA-4864-47BC-BE31-61A09E0BA9DA}" presName="Name0" presStyleCnt="0">
        <dgm:presLayoutVars>
          <dgm:dir/>
          <dgm:animLvl val="lvl"/>
          <dgm:resizeHandles val="exact"/>
        </dgm:presLayoutVars>
      </dgm:prSet>
      <dgm:spPr/>
    </dgm:pt>
    <dgm:pt modelId="{8FDE1F50-7765-4E1D-8283-197B5E5A60DE}" type="pres">
      <dgm:prSet presAssocID="{5C535C92-6673-42C4-AAFD-43D7C3CBCE37}" presName="boxAndChildren" presStyleCnt="0"/>
      <dgm:spPr/>
    </dgm:pt>
    <dgm:pt modelId="{402DC2D9-E381-45F0-954A-F0B78248B7FA}" type="pres">
      <dgm:prSet presAssocID="{5C535C92-6673-42C4-AAFD-43D7C3CBCE37}" presName="parentTextBox" presStyleLbl="node1" presStyleIdx="0" presStyleCnt="1"/>
      <dgm:spPr/>
    </dgm:pt>
    <dgm:pt modelId="{C8734428-BAFB-4AFE-B25D-8E6B8D31A906}" type="pres">
      <dgm:prSet presAssocID="{5C535C92-6673-42C4-AAFD-43D7C3CBCE37}" presName="entireBox" presStyleLbl="node1" presStyleIdx="0" presStyleCnt="1"/>
      <dgm:spPr/>
    </dgm:pt>
    <dgm:pt modelId="{1B195F72-0A17-456E-953C-222809467FDE}" type="pres">
      <dgm:prSet presAssocID="{5C535C92-6673-42C4-AAFD-43D7C3CBCE37}" presName="descendantBox" presStyleCnt="0"/>
      <dgm:spPr/>
    </dgm:pt>
    <dgm:pt modelId="{79442A3D-3007-453E-86AA-5E253287265E}" type="pres">
      <dgm:prSet presAssocID="{586B612D-B60D-479F-A2E4-8F292A69D2C9}" presName="childTextBox" presStyleLbl="fgAccFollowNode1" presStyleIdx="0" presStyleCnt="4">
        <dgm:presLayoutVars>
          <dgm:bulletEnabled val="1"/>
        </dgm:presLayoutVars>
      </dgm:prSet>
      <dgm:spPr/>
    </dgm:pt>
    <dgm:pt modelId="{A7FB81F8-5B3A-42ED-8C52-5675D8714F24}" type="pres">
      <dgm:prSet presAssocID="{084AD8F7-8020-42E3-A1CA-8381C66E2929}" presName="childTextBox" presStyleLbl="fgAccFollowNode1" presStyleIdx="1" presStyleCnt="4">
        <dgm:presLayoutVars>
          <dgm:bulletEnabled val="1"/>
        </dgm:presLayoutVars>
      </dgm:prSet>
      <dgm:spPr/>
    </dgm:pt>
    <dgm:pt modelId="{3E60FAB8-58D9-49F0-9E03-9CAFAE40ED6D}" type="pres">
      <dgm:prSet presAssocID="{55E923AA-BA44-4D38-B478-65D981A201AD}" presName="childTextBox" presStyleLbl="fgAccFollowNode1" presStyleIdx="2" presStyleCnt="4">
        <dgm:presLayoutVars>
          <dgm:bulletEnabled val="1"/>
        </dgm:presLayoutVars>
      </dgm:prSet>
      <dgm:spPr/>
    </dgm:pt>
    <dgm:pt modelId="{87C83AB1-F1BB-4AE2-BCAC-5EBE83CF7B66}" type="pres">
      <dgm:prSet presAssocID="{B771BB48-8FCF-447C-9F2A-23B4069F905C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BBB04505-40C2-4471-8E7B-D08E0607ED42}" type="presOf" srcId="{B771BB48-8FCF-447C-9F2A-23B4069F905C}" destId="{87C83AB1-F1BB-4AE2-BCAC-5EBE83CF7B66}" srcOrd="0" destOrd="0" presId="urn:microsoft.com/office/officeart/2005/8/layout/process4"/>
    <dgm:cxn modelId="{94161A22-B97A-4B16-A727-EAA127B4D71F}" srcId="{5C535C92-6673-42C4-AAFD-43D7C3CBCE37}" destId="{586B612D-B60D-479F-A2E4-8F292A69D2C9}" srcOrd="0" destOrd="0" parTransId="{9C5755B2-E1E4-4049-8619-778253001740}" sibTransId="{BC2BA214-D5C2-4E2D-A8D0-A4575AB5E7F1}"/>
    <dgm:cxn modelId="{BB4B963B-1566-4972-94D8-FB999C3F5E9E}" srcId="{DEA5CCAA-4864-47BC-BE31-61A09E0BA9DA}" destId="{5C535C92-6673-42C4-AAFD-43D7C3CBCE37}" srcOrd="0" destOrd="0" parTransId="{478AC7E1-E566-4DE1-8067-8E3A05CAD82E}" sibTransId="{30EA6D3E-1701-4B0A-B6ED-1FBF04E89CA4}"/>
    <dgm:cxn modelId="{744B6F78-5332-4F17-89EE-04246176A484}" type="presOf" srcId="{084AD8F7-8020-42E3-A1CA-8381C66E2929}" destId="{A7FB81F8-5B3A-42ED-8C52-5675D8714F24}" srcOrd="0" destOrd="0" presId="urn:microsoft.com/office/officeart/2005/8/layout/process4"/>
    <dgm:cxn modelId="{2BCC6182-BA50-451D-98CE-3930F8D2B514}" type="presOf" srcId="{55E923AA-BA44-4D38-B478-65D981A201AD}" destId="{3E60FAB8-58D9-49F0-9E03-9CAFAE40ED6D}" srcOrd="0" destOrd="0" presId="urn:microsoft.com/office/officeart/2005/8/layout/process4"/>
    <dgm:cxn modelId="{690792A3-1782-4876-8F01-8E41CFC30409}" type="presOf" srcId="{DEA5CCAA-4864-47BC-BE31-61A09E0BA9DA}" destId="{BEE70A04-2A7A-4E7F-948A-83ABE575B9B7}" srcOrd="0" destOrd="0" presId="urn:microsoft.com/office/officeart/2005/8/layout/process4"/>
    <dgm:cxn modelId="{6B924DA6-0EEF-4040-B1FA-8CB0F18070AC}" srcId="{5C535C92-6673-42C4-AAFD-43D7C3CBCE37}" destId="{55E923AA-BA44-4D38-B478-65D981A201AD}" srcOrd="2" destOrd="0" parTransId="{0AD26738-D3A9-4A06-B3DA-85ADF00D357A}" sibTransId="{BB8E55A1-8AE4-4E48-8908-E7608F8B87A6}"/>
    <dgm:cxn modelId="{E83B9FAA-5D9B-4215-8326-443BB8CD2CEC}" type="presOf" srcId="{5C535C92-6673-42C4-AAFD-43D7C3CBCE37}" destId="{402DC2D9-E381-45F0-954A-F0B78248B7FA}" srcOrd="0" destOrd="0" presId="urn:microsoft.com/office/officeart/2005/8/layout/process4"/>
    <dgm:cxn modelId="{B074AEC0-D5F9-4651-AB2A-A69C95F8312F}" srcId="{5C535C92-6673-42C4-AAFD-43D7C3CBCE37}" destId="{B771BB48-8FCF-447C-9F2A-23B4069F905C}" srcOrd="3" destOrd="0" parTransId="{849B5129-635B-4716-B1CC-1E106EEE8711}" sibTransId="{9DCA879C-ED26-427E-B488-383FA5F038BC}"/>
    <dgm:cxn modelId="{8B0149C2-ECB0-4EC0-BAC8-0582EE28495A}" type="presOf" srcId="{586B612D-B60D-479F-A2E4-8F292A69D2C9}" destId="{79442A3D-3007-453E-86AA-5E253287265E}" srcOrd="0" destOrd="0" presId="urn:microsoft.com/office/officeart/2005/8/layout/process4"/>
    <dgm:cxn modelId="{823C0DC7-250B-4768-A076-7DC4069B3507}" type="presOf" srcId="{5C535C92-6673-42C4-AAFD-43D7C3CBCE37}" destId="{C8734428-BAFB-4AFE-B25D-8E6B8D31A906}" srcOrd="1" destOrd="0" presId="urn:microsoft.com/office/officeart/2005/8/layout/process4"/>
    <dgm:cxn modelId="{B68601EB-9D69-4374-92A3-1C8286A21116}" srcId="{5C535C92-6673-42C4-AAFD-43D7C3CBCE37}" destId="{084AD8F7-8020-42E3-A1CA-8381C66E2929}" srcOrd="1" destOrd="0" parTransId="{B4F62482-E4FF-4F08-9241-896297EDAE46}" sibTransId="{978FE618-7FA1-4910-9FEF-5F243D921FB0}"/>
    <dgm:cxn modelId="{51CDB014-ED09-47C8-8C79-E9E703F9CCF0}" type="presParOf" srcId="{BEE70A04-2A7A-4E7F-948A-83ABE575B9B7}" destId="{8FDE1F50-7765-4E1D-8283-197B5E5A60DE}" srcOrd="0" destOrd="0" presId="urn:microsoft.com/office/officeart/2005/8/layout/process4"/>
    <dgm:cxn modelId="{4D3B2077-6AF8-4184-88A8-ED97FC6F394D}" type="presParOf" srcId="{8FDE1F50-7765-4E1D-8283-197B5E5A60DE}" destId="{402DC2D9-E381-45F0-954A-F0B78248B7FA}" srcOrd="0" destOrd="0" presId="urn:microsoft.com/office/officeart/2005/8/layout/process4"/>
    <dgm:cxn modelId="{6C58296D-C0AC-4B9E-AF21-4D3EA11D11E2}" type="presParOf" srcId="{8FDE1F50-7765-4E1D-8283-197B5E5A60DE}" destId="{C8734428-BAFB-4AFE-B25D-8E6B8D31A906}" srcOrd="1" destOrd="0" presId="urn:microsoft.com/office/officeart/2005/8/layout/process4"/>
    <dgm:cxn modelId="{B88D09C3-5851-4EA8-B2ED-9BDA5A271061}" type="presParOf" srcId="{8FDE1F50-7765-4E1D-8283-197B5E5A60DE}" destId="{1B195F72-0A17-456E-953C-222809467FDE}" srcOrd="2" destOrd="0" presId="urn:microsoft.com/office/officeart/2005/8/layout/process4"/>
    <dgm:cxn modelId="{39AC6AA8-6B6C-4612-857C-63F7E12F5690}" type="presParOf" srcId="{1B195F72-0A17-456E-953C-222809467FDE}" destId="{79442A3D-3007-453E-86AA-5E253287265E}" srcOrd="0" destOrd="0" presId="urn:microsoft.com/office/officeart/2005/8/layout/process4"/>
    <dgm:cxn modelId="{B1B1729C-15CE-45E2-B7FD-4E5199E55B95}" type="presParOf" srcId="{1B195F72-0A17-456E-953C-222809467FDE}" destId="{A7FB81F8-5B3A-42ED-8C52-5675D8714F24}" srcOrd="1" destOrd="0" presId="urn:microsoft.com/office/officeart/2005/8/layout/process4"/>
    <dgm:cxn modelId="{22FC960C-F7A1-4693-8890-5B2FB2DA65FA}" type="presParOf" srcId="{1B195F72-0A17-456E-953C-222809467FDE}" destId="{3E60FAB8-58D9-49F0-9E03-9CAFAE40ED6D}" srcOrd="2" destOrd="0" presId="urn:microsoft.com/office/officeart/2005/8/layout/process4"/>
    <dgm:cxn modelId="{AA841558-13D2-4197-8D8A-4CE083E19EEE}" type="presParOf" srcId="{1B195F72-0A17-456E-953C-222809467FDE}" destId="{87C83AB1-F1BB-4AE2-BCAC-5EBE83CF7B66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32BE15-9672-4CD8-9E2F-CF3535E5EE8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C45EC3-3C97-4A3C-AC53-CA5DE1E7D3E6}">
      <dgm:prSet phldrT="[Text]"/>
      <dgm:spPr/>
      <dgm:t>
        <a:bodyPr/>
        <a:lstStyle/>
        <a:p>
          <a:r>
            <a:rPr lang="en-US" dirty="0"/>
            <a:t>Western lowlands</a:t>
          </a:r>
        </a:p>
      </dgm:t>
    </dgm:pt>
    <dgm:pt modelId="{F82E5D76-31AC-45FA-B292-529C1AF020CF}" type="parTrans" cxnId="{5B11CB6D-56EC-4B54-A3DF-208D8EEE47E4}">
      <dgm:prSet/>
      <dgm:spPr/>
      <dgm:t>
        <a:bodyPr/>
        <a:lstStyle/>
        <a:p>
          <a:endParaRPr lang="en-US"/>
        </a:p>
      </dgm:t>
    </dgm:pt>
    <dgm:pt modelId="{160DAC88-A63F-41E8-BE63-540AA01213A4}" type="sibTrans" cxnId="{5B11CB6D-56EC-4B54-A3DF-208D8EEE47E4}">
      <dgm:prSet/>
      <dgm:spPr/>
      <dgm:t>
        <a:bodyPr/>
        <a:lstStyle/>
        <a:p>
          <a:endParaRPr lang="en-US"/>
        </a:p>
      </dgm:t>
    </dgm:pt>
    <dgm:pt modelId="{C6D7B54B-C171-4DA5-9599-A7CF09289FEA}">
      <dgm:prSet phldrT="[Text]"/>
      <dgm:spPr/>
      <dgm:t>
        <a:bodyPr/>
        <a:lstStyle/>
        <a:p>
          <a:r>
            <a:rPr lang="en-US" dirty="0" err="1"/>
            <a:t>Tekezze</a:t>
          </a:r>
          <a:r>
            <a:rPr lang="en-US" dirty="0"/>
            <a:t> lowlands</a:t>
          </a:r>
        </a:p>
      </dgm:t>
    </dgm:pt>
    <dgm:pt modelId="{8259CBCE-1225-4ACF-A2E6-847C1140CC1F}" type="parTrans" cxnId="{B0216C7E-0589-4B22-92E8-C1B322D2F196}">
      <dgm:prSet/>
      <dgm:spPr/>
      <dgm:t>
        <a:bodyPr/>
        <a:lstStyle/>
        <a:p>
          <a:endParaRPr lang="en-US"/>
        </a:p>
      </dgm:t>
    </dgm:pt>
    <dgm:pt modelId="{350D83ED-7671-473E-8CBB-EB04E9776076}" type="sibTrans" cxnId="{B0216C7E-0589-4B22-92E8-C1B322D2F196}">
      <dgm:prSet/>
      <dgm:spPr/>
      <dgm:t>
        <a:bodyPr/>
        <a:lstStyle/>
        <a:p>
          <a:endParaRPr lang="en-US"/>
        </a:p>
      </dgm:t>
    </dgm:pt>
    <dgm:pt modelId="{D101C8E4-57D4-47BA-8578-7B6E60F21EED}">
      <dgm:prSet phldrT="[Text]"/>
      <dgm:spPr/>
      <dgm:t>
        <a:bodyPr/>
        <a:lstStyle/>
        <a:p>
          <a:r>
            <a:rPr lang="en-US" dirty="0" err="1"/>
            <a:t>Abay-Dinder</a:t>
          </a:r>
          <a:r>
            <a:rPr lang="en-US" dirty="0"/>
            <a:t> lowlands </a:t>
          </a:r>
        </a:p>
      </dgm:t>
    </dgm:pt>
    <dgm:pt modelId="{5D31BEDD-EF27-47FD-9092-05FEA7C9DACF}" type="parTrans" cxnId="{6FE84057-4296-4051-BE21-97C3408A4454}">
      <dgm:prSet/>
      <dgm:spPr/>
      <dgm:t>
        <a:bodyPr/>
        <a:lstStyle/>
        <a:p>
          <a:endParaRPr lang="en-US"/>
        </a:p>
      </dgm:t>
    </dgm:pt>
    <dgm:pt modelId="{28DD5B09-E25F-405B-85C1-570512FDCB00}" type="sibTrans" cxnId="{6FE84057-4296-4051-BE21-97C3408A4454}">
      <dgm:prSet/>
      <dgm:spPr/>
      <dgm:t>
        <a:bodyPr/>
        <a:lstStyle/>
        <a:p>
          <a:endParaRPr lang="en-US"/>
        </a:p>
      </dgm:t>
    </dgm:pt>
    <dgm:pt modelId="{5C4EB240-5365-4006-B918-CD836C293BF3}">
      <dgm:prSet phldrT="[Text]"/>
      <dgm:spPr/>
      <dgm:t>
        <a:bodyPr/>
        <a:lstStyle/>
        <a:p>
          <a:r>
            <a:rPr lang="en-US" dirty="0" err="1"/>
            <a:t>Baro</a:t>
          </a:r>
          <a:r>
            <a:rPr lang="en-US" dirty="0"/>
            <a:t>-Akobo lowlands</a:t>
          </a:r>
        </a:p>
      </dgm:t>
    </dgm:pt>
    <dgm:pt modelId="{2BB84A1F-6E0E-4D5F-AC47-90850175AF99}" type="parTrans" cxnId="{08D87433-4BFC-4CAB-ADEC-FECFD20B84A9}">
      <dgm:prSet/>
      <dgm:spPr/>
      <dgm:t>
        <a:bodyPr/>
        <a:lstStyle/>
        <a:p>
          <a:endParaRPr lang="en-US"/>
        </a:p>
      </dgm:t>
    </dgm:pt>
    <dgm:pt modelId="{ED63991A-0B94-4AFB-B103-8F37388A78C3}" type="sibTrans" cxnId="{08D87433-4BFC-4CAB-ADEC-FECFD20B84A9}">
      <dgm:prSet/>
      <dgm:spPr/>
      <dgm:t>
        <a:bodyPr/>
        <a:lstStyle/>
        <a:p>
          <a:endParaRPr lang="en-US"/>
        </a:p>
      </dgm:t>
    </dgm:pt>
    <dgm:pt modelId="{3251BD5C-1013-4BA3-A127-62CECEEF87CB}">
      <dgm:prSet phldrT="[Text]"/>
      <dgm:spPr/>
      <dgm:t>
        <a:bodyPr/>
        <a:lstStyle/>
        <a:p>
          <a:r>
            <a:rPr lang="en-US" dirty="0" err="1"/>
            <a:t>Ghibe</a:t>
          </a:r>
          <a:r>
            <a:rPr lang="en-US" dirty="0"/>
            <a:t> lowlands</a:t>
          </a:r>
        </a:p>
      </dgm:t>
    </dgm:pt>
    <dgm:pt modelId="{A0CAD387-E59F-4E56-A0BC-0C31BAB9F79F}" type="parTrans" cxnId="{6F51F361-7D32-4138-871C-6408FAE726A8}">
      <dgm:prSet/>
      <dgm:spPr/>
      <dgm:t>
        <a:bodyPr/>
        <a:lstStyle/>
        <a:p>
          <a:endParaRPr lang="en-US"/>
        </a:p>
      </dgm:t>
    </dgm:pt>
    <dgm:pt modelId="{AE5EA225-ECF7-427A-86BD-3EF4780ADDC8}" type="sibTrans" cxnId="{6F51F361-7D32-4138-871C-6408FAE726A8}">
      <dgm:prSet/>
      <dgm:spPr/>
      <dgm:t>
        <a:bodyPr/>
        <a:lstStyle/>
        <a:p>
          <a:endParaRPr lang="en-US"/>
        </a:p>
      </dgm:t>
    </dgm:pt>
    <dgm:pt modelId="{818D100D-D88A-4987-9C6E-5828FE10E431}" type="pres">
      <dgm:prSet presAssocID="{7C32BE15-9672-4CD8-9E2F-CF3535E5EE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1CF01F-CF7E-4BF2-96BB-FF3436A4C0B5}" type="pres">
      <dgm:prSet presAssocID="{E3C45EC3-3C97-4A3C-AC53-CA5DE1E7D3E6}" presName="hierRoot1" presStyleCnt="0"/>
      <dgm:spPr/>
    </dgm:pt>
    <dgm:pt modelId="{13614CF4-EA3E-4E25-8980-6B4A21C4CAEB}" type="pres">
      <dgm:prSet presAssocID="{E3C45EC3-3C97-4A3C-AC53-CA5DE1E7D3E6}" presName="composite" presStyleCnt="0"/>
      <dgm:spPr/>
    </dgm:pt>
    <dgm:pt modelId="{753E1135-D8B2-4E8A-9198-12237B8C4727}" type="pres">
      <dgm:prSet presAssocID="{E3C45EC3-3C97-4A3C-AC53-CA5DE1E7D3E6}" presName="background" presStyleLbl="node0" presStyleIdx="0" presStyleCnt="1"/>
      <dgm:spPr/>
    </dgm:pt>
    <dgm:pt modelId="{5922FB91-9F30-4725-90C4-B1C364C282D7}" type="pres">
      <dgm:prSet presAssocID="{E3C45EC3-3C97-4A3C-AC53-CA5DE1E7D3E6}" presName="text" presStyleLbl="fgAcc0" presStyleIdx="0" presStyleCnt="1">
        <dgm:presLayoutVars>
          <dgm:chPref val="3"/>
        </dgm:presLayoutVars>
      </dgm:prSet>
      <dgm:spPr/>
    </dgm:pt>
    <dgm:pt modelId="{BD1D3E4D-49D5-4565-97F9-724772DB176D}" type="pres">
      <dgm:prSet presAssocID="{E3C45EC3-3C97-4A3C-AC53-CA5DE1E7D3E6}" presName="hierChild2" presStyleCnt="0"/>
      <dgm:spPr/>
    </dgm:pt>
    <dgm:pt modelId="{3EC45DC8-BAEF-4942-9B5E-5D096365E9A9}" type="pres">
      <dgm:prSet presAssocID="{8259CBCE-1225-4ACF-A2E6-847C1140CC1F}" presName="Name10" presStyleLbl="parChTrans1D2" presStyleIdx="0" presStyleCnt="4"/>
      <dgm:spPr/>
    </dgm:pt>
    <dgm:pt modelId="{063F0E1A-D019-4E27-ABCC-8BC73F3C196A}" type="pres">
      <dgm:prSet presAssocID="{C6D7B54B-C171-4DA5-9599-A7CF09289FEA}" presName="hierRoot2" presStyleCnt="0"/>
      <dgm:spPr/>
    </dgm:pt>
    <dgm:pt modelId="{490F1421-AFB9-4150-9E0E-88FE79D310B6}" type="pres">
      <dgm:prSet presAssocID="{C6D7B54B-C171-4DA5-9599-A7CF09289FEA}" presName="composite2" presStyleCnt="0"/>
      <dgm:spPr/>
    </dgm:pt>
    <dgm:pt modelId="{04FB7A70-85A7-4EA1-90B4-9FEAE7B6410E}" type="pres">
      <dgm:prSet presAssocID="{C6D7B54B-C171-4DA5-9599-A7CF09289FEA}" presName="background2" presStyleLbl="node2" presStyleIdx="0" presStyleCnt="4"/>
      <dgm:spPr/>
    </dgm:pt>
    <dgm:pt modelId="{465A5A65-8A71-4686-8E01-A51F95322941}" type="pres">
      <dgm:prSet presAssocID="{C6D7B54B-C171-4DA5-9599-A7CF09289FEA}" presName="text2" presStyleLbl="fgAcc2" presStyleIdx="0" presStyleCnt="4">
        <dgm:presLayoutVars>
          <dgm:chPref val="3"/>
        </dgm:presLayoutVars>
      </dgm:prSet>
      <dgm:spPr/>
    </dgm:pt>
    <dgm:pt modelId="{51896C9C-9473-40A9-A110-15866E41E8A6}" type="pres">
      <dgm:prSet presAssocID="{C6D7B54B-C171-4DA5-9599-A7CF09289FEA}" presName="hierChild3" presStyleCnt="0"/>
      <dgm:spPr/>
    </dgm:pt>
    <dgm:pt modelId="{AD1C97FD-5579-4420-A8A9-275E4C3A0C3E}" type="pres">
      <dgm:prSet presAssocID="{5D31BEDD-EF27-47FD-9092-05FEA7C9DACF}" presName="Name10" presStyleLbl="parChTrans1D2" presStyleIdx="1" presStyleCnt="4"/>
      <dgm:spPr/>
    </dgm:pt>
    <dgm:pt modelId="{AAB415D8-1AE3-4AF0-B5DD-433D94EECAF9}" type="pres">
      <dgm:prSet presAssocID="{D101C8E4-57D4-47BA-8578-7B6E60F21EED}" presName="hierRoot2" presStyleCnt="0"/>
      <dgm:spPr/>
    </dgm:pt>
    <dgm:pt modelId="{336F4B92-3F5D-465C-BC5B-2BBC3A01FEC9}" type="pres">
      <dgm:prSet presAssocID="{D101C8E4-57D4-47BA-8578-7B6E60F21EED}" presName="composite2" presStyleCnt="0"/>
      <dgm:spPr/>
    </dgm:pt>
    <dgm:pt modelId="{809AE18A-BD7E-4AB5-8D10-D1C93D3180B0}" type="pres">
      <dgm:prSet presAssocID="{D101C8E4-57D4-47BA-8578-7B6E60F21EED}" presName="background2" presStyleLbl="node2" presStyleIdx="1" presStyleCnt="4"/>
      <dgm:spPr/>
    </dgm:pt>
    <dgm:pt modelId="{80C845BF-986B-4544-9921-90D186C887F1}" type="pres">
      <dgm:prSet presAssocID="{D101C8E4-57D4-47BA-8578-7B6E60F21EED}" presName="text2" presStyleLbl="fgAcc2" presStyleIdx="1" presStyleCnt="4">
        <dgm:presLayoutVars>
          <dgm:chPref val="3"/>
        </dgm:presLayoutVars>
      </dgm:prSet>
      <dgm:spPr/>
    </dgm:pt>
    <dgm:pt modelId="{E57F27C1-98A0-4CEF-AA5D-D11A3CC5D2E3}" type="pres">
      <dgm:prSet presAssocID="{D101C8E4-57D4-47BA-8578-7B6E60F21EED}" presName="hierChild3" presStyleCnt="0"/>
      <dgm:spPr/>
    </dgm:pt>
    <dgm:pt modelId="{B20703BC-9320-46EA-8F41-39B2DF1EF139}" type="pres">
      <dgm:prSet presAssocID="{2BB84A1F-6E0E-4D5F-AC47-90850175AF99}" presName="Name10" presStyleLbl="parChTrans1D2" presStyleIdx="2" presStyleCnt="4"/>
      <dgm:spPr/>
    </dgm:pt>
    <dgm:pt modelId="{6A03B8D4-978F-45F8-8B9E-D1061A23D6A5}" type="pres">
      <dgm:prSet presAssocID="{5C4EB240-5365-4006-B918-CD836C293BF3}" presName="hierRoot2" presStyleCnt="0"/>
      <dgm:spPr/>
    </dgm:pt>
    <dgm:pt modelId="{87703E64-4EBD-459A-9383-6E2FAD15FB34}" type="pres">
      <dgm:prSet presAssocID="{5C4EB240-5365-4006-B918-CD836C293BF3}" presName="composite2" presStyleCnt="0"/>
      <dgm:spPr/>
    </dgm:pt>
    <dgm:pt modelId="{3054A03B-A6A7-4331-86A5-7C79C4B031A2}" type="pres">
      <dgm:prSet presAssocID="{5C4EB240-5365-4006-B918-CD836C293BF3}" presName="background2" presStyleLbl="node2" presStyleIdx="2" presStyleCnt="4"/>
      <dgm:spPr/>
    </dgm:pt>
    <dgm:pt modelId="{30474F81-AFE7-4DF8-9934-2E412FC7D213}" type="pres">
      <dgm:prSet presAssocID="{5C4EB240-5365-4006-B918-CD836C293BF3}" presName="text2" presStyleLbl="fgAcc2" presStyleIdx="2" presStyleCnt="4">
        <dgm:presLayoutVars>
          <dgm:chPref val="3"/>
        </dgm:presLayoutVars>
      </dgm:prSet>
      <dgm:spPr/>
    </dgm:pt>
    <dgm:pt modelId="{2D191FEA-44F8-45E6-866D-5D246898AE0D}" type="pres">
      <dgm:prSet presAssocID="{5C4EB240-5365-4006-B918-CD836C293BF3}" presName="hierChild3" presStyleCnt="0"/>
      <dgm:spPr/>
    </dgm:pt>
    <dgm:pt modelId="{F04466D9-AB50-4226-8091-8CE165DA2228}" type="pres">
      <dgm:prSet presAssocID="{A0CAD387-E59F-4E56-A0BC-0C31BAB9F79F}" presName="Name10" presStyleLbl="parChTrans1D2" presStyleIdx="3" presStyleCnt="4"/>
      <dgm:spPr/>
    </dgm:pt>
    <dgm:pt modelId="{13407D4F-583E-438A-82AA-BD5D81F974C4}" type="pres">
      <dgm:prSet presAssocID="{3251BD5C-1013-4BA3-A127-62CECEEF87CB}" presName="hierRoot2" presStyleCnt="0"/>
      <dgm:spPr/>
    </dgm:pt>
    <dgm:pt modelId="{53A860CA-BDC1-4BB3-826C-3C3E8391D0E4}" type="pres">
      <dgm:prSet presAssocID="{3251BD5C-1013-4BA3-A127-62CECEEF87CB}" presName="composite2" presStyleCnt="0"/>
      <dgm:spPr/>
    </dgm:pt>
    <dgm:pt modelId="{5DBB6C76-7704-4B57-885A-A7E430664490}" type="pres">
      <dgm:prSet presAssocID="{3251BD5C-1013-4BA3-A127-62CECEEF87CB}" presName="background2" presStyleLbl="node2" presStyleIdx="3" presStyleCnt="4"/>
      <dgm:spPr/>
    </dgm:pt>
    <dgm:pt modelId="{FB67D772-AF16-4D1E-B434-AFB439A69DE2}" type="pres">
      <dgm:prSet presAssocID="{3251BD5C-1013-4BA3-A127-62CECEEF87CB}" presName="text2" presStyleLbl="fgAcc2" presStyleIdx="3" presStyleCnt="4">
        <dgm:presLayoutVars>
          <dgm:chPref val="3"/>
        </dgm:presLayoutVars>
      </dgm:prSet>
      <dgm:spPr/>
    </dgm:pt>
    <dgm:pt modelId="{F4CD46F7-124F-4C12-AF77-D8BE9BD4646D}" type="pres">
      <dgm:prSet presAssocID="{3251BD5C-1013-4BA3-A127-62CECEEF87CB}" presName="hierChild3" presStyleCnt="0"/>
      <dgm:spPr/>
    </dgm:pt>
  </dgm:ptLst>
  <dgm:cxnLst>
    <dgm:cxn modelId="{38673008-8ADD-4F21-BAAD-9CA06D2F3565}" type="presOf" srcId="{8259CBCE-1225-4ACF-A2E6-847C1140CC1F}" destId="{3EC45DC8-BAEF-4942-9B5E-5D096365E9A9}" srcOrd="0" destOrd="0" presId="urn:microsoft.com/office/officeart/2005/8/layout/hierarchy1"/>
    <dgm:cxn modelId="{52AE0C29-F8B7-4225-8895-84465034B5EE}" type="presOf" srcId="{C6D7B54B-C171-4DA5-9599-A7CF09289FEA}" destId="{465A5A65-8A71-4686-8E01-A51F95322941}" srcOrd="0" destOrd="0" presId="urn:microsoft.com/office/officeart/2005/8/layout/hierarchy1"/>
    <dgm:cxn modelId="{08D87433-4BFC-4CAB-ADEC-FECFD20B84A9}" srcId="{E3C45EC3-3C97-4A3C-AC53-CA5DE1E7D3E6}" destId="{5C4EB240-5365-4006-B918-CD836C293BF3}" srcOrd="2" destOrd="0" parTransId="{2BB84A1F-6E0E-4D5F-AC47-90850175AF99}" sibTransId="{ED63991A-0B94-4AFB-B103-8F37388A78C3}"/>
    <dgm:cxn modelId="{6F51F361-7D32-4138-871C-6408FAE726A8}" srcId="{E3C45EC3-3C97-4A3C-AC53-CA5DE1E7D3E6}" destId="{3251BD5C-1013-4BA3-A127-62CECEEF87CB}" srcOrd="3" destOrd="0" parTransId="{A0CAD387-E59F-4E56-A0BC-0C31BAB9F79F}" sibTransId="{AE5EA225-ECF7-427A-86BD-3EF4780ADDC8}"/>
    <dgm:cxn modelId="{5B11CB6D-56EC-4B54-A3DF-208D8EEE47E4}" srcId="{7C32BE15-9672-4CD8-9E2F-CF3535E5EE8E}" destId="{E3C45EC3-3C97-4A3C-AC53-CA5DE1E7D3E6}" srcOrd="0" destOrd="0" parTransId="{F82E5D76-31AC-45FA-B292-529C1AF020CF}" sibTransId="{160DAC88-A63F-41E8-BE63-540AA01213A4}"/>
    <dgm:cxn modelId="{6FE84057-4296-4051-BE21-97C3408A4454}" srcId="{E3C45EC3-3C97-4A3C-AC53-CA5DE1E7D3E6}" destId="{D101C8E4-57D4-47BA-8578-7B6E60F21EED}" srcOrd="1" destOrd="0" parTransId="{5D31BEDD-EF27-47FD-9092-05FEA7C9DACF}" sibTransId="{28DD5B09-E25F-405B-85C1-570512FDCB00}"/>
    <dgm:cxn modelId="{B0216C7E-0589-4B22-92E8-C1B322D2F196}" srcId="{E3C45EC3-3C97-4A3C-AC53-CA5DE1E7D3E6}" destId="{C6D7B54B-C171-4DA5-9599-A7CF09289FEA}" srcOrd="0" destOrd="0" parTransId="{8259CBCE-1225-4ACF-A2E6-847C1140CC1F}" sibTransId="{350D83ED-7671-473E-8CBB-EB04E9776076}"/>
    <dgm:cxn modelId="{DB63AB86-B465-40D0-AEAE-039FEF508F39}" type="presOf" srcId="{3251BD5C-1013-4BA3-A127-62CECEEF87CB}" destId="{FB67D772-AF16-4D1E-B434-AFB439A69DE2}" srcOrd="0" destOrd="0" presId="urn:microsoft.com/office/officeart/2005/8/layout/hierarchy1"/>
    <dgm:cxn modelId="{A2BC858D-C58C-4D0B-8D3F-2BFB8621DA3A}" type="presOf" srcId="{5C4EB240-5365-4006-B918-CD836C293BF3}" destId="{30474F81-AFE7-4DF8-9934-2E412FC7D213}" srcOrd="0" destOrd="0" presId="urn:microsoft.com/office/officeart/2005/8/layout/hierarchy1"/>
    <dgm:cxn modelId="{F7CAC3A4-A3F0-485D-9C98-0C7A7D603A7E}" type="presOf" srcId="{D101C8E4-57D4-47BA-8578-7B6E60F21EED}" destId="{80C845BF-986B-4544-9921-90D186C887F1}" srcOrd="0" destOrd="0" presId="urn:microsoft.com/office/officeart/2005/8/layout/hierarchy1"/>
    <dgm:cxn modelId="{DC0754A5-2EA0-4DD9-B855-FFE81B28BE10}" type="presOf" srcId="{2BB84A1F-6E0E-4D5F-AC47-90850175AF99}" destId="{B20703BC-9320-46EA-8F41-39B2DF1EF139}" srcOrd="0" destOrd="0" presId="urn:microsoft.com/office/officeart/2005/8/layout/hierarchy1"/>
    <dgm:cxn modelId="{4BBA47AB-062B-4334-AF14-B38D23CC4CC5}" type="presOf" srcId="{7C32BE15-9672-4CD8-9E2F-CF3535E5EE8E}" destId="{818D100D-D88A-4987-9C6E-5828FE10E431}" srcOrd="0" destOrd="0" presId="urn:microsoft.com/office/officeart/2005/8/layout/hierarchy1"/>
    <dgm:cxn modelId="{6AEC42B2-8DAE-4674-A9A9-CCD97083FA4E}" type="presOf" srcId="{5D31BEDD-EF27-47FD-9092-05FEA7C9DACF}" destId="{AD1C97FD-5579-4420-A8A9-275E4C3A0C3E}" srcOrd="0" destOrd="0" presId="urn:microsoft.com/office/officeart/2005/8/layout/hierarchy1"/>
    <dgm:cxn modelId="{96A47DC0-330D-4A6E-90BF-821F4AD4EA23}" type="presOf" srcId="{A0CAD387-E59F-4E56-A0BC-0C31BAB9F79F}" destId="{F04466D9-AB50-4226-8091-8CE165DA2228}" srcOrd="0" destOrd="0" presId="urn:microsoft.com/office/officeart/2005/8/layout/hierarchy1"/>
    <dgm:cxn modelId="{C4079CF5-36BD-44B9-A0F4-C9EB94F9A17B}" type="presOf" srcId="{E3C45EC3-3C97-4A3C-AC53-CA5DE1E7D3E6}" destId="{5922FB91-9F30-4725-90C4-B1C364C282D7}" srcOrd="0" destOrd="0" presId="urn:microsoft.com/office/officeart/2005/8/layout/hierarchy1"/>
    <dgm:cxn modelId="{AA51A608-E797-4CA5-A7FB-486AEED617E8}" type="presParOf" srcId="{818D100D-D88A-4987-9C6E-5828FE10E431}" destId="{221CF01F-CF7E-4BF2-96BB-FF3436A4C0B5}" srcOrd="0" destOrd="0" presId="urn:microsoft.com/office/officeart/2005/8/layout/hierarchy1"/>
    <dgm:cxn modelId="{F9012253-1606-46FB-B120-429AB36F4B38}" type="presParOf" srcId="{221CF01F-CF7E-4BF2-96BB-FF3436A4C0B5}" destId="{13614CF4-EA3E-4E25-8980-6B4A21C4CAEB}" srcOrd="0" destOrd="0" presId="urn:microsoft.com/office/officeart/2005/8/layout/hierarchy1"/>
    <dgm:cxn modelId="{AE879E5A-B6CE-439B-8A79-7E4D1ED5EFD9}" type="presParOf" srcId="{13614CF4-EA3E-4E25-8980-6B4A21C4CAEB}" destId="{753E1135-D8B2-4E8A-9198-12237B8C4727}" srcOrd="0" destOrd="0" presId="urn:microsoft.com/office/officeart/2005/8/layout/hierarchy1"/>
    <dgm:cxn modelId="{05643A41-6351-4668-A573-01D1ED6D0B1C}" type="presParOf" srcId="{13614CF4-EA3E-4E25-8980-6B4A21C4CAEB}" destId="{5922FB91-9F30-4725-90C4-B1C364C282D7}" srcOrd="1" destOrd="0" presId="urn:microsoft.com/office/officeart/2005/8/layout/hierarchy1"/>
    <dgm:cxn modelId="{8FBDA2D3-C917-4FBB-BEFF-E59B685D2080}" type="presParOf" srcId="{221CF01F-CF7E-4BF2-96BB-FF3436A4C0B5}" destId="{BD1D3E4D-49D5-4565-97F9-724772DB176D}" srcOrd="1" destOrd="0" presId="urn:microsoft.com/office/officeart/2005/8/layout/hierarchy1"/>
    <dgm:cxn modelId="{52CFF0B2-6DC4-4757-A60B-07530FD94664}" type="presParOf" srcId="{BD1D3E4D-49D5-4565-97F9-724772DB176D}" destId="{3EC45DC8-BAEF-4942-9B5E-5D096365E9A9}" srcOrd="0" destOrd="0" presId="urn:microsoft.com/office/officeart/2005/8/layout/hierarchy1"/>
    <dgm:cxn modelId="{19E2E9F2-2E21-49CB-A9CC-917828685F46}" type="presParOf" srcId="{BD1D3E4D-49D5-4565-97F9-724772DB176D}" destId="{063F0E1A-D019-4E27-ABCC-8BC73F3C196A}" srcOrd="1" destOrd="0" presId="urn:microsoft.com/office/officeart/2005/8/layout/hierarchy1"/>
    <dgm:cxn modelId="{5850C896-AFF0-4E3E-A21D-312E18E5FDF5}" type="presParOf" srcId="{063F0E1A-D019-4E27-ABCC-8BC73F3C196A}" destId="{490F1421-AFB9-4150-9E0E-88FE79D310B6}" srcOrd="0" destOrd="0" presId="urn:microsoft.com/office/officeart/2005/8/layout/hierarchy1"/>
    <dgm:cxn modelId="{CB8C1397-4AD1-4C22-987F-88EEFB383B20}" type="presParOf" srcId="{490F1421-AFB9-4150-9E0E-88FE79D310B6}" destId="{04FB7A70-85A7-4EA1-90B4-9FEAE7B6410E}" srcOrd="0" destOrd="0" presId="urn:microsoft.com/office/officeart/2005/8/layout/hierarchy1"/>
    <dgm:cxn modelId="{A0465F54-0C57-4531-9472-BFB37EA1D580}" type="presParOf" srcId="{490F1421-AFB9-4150-9E0E-88FE79D310B6}" destId="{465A5A65-8A71-4686-8E01-A51F95322941}" srcOrd="1" destOrd="0" presId="urn:microsoft.com/office/officeart/2005/8/layout/hierarchy1"/>
    <dgm:cxn modelId="{7088CD45-06C8-44BE-A180-3C9E0DA0D73A}" type="presParOf" srcId="{063F0E1A-D019-4E27-ABCC-8BC73F3C196A}" destId="{51896C9C-9473-40A9-A110-15866E41E8A6}" srcOrd="1" destOrd="0" presId="urn:microsoft.com/office/officeart/2005/8/layout/hierarchy1"/>
    <dgm:cxn modelId="{98522003-FD7B-4A87-8C23-5A24B146C3E2}" type="presParOf" srcId="{BD1D3E4D-49D5-4565-97F9-724772DB176D}" destId="{AD1C97FD-5579-4420-A8A9-275E4C3A0C3E}" srcOrd="2" destOrd="0" presId="urn:microsoft.com/office/officeart/2005/8/layout/hierarchy1"/>
    <dgm:cxn modelId="{18A728DB-6632-485A-8FB1-C679B64024A6}" type="presParOf" srcId="{BD1D3E4D-49D5-4565-97F9-724772DB176D}" destId="{AAB415D8-1AE3-4AF0-B5DD-433D94EECAF9}" srcOrd="3" destOrd="0" presId="urn:microsoft.com/office/officeart/2005/8/layout/hierarchy1"/>
    <dgm:cxn modelId="{C7B79E08-181D-4652-B0E0-8BECCFD59907}" type="presParOf" srcId="{AAB415D8-1AE3-4AF0-B5DD-433D94EECAF9}" destId="{336F4B92-3F5D-465C-BC5B-2BBC3A01FEC9}" srcOrd="0" destOrd="0" presId="urn:microsoft.com/office/officeart/2005/8/layout/hierarchy1"/>
    <dgm:cxn modelId="{AEF9A3CB-D745-40DA-B1AA-222BF198F2B3}" type="presParOf" srcId="{336F4B92-3F5D-465C-BC5B-2BBC3A01FEC9}" destId="{809AE18A-BD7E-4AB5-8D10-D1C93D3180B0}" srcOrd="0" destOrd="0" presId="urn:microsoft.com/office/officeart/2005/8/layout/hierarchy1"/>
    <dgm:cxn modelId="{9A10A2EF-36D7-49A4-9279-B521F480775B}" type="presParOf" srcId="{336F4B92-3F5D-465C-BC5B-2BBC3A01FEC9}" destId="{80C845BF-986B-4544-9921-90D186C887F1}" srcOrd="1" destOrd="0" presId="urn:microsoft.com/office/officeart/2005/8/layout/hierarchy1"/>
    <dgm:cxn modelId="{0EAEDAD3-E116-4884-9316-FA221D99DE0F}" type="presParOf" srcId="{AAB415D8-1AE3-4AF0-B5DD-433D94EECAF9}" destId="{E57F27C1-98A0-4CEF-AA5D-D11A3CC5D2E3}" srcOrd="1" destOrd="0" presId="urn:microsoft.com/office/officeart/2005/8/layout/hierarchy1"/>
    <dgm:cxn modelId="{22A21F9C-6EC6-4779-A749-38D22B081869}" type="presParOf" srcId="{BD1D3E4D-49D5-4565-97F9-724772DB176D}" destId="{B20703BC-9320-46EA-8F41-39B2DF1EF139}" srcOrd="4" destOrd="0" presId="urn:microsoft.com/office/officeart/2005/8/layout/hierarchy1"/>
    <dgm:cxn modelId="{1E52BC6B-0B21-4279-BD61-D07D60157DDE}" type="presParOf" srcId="{BD1D3E4D-49D5-4565-97F9-724772DB176D}" destId="{6A03B8D4-978F-45F8-8B9E-D1061A23D6A5}" srcOrd="5" destOrd="0" presId="urn:microsoft.com/office/officeart/2005/8/layout/hierarchy1"/>
    <dgm:cxn modelId="{A2DFE8B9-3C55-41AD-BE3D-27DF75AB2C51}" type="presParOf" srcId="{6A03B8D4-978F-45F8-8B9E-D1061A23D6A5}" destId="{87703E64-4EBD-459A-9383-6E2FAD15FB34}" srcOrd="0" destOrd="0" presId="urn:microsoft.com/office/officeart/2005/8/layout/hierarchy1"/>
    <dgm:cxn modelId="{15E183A3-D9AE-4F0E-978C-24DF3A3944BE}" type="presParOf" srcId="{87703E64-4EBD-459A-9383-6E2FAD15FB34}" destId="{3054A03B-A6A7-4331-86A5-7C79C4B031A2}" srcOrd="0" destOrd="0" presId="urn:microsoft.com/office/officeart/2005/8/layout/hierarchy1"/>
    <dgm:cxn modelId="{08F6A16E-B420-42B1-BFB8-4BE527B9AECE}" type="presParOf" srcId="{87703E64-4EBD-459A-9383-6E2FAD15FB34}" destId="{30474F81-AFE7-4DF8-9934-2E412FC7D213}" srcOrd="1" destOrd="0" presId="urn:microsoft.com/office/officeart/2005/8/layout/hierarchy1"/>
    <dgm:cxn modelId="{97103309-415F-4BE6-BAC2-0088F1182CBE}" type="presParOf" srcId="{6A03B8D4-978F-45F8-8B9E-D1061A23D6A5}" destId="{2D191FEA-44F8-45E6-866D-5D246898AE0D}" srcOrd="1" destOrd="0" presId="urn:microsoft.com/office/officeart/2005/8/layout/hierarchy1"/>
    <dgm:cxn modelId="{09D7E5D2-C9C1-490B-BC80-178A3A86F742}" type="presParOf" srcId="{BD1D3E4D-49D5-4565-97F9-724772DB176D}" destId="{F04466D9-AB50-4226-8091-8CE165DA2228}" srcOrd="6" destOrd="0" presId="urn:microsoft.com/office/officeart/2005/8/layout/hierarchy1"/>
    <dgm:cxn modelId="{145A8046-AD0D-4A7F-B06B-377DCC029F9A}" type="presParOf" srcId="{BD1D3E4D-49D5-4565-97F9-724772DB176D}" destId="{13407D4F-583E-438A-82AA-BD5D81F974C4}" srcOrd="7" destOrd="0" presId="urn:microsoft.com/office/officeart/2005/8/layout/hierarchy1"/>
    <dgm:cxn modelId="{44FA1EC5-A409-41B0-BE3E-DBD918E49A42}" type="presParOf" srcId="{13407D4F-583E-438A-82AA-BD5D81F974C4}" destId="{53A860CA-BDC1-4BB3-826C-3C3E8391D0E4}" srcOrd="0" destOrd="0" presId="urn:microsoft.com/office/officeart/2005/8/layout/hierarchy1"/>
    <dgm:cxn modelId="{BD0B143A-3A59-4467-8A23-232D72860E9B}" type="presParOf" srcId="{53A860CA-BDC1-4BB3-826C-3C3E8391D0E4}" destId="{5DBB6C76-7704-4B57-885A-A7E430664490}" srcOrd="0" destOrd="0" presId="urn:microsoft.com/office/officeart/2005/8/layout/hierarchy1"/>
    <dgm:cxn modelId="{5FE31CE0-75AF-4016-8990-D604DA078FEC}" type="presParOf" srcId="{53A860CA-BDC1-4BB3-826C-3C3E8391D0E4}" destId="{FB67D772-AF16-4D1E-B434-AFB439A69DE2}" srcOrd="1" destOrd="0" presId="urn:microsoft.com/office/officeart/2005/8/layout/hierarchy1"/>
    <dgm:cxn modelId="{90C7C26E-CF5A-4C1A-8A08-24946F3A2CD9}" type="presParOf" srcId="{13407D4F-583E-438A-82AA-BD5D81F974C4}" destId="{F4CD46F7-124F-4C12-AF77-D8BE9BD464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34428-BAFB-4AFE-B25D-8E6B8D31A906}">
      <dsp:nvSpPr>
        <dsp:cNvPr id="0" name=""/>
        <dsp:cNvSpPr/>
      </dsp:nvSpPr>
      <dsp:spPr>
        <a:xfrm>
          <a:off x="0" y="0"/>
          <a:ext cx="11963400" cy="4932363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Western highlands </a:t>
          </a:r>
        </a:p>
      </dsp:txBody>
      <dsp:txXfrm>
        <a:off x="0" y="0"/>
        <a:ext cx="11963400" cy="2663476"/>
      </dsp:txXfrm>
    </dsp:sp>
    <dsp:sp modelId="{79442A3D-3007-453E-86AA-5E253287265E}">
      <dsp:nvSpPr>
        <dsp:cNvPr id="0" name=""/>
        <dsp:cNvSpPr/>
      </dsp:nvSpPr>
      <dsp:spPr>
        <a:xfrm>
          <a:off x="0" y="2564828"/>
          <a:ext cx="2990850" cy="2268886"/>
        </a:xfrm>
        <a:prstGeom prst="rect">
          <a:avLst/>
        </a:prstGeom>
        <a:solidFill>
          <a:srgbClr val="7030A0">
            <a:alpha val="90000"/>
          </a:srgb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Tigray plateau </a:t>
          </a:r>
        </a:p>
      </dsp:txBody>
      <dsp:txXfrm>
        <a:off x="0" y="2564828"/>
        <a:ext cx="2990850" cy="2268886"/>
      </dsp:txXfrm>
    </dsp:sp>
    <dsp:sp modelId="{A7FB81F8-5B3A-42ED-8C52-5675D8714F24}">
      <dsp:nvSpPr>
        <dsp:cNvPr id="0" name=""/>
        <dsp:cNvSpPr/>
      </dsp:nvSpPr>
      <dsp:spPr>
        <a:xfrm>
          <a:off x="2990849" y="2564828"/>
          <a:ext cx="2990850" cy="2268886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North central Massifs </a:t>
          </a:r>
        </a:p>
      </dsp:txBody>
      <dsp:txXfrm>
        <a:off x="2990849" y="2564828"/>
        <a:ext cx="2990850" cy="2268886"/>
      </dsp:txXfrm>
    </dsp:sp>
    <dsp:sp modelId="{3E60FAB8-58D9-49F0-9E03-9CAFAE40ED6D}">
      <dsp:nvSpPr>
        <dsp:cNvPr id="0" name=""/>
        <dsp:cNvSpPr/>
      </dsp:nvSpPr>
      <dsp:spPr>
        <a:xfrm>
          <a:off x="5981700" y="2564828"/>
          <a:ext cx="2990850" cy="2268886"/>
        </a:xfrm>
        <a:prstGeom prst="rect">
          <a:avLst/>
        </a:prstGeom>
        <a:solidFill>
          <a:srgbClr val="00B0F0">
            <a:alpha val="90000"/>
          </a:srgbClr>
        </a:solidFill>
        <a:ln w="25400" cap="flat" cmpd="sng" algn="ctr">
          <a:solidFill>
            <a:srgbClr val="00B05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Shewa Plateau/central highlands </a:t>
          </a:r>
        </a:p>
      </dsp:txBody>
      <dsp:txXfrm>
        <a:off x="5981700" y="2564828"/>
        <a:ext cx="2990850" cy="2268886"/>
      </dsp:txXfrm>
    </dsp:sp>
    <dsp:sp modelId="{87C83AB1-F1BB-4AE2-BCAC-5EBE83CF7B66}">
      <dsp:nvSpPr>
        <dsp:cNvPr id="0" name=""/>
        <dsp:cNvSpPr/>
      </dsp:nvSpPr>
      <dsp:spPr>
        <a:xfrm>
          <a:off x="8972550" y="2564828"/>
          <a:ext cx="2990850" cy="2268886"/>
        </a:xfrm>
        <a:prstGeom prst="rect">
          <a:avLst/>
        </a:prstGeom>
        <a:solidFill>
          <a:srgbClr val="C00000">
            <a:alpha val="90000"/>
          </a:srgb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Southwestern highlands </a:t>
          </a:r>
        </a:p>
      </dsp:txBody>
      <dsp:txXfrm>
        <a:off x="8972550" y="2564828"/>
        <a:ext cx="2990850" cy="2268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466D9-AB50-4226-8091-8CE165DA2228}">
      <dsp:nvSpPr>
        <dsp:cNvPr id="0" name=""/>
        <dsp:cNvSpPr/>
      </dsp:nvSpPr>
      <dsp:spPr>
        <a:xfrm>
          <a:off x="4803780" y="2301542"/>
          <a:ext cx="3772134" cy="598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790"/>
              </a:lnTo>
              <a:lnTo>
                <a:pt x="3772134" y="407790"/>
              </a:lnTo>
              <a:lnTo>
                <a:pt x="3772134" y="598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703BC-9320-46EA-8F41-39B2DF1EF139}">
      <dsp:nvSpPr>
        <dsp:cNvPr id="0" name=""/>
        <dsp:cNvSpPr/>
      </dsp:nvSpPr>
      <dsp:spPr>
        <a:xfrm>
          <a:off x="4803780" y="2301542"/>
          <a:ext cx="1257378" cy="598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790"/>
              </a:lnTo>
              <a:lnTo>
                <a:pt x="1257378" y="407790"/>
              </a:lnTo>
              <a:lnTo>
                <a:pt x="1257378" y="598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C97FD-5579-4420-A8A9-275E4C3A0C3E}">
      <dsp:nvSpPr>
        <dsp:cNvPr id="0" name=""/>
        <dsp:cNvSpPr/>
      </dsp:nvSpPr>
      <dsp:spPr>
        <a:xfrm>
          <a:off x="3546402" y="2301542"/>
          <a:ext cx="1257378" cy="598397"/>
        </a:xfrm>
        <a:custGeom>
          <a:avLst/>
          <a:gdLst/>
          <a:ahLst/>
          <a:cxnLst/>
          <a:rect l="0" t="0" r="0" b="0"/>
          <a:pathLst>
            <a:path>
              <a:moveTo>
                <a:pt x="1257378" y="0"/>
              </a:moveTo>
              <a:lnTo>
                <a:pt x="1257378" y="407790"/>
              </a:lnTo>
              <a:lnTo>
                <a:pt x="0" y="407790"/>
              </a:lnTo>
              <a:lnTo>
                <a:pt x="0" y="598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45DC8-BAEF-4942-9B5E-5D096365E9A9}">
      <dsp:nvSpPr>
        <dsp:cNvPr id="0" name=""/>
        <dsp:cNvSpPr/>
      </dsp:nvSpPr>
      <dsp:spPr>
        <a:xfrm>
          <a:off x="1031645" y="2301542"/>
          <a:ext cx="3772134" cy="598397"/>
        </a:xfrm>
        <a:custGeom>
          <a:avLst/>
          <a:gdLst/>
          <a:ahLst/>
          <a:cxnLst/>
          <a:rect l="0" t="0" r="0" b="0"/>
          <a:pathLst>
            <a:path>
              <a:moveTo>
                <a:pt x="3772134" y="0"/>
              </a:moveTo>
              <a:lnTo>
                <a:pt x="3772134" y="407790"/>
              </a:lnTo>
              <a:lnTo>
                <a:pt x="0" y="407790"/>
              </a:lnTo>
              <a:lnTo>
                <a:pt x="0" y="5983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E1135-D8B2-4E8A-9198-12237B8C4727}">
      <dsp:nvSpPr>
        <dsp:cNvPr id="0" name=""/>
        <dsp:cNvSpPr/>
      </dsp:nvSpPr>
      <dsp:spPr>
        <a:xfrm>
          <a:off x="3775016" y="995012"/>
          <a:ext cx="2057528" cy="1306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2FB91-9F30-4725-90C4-B1C364C282D7}">
      <dsp:nvSpPr>
        <dsp:cNvPr id="0" name=""/>
        <dsp:cNvSpPr/>
      </dsp:nvSpPr>
      <dsp:spPr>
        <a:xfrm>
          <a:off x="4003630" y="1212196"/>
          <a:ext cx="2057528" cy="1306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Western lowlands</a:t>
          </a:r>
        </a:p>
      </dsp:txBody>
      <dsp:txXfrm>
        <a:off x="4041897" y="1250463"/>
        <a:ext cx="1980994" cy="1229996"/>
      </dsp:txXfrm>
    </dsp:sp>
    <dsp:sp modelId="{04FB7A70-85A7-4EA1-90B4-9FEAE7B6410E}">
      <dsp:nvSpPr>
        <dsp:cNvPr id="0" name=""/>
        <dsp:cNvSpPr/>
      </dsp:nvSpPr>
      <dsp:spPr>
        <a:xfrm>
          <a:off x="2881" y="2899940"/>
          <a:ext cx="2057528" cy="1306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A5A65-8A71-4686-8E01-A51F95322941}">
      <dsp:nvSpPr>
        <dsp:cNvPr id="0" name=""/>
        <dsp:cNvSpPr/>
      </dsp:nvSpPr>
      <dsp:spPr>
        <a:xfrm>
          <a:off x="231495" y="3117124"/>
          <a:ext cx="2057528" cy="1306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Tekezze</a:t>
          </a:r>
          <a:r>
            <a:rPr lang="en-US" sz="2500" kern="1200" dirty="0"/>
            <a:t> lowlands</a:t>
          </a:r>
        </a:p>
      </dsp:txBody>
      <dsp:txXfrm>
        <a:off x="269762" y="3155391"/>
        <a:ext cx="1980994" cy="1229996"/>
      </dsp:txXfrm>
    </dsp:sp>
    <dsp:sp modelId="{809AE18A-BD7E-4AB5-8D10-D1C93D3180B0}">
      <dsp:nvSpPr>
        <dsp:cNvPr id="0" name=""/>
        <dsp:cNvSpPr/>
      </dsp:nvSpPr>
      <dsp:spPr>
        <a:xfrm>
          <a:off x="2517638" y="2899940"/>
          <a:ext cx="2057528" cy="1306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845BF-986B-4544-9921-90D186C887F1}">
      <dsp:nvSpPr>
        <dsp:cNvPr id="0" name=""/>
        <dsp:cNvSpPr/>
      </dsp:nvSpPr>
      <dsp:spPr>
        <a:xfrm>
          <a:off x="2746252" y="3117124"/>
          <a:ext cx="2057528" cy="1306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Abay-Dinder</a:t>
          </a:r>
          <a:r>
            <a:rPr lang="en-US" sz="2500" kern="1200" dirty="0"/>
            <a:t> lowlands </a:t>
          </a:r>
        </a:p>
      </dsp:txBody>
      <dsp:txXfrm>
        <a:off x="2784519" y="3155391"/>
        <a:ext cx="1980994" cy="1229996"/>
      </dsp:txXfrm>
    </dsp:sp>
    <dsp:sp modelId="{3054A03B-A6A7-4331-86A5-7C79C4B031A2}">
      <dsp:nvSpPr>
        <dsp:cNvPr id="0" name=""/>
        <dsp:cNvSpPr/>
      </dsp:nvSpPr>
      <dsp:spPr>
        <a:xfrm>
          <a:off x="5032394" y="2899940"/>
          <a:ext cx="2057528" cy="1306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74F81-AFE7-4DF8-9934-2E412FC7D213}">
      <dsp:nvSpPr>
        <dsp:cNvPr id="0" name=""/>
        <dsp:cNvSpPr/>
      </dsp:nvSpPr>
      <dsp:spPr>
        <a:xfrm>
          <a:off x="5261008" y="3117124"/>
          <a:ext cx="2057528" cy="1306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Baro</a:t>
          </a:r>
          <a:r>
            <a:rPr lang="en-US" sz="2500" kern="1200" dirty="0"/>
            <a:t>-Akobo lowlands</a:t>
          </a:r>
        </a:p>
      </dsp:txBody>
      <dsp:txXfrm>
        <a:off x="5299275" y="3155391"/>
        <a:ext cx="1980994" cy="1229996"/>
      </dsp:txXfrm>
    </dsp:sp>
    <dsp:sp modelId="{5DBB6C76-7704-4B57-885A-A7E430664490}">
      <dsp:nvSpPr>
        <dsp:cNvPr id="0" name=""/>
        <dsp:cNvSpPr/>
      </dsp:nvSpPr>
      <dsp:spPr>
        <a:xfrm>
          <a:off x="7547151" y="2899940"/>
          <a:ext cx="2057528" cy="1306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7D772-AF16-4D1E-B434-AFB439A69DE2}">
      <dsp:nvSpPr>
        <dsp:cNvPr id="0" name=""/>
        <dsp:cNvSpPr/>
      </dsp:nvSpPr>
      <dsp:spPr>
        <a:xfrm>
          <a:off x="7775765" y="3117124"/>
          <a:ext cx="2057528" cy="1306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Ghibe</a:t>
          </a:r>
          <a:r>
            <a:rPr lang="en-US" sz="2500" kern="1200" dirty="0"/>
            <a:t> lowlands</a:t>
          </a:r>
        </a:p>
      </dsp:txBody>
      <dsp:txXfrm>
        <a:off x="7814032" y="3155391"/>
        <a:ext cx="1980994" cy="1229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" name="Picture 11">
            <a:extLst>
              <a:ext uri="{FF2B5EF4-FFF2-40B4-BE49-F238E27FC236}">
                <a16:creationId xmlns:a16="http://schemas.microsoft.com/office/drawing/2014/main" id="{7074C93D-FF72-4A0E-903A-0ABBD3730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" y="1154016"/>
            <a:ext cx="2373745" cy="232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FDFA1C-DD95-483E-BB7C-B5172FF01B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18255"/>
            <a:ext cx="1384409" cy="1274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9F77AC-1281-485E-9592-9607EEE89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283" y="76833"/>
            <a:ext cx="1241641" cy="121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EF61-9EF2-45B9-83C7-B136A0C7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567" y="708547"/>
            <a:ext cx="8229600" cy="18943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CHAPTER THREE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The Topography of Ethiopia and The Horn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A597-AD07-402D-BCA3-19E2E4C5E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507" y="3739487"/>
            <a:ext cx="8978974" cy="1894112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Objectives </a:t>
            </a:r>
          </a:p>
          <a:p>
            <a:pPr marL="800100" lvl="1" indent="-342900" algn="l">
              <a:buClrTx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Describe the topography of Ethiopia and the Horn.</a:t>
            </a:r>
          </a:p>
          <a:p>
            <a:pPr marL="800100" lvl="1" indent="-342900" algn="l">
              <a:buClrTx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Identify the physiographic divisions of Ethiopia.</a:t>
            </a:r>
          </a:p>
          <a:p>
            <a:pPr marL="800100" lvl="1" indent="-342900" algn="l">
              <a:buClrTx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Elucidate the physiographic characteristics of the Rift Valley.  </a:t>
            </a:r>
          </a:p>
          <a:p>
            <a:pPr marL="800100" lvl="1" indent="-342900" algn="l">
              <a:buClrTx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Ebrima" panose="02000000000000000000" pitchFamily="2" charset="0"/>
                <a:cs typeface="Times New Roman" pitchFamily="18" charset="0"/>
              </a:rPr>
              <a:t>Explain the impacts of relief on biophysical and socioeconomic conditions </a:t>
            </a:r>
          </a:p>
        </p:txBody>
      </p:sp>
    </p:spTree>
    <p:extLst>
      <p:ext uri="{BB962C8B-B14F-4D97-AF65-F5344CB8AC3E}">
        <p14:creationId xmlns:p14="http://schemas.microsoft.com/office/powerpoint/2010/main" val="215806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B124-FE76-47E5-8CD1-0F0C6C9A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84" y="313899"/>
            <a:ext cx="9256215" cy="573206"/>
          </a:xfrm>
        </p:spPr>
        <p:txBody>
          <a:bodyPr/>
          <a:lstStyle/>
          <a:p>
            <a:pPr algn="ctr"/>
            <a:r>
              <a:rPr lang="en-US" b="1" dirty="0"/>
              <a:t>Continued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FF7C-E879-4BAE-8A2D-F27B447F03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346949"/>
            <a:ext cx="6056871" cy="5340453"/>
          </a:xfrm>
        </p:spPr>
        <p:txBody>
          <a:bodyPr anchor="ctr">
            <a:normAutofit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high mountains in this plateau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elevations of over 3000 meters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namely </a:t>
            </a:r>
          </a:p>
          <a:p>
            <a:pPr lvl="1"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Tsibet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(3988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Ambalage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(3291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), and </a:t>
            </a:r>
          </a:p>
          <a:p>
            <a:pPr lvl="1"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Assimba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(3248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famous monastery at Debre-Damo, a tableland that can only be climbed by a rope pulley is located in this region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6EA08-2EA5-4ABF-955D-8A660F12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96" y="1804843"/>
            <a:ext cx="6019800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3FCDF-8FB0-452A-B828-5A6DE3F2819C}"/>
              </a:ext>
            </a:extLst>
          </p:cNvPr>
          <p:cNvSpPr txBox="1"/>
          <p:nvPr/>
        </p:nvSpPr>
        <p:spPr>
          <a:xfrm>
            <a:off x="8238874" y="5559547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 </a:t>
            </a:r>
            <a:r>
              <a:rPr lang="en-US" dirty="0" err="1"/>
              <a:t>Ambalage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22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0DB9-C1CB-43A4-93F5-2D2BC856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63" y="204716"/>
            <a:ext cx="9119736" cy="750627"/>
          </a:xfrm>
        </p:spPr>
        <p:txBody>
          <a:bodyPr/>
          <a:lstStyle/>
          <a:p>
            <a:pPr algn="ctr"/>
            <a:r>
              <a:rPr lang="en-US" dirty="0"/>
              <a:t>B. North Central massifs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ACC2-936A-404A-A163-6E67962E05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814" y="1378424"/>
            <a:ext cx="11154771" cy="5322625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largest in the western highlands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Much of its northern and southern limit follows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abay and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tekeze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gorges. </a:t>
            </a:r>
          </a:p>
          <a:p>
            <a:pPr lvl="1"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abay,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tekeze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their tributaries have cut into this region a maze of gorges, steep sided river valleys, dividing the land into many isolated plateau blocks, precipitous tablelands and other rugged surface forms.  </a:t>
            </a:r>
          </a:p>
          <a:p>
            <a:pPr lvl="2"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much of these plateau and tablelands are still capped by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trappean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lava. 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its central part, the physiographic unit also accommodates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lake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tana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basin surrounded by plains of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fogera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dembia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north and an upland plain in its south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395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E49E-A885-40A7-98FD-B0969190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North…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C9D6-FAD5-470C-A81D-9BD5C89E95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1967" y="1315616"/>
            <a:ext cx="12008498" cy="5524128"/>
          </a:xfrm>
        </p:spPr>
        <p:txBody>
          <a:bodyPr>
            <a:normAutofit/>
          </a:bodyPr>
          <a:lstStyle/>
          <a:p>
            <a:r>
              <a:rPr lang="en-US" dirty="0"/>
              <a:t>58% percent of the region is at an altitude of </a:t>
            </a:r>
            <a:r>
              <a:rPr lang="en-US" dirty="0">
                <a:solidFill>
                  <a:srgbClr val="FF0000"/>
                </a:solidFill>
              </a:rPr>
              <a:t>more than 2,000 meters</a:t>
            </a:r>
            <a:r>
              <a:rPr lang="en-US" dirty="0"/>
              <a:t>, making it, next to the Shewan Plateau, </a:t>
            </a:r>
            <a:r>
              <a:rPr lang="en-US" dirty="0">
                <a:solidFill>
                  <a:srgbClr val="FF0000"/>
                </a:solidFill>
              </a:rPr>
              <a:t>the second highest physiographic division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region consists of the Gonder, </a:t>
            </a:r>
            <a:r>
              <a:rPr lang="en-US" dirty="0" err="1"/>
              <a:t>Wello</a:t>
            </a:r>
            <a:r>
              <a:rPr lang="en-US" dirty="0"/>
              <a:t> and </a:t>
            </a:r>
            <a:r>
              <a:rPr lang="en-US" dirty="0" err="1"/>
              <a:t>Gojjam</a:t>
            </a:r>
            <a:r>
              <a:rPr lang="en-US" dirty="0"/>
              <a:t> Massifs. </a:t>
            </a:r>
          </a:p>
          <a:p>
            <a:r>
              <a:rPr lang="en-US" dirty="0"/>
              <a:t>Out of the </a:t>
            </a:r>
            <a:r>
              <a:rPr lang="en-US" dirty="0">
                <a:solidFill>
                  <a:srgbClr val="FF0000"/>
                </a:solidFill>
              </a:rPr>
              <a:t>26 mountain peaks </a:t>
            </a:r>
            <a:r>
              <a:rPr lang="en-US" dirty="0"/>
              <a:t>with altitude of more than 4,000m.a.s.l  in Ethiopia, </a:t>
            </a:r>
            <a:r>
              <a:rPr lang="en-US" dirty="0">
                <a:solidFill>
                  <a:srgbClr val="FF0000"/>
                </a:solidFill>
              </a:rPr>
              <a:t>19 mountain peaks </a:t>
            </a:r>
            <a:r>
              <a:rPr lang="en-US" dirty="0"/>
              <a:t>are found in this physiographic region. </a:t>
            </a:r>
          </a:p>
          <a:p>
            <a:r>
              <a:rPr lang="en-US" dirty="0"/>
              <a:t>Among these, the most popular ones include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Mount </a:t>
            </a:r>
            <a:r>
              <a:rPr lang="en-US" dirty="0">
                <a:solidFill>
                  <a:srgbClr val="FF33CC"/>
                </a:solidFill>
                <a:latin typeface="Arial Narrow" panose="020B0606020202030204" pitchFamily="34" charset="0"/>
              </a:rPr>
              <a:t>Ras </a:t>
            </a:r>
            <a:r>
              <a:rPr lang="en-US" dirty="0" err="1">
                <a:solidFill>
                  <a:srgbClr val="FF33CC"/>
                </a:solidFill>
                <a:latin typeface="Arial Narrow" panose="020B0606020202030204" pitchFamily="34" charset="0"/>
              </a:rPr>
              <a:t>Dashen</a:t>
            </a:r>
            <a:r>
              <a:rPr lang="en-US" dirty="0">
                <a:solidFill>
                  <a:srgbClr val="FF33CC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(4,620 </a:t>
            </a:r>
            <a:r>
              <a:rPr lang="en-US" dirty="0" err="1">
                <a:latin typeface="Arial Narrow" panose="020B0606020202030204" pitchFamily="34" charset="0"/>
              </a:rPr>
              <a:t>m.a.s.l</a:t>
            </a:r>
            <a:r>
              <a:rPr lang="en-US" dirty="0">
                <a:latin typeface="Arial Narrow" panose="020B0606020202030204" pitchFamily="34" charset="0"/>
              </a:rPr>
              <a:t>),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Mount </a:t>
            </a:r>
            <a:r>
              <a:rPr lang="en-US" dirty="0" err="1">
                <a:solidFill>
                  <a:srgbClr val="FF33CC"/>
                </a:solidFill>
                <a:latin typeface="Arial Narrow" panose="020B0606020202030204" pitchFamily="34" charset="0"/>
              </a:rPr>
              <a:t>Weynobar</a:t>
            </a:r>
            <a:r>
              <a:rPr lang="en-US" dirty="0">
                <a:solidFill>
                  <a:srgbClr val="FF33CC"/>
                </a:solidFill>
                <a:latin typeface="Arial Narrow" panose="020B0606020202030204" pitchFamily="34" charset="0"/>
              </a:rPr>
              <a:t>/</a:t>
            </a:r>
            <a:r>
              <a:rPr lang="en-US" dirty="0" err="1">
                <a:solidFill>
                  <a:srgbClr val="FF33CC"/>
                </a:solidFill>
                <a:latin typeface="Arial Narrow" panose="020B0606020202030204" pitchFamily="34" charset="0"/>
              </a:rPr>
              <a:t>Ancua</a:t>
            </a:r>
            <a:r>
              <a:rPr lang="en-US" dirty="0">
                <a:solidFill>
                  <a:srgbClr val="FF33CC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(4462 </a:t>
            </a:r>
            <a:r>
              <a:rPr lang="en-US" dirty="0" err="1">
                <a:latin typeface="Arial Narrow" panose="020B0606020202030204" pitchFamily="34" charset="0"/>
              </a:rPr>
              <a:t>m.a.s.l</a:t>
            </a:r>
            <a:r>
              <a:rPr lang="en-US" dirty="0">
                <a:latin typeface="Arial Narrow" panose="020B0606020202030204" pitchFamily="34" charset="0"/>
              </a:rPr>
              <a:t>),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Mount </a:t>
            </a:r>
            <a:r>
              <a:rPr lang="en-US" dirty="0" err="1">
                <a:solidFill>
                  <a:srgbClr val="FF33CC"/>
                </a:solidFill>
                <a:latin typeface="Arial Narrow" panose="020B0606020202030204" pitchFamily="34" charset="0"/>
              </a:rPr>
              <a:t>KidisYared</a:t>
            </a:r>
            <a:r>
              <a:rPr lang="en-US" dirty="0">
                <a:latin typeface="Arial Narrow" panose="020B0606020202030204" pitchFamily="34" charset="0"/>
              </a:rPr>
              <a:t> (4453 </a:t>
            </a:r>
            <a:r>
              <a:rPr lang="en-US" dirty="0" err="1">
                <a:latin typeface="Arial Narrow" panose="020B0606020202030204" pitchFamily="34" charset="0"/>
              </a:rPr>
              <a:t>m.a.s.l</a:t>
            </a:r>
            <a:r>
              <a:rPr lang="en-US" dirty="0">
                <a:latin typeface="Arial Narrow" panose="020B0606020202030204" pitchFamily="34" charset="0"/>
              </a:rPr>
              <a:t>), and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Mount </a:t>
            </a:r>
            <a:r>
              <a:rPr lang="en-US" dirty="0" err="1">
                <a:solidFill>
                  <a:srgbClr val="FF33CC"/>
                </a:solidFill>
                <a:latin typeface="Arial Narrow" panose="020B0606020202030204" pitchFamily="34" charset="0"/>
              </a:rPr>
              <a:t>Bwahit</a:t>
            </a:r>
            <a:r>
              <a:rPr lang="en-US" dirty="0">
                <a:solidFill>
                  <a:srgbClr val="FF33CC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(4437 </a:t>
            </a:r>
            <a:r>
              <a:rPr lang="en-US" dirty="0" err="1">
                <a:latin typeface="Arial Narrow" panose="020B0606020202030204" pitchFamily="34" charset="0"/>
              </a:rPr>
              <a:t>m.a.s.l</a:t>
            </a:r>
            <a:r>
              <a:rPr lang="en-US" dirty="0">
                <a:latin typeface="Arial Narrow" panose="020B0606020202030204" pitchFamily="34" charset="0"/>
              </a:rPr>
              <a:t>) in the </a:t>
            </a:r>
            <a:r>
              <a:rPr lang="en-US" dirty="0" err="1">
                <a:latin typeface="Arial Narrow" panose="020B0606020202030204" pitchFamily="34" charset="0"/>
              </a:rPr>
              <a:t>Simen</a:t>
            </a:r>
            <a:r>
              <a:rPr lang="en-US" dirty="0">
                <a:latin typeface="Arial Narrow" panose="020B0606020202030204" pitchFamily="34" charset="0"/>
              </a:rPr>
              <a:t> Mountain System.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Mount </a:t>
            </a:r>
            <a:r>
              <a:rPr lang="en-US" dirty="0" err="1">
                <a:solidFill>
                  <a:srgbClr val="FF33CC"/>
                </a:solidFill>
                <a:latin typeface="Arial Narrow" panose="020B0606020202030204" pitchFamily="34" charset="0"/>
              </a:rPr>
              <a:t>Guna</a:t>
            </a:r>
            <a:r>
              <a:rPr lang="en-US" dirty="0">
                <a:latin typeface="Arial Narrow" panose="020B0606020202030204" pitchFamily="34" charset="0"/>
              </a:rPr>
              <a:t> (4,231m.a.s.l) in the Debre </a:t>
            </a:r>
            <a:r>
              <a:rPr lang="en-US" dirty="0" err="1">
                <a:latin typeface="Arial Narrow" panose="020B0606020202030204" pitchFamily="34" charset="0"/>
              </a:rPr>
              <a:t>Tabour</a:t>
            </a:r>
            <a:r>
              <a:rPr lang="en-US" dirty="0">
                <a:latin typeface="Arial Narrow" panose="020B0606020202030204" pitchFamily="34" charset="0"/>
              </a:rPr>
              <a:t> Mountain System, </a:t>
            </a:r>
          </a:p>
          <a:p>
            <a:pPr lvl="1"/>
            <a:r>
              <a:rPr lang="en-US" dirty="0" err="1">
                <a:latin typeface="Arial Narrow" panose="020B0606020202030204" pitchFamily="34" charset="0"/>
              </a:rPr>
              <a:t>Abune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Arial Narrow" panose="020B0606020202030204" pitchFamily="34" charset="0"/>
              </a:rPr>
              <a:t>Yoseph</a:t>
            </a:r>
            <a:r>
              <a:rPr lang="en-US" dirty="0">
                <a:latin typeface="Arial Narrow" panose="020B0606020202030204" pitchFamily="34" charset="0"/>
              </a:rPr>
              <a:t> (4,260 </a:t>
            </a:r>
            <a:r>
              <a:rPr lang="en-US" dirty="0" err="1">
                <a:latin typeface="Arial Narrow" panose="020B0606020202030204" pitchFamily="34" charset="0"/>
              </a:rPr>
              <a:t>m.a.s.l</a:t>
            </a:r>
            <a:r>
              <a:rPr lang="en-US" dirty="0">
                <a:latin typeface="Arial Narrow" panose="020B0606020202030204" pitchFamily="34" charset="0"/>
              </a:rPr>
              <a:t>) in the </a:t>
            </a:r>
            <a:r>
              <a:rPr lang="en-US" dirty="0" err="1">
                <a:latin typeface="Arial Narrow" panose="020B0606020202030204" pitchFamily="34" charset="0"/>
              </a:rPr>
              <a:t>Lasta</a:t>
            </a:r>
            <a:r>
              <a:rPr lang="en-US" dirty="0">
                <a:latin typeface="Arial Narrow" panose="020B0606020202030204" pitchFamily="34" charset="0"/>
              </a:rPr>
              <a:t> highlands of </a:t>
            </a:r>
            <a:r>
              <a:rPr lang="en-US" dirty="0" err="1">
                <a:latin typeface="Arial Narrow" panose="020B0606020202030204" pitchFamily="34" charset="0"/>
              </a:rPr>
              <a:t>Wello</a:t>
            </a:r>
            <a:r>
              <a:rPr lang="en-US" dirty="0">
                <a:latin typeface="Arial Narrow" panose="020B0606020202030204" pitchFamily="34" charset="0"/>
              </a:rPr>
              <a:t> and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Mount </a:t>
            </a:r>
            <a:r>
              <a:rPr lang="en-US" dirty="0" err="1">
                <a:solidFill>
                  <a:srgbClr val="FF33CC"/>
                </a:solidFill>
                <a:latin typeface="Arial Narrow" panose="020B0606020202030204" pitchFamily="34" charset="0"/>
              </a:rPr>
              <a:t>Birhan</a:t>
            </a:r>
            <a:r>
              <a:rPr lang="en-US" dirty="0">
                <a:latin typeface="Arial Narrow" panose="020B0606020202030204" pitchFamily="34" charset="0"/>
              </a:rPr>
              <a:t> (4,154 </a:t>
            </a:r>
            <a:r>
              <a:rPr lang="en-US" dirty="0" err="1">
                <a:latin typeface="Arial Narrow" panose="020B0606020202030204" pitchFamily="34" charset="0"/>
              </a:rPr>
              <a:t>m.a.s.l</a:t>
            </a:r>
            <a:r>
              <a:rPr lang="en-US" dirty="0">
                <a:latin typeface="Arial Narrow" panose="020B0606020202030204" pitchFamily="34" charset="0"/>
              </a:rPr>
              <a:t>) in the Choke Mountain System</a:t>
            </a:r>
          </a:p>
        </p:txBody>
      </p:sp>
    </p:spTree>
    <p:extLst>
      <p:ext uri="{BB962C8B-B14F-4D97-AF65-F5344CB8AC3E}">
        <p14:creationId xmlns:p14="http://schemas.microsoft.com/office/powerpoint/2010/main" val="73710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E456-0E23-4C62-B06F-2D7378B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North…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EDC9-0356-4C18-B2E4-2F190DD919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1086531" cy="510085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Mountain systems in Gonder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Gojjam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separated from the eastern group of mountains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Wello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impenetrable and deep gorges.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one point though, they are connected by </a:t>
            </a:r>
            <a:r>
              <a:rPr lang="en-US" sz="2800" dirty="0" err="1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Yeju-Wadla</a:t>
            </a:r>
            <a:r>
              <a:rPr lang="en-US" sz="2800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Delanta</a:t>
            </a:r>
            <a:r>
              <a:rPr lang="en-US" sz="2800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land bridge (ridge).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land bridge has been significant in history.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served as a  route of penetration by the Turks, Portuguese, and Italians etc.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Woreta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-Debre Tabor-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Woldya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road constructed to link the northwestern region with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Asseb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Woldya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Dessie took advantage of this land bridge. </a:t>
            </a:r>
          </a:p>
        </p:txBody>
      </p:sp>
    </p:spTree>
    <p:extLst>
      <p:ext uri="{BB962C8B-B14F-4D97-AF65-F5344CB8AC3E}">
        <p14:creationId xmlns:p14="http://schemas.microsoft.com/office/powerpoint/2010/main" val="212160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2DB3-9D21-4C56-98DA-E1CC9C04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C. The Shewa Plateau/central highlands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05C6-7047-4B7E-A81C-8961F754CB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1018293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Bounded by the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rift valley in the east and southeast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by the </a:t>
            </a:r>
            <a:r>
              <a:rPr lang="en-US" sz="2600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abay gorge in its northern and western limit, and the </a:t>
            </a:r>
            <a:r>
              <a:rPr lang="en-US" sz="2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gorge in the south and west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Occupies a central geographical position in Ethiopia.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With only 11% of the area of the whole physiographic region, the 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shewa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plateau is the smallest of the western highlands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Nearly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 fourth of its area is at an altitude of more than 2,000 meters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above sea level.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has, therefore, the largest proportion of elevated ground.</a:t>
            </a:r>
          </a:p>
        </p:txBody>
      </p:sp>
    </p:spTree>
    <p:extLst>
      <p:ext uri="{BB962C8B-B14F-4D97-AF65-F5344CB8AC3E}">
        <p14:creationId xmlns:p14="http://schemas.microsoft.com/office/powerpoint/2010/main" val="326172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2F19-01F4-4849-A4EC-304A95FD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55" y="260990"/>
            <a:ext cx="9956800" cy="708001"/>
          </a:xfrm>
        </p:spPr>
        <p:txBody>
          <a:bodyPr/>
          <a:lstStyle/>
          <a:p>
            <a:r>
              <a:rPr lang="en-US" dirty="0"/>
              <a:t>       C. Shewan….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83D2-D8F1-4C36-B27E-26FD88ACC6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2012" y="1119116"/>
            <a:ext cx="11559654" cy="56228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Drained outward in all directions by the tributaries of Abbay, Omo and Awash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It, therefore, forms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water divide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these three river basins.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tributaries of  Abay 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Guder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Muger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Jema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etc. 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Awash have dissected the other sides of the plateau.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highest mountain in the Shewan plateau is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Abuye-Meda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(4,000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in Northern Shewa,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Guraghe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south is 3,721 meters high. </a:t>
            </a:r>
          </a:p>
        </p:txBody>
      </p:sp>
    </p:spTree>
    <p:extLst>
      <p:ext uri="{BB962C8B-B14F-4D97-AF65-F5344CB8AC3E}">
        <p14:creationId xmlns:p14="http://schemas.microsoft.com/office/powerpoint/2010/main" val="140243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0AE7-E907-4921-BF90-D495C789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0" y="220047"/>
            <a:ext cx="9174328" cy="708001"/>
          </a:xfrm>
        </p:spPr>
        <p:txBody>
          <a:bodyPr/>
          <a:lstStyle/>
          <a:p>
            <a:r>
              <a:rPr lang="en-US" dirty="0"/>
              <a:t>D. The Southwestern Highlands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C2FB-5B9D-4839-8F1C-2EE017DF97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2955" y="1310185"/>
            <a:ext cx="11450471" cy="54454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Consists of the highlands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wellega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illuababora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jimma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kaffa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gamo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gofa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Separated from the adjacent highlands by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abay and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river valleys.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Extends from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abay gorge in the north to the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kenya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border and chew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bahir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the south.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Accounts for </a:t>
            </a:r>
            <a:r>
              <a:rPr lang="en-US" sz="2800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22.7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% of the area of the region.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second largest in the western highlands.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70% of its area is lies within 1,000-2,000 meters altitude.</a:t>
            </a:r>
          </a:p>
        </p:txBody>
      </p:sp>
    </p:spTree>
    <p:extLst>
      <p:ext uri="{BB962C8B-B14F-4D97-AF65-F5344CB8AC3E}">
        <p14:creationId xmlns:p14="http://schemas.microsoft.com/office/powerpoint/2010/main" val="228153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C34B-53B0-465F-B4C5-627EA5D8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25" y="288286"/>
            <a:ext cx="8761863" cy="639762"/>
          </a:xfrm>
        </p:spPr>
        <p:txBody>
          <a:bodyPr/>
          <a:lstStyle/>
          <a:p>
            <a:r>
              <a:rPr lang="en-US" dirty="0"/>
              <a:t>D. South…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7D95-4E88-4E21-AE14-DB513A7724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9307" y="1160060"/>
            <a:ext cx="11382233" cy="556828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southwestern plateau is the wettest in Ethiopia.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drained by 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Dabus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Deddessa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(tributaries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Abay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Akobo and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Ghibe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rivers. 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numerous streams have cut these highlands to produce the most dissected and rugged terrain that accommodates the most numerous and diverse ethnic linguistic groups in Ethiopia.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height of 4,200 meters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above sea level,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Guge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Mountain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highest peak in this physiographic subdivision. </a:t>
            </a:r>
          </a:p>
        </p:txBody>
      </p:sp>
    </p:spTree>
    <p:extLst>
      <p:ext uri="{BB962C8B-B14F-4D97-AF65-F5344CB8AC3E}">
        <p14:creationId xmlns:p14="http://schemas.microsoft.com/office/powerpoint/2010/main" val="424583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96C2-41FA-4AF2-AD89-5810E261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Western Lowlands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7480-8841-4D8D-B640-12E23547E5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6603" y="1600199"/>
            <a:ext cx="11300345" cy="5087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Western foothills and border plains </a:t>
            </a:r>
            <a:r>
              <a:rPr lang="en-US" sz="2800" dirty="0"/>
              <a:t>that extend </a:t>
            </a:r>
            <a:r>
              <a:rPr lang="en-US" sz="2800" dirty="0">
                <a:solidFill>
                  <a:srgbClr val="FF0000"/>
                </a:solidFill>
              </a:rPr>
              <a:t>from western </a:t>
            </a:r>
            <a:r>
              <a:rPr lang="en-US" sz="2800" dirty="0" err="1">
                <a:solidFill>
                  <a:srgbClr val="FF0000"/>
                </a:solidFill>
              </a:rPr>
              <a:t>tigray</a:t>
            </a:r>
            <a:r>
              <a:rPr lang="en-US" sz="2800" dirty="0"/>
              <a:t> in the north to </a:t>
            </a:r>
            <a:r>
              <a:rPr lang="en-US" sz="2800" dirty="0">
                <a:solidFill>
                  <a:srgbClr val="FF0000"/>
                </a:solidFill>
              </a:rPr>
              <a:t>southern </a:t>
            </a:r>
            <a:r>
              <a:rPr lang="en-US" sz="2800" dirty="0" err="1">
                <a:solidFill>
                  <a:srgbClr val="FF0000"/>
                </a:solidFill>
              </a:rPr>
              <a:t>gamo-gofa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in the south.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 certain places, edges or part of the highlands protrude into the lowlands, interrupting their continuity. 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They make 11% of the area of the physiographic region</a:t>
            </a:r>
            <a:r>
              <a:rPr lang="en-US" sz="2800" dirty="0"/>
              <a:t>.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general elevation ranges </a:t>
            </a:r>
            <a:r>
              <a:rPr lang="en-US" sz="2800" dirty="0">
                <a:solidFill>
                  <a:srgbClr val="FF0000"/>
                </a:solidFill>
              </a:rPr>
              <a:t>between 500 and 1000 meters </a:t>
            </a:r>
            <a:r>
              <a:rPr lang="en-US" sz="2800" dirty="0"/>
              <a:t>above sea level. </a:t>
            </a:r>
          </a:p>
        </p:txBody>
      </p:sp>
    </p:spTree>
    <p:extLst>
      <p:ext uri="{BB962C8B-B14F-4D97-AF65-F5344CB8AC3E}">
        <p14:creationId xmlns:p14="http://schemas.microsoft.com/office/powerpoint/2010/main" val="189065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5F7D-8C2A-46F0-8877-3F18030D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172" y="18256"/>
            <a:ext cx="10644828" cy="1525410"/>
          </a:xfrm>
        </p:spPr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9B508-1FCE-411D-82F7-FBB7A6CEBB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3743" y="1774365"/>
            <a:ext cx="11707392" cy="922182"/>
          </a:xfrm>
        </p:spPr>
        <p:txBody>
          <a:bodyPr>
            <a:normAutofit/>
          </a:bodyPr>
          <a:lstStyle/>
          <a:p>
            <a:r>
              <a:rPr lang="en-US" dirty="0"/>
              <a:t>It can be subdivided into four categories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41B9A1-2D4D-4905-91B0-6E5082531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93056"/>
              </p:ext>
            </p:extLst>
          </p:nvPr>
        </p:nvGraphicFramePr>
        <p:xfrm>
          <a:off x="1547171" y="1439333"/>
          <a:ext cx="98361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77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0F50-DB97-4CB9-817E-2BAA4FA3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900" y="245660"/>
            <a:ext cx="9051499" cy="1171978"/>
          </a:xfrm>
        </p:spPr>
        <p:txBody>
          <a:bodyPr>
            <a:normAutofit/>
          </a:bodyPr>
          <a:lstStyle/>
          <a:p>
            <a:r>
              <a:rPr lang="en-US" dirty="0"/>
              <a:t>General Characteristics of the Ethiopian Physiography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29D5-358A-49E8-927E-3724CCB30E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2137" y="1600200"/>
            <a:ext cx="11313993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Ethiopia’s topography is characterized by great diversity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flat-topped plateaus, high and rugged mountains, deep river gorges and vast plains 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Altitude ranges from 125 meters below sea level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Sink) to 4620m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amsl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(Ras-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Dashen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Ethiopia has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largest proportion of elevated landmass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African continent. </a:t>
            </a: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More than 50% of the Ethiopian landmass is above 1,000 meters of elevation; and above 1,500 meters makes 44% of the country.</a:t>
            </a: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of this, Ethiopia is said to be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“roof of eastern Africa.”</a:t>
            </a:r>
          </a:p>
        </p:txBody>
      </p:sp>
    </p:spTree>
    <p:extLst>
      <p:ext uri="{BB962C8B-B14F-4D97-AF65-F5344CB8AC3E}">
        <p14:creationId xmlns:p14="http://schemas.microsoft.com/office/powerpoint/2010/main" val="409967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B50A-13B3-415E-8F61-4DB1F9FD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14" y="274638"/>
            <a:ext cx="9133385" cy="735296"/>
          </a:xfrm>
        </p:spPr>
        <p:txBody>
          <a:bodyPr/>
          <a:lstStyle/>
          <a:p>
            <a:r>
              <a:rPr lang="en-US" dirty="0"/>
              <a:t>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833E-9BB7-472F-AC55-50905A06F9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9183" y="1228299"/>
            <a:ext cx="11614244" cy="55000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the exception of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lowland,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region is generally characterized by arid or semi-arid conditions.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Pastoral or semi-pastoral economic activities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dominate the area. 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one moves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northwards, the degree of aridity increases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making rain-fed agriculture more difficult.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one or two rivers cross all of these lowlands,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irrigation agriculture is highly feasible.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example,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lowland has an extensive flat area suitable for mechanized agriculture. </a:t>
            </a:r>
          </a:p>
        </p:txBody>
      </p:sp>
    </p:spTree>
    <p:extLst>
      <p:ext uri="{BB962C8B-B14F-4D97-AF65-F5344CB8AC3E}">
        <p14:creationId xmlns:p14="http://schemas.microsoft.com/office/powerpoint/2010/main" val="344574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98E7-137E-49BB-A539-E80F279B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14" y="274638"/>
            <a:ext cx="9133385" cy="639762"/>
          </a:xfr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3387-1FC2-4A36-8AD2-E7C4359E20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2012" y="1228299"/>
            <a:ext cx="11450472" cy="524565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Ghibe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lowland, which includes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lower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Ghibe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Valley and the northern section of the Turkana basin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is classified in the Western lowlands from its geographical location. 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structurally it also belongs to the Rift Valley.  </a:t>
            </a:r>
          </a:p>
          <a:p>
            <a:pPr lvl="2"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an area, which is both faulted and tectonically depressed.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Western lowlands, there are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small but important towns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Their importance could be related to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agriculture, history, or are simply border towns and frontier ports. </a:t>
            </a:r>
          </a:p>
          <a:p>
            <a:pPr lvl="2"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are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Humera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Metema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Omedla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Kurmuk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Gambella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1401513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3F75F9-590D-46D2-93A4-DB53B1240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271" y="723332"/>
            <a:ext cx="8229600" cy="118735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Southeastern Highlands and Lowlands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58029F-7D0A-414A-90DA-013A64677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188" y="2033516"/>
            <a:ext cx="9498842" cy="369171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South east highlands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Arsi- Bale-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Sidama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Hararghe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Plateau </a:t>
            </a:r>
          </a:p>
          <a:p>
            <a:pPr marL="800100" indent="-342900"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South eastern Lowlands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Ogaden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Elkerie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Borena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2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772575-B034-4538-B837-87EE7251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788" y="274638"/>
            <a:ext cx="8969612" cy="626114"/>
          </a:xfrm>
        </p:spPr>
        <p:txBody>
          <a:bodyPr/>
          <a:lstStyle/>
          <a:p>
            <a:r>
              <a:rPr lang="en-US" dirty="0"/>
              <a:t>A.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Arsi-Bale-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Sidama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Highlands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7067B-F38B-4FB3-9C4A-F4BB76C264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0125" y="1173707"/>
            <a:ext cx="11559653" cy="5540992"/>
          </a:xfrm>
        </p:spPr>
        <p:txBody>
          <a:bodyPr>
            <a:noAutofit/>
          </a:bodyPr>
          <a:lstStyle/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second largest in terms of area.  </a:t>
            </a:r>
          </a:p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Accounts for 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37% of the area of Ethiopia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1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highlands make up 46%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of the physiographic division while the rest is lowland. </a:t>
            </a:r>
          </a:p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eastern escarpment of the rift valley makes the western and northern limit.  </a:t>
            </a:r>
          </a:p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Further subdivided into </a:t>
            </a:r>
          </a:p>
          <a:p>
            <a:pPr lvl="1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Two units of highlands and </a:t>
            </a:r>
          </a:p>
          <a:p>
            <a:pPr lvl="1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Two units of extensive lowlands.</a:t>
            </a:r>
          </a:p>
        </p:txBody>
      </p:sp>
    </p:spTree>
    <p:extLst>
      <p:ext uri="{BB962C8B-B14F-4D97-AF65-F5344CB8AC3E}">
        <p14:creationId xmlns:p14="http://schemas.microsoft.com/office/powerpoint/2010/main" val="1002274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9231-0802-44DA-9D67-E5FFCB42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494" y="274638"/>
            <a:ext cx="8996906" cy="762592"/>
          </a:xfrm>
        </p:spPr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3F1D-6976-4C2D-8D59-4839FF3934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9307" y="1296537"/>
            <a:ext cx="11368585" cy="5418161"/>
          </a:xfrm>
        </p:spPr>
        <p:txBody>
          <a:bodyPr>
            <a:noAutofit/>
          </a:bodyPr>
          <a:lstStyle/>
          <a:p>
            <a:r>
              <a:rPr lang="en-US" sz="2700" dirty="0"/>
              <a:t>Are found to the east of the lakes region. </a:t>
            </a:r>
          </a:p>
          <a:p>
            <a:pPr lvl="1"/>
            <a:r>
              <a:rPr lang="en-US" sz="2700" dirty="0"/>
              <a:t>Make up </a:t>
            </a:r>
            <a:r>
              <a:rPr lang="en-US" sz="2700" dirty="0">
                <a:solidFill>
                  <a:srgbClr val="FF0000"/>
                </a:solidFill>
              </a:rPr>
              <a:t>28.5% of the area of the region </a:t>
            </a:r>
            <a:r>
              <a:rPr lang="en-US" sz="2700" dirty="0"/>
              <a:t>and </a:t>
            </a:r>
            <a:r>
              <a:rPr lang="en-US" sz="2700" dirty="0">
                <a:solidFill>
                  <a:srgbClr val="FF0000"/>
                </a:solidFill>
              </a:rPr>
              <a:t>62% of the south - eastern highlands. </a:t>
            </a:r>
          </a:p>
          <a:p>
            <a:r>
              <a:rPr lang="en-US" sz="2700" dirty="0"/>
              <a:t>The </a:t>
            </a:r>
            <a:r>
              <a:rPr lang="en-US" sz="2700" dirty="0" err="1"/>
              <a:t>arsi</a:t>
            </a:r>
            <a:r>
              <a:rPr lang="en-US" sz="2700" dirty="0"/>
              <a:t> highlands are made up of flat rolling uplands and dissected mountains. </a:t>
            </a:r>
          </a:p>
          <a:p>
            <a:pPr lvl="1"/>
            <a:r>
              <a:rPr lang="en-US" sz="2700" dirty="0"/>
              <a:t>The well-known mountains in this area are </a:t>
            </a:r>
          </a:p>
          <a:p>
            <a:pPr lvl="2"/>
            <a:r>
              <a:rPr lang="en-US" sz="2700" dirty="0"/>
              <a:t>Mount kaka (4,180 </a:t>
            </a:r>
            <a:r>
              <a:rPr lang="en-US" sz="2700" dirty="0" err="1"/>
              <a:t>m.A.S.L</a:t>
            </a:r>
            <a:r>
              <a:rPr lang="en-US" sz="2700" dirty="0"/>
              <a:t>), </a:t>
            </a:r>
          </a:p>
          <a:p>
            <a:pPr lvl="2"/>
            <a:r>
              <a:rPr lang="en-US" sz="2700" dirty="0"/>
              <a:t>Mount </a:t>
            </a:r>
            <a:r>
              <a:rPr lang="en-US" sz="2700" dirty="0" err="1"/>
              <a:t>bada</a:t>
            </a:r>
            <a:r>
              <a:rPr lang="en-US" sz="2700" dirty="0"/>
              <a:t> (4,139 </a:t>
            </a:r>
            <a:r>
              <a:rPr lang="en-US" sz="2700" dirty="0" err="1"/>
              <a:t>m.A.S.L</a:t>
            </a:r>
            <a:r>
              <a:rPr lang="en-US" sz="2700" dirty="0"/>
              <a:t>) and </a:t>
            </a:r>
          </a:p>
          <a:p>
            <a:pPr lvl="2"/>
            <a:r>
              <a:rPr lang="en-US" sz="2700" dirty="0"/>
              <a:t>Mount </a:t>
            </a:r>
            <a:r>
              <a:rPr lang="en-US" sz="2700" dirty="0" err="1"/>
              <a:t>chilalo</a:t>
            </a:r>
            <a:r>
              <a:rPr lang="en-US" sz="2700" dirty="0"/>
              <a:t> (4,036 </a:t>
            </a:r>
            <a:r>
              <a:rPr lang="en-US" sz="2700" dirty="0" err="1"/>
              <a:t>m.A.S.L</a:t>
            </a:r>
            <a:r>
              <a:rPr lang="en-US" sz="2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1105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67E9-2B55-49F7-AA60-144589E6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66" y="274638"/>
            <a:ext cx="9444252" cy="748944"/>
          </a:xfrm>
        </p:spPr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938D-48B2-4506-8A1A-40FC5E2AF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421" y="1214651"/>
            <a:ext cx="11546005" cy="5486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Bale highlands are separated from the Arsi highlands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the head and main stream of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Wabishebelle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consist of a platform looking basaltic plateau in the north-central part and high mountain massif to the south. 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Afro-Alpine summit of Senetti plateau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found on the latter group. 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highest mountain peaks in this region are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Tulu-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Dimtu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(4,377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and Mount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Batu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(4,307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 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Arsi-Bale Highlands are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important grains producing areas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still high potential. </a:t>
            </a:r>
          </a:p>
        </p:txBody>
      </p:sp>
    </p:spTree>
    <p:extLst>
      <p:ext uri="{BB962C8B-B14F-4D97-AF65-F5344CB8AC3E}">
        <p14:creationId xmlns:p14="http://schemas.microsoft.com/office/powerpoint/2010/main" val="110448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4DAD-23FB-4A01-9753-5841B64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4" y="177421"/>
            <a:ext cx="9187976" cy="709683"/>
          </a:xfrm>
        </p:spPr>
        <p:txBody>
          <a:bodyPr/>
          <a:lstStyle/>
          <a:p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1540-42D0-4A2E-8F75-856B6CAAE1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3773" y="1105469"/>
            <a:ext cx="11586949" cy="5636525"/>
          </a:xfrm>
        </p:spPr>
        <p:txBody>
          <a:bodyPr>
            <a:noAutofit/>
          </a:bodyPr>
          <a:lstStyle/>
          <a:p>
            <a:r>
              <a:rPr lang="en-US" sz="2600" dirty="0"/>
              <a:t>The </a:t>
            </a:r>
            <a:r>
              <a:rPr lang="en-US" sz="2600" dirty="0" err="1">
                <a:solidFill>
                  <a:srgbClr val="FF0000"/>
                </a:solidFill>
              </a:rPr>
              <a:t>Sidama</a:t>
            </a:r>
            <a:r>
              <a:rPr lang="en-US" sz="2600" dirty="0">
                <a:solidFill>
                  <a:srgbClr val="FF0000"/>
                </a:solidFill>
              </a:rPr>
              <a:t> Highlands are separated from the Bale Highlands </a:t>
            </a:r>
            <a:r>
              <a:rPr lang="en-US" sz="2600" dirty="0"/>
              <a:t>by the </a:t>
            </a:r>
            <a:r>
              <a:rPr lang="en-US" sz="2600" dirty="0" err="1">
                <a:solidFill>
                  <a:srgbClr val="FF0000"/>
                </a:solidFill>
              </a:rPr>
              <a:t>Ghenale</a:t>
            </a:r>
            <a:r>
              <a:rPr lang="en-US" sz="2600" dirty="0">
                <a:solidFill>
                  <a:srgbClr val="FF0000"/>
                </a:solidFill>
              </a:rPr>
              <a:t> river valley.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occupy the southwestern corner of this region. 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The prominent feature here is the </a:t>
            </a:r>
            <a:r>
              <a:rPr lang="en-US" sz="2600" dirty="0" err="1">
                <a:solidFill>
                  <a:srgbClr val="FF0000"/>
                </a:solidFill>
              </a:rPr>
              <a:t>Jemjem</a:t>
            </a:r>
            <a:r>
              <a:rPr lang="en-US" sz="2600" dirty="0">
                <a:solidFill>
                  <a:srgbClr val="FF0000"/>
                </a:solidFill>
              </a:rPr>
              <a:t> plateau, an important coffee growing area. </a:t>
            </a:r>
          </a:p>
          <a:p>
            <a:r>
              <a:rPr lang="en-US" sz="2600" dirty="0"/>
              <a:t>Rivers </a:t>
            </a:r>
            <a:r>
              <a:rPr lang="en-US" sz="2600" dirty="0" err="1">
                <a:solidFill>
                  <a:srgbClr val="FF0000"/>
                </a:solidFill>
              </a:rPr>
              <a:t>Wabishebelle</a:t>
            </a:r>
            <a:r>
              <a:rPr lang="en-US" sz="2600" dirty="0">
                <a:solidFill>
                  <a:srgbClr val="FF0000"/>
                </a:solidFill>
              </a:rPr>
              <a:t> and </a:t>
            </a:r>
            <a:r>
              <a:rPr lang="en-US" sz="2600" dirty="0" err="1">
                <a:solidFill>
                  <a:srgbClr val="FF0000"/>
                </a:solidFill>
              </a:rPr>
              <a:t>Ghenale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along with their tributaries have dissected this physiographic region. </a:t>
            </a:r>
          </a:p>
          <a:p>
            <a:r>
              <a:rPr lang="en-US" sz="2600" dirty="0"/>
              <a:t>Specially, </a:t>
            </a:r>
            <a:r>
              <a:rPr lang="en-US" sz="2600" dirty="0" err="1">
                <a:solidFill>
                  <a:srgbClr val="FF0000"/>
                </a:solidFill>
              </a:rPr>
              <a:t>Weyb</a:t>
            </a:r>
            <a:r>
              <a:rPr lang="en-US" sz="2600" dirty="0">
                <a:solidFill>
                  <a:srgbClr val="FF0000"/>
                </a:solidFill>
              </a:rPr>
              <a:t> River, tributary of </a:t>
            </a:r>
            <a:r>
              <a:rPr lang="en-US" sz="2600" dirty="0" err="1">
                <a:solidFill>
                  <a:srgbClr val="FF0000"/>
                </a:solidFill>
              </a:rPr>
              <a:t>Ghenale</a:t>
            </a:r>
            <a:r>
              <a:rPr lang="en-US" sz="2600" dirty="0"/>
              <a:t>, has cut an underground passage </a:t>
            </a: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dirty="0" err="1">
                <a:solidFill>
                  <a:srgbClr val="FF0000"/>
                </a:solidFill>
              </a:rPr>
              <a:t>Sof</a:t>
            </a:r>
            <a:r>
              <a:rPr lang="en-US" sz="2600" dirty="0">
                <a:solidFill>
                  <a:srgbClr val="FF0000"/>
                </a:solidFill>
              </a:rPr>
              <a:t> Omar cave) </a:t>
            </a:r>
            <a:r>
              <a:rPr lang="en-US" sz="2600" dirty="0"/>
              <a:t>through the Mesozoic Limestone rocks.  </a:t>
            </a:r>
          </a:p>
          <a:p>
            <a:pPr lvl="1"/>
            <a:r>
              <a:rPr lang="en-US" sz="2600" dirty="0"/>
              <a:t>The cave is found near Bale Mountains. </a:t>
            </a:r>
          </a:p>
          <a:p>
            <a:pPr lvl="1"/>
            <a:r>
              <a:rPr lang="en-US" sz="2600" dirty="0"/>
              <a:t>It is one of the World's most </a:t>
            </a:r>
            <a:r>
              <a:rPr lang="en-US" sz="2600" dirty="0">
                <a:solidFill>
                  <a:srgbClr val="FF0000"/>
                </a:solidFill>
              </a:rPr>
              <a:t>spectacular and extensive underground caverns creating a magnificent view accessible only by an underground stream. </a:t>
            </a:r>
          </a:p>
        </p:txBody>
      </p:sp>
    </p:spTree>
    <p:extLst>
      <p:ext uri="{BB962C8B-B14F-4D97-AF65-F5344CB8AC3E}">
        <p14:creationId xmlns:p14="http://schemas.microsoft.com/office/powerpoint/2010/main" val="2883846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A4C3-4D48-424B-8775-14233B6E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492" y="274638"/>
            <a:ext cx="8996907" cy="708001"/>
          </a:xfrm>
        </p:spPr>
        <p:txBody>
          <a:bodyPr>
            <a:normAutofit/>
          </a:bodyPr>
          <a:lstStyle/>
          <a:p>
            <a:r>
              <a:rPr lang="en-US" dirty="0"/>
              <a:t>The Hararghe Plateau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BA59-72D5-446B-A9F8-D6C1788864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282890"/>
            <a:ext cx="11100179" cy="5472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north-easterly extension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south-eastern highlands. 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extends from the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chercher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highlands in the south-west to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jigjiga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the east. 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makes up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38% of the south eastern highlands and 17.4% of the whole physiographic region.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smallest proportion of upper highland (&gt;2,000 meters)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 low lying and elongated region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2388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06D6-D5E1-4ED1-B845-19098276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97" y="274638"/>
            <a:ext cx="9024203" cy="5442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Hararghean</a:t>
            </a:r>
            <a:r>
              <a:rPr lang="en-US" dirty="0"/>
              <a:t> plateau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848D-221C-422B-B0E9-226B25126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3826" y="1366982"/>
            <a:ext cx="6916892" cy="535038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FF0000"/>
                </a:solidFill>
              </a:rPr>
              <a:t>Rising sharply from the Rift Valley floor</a:t>
            </a:r>
            <a:r>
              <a:rPr lang="en-US" sz="2600" dirty="0"/>
              <a:t>, it immediately but gently descends east and southeastward. 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left-bank tributaries of </a:t>
            </a:r>
            <a:r>
              <a:rPr lang="en-US" sz="2600" dirty="0" err="1">
                <a:solidFill>
                  <a:srgbClr val="FF0000"/>
                </a:solidFill>
              </a:rPr>
              <a:t>Wabishebelle</a:t>
            </a:r>
            <a:r>
              <a:rPr lang="en-US" sz="2600" dirty="0">
                <a:solidFill>
                  <a:srgbClr val="FF0000"/>
                </a:solidFill>
              </a:rPr>
              <a:t> drain it.</a:t>
            </a:r>
            <a:r>
              <a:rPr lang="en-US" sz="2600" dirty="0"/>
              <a:t> 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Much of the </a:t>
            </a:r>
            <a:r>
              <a:rPr lang="en-US" sz="2600" dirty="0" err="1"/>
              <a:t>Trappean</a:t>
            </a:r>
            <a:r>
              <a:rPr lang="en-US" sz="2600" dirty="0"/>
              <a:t> lava is removed and the Mesozoic rocks are extensively exposed. 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The highest mountain here is </a:t>
            </a:r>
            <a:r>
              <a:rPr lang="en-US" sz="2600" dirty="0">
                <a:solidFill>
                  <a:srgbClr val="FF0000"/>
                </a:solidFill>
              </a:rPr>
              <a:t>Mount </a:t>
            </a:r>
            <a:r>
              <a:rPr lang="en-US" sz="2600" dirty="0" err="1">
                <a:solidFill>
                  <a:srgbClr val="FF0000"/>
                </a:solidFill>
              </a:rPr>
              <a:t>Gara</a:t>
            </a:r>
            <a:r>
              <a:rPr lang="en-US" sz="2600" dirty="0">
                <a:solidFill>
                  <a:srgbClr val="FF0000"/>
                </a:solidFill>
              </a:rPr>
              <a:t>-Muleta (3,381 </a:t>
            </a:r>
            <a:r>
              <a:rPr lang="en-US" sz="2600" dirty="0" err="1">
                <a:solidFill>
                  <a:srgbClr val="FF0000"/>
                </a:solidFill>
              </a:rPr>
              <a:t>m.a.s.l</a:t>
            </a:r>
            <a:r>
              <a:rPr lang="en-US" sz="2600" dirty="0">
                <a:solidFill>
                  <a:srgbClr val="FF0000"/>
                </a:solidFill>
              </a:rPr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0E87C-ABD5-4379-A388-9F29A77E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718" y="1736369"/>
            <a:ext cx="5151282" cy="32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4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9D71-D617-4D9B-80F1-A1B58E9D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6" y="274638"/>
            <a:ext cx="9201624" cy="653410"/>
          </a:xfrm>
        </p:spPr>
        <p:txBody>
          <a:bodyPr>
            <a:normAutofit/>
          </a:bodyPr>
          <a:lstStyle/>
          <a:p>
            <a:r>
              <a:rPr lang="en-US" dirty="0"/>
              <a:t>The Southeastern Lowlands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5284-C8D4-491C-A834-FC3678B0B4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73707"/>
            <a:ext cx="11154770" cy="554099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Located in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southeastern part of the country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they are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extensive lowlands in Ethiopia.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Make up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54% of the area of the physiographic region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around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one-fifth of the country.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Divided into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Wabishebelle plain (60%) and the Ghenale plain (40%)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Include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plains of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ogaden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elkere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borena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Southeastward sloping plains characterize these lowlands.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extensive plains are interrupted here and there, by low hills, low ridges,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inselbergs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by shallow and broad river valleys and depressions. </a:t>
            </a:r>
          </a:p>
        </p:txBody>
      </p:sp>
    </p:spTree>
    <p:extLst>
      <p:ext uri="{BB962C8B-B14F-4D97-AF65-F5344CB8AC3E}">
        <p14:creationId xmlns:p14="http://schemas.microsoft.com/office/powerpoint/2010/main" val="41078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0FC3-3AA4-45F4-9A0E-EC7319BF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75" y="218364"/>
            <a:ext cx="9078794" cy="1117386"/>
          </a:xfrm>
        </p:spPr>
        <p:txBody>
          <a:bodyPr>
            <a:normAutofit/>
          </a:bodyPr>
          <a:lstStyle/>
          <a:p>
            <a:r>
              <a:rPr lang="en-US" dirty="0"/>
              <a:t>General Characteristics of the Ethiopian Physiography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A4BA-4DBD-4FEC-9A99-6495215B90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3825" y="1366982"/>
            <a:ext cx="7564599" cy="53503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/>
              <a:t>Most of the Ethiopian Highlands are part of </a:t>
            </a:r>
            <a:r>
              <a:rPr lang="en-US" dirty="0">
                <a:solidFill>
                  <a:srgbClr val="FF0000"/>
                </a:solidFill>
              </a:rPr>
              <a:t>central and northern Ethiopia</a:t>
            </a:r>
            <a:r>
              <a:rPr lang="en-US" dirty="0"/>
              <a:t>, and its northernmost portion extends into Eritrea. 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/>
              <a:t>the most significant physical features of the country, which </a:t>
            </a:r>
            <a:r>
              <a:rPr lang="en-US" dirty="0">
                <a:solidFill>
                  <a:srgbClr val="FF0000"/>
                </a:solidFill>
              </a:rPr>
              <a:t>form the largest continuous area of its elevation </a:t>
            </a:r>
            <a:r>
              <a:rPr lang="en-US" dirty="0"/>
              <a:t>in the continent. 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/>
              <a:t>Dissected by rivers and deep gorges 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/>
              <a:t>Divided into several mountains and plateau that can be the source of many rivers</a:t>
            </a: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en-US" dirty="0"/>
              <a:t>As a result, Ethiopian plateau is called “</a:t>
            </a:r>
            <a:r>
              <a:rPr lang="en-US" dirty="0">
                <a:solidFill>
                  <a:srgbClr val="FF0000"/>
                </a:solidFill>
              </a:rPr>
              <a:t>the water tower of north east Africa.”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368FE-A1CA-4236-BDC8-21F53103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721" y="1433026"/>
            <a:ext cx="4419279" cy="43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10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D6D7-947F-4B65-9AD5-76730048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0" y="274638"/>
            <a:ext cx="8928669" cy="748944"/>
          </a:xfrm>
        </p:spPr>
        <p:txBody>
          <a:bodyPr/>
          <a:lstStyle/>
          <a:p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8E37-A22D-4F68-B7E3-547D41B3F2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0125" y="1241946"/>
            <a:ext cx="11586950" cy="523200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Because of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harsh climatic conditions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these lowlands are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little used and support very small population.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are sparsely inhabited by pastoral and semi-pastoral communities.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economic potential for this region includes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animal husbandry, irrigation, agriculture and perhaps exploitation of petroleum and natural gas. </a:t>
            </a:r>
          </a:p>
        </p:txBody>
      </p:sp>
    </p:spTree>
    <p:extLst>
      <p:ext uri="{BB962C8B-B14F-4D97-AF65-F5344CB8AC3E}">
        <p14:creationId xmlns:p14="http://schemas.microsoft.com/office/powerpoint/2010/main" val="1535491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B68-0F7A-4E8E-9EDC-7EA090A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788" y="274638"/>
            <a:ext cx="8969612" cy="667058"/>
          </a:xfrm>
        </p:spPr>
        <p:txBody>
          <a:bodyPr/>
          <a:lstStyle/>
          <a:p>
            <a:r>
              <a:rPr lang="en-US" dirty="0"/>
              <a:t>The Rift Valley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5CC6-A5B3-4FD9-B965-D03124D08E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0125" y="1282890"/>
            <a:ext cx="11491415" cy="51910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Rift Valley is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tectonically formed structural depression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formation of the Rift Valley has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separated the Ethiopian Highlands and Lowlands in to two.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extends from the Afar triangle in the north to Chew Bahir for about 1,700 km.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covers 18% of the area of Ethiopia. 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elongated and funnel shaped, with a NE-SW orientation. 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opens out in the Afar Triangle, where it is the widest, and narrows down to the south. </a:t>
            </a:r>
          </a:p>
        </p:txBody>
      </p:sp>
    </p:spTree>
    <p:extLst>
      <p:ext uri="{BB962C8B-B14F-4D97-AF65-F5344CB8AC3E}">
        <p14:creationId xmlns:p14="http://schemas.microsoft.com/office/powerpoint/2010/main" val="1207969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7D8F-D60A-4CAD-893C-04BACD0B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6" y="274638"/>
            <a:ext cx="9269863" cy="776240"/>
          </a:xfrm>
        </p:spPr>
        <p:txBody>
          <a:bodyPr/>
          <a:lstStyle/>
          <a:p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142D-9CB5-4553-858F-34A94A1C7B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0629" y="1132764"/>
            <a:ext cx="11497264" cy="5725236"/>
          </a:xfrm>
        </p:spPr>
        <p:txBody>
          <a:bodyPr>
            <a:noAutofit/>
          </a:bodyPr>
          <a:lstStyle/>
          <a:p>
            <a:r>
              <a:rPr lang="en-US" sz="2600" dirty="0"/>
              <a:t>The floor of the Rift Valley is made up of interconnected troughs, grabens and depressions.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Volcanic rocks, fluvial and lacustrine deposits cover the floor</a:t>
            </a:r>
            <a:r>
              <a:rPr lang="en-US" sz="2600" dirty="0"/>
              <a:t>.  </a:t>
            </a:r>
          </a:p>
          <a:p>
            <a:pPr lvl="1"/>
            <a:r>
              <a:rPr lang="en-US" sz="2600" dirty="0"/>
              <a:t>In many places, </a:t>
            </a:r>
            <a:r>
              <a:rPr lang="en-US" sz="2600" dirty="0">
                <a:solidFill>
                  <a:srgbClr val="FF0000"/>
                </a:solidFill>
              </a:rPr>
              <a:t>numerous volcanic domes, hills and cinder cones rise from the floor.  </a:t>
            </a:r>
          </a:p>
          <a:p>
            <a:r>
              <a:rPr lang="en-US" sz="2600" dirty="0"/>
              <a:t>Altitude in the floor ranges from </a:t>
            </a:r>
            <a:r>
              <a:rPr lang="en-US" sz="2600" dirty="0">
                <a:solidFill>
                  <a:srgbClr val="FF0000"/>
                </a:solidFill>
              </a:rPr>
              <a:t>125 meters below sea level at Dallol Depression, to as high as 2,000 meters above sea level in the Lakes region</a:t>
            </a:r>
            <a:r>
              <a:rPr lang="en-US" sz="2600" dirty="0"/>
              <a:t>. </a:t>
            </a:r>
          </a:p>
          <a:p>
            <a:r>
              <a:rPr lang="en-US" sz="2600" dirty="0"/>
              <a:t>The bounding escarpments are also of varying heights.  </a:t>
            </a:r>
          </a:p>
          <a:p>
            <a:pPr lvl="1"/>
            <a:r>
              <a:rPr lang="en-US" sz="2600" dirty="0"/>
              <a:t>From the </a:t>
            </a:r>
            <a:r>
              <a:rPr lang="en-US" sz="2600" dirty="0">
                <a:solidFill>
                  <a:srgbClr val="FF0000"/>
                </a:solidFill>
              </a:rPr>
              <a:t>floor to the edge of the escarpment</a:t>
            </a:r>
            <a:r>
              <a:rPr lang="en-US" sz="2600" dirty="0"/>
              <a:t>, the heights vary from </a:t>
            </a:r>
            <a:r>
              <a:rPr lang="en-US" sz="2600" dirty="0">
                <a:solidFill>
                  <a:srgbClr val="FF0000"/>
                </a:solidFill>
              </a:rPr>
              <a:t>200 to 1500 meters</a:t>
            </a:r>
            <a:r>
              <a:rPr lang="en-US" sz="2600" dirty="0"/>
              <a:t>.  </a:t>
            </a:r>
          </a:p>
          <a:p>
            <a:pPr lvl="2"/>
            <a:r>
              <a:rPr lang="en-US" sz="2200" dirty="0"/>
              <a:t>Because of its altitudinal variation and positional differences, </a:t>
            </a:r>
            <a:r>
              <a:rPr lang="en-US" sz="2200" dirty="0">
                <a:solidFill>
                  <a:srgbClr val="FF0000"/>
                </a:solidFill>
              </a:rPr>
              <a:t>the climate also varies from warm, hot and dry to cool and moderately moist conditions</a:t>
            </a:r>
            <a:r>
              <a:rPr lang="en-US" sz="22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007985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61BB-860F-415F-8CC6-36F6FEDF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67" y="274638"/>
            <a:ext cx="9147032" cy="817183"/>
          </a:xfr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BF98-0124-4C4A-9489-D5B6F2107E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3825" y="1366982"/>
            <a:ext cx="11884673" cy="535038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Similarly,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social and economic life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reflects this pattern.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places, which are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desolate and sparsely inhabited by pastoralists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where as in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others parts people practice some rain-fed agriculture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Rift Valley is further subdivided into three physiographic sub-regions.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Afar Triangle,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Main Ethiopian Rift, and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Chew Bahir Rift</a:t>
            </a:r>
          </a:p>
        </p:txBody>
      </p:sp>
    </p:spTree>
    <p:extLst>
      <p:ext uri="{BB962C8B-B14F-4D97-AF65-F5344CB8AC3E}">
        <p14:creationId xmlns:p14="http://schemas.microsoft.com/office/powerpoint/2010/main" val="298465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57FD-3461-47FC-86E3-115A1DEF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6" y="274638"/>
            <a:ext cx="9444251" cy="980956"/>
          </a:xfrm>
        </p:spPr>
        <p:txBody>
          <a:bodyPr/>
          <a:lstStyle/>
          <a:p>
            <a:r>
              <a:rPr lang="en-US" dirty="0"/>
              <a:t>Afar Triangle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19F4-1D16-4D2E-BA77-F0CE80C3BA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421" y="1282890"/>
            <a:ext cx="11491415" cy="51910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Afar Triangle is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largest and widest part of the Rift Valley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It makes up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54% of the Rift Valley area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area is generally of low altitude (300-700 meters).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Where elevation drops from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approximately 1,000 meters in the southwest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below sea level in the north (Danakil depression)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 around 125 meters below sea level. </a:t>
            </a:r>
          </a:p>
          <a:p>
            <a:pPr lvl="1"/>
            <a:r>
              <a:rPr lang="en-US" sz="2800" dirty="0"/>
              <a:t>The depression, maximum temperatures can exceed 50°C during the summer wet season</a:t>
            </a:r>
          </a:p>
          <a:p>
            <a:pPr marL="365760" lvl="1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5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145B-A2C5-4685-8877-A533358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09" y="18256"/>
            <a:ext cx="10741891" cy="1092087"/>
          </a:xfr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488C-288C-43BD-AEC8-0446078FD7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3825" y="1408922"/>
            <a:ext cx="11987310" cy="54308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characterized by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Faulted depressions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grabens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), volcanic hills, active volcanoes, volcanic ridges, lava fields and low lava platforms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Lakes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abe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asale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afrera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Denakil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depression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kobar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sink).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Salt plain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Hot and dry climate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economic importance of this region includes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salt extraction, irrigation along the awash river and electric potential from geothermal energy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29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B2DD-D925-44F7-BC82-212A507B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09" y="18256"/>
            <a:ext cx="10741891" cy="1138740"/>
          </a:xfrm>
        </p:spPr>
        <p:txBody>
          <a:bodyPr>
            <a:normAutofit/>
          </a:bodyPr>
          <a:lstStyle/>
          <a:p>
            <a:r>
              <a:rPr lang="en-US" dirty="0"/>
              <a:t>The Main Ethiopian Rift/Central 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EC0A-296F-44E1-AF6D-6BE91C332B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3825" y="1366982"/>
            <a:ext cx="8843305" cy="53503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refers to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narrow belt of the rift valley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extends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awash river in the north to lake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chamo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the south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the exception of the Arba-minch area,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bounding escarpments are generally low.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part of the rift valley is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narrowest and the highest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an average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width of 50-80 kilometers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general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elevation of 1,000-2,000 meters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above sea level.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15F1F-EA4D-440F-B2D3-0C2FE914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30" y="2161374"/>
            <a:ext cx="3224870" cy="25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21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3F42-9606-4759-8C77-A59F6F62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4" y="274638"/>
            <a:ext cx="9310806" cy="694353"/>
          </a:xfrm>
        </p:spPr>
        <p:txBody>
          <a:bodyPr/>
          <a:lstStyle/>
          <a:p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0A6-43B2-4B65-B111-90196E9CFE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0125" y="1255594"/>
            <a:ext cx="11518711" cy="52183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characterized by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Cinder cones and volcanic mountains  e.g. Mount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Fentale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Boseti-guda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(near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Aletu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(north of Lake Ziway)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Chebi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(north of Lake Hawasa).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Numerous lakes formed on tectonic sags and fault depressions.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mild and wet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People practices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rain-fed agriculture, recreational value of the lakes, the agricultural importance of some streams and lakes, and the geothermal energy potential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046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6309-68FC-4CFC-8FB1-E3B02D8C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62" y="274638"/>
            <a:ext cx="9119737" cy="776240"/>
          </a:xfrm>
        </p:spPr>
        <p:txBody>
          <a:bodyPr/>
          <a:lstStyle/>
          <a:p>
            <a:r>
              <a:rPr lang="en-US" dirty="0"/>
              <a:t>The Chew Bahir 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1071-7F59-4565-A778-1350EC1242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0125" y="1351127"/>
            <a:ext cx="11546005" cy="53226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smallest and the southern-most part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rift valley.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Gneissic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highlands of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konso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surrounding highlands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separate it from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Ethiopian rift to the north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characterized by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Broad and shallow depression,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Marshy area covered by tall grass, into which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segen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woito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streams empty.  </a:t>
            </a:r>
          </a:p>
        </p:txBody>
      </p:sp>
    </p:spTree>
    <p:extLst>
      <p:ext uri="{BB962C8B-B14F-4D97-AF65-F5344CB8AC3E}">
        <p14:creationId xmlns:p14="http://schemas.microsoft.com/office/powerpoint/2010/main" val="3055216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73A1-E17F-40CE-93BE-3B074128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66" y="274638"/>
            <a:ext cx="9403309" cy="817183"/>
          </a:xfrm>
        </p:spPr>
        <p:txBody>
          <a:bodyPr>
            <a:normAutofit fontScale="90000"/>
          </a:bodyPr>
          <a:lstStyle/>
          <a:p>
            <a:r>
              <a:rPr lang="en-US" dirty="0"/>
              <a:t>The Impacts of Relief on Biophysical and Socioeconomic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6AE0-C709-436B-B325-E1ABDC1238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2955" y="1337481"/>
            <a:ext cx="11341289" cy="54181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Agricultural practices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Crop production 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some corps are well adapted to higher altitudes (barley, wheat) and others to low altitude (sorghum, maize).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practice of animal husbandry </a:t>
            </a:r>
          </a:p>
          <a:p>
            <a:pPr lvl="2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most equines(horses) and sheep are reared in the higher altitudes and camels and goat are well adapted to lower altitudes </a:t>
            </a:r>
          </a:p>
        </p:txBody>
      </p:sp>
    </p:spTree>
    <p:extLst>
      <p:ext uri="{BB962C8B-B14F-4D97-AF65-F5344CB8AC3E}">
        <p14:creationId xmlns:p14="http://schemas.microsoft.com/office/powerpoint/2010/main" val="311743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B851-C7B8-4360-A1AD-78B57A0D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74" y="245659"/>
            <a:ext cx="9024203" cy="994557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Characteristics of the Ethiopian Physiography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77E0-AA7C-413E-AB2E-D78950DA01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0376" y="1600200"/>
            <a:ext cx="11204812" cy="48737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diversity in topography is accompanied by differences in other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natural features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such as soil, climate, vegetation and wild life as well as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socio-cultural and economic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phenomena.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1000m is considered as a demarcation between highlands and lowlands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cumulative effect of all this is that,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highlands have been significant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throughout Ethiopian history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the economic, cultural and political life of the people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highlands make up nearly 56% of the area of the Ethiopia.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further subdivided into lower highland (1,000 - 2,000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which make up 35% and higher highland (&gt;2,000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constituting nearly 22%. </a:t>
            </a:r>
          </a:p>
        </p:txBody>
      </p:sp>
    </p:spTree>
    <p:extLst>
      <p:ext uri="{BB962C8B-B14F-4D97-AF65-F5344CB8AC3E}">
        <p14:creationId xmlns:p14="http://schemas.microsoft.com/office/powerpoint/2010/main" val="2072115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F3CE-8B90-47C0-AC24-1B46B54E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4" y="274638"/>
            <a:ext cx="9187976" cy="708001"/>
          </a:xfr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A307-F75D-46F4-B23F-583E22EEAA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0125" y="1323833"/>
            <a:ext cx="11546005" cy="539086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Settlement pattern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Ethiopia that experience a temperate type of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climatic condition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are  mainly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free from most of the tropical diseases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densely settled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Rugged and difficult terrain hinders the development of settlement and its expansion. 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highlands of Ethiopia are characterized by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sedentary life and permanent settlements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while lowlands that are inhabited by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pastoralists have temporary settlements.</a:t>
            </a:r>
          </a:p>
        </p:txBody>
      </p:sp>
    </p:spTree>
    <p:extLst>
      <p:ext uri="{BB962C8B-B14F-4D97-AF65-F5344CB8AC3E}">
        <p14:creationId xmlns:p14="http://schemas.microsoft.com/office/powerpoint/2010/main" val="2882134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BAA3-8D6A-42CF-96E3-E8C2DF2B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072" y="274638"/>
            <a:ext cx="9174328" cy="626114"/>
          </a:xfrm>
        </p:spPr>
        <p:txBody>
          <a:bodyPr/>
          <a:lstStyle/>
          <a:p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93D5-80D4-467B-8FDE-F4243FC92C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2830" y="1187355"/>
            <a:ext cx="11627892" cy="5286597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Transportation and communication 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highly dissected nature of the landscape is a barrier to the development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internal surface transportation that resulted in the long-term isolation of many communities 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difficult terrain makes infrastructure development and maintenance costly.</a:t>
            </a:r>
          </a:p>
          <a:p>
            <a:pPr lvl="1" algn="just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TV and radio communications are also highly influenced by relief.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rugged topography rendered rivers less navigable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due to the waterfalls, deep gorges and steep cliffs.</a:t>
            </a:r>
          </a:p>
        </p:txBody>
      </p:sp>
    </p:spTree>
    <p:extLst>
      <p:ext uri="{BB962C8B-B14F-4D97-AF65-F5344CB8AC3E}">
        <p14:creationId xmlns:p14="http://schemas.microsoft.com/office/powerpoint/2010/main" val="4098799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BE53-BB0B-471A-A447-8CCD7C8B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28" y="274638"/>
            <a:ext cx="9403308" cy="708001"/>
          </a:xfr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B9DD-4C63-4C6E-97EC-4A14F939C7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4716" y="1241945"/>
            <a:ext cx="11464120" cy="5459105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Hydroelectric power potential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great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difference in altitude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coupled with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 rainfall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created suitable conditions for a very high potential for the production of hydroelectric power in Ethiopia.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Socio-cultural feeling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rugged terrain as a result of excessive surface dissection resulted in the long-term isolation of communities that led to the occurrence of cultural diversity. 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People who live in the highlands have been identifying themselves as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degegnas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(mountaineers)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those who live in the lowlands as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kollegnas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(lowlanders).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1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242-F35A-4453-848F-EBE79F68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6" y="274638"/>
            <a:ext cx="9201624" cy="612466"/>
          </a:xfrm>
        </p:spPr>
        <p:txBody>
          <a:bodyPr/>
          <a:lstStyle/>
          <a:p>
            <a:r>
              <a:rPr lang="en-US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48D3-0BBB-455F-9346-DA617CA0C7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421" y="1255594"/>
            <a:ext cx="11477767" cy="547275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Impacts on climate 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climate of Ethiopia is a result of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tropical position of the country and the great altitudinal variation of the general topography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amount of rainfall and lower rate of 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evapo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-transpiration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tend to be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moisture surplus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compared to the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moisture deficit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lowlands. 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Impacts on soil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Steep mountain slopes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provide low angle of rest, unstable surface materials and subject to  degradation processes and relatively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shallow and little developed soils.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Impacts on natural vegetation 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Relief through its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 on climate and hydrology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affect the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of natural vegetation grown in an area</a:t>
            </a:r>
          </a:p>
        </p:txBody>
      </p:sp>
    </p:spTree>
    <p:extLst>
      <p:ext uri="{BB962C8B-B14F-4D97-AF65-F5344CB8AC3E}">
        <p14:creationId xmlns:p14="http://schemas.microsoft.com/office/powerpoint/2010/main" val="369472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EC14E-2098-4993-BDCF-746C3CAD763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9209" y="1922106"/>
            <a:ext cx="5411754" cy="476629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r>
              <a:rPr lang="en-US" sz="3200" dirty="0">
                <a:solidFill>
                  <a:srgbClr val="66FF3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Moderate and high amount of rainfall (&gt;600 mm per year).</a:t>
            </a:r>
          </a:p>
          <a:p>
            <a:r>
              <a:rPr lang="en-US" sz="3200" dirty="0">
                <a:solidFill>
                  <a:srgbClr val="66FF3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Lower mean annual temperature (&lt;20</a:t>
            </a:r>
            <a:r>
              <a:rPr lang="en-US" sz="3200" baseline="30000" dirty="0">
                <a:solidFill>
                  <a:srgbClr val="66FF3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en-US" sz="3200" dirty="0">
                <a:solidFill>
                  <a:srgbClr val="66FF3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C). </a:t>
            </a:r>
          </a:p>
          <a:p>
            <a:r>
              <a:rPr lang="en-US" sz="3200" dirty="0">
                <a:solidFill>
                  <a:srgbClr val="66FF3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climate is favorable for biotic life.</a:t>
            </a:r>
          </a:p>
          <a:p>
            <a:r>
              <a:rPr lang="en-US" sz="3200" dirty="0">
                <a:solidFill>
                  <a:srgbClr val="66FF3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Rain-fed agriculture is possible.</a:t>
            </a:r>
          </a:p>
          <a:p>
            <a:r>
              <a:rPr lang="en-US" sz="3200" dirty="0">
                <a:solidFill>
                  <a:srgbClr val="66FF3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Free from tropical diseases.</a:t>
            </a:r>
          </a:p>
          <a:p>
            <a:r>
              <a:rPr lang="en-US" sz="3200" dirty="0">
                <a:solidFill>
                  <a:srgbClr val="66FF33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Attractive for human habitation and densely settled.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D36E22-DCC5-46DB-A57B-ED6AB0610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96932"/>
            <a:ext cx="5746560" cy="479146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FF33CC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Fewer amounts of rainfall and higher temperature.</a:t>
            </a:r>
          </a:p>
          <a:p>
            <a:r>
              <a:rPr lang="en-US" sz="3200" dirty="0">
                <a:solidFill>
                  <a:srgbClr val="FF33CC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High prevalence of tropical diseases.</a:t>
            </a:r>
          </a:p>
          <a:p>
            <a:r>
              <a:rPr lang="en-US" sz="3200" dirty="0">
                <a:solidFill>
                  <a:srgbClr val="FF33CC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Lower population densities.</a:t>
            </a:r>
          </a:p>
          <a:p>
            <a:r>
              <a:rPr lang="en-US" sz="3200" dirty="0">
                <a:solidFill>
                  <a:srgbClr val="FF33CC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Nomadic and semi-nomadic economic life.</a:t>
            </a:r>
          </a:p>
          <a:p>
            <a:r>
              <a:rPr lang="en-US" sz="3200" dirty="0">
                <a:solidFill>
                  <a:srgbClr val="FF33CC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Vast plain lands favorable for irrigation agriculture along the lower river basins.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A506B-579D-42E6-9014-D5D3751649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9209" y="1073020"/>
            <a:ext cx="5411754" cy="823912"/>
          </a:xfrm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ras Bold ITC" panose="020B0907030504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highlands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E56BD-1861-4227-8FEE-142335A9E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073020"/>
            <a:ext cx="5724332" cy="823912"/>
          </a:xfrm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Eras Bold ITC" panose="020B0907030504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lowlands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F6821A-3405-4962-B8B5-FD62A45C02D6}"/>
              </a:ext>
            </a:extLst>
          </p:cNvPr>
          <p:cNvSpPr/>
          <p:nvPr/>
        </p:nvSpPr>
        <p:spPr>
          <a:xfrm>
            <a:off x="429210" y="307910"/>
            <a:ext cx="11489550" cy="73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Characteristics of Highlands vs Lowlands </a:t>
            </a:r>
          </a:p>
        </p:txBody>
      </p:sp>
    </p:spTree>
    <p:extLst>
      <p:ext uri="{BB962C8B-B14F-4D97-AF65-F5344CB8AC3E}">
        <p14:creationId xmlns:p14="http://schemas.microsoft.com/office/powerpoint/2010/main" val="112621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6523-6680-4525-AEF3-062F6A2ADE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3826" y="1366982"/>
            <a:ext cx="5021380" cy="5350381"/>
          </a:xfrm>
        </p:spPr>
        <p:txBody>
          <a:bodyPr/>
          <a:lstStyle/>
          <a:p>
            <a:r>
              <a:rPr lang="en-US" dirty="0"/>
              <a:t>Following the </a:t>
            </a:r>
            <a:r>
              <a:rPr lang="en-US" dirty="0">
                <a:solidFill>
                  <a:srgbClr val="FF0000"/>
                </a:solidFill>
              </a:rPr>
              <a:t>structural divisions </a:t>
            </a:r>
            <a:r>
              <a:rPr lang="en-US" dirty="0"/>
              <a:t>brought about by the </a:t>
            </a:r>
            <a:r>
              <a:rPr lang="en-US" dirty="0">
                <a:solidFill>
                  <a:srgbClr val="FF0000"/>
                </a:solidFill>
              </a:rPr>
              <a:t>geologic processes of the Cenozoic Era</a:t>
            </a:r>
            <a:r>
              <a:rPr lang="en-US" dirty="0"/>
              <a:t>, three major physiographic units can be identified in Ethiopia.  These are: </a:t>
            </a:r>
          </a:p>
          <a:p>
            <a:pPr lvl="1"/>
            <a:r>
              <a:rPr lang="en-US" dirty="0"/>
              <a:t>The Western highlands and lowlands</a:t>
            </a:r>
          </a:p>
          <a:p>
            <a:pPr lvl="1"/>
            <a:r>
              <a:rPr lang="en-US" dirty="0"/>
              <a:t>The South-eastern (Eastern) highlands and lowlands</a:t>
            </a:r>
          </a:p>
          <a:p>
            <a:pPr lvl="1"/>
            <a:r>
              <a:rPr lang="en-US" dirty="0"/>
              <a:t>The Rift Valley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31677-62EA-4D55-8891-D4C4B19C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28" y="1064525"/>
            <a:ext cx="7059447" cy="55546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9619" y="337361"/>
            <a:ext cx="86663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Physiographic Divisions of Ethiopia</a:t>
            </a:r>
          </a:p>
        </p:txBody>
      </p:sp>
    </p:spTree>
    <p:extLst>
      <p:ext uri="{BB962C8B-B14F-4D97-AF65-F5344CB8AC3E}">
        <p14:creationId xmlns:p14="http://schemas.microsoft.com/office/powerpoint/2010/main" val="336603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1917-ACEC-4929-8C94-3BC03845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58" y="274638"/>
            <a:ext cx="9321421" cy="844478"/>
          </a:xfrm>
        </p:spPr>
        <p:txBody>
          <a:bodyPr>
            <a:normAutofit/>
          </a:bodyPr>
          <a:lstStyle/>
          <a:p>
            <a:r>
              <a:rPr lang="en-US" dirty="0"/>
              <a:t>The Western Highlands and Lowlands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1BE6-10EA-4A6D-941D-C9D7015AF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3825" y="1315616"/>
            <a:ext cx="11517715" cy="54017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SzPct val="76000"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Includes all the area west of the rift valley.  </a:t>
            </a:r>
          </a:p>
          <a:p>
            <a:pPr algn="just">
              <a:lnSpc>
                <a:spcPct val="150000"/>
              </a:lnSpc>
              <a:buClrTx/>
              <a:buSzPct val="76000"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extends from north to south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encompassing nearly the whole western half of Ethiopia.  </a:t>
            </a:r>
          </a:p>
          <a:p>
            <a:pPr algn="just">
              <a:lnSpc>
                <a:spcPct val="150000"/>
              </a:lnSpc>
              <a:buClrTx/>
              <a:buSzPct val="76000"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Makes up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 44% of the area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country.  </a:t>
            </a:r>
          </a:p>
          <a:p>
            <a:pPr algn="just">
              <a:lnSpc>
                <a:spcPct val="150000"/>
              </a:lnSpc>
              <a:buClrTx/>
              <a:buSzPct val="76000"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east the western escarpment of the rift valley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bound it whereas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westward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land gradually descends in altitude until it merges into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western foothills and lowlands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along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sudan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south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sudan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ClrTx/>
              <a:buSzPct val="76000"/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Further subdivided into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 groups of highlands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(76.3%) 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 groups of lowlands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(23.7%).</a:t>
            </a:r>
          </a:p>
        </p:txBody>
      </p:sp>
    </p:spTree>
    <p:extLst>
      <p:ext uri="{BB962C8B-B14F-4D97-AF65-F5344CB8AC3E}">
        <p14:creationId xmlns:p14="http://schemas.microsoft.com/office/powerpoint/2010/main" val="20736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3895-C99C-48FF-BFF1-43486D76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4" y="477672"/>
            <a:ext cx="9187976" cy="939966"/>
          </a:xfrm>
        </p:spPr>
        <p:txBody>
          <a:bodyPr/>
          <a:lstStyle/>
          <a:p>
            <a:pPr algn="ctr"/>
            <a:r>
              <a:rPr lang="en-US" dirty="0"/>
              <a:t>Western highlands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3A7E0F-7736-4430-A94E-8BFD71767FF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3693685"/>
              </p:ext>
            </p:extLst>
          </p:nvPr>
        </p:nvGraphicFramePr>
        <p:xfrm>
          <a:off x="123825" y="1784350"/>
          <a:ext cx="11963400" cy="493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90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299C-2C26-4293-A1B5-DC5B5C7C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28" y="163773"/>
            <a:ext cx="9474579" cy="1049148"/>
          </a:xfrm>
        </p:spPr>
        <p:txBody>
          <a:bodyPr/>
          <a:lstStyle/>
          <a:p>
            <a:pPr algn="ctr"/>
            <a:r>
              <a:rPr lang="en-US" b="1" dirty="0"/>
              <a:t>A. Tigray plateau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45C7-5027-49A2-806D-FB4B907B38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3305" y="1337481"/>
            <a:ext cx="11971177" cy="55022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Extends from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tekeze</a:t>
            </a:r>
            <a:r>
              <a:rPr lang="en-US" dirty="0">
                <a:solidFill>
                  <a:srgbClr val="FF0000"/>
                </a:solidFill>
              </a:rPr>
              <a:t> gorge </a:t>
            </a:r>
            <a:r>
              <a:rPr lang="en-US" dirty="0"/>
              <a:t>in the south to </a:t>
            </a:r>
            <a:r>
              <a:rPr lang="en-US" dirty="0">
                <a:solidFill>
                  <a:srgbClr val="FF0000"/>
                </a:solidFill>
              </a:rPr>
              <a:t>central Eritrean highlands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Separated from the Eritrean plateau by the </a:t>
            </a:r>
            <a:r>
              <a:rPr lang="en-US" dirty="0" err="1">
                <a:solidFill>
                  <a:srgbClr val="FF33CC"/>
                </a:solidFill>
              </a:rPr>
              <a:t>Mereb</a:t>
            </a:r>
            <a:r>
              <a:rPr lang="en-US" dirty="0">
                <a:solidFill>
                  <a:srgbClr val="FF33CC"/>
                </a:solidFill>
              </a:rPr>
              <a:t> river</a:t>
            </a:r>
          </a:p>
          <a:p>
            <a:pPr algn="just">
              <a:lnSpc>
                <a:spcPct val="150000"/>
              </a:lnSpc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Constitutes about 13% of the area of the region. </a:t>
            </a:r>
          </a:p>
          <a:p>
            <a:pPr algn="just">
              <a:lnSpc>
                <a:spcPct val="150000"/>
              </a:lnSpc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Elongated highland with </a:t>
            </a:r>
            <a:r>
              <a:rPr lang="en-US" dirty="0">
                <a:solidFill>
                  <a:srgbClr val="FF0000"/>
                </a:solidFill>
              </a:rPr>
              <a:t>most of the land </a:t>
            </a:r>
            <a:r>
              <a:rPr lang="en-US" dirty="0"/>
              <a:t>being in between </a:t>
            </a:r>
            <a:r>
              <a:rPr lang="en-US" dirty="0">
                <a:solidFill>
                  <a:srgbClr val="FF0000"/>
                </a:solidFill>
              </a:rPr>
              <a:t>1,000 and 2,000 </a:t>
            </a:r>
            <a:r>
              <a:rPr lang="en-US" dirty="0"/>
              <a:t>meters above sea level. </a:t>
            </a:r>
          </a:p>
          <a:p>
            <a:pPr algn="just">
              <a:lnSpc>
                <a:spcPct val="150000"/>
              </a:lnSpc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The right bank </a:t>
            </a:r>
            <a:r>
              <a:rPr lang="en-US" dirty="0">
                <a:solidFill>
                  <a:srgbClr val="FF0000"/>
                </a:solidFill>
              </a:rPr>
              <a:t>tributaries of </a:t>
            </a:r>
            <a:r>
              <a:rPr lang="en-US" dirty="0" err="1">
                <a:solidFill>
                  <a:srgbClr val="FF0000"/>
                </a:solidFill>
              </a:rPr>
              <a:t>tekeze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drain this plateau. </a:t>
            </a:r>
          </a:p>
          <a:p>
            <a:pPr algn="just">
              <a:lnSpc>
                <a:spcPct val="150000"/>
              </a:lnSpc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Long period of denudation has created </a:t>
            </a:r>
            <a:r>
              <a:rPr lang="en-US" dirty="0">
                <a:solidFill>
                  <a:srgbClr val="FF0000"/>
                </a:solidFill>
              </a:rPr>
              <a:t>residual features of granite hills, rugged topography, and </a:t>
            </a:r>
            <a:r>
              <a:rPr lang="en-US" dirty="0" err="1">
                <a:solidFill>
                  <a:srgbClr val="FF0000"/>
                </a:solidFill>
              </a:rPr>
              <a:t>Ambas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4814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1438</TotalTime>
  <Words>3507</Words>
  <Application>Microsoft Office PowerPoint</Application>
  <PresentationFormat>Widescreen</PresentationFormat>
  <Paragraphs>293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 Black</vt:lpstr>
      <vt:lpstr>Arial Narrow</vt:lpstr>
      <vt:lpstr>Century Schoolbook</vt:lpstr>
      <vt:lpstr>Ebrima</vt:lpstr>
      <vt:lpstr>Eras Bold ITC</vt:lpstr>
      <vt:lpstr>Times New Roman</vt:lpstr>
      <vt:lpstr>Wingdings</vt:lpstr>
      <vt:lpstr>Wingdings 2</vt:lpstr>
      <vt:lpstr>Oriel</vt:lpstr>
      <vt:lpstr>CHAPTER THREE The Topography of Ethiopia and The Horn </vt:lpstr>
      <vt:lpstr>General Characteristics of the Ethiopian Physiography </vt:lpstr>
      <vt:lpstr>General Characteristics of the Ethiopian Physiography </vt:lpstr>
      <vt:lpstr>General Characteristics of the Ethiopian Physiography </vt:lpstr>
      <vt:lpstr>PowerPoint Presentation</vt:lpstr>
      <vt:lpstr>PowerPoint Presentation</vt:lpstr>
      <vt:lpstr>The Western Highlands and Lowlands</vt:lpstr>
      <vt:lpstr>Western highlands  </vt:lpstr>
      <vt:lpstr>A. Tigray plateau</vt:lpstr>
      <vt:lpstr>Continued </vt:lpstr>
      <vt:lpstr>B. North Central massifs</vt:lpstr>
      <vt:lpstr>North… continued </vt:lpstr>
      <vt:lpstr>North… Continued</vt:lpstr>
      <vt:lpstr>C. The Shewa Plateau/central highlands</vt:lpstr>
      <vt:lpstr>       C. Shewan…. continued</vt:lpstr>
      <vt:lpstr>D. The Southwestern Highlands</vt:lpstr>
      <vt:lpstr>D. South… continued</vt:lpstr>
      <vt:lpstr>The Western Lowlands</vt:lpstr>
      <vt:lpstr>Continued</vt:lpstr>
      <vt:lpstr>Continued </vt:lpstr>
      <vt:lpstr>Cont.…</vt:lpstr>
      <vt:lpstr>The Southeastern Highlands and Lowlands  </vt:lpstr>
      <vt:lpstr>A. Arsi-Bale-Sidama Highlands </vt:lpstr>
      <vt:lpstr>Continued…</vt:lpstr>
      <vt:lpstr>Continued…</vt:lpstr>
      <vt:lpstr>Cont.….</vt:lpstr>
      <vt:lpstr>The Hararghe Plateau</vt:lpstr>
      <vt:lpstr>Hararghean plateau</vt:lpstr>
      <vt:lpstr>The Southeastern Lowlands</vt:lpstr>
      <vt:lpstr>Cont.….</vt:lpstr>
      <vt:lpstr>The Rift Valley</vt:lpstr>
      <vt:lpstr>Cont.….</vt:lpstr>
      <vt:lpstr>Cont.…</vt:lpstr>
      <vt:lpstr>Afar Triangle </vt:lpstr>
      <vt:lpstr>Cont.…</vt:lpstr>
      <vt:lpstr>The Main Ethiopian Rift/Central Rift</vt:lpstr>
      <vt:lpstr>Cont.….</vt:lpstr>
      <vt:lpstr>The Chew Bahir Rift</vt:lpstr>
      <vt:lpstr>The Impacts of Relief on Biophysical and Socioeconomic Conditions</vt:lpstr>
      <vt:lpstr>Cont.…</vt:lpstr>
      <vt:lpstr>Cont.….</vt:lpstr>
      <vt:lpstr>Cont.…</vt:lpstr>
      <vt:lpstr>Cont.….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THREE The Topography of Ethiopia and The Horn</dc:title>
  <dc:creator>Windows User</dc:creator>
  <cp:lastModifiedBy>Bililign</cp:lastModifiedBy>
  <cp:revision>94</cp:revision>
  <dcterms:created xsi:type="dcterms:W3CDTF">2019-10-23T06:48:51Z</dcterms:created>
  <dcterms:modified xsi:type="dcterms:W3CDTF">2021-04-14T12:42:28Z</dcterms:modified>
</cp:coreProperties>
</file>