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4"/>
  </p:notesMasterIdLst>
  <p:sldIdLst>
    <p:sldId id="256" r:id="rId2"/>
    <p:sldId id="339" r:id="rId3"/>
    <p:sldId id="340" r:id="rId4"/>
    <p:sldId id="341" r:id="rId5"/>
    <p:sldId id="362" r:id="rId6"/>
    <p:sldId id="358" r:id="rId7"/>
    <p:sldId id="349" r:id="rId8"/>
    <p:sldId id="350" r:id="rId9"/>
    <p:sldId id="361" r:id="rId10"/>
    <p:sldId id="344" r:id="rId11"/>
    <p:sldId id="345" r:id="rId12"/>
    <p:sldId id="346" r:id="rId13"/>
    <p:sldId id="347" r:id="rId14"/>
    <p:sldId id="348" r:id="rId15"/>
    <p:sldId id="343" r:id="rId16"/>
    <p:sldId id="359" r:id="rId17"/>
    <p:sldId id="337" r:id="rId18"/>
    <p:sldId id="352" r:id="rId19"/>
    <p:sldId id="355" r:id="rId20"/>
    <p:sldId id="356" r:id="rId21"/>
    <p:sldId id="357" r:id="rId22"/>
    <p:sldId id="354" r:id="rId23"/>
    <p:sldId id="360" r:id="rId24"/>
    <p:sldId id="257" r:id="rId25"/>
    <p:sldId id="258" r:id="rId26"/>
    <p:sldId id="363" r:id="rId27"/>
    <p:sldId id="259" r:id="rId28"/>
    <p:sldId id="261" r:id="rId29"/>
    <p:sldId id="364" r:id="rId30"/>
    <p:sldId id="262" r:id="rId31"/>
    <p:sldId id="263" r:id="rId32"/>
    <p:sldId id="264" r:id="rId33"/>
    <p:sldId id="266" r:id="rId34"/>
    <p:sldId id="265" r:id="rId35"/>
    <p:sldId id="267" r:id="rId36"/>
    <p:sldId id="269" r:id="rId37"/>
    <p:sldId id="270" r:id="rId38"/>
    <p:sldId id="279" r:id="rId39"/>
    <p:sldId id="277" r:id="rId40"/>
    <p:sldId id="278" r:id="rId41"/>
    <p:sldId id="271" r:id="rId42"/>
    <p:sldId id="280" r:id="rId43"/>
    <p:sldId id="281" r:id="rId44"/>
    <p:sldId id="272" r:id="rId45"/>
    <p:sldId id="273" r:id="rId46"/>
    <p:sldId id="274" r:id="rId47"/>
    <p:sldId id="275" r:id="rId48"/>
    <p:sldId id="276" r:id="rId49"/>
    <p:sldId id="282" r:id="rId50"/>
    <p:sldId id="283" r:id="rId51"/>
    <p:sldId id="284" r:id="rId52"/>
    <p:sldId id="285" r:id="rId53"/>
    <p:sldId id="286" r:id="rId54"/>
    <p:sldId id="287" r:id="rId55"/>
    <p:sldId id="288" r:id="rId56"/>
    <p:sldId id="289" r:id="rId57"/>
    <p:sldId id="290" r:id="rId58"/>
    <p:sldId id="291" r:id="rId59"/>
    <p:sldId id="298" r:id="rId60"/>
    <p:sldId id="299" r:id="rId61"/>
    <p:sldId id="292" r:id="rId62"/>
    <p:sldId id="293" r:id="rId63"/>
    <p:sldId id="295" r:id="rId64"/>
    <p:sldId id="294" r:id="rId65"/>
    <p:sldId id="297" r:id="rId66"/>
    <p:sldId id="301" r:id="rId67"/>
    <p:sldId id="302" r:id="rId68"/>
    <p:sldId id="303" r:id="rId69"/>
    <p:sldId id="296" r:id="rId70"/>
    <p:sldId id="300" r:id="rId71"/>
    <p:sldId id="304" r:id="rId72"/>
    <p:sldId id="305" r:id="rId73"/>
    <p:sldId id="307" r:id="rId74"/>
    <p:sldId id="308" r:id="rId75"/>
    <p:sldId id="306" r:id="rId76"/>
    <p:sldId id="325" r:id="rId77"/>
    <p:sldId id="330" r:id="rId78"/>
    <p:sldId id="331" r:id="rId79"/>
    <p:sldId id="329" r:id="rId80"/>
    <p:sldId id="328" r:id="rId81"/>
    <p:sldId id="314" r:id="rId82"/>
    <p:sldId id="315" r:id="rId83"/>
    <p:sldId id="324" r:id="rId84"/>
    <p:sldId id="332" r:id="rId85"/>
    <p:sldId id="316" r:id="rId86"/>
    <p:sldId id="333" r:id="rId87"/>
    <p:sldId id="334" r:id="rId88"/>
    <p:sldId id="335" r:id="rId89"/>
    <p:sldId id="317" r:id="rId90"/>
    <p:sldId id="336" r:id="rId91"/>
    <p:sldId id="318" r:id="rId92"/>
    <p:sldId id="319" r:id="rId93"/>
  </p:sldIdLst>
  <p:sldSz cx="9144000" cy="6858000" type="screen4x3"/>
  <p:notesSz cx="6883400" cy="9294813"/>
  <p:defaultTextStyle>
    <a:defPPr>
      <a:defRPr lang="en-GB"/>
    </a:defPPr>
    <a:lvl1pPr algn="l" defTabSz="457200"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1pPr>
    <a:lvl2pPr marL="742950" indent="-285750" algn="l" defTabSz="457200"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2pPr>
    <a:lvl3pPr marL="1143000" indent="-228600" algn="l" defTabSz="457200"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3pPr>
    <a:lvl4pPr marL="1600200" indent="-228600" algn="l" defTabSz="457200"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4pPr>
    <a:lvl5pPr marL="2057400" indent="-228600" algn="l" defTabSz="457200"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5pPr>
    <a:lvl6pPr marL="2286000" algn="l" defTabSz="914400" rtl="0" eaLnBrk="1" latinLnBrk="0" hangingPunct="1">
      <a:defRPr kern="1200">
        <a:solidFill>
          <a:schemeClr val="bg1"/>
        </a:solidFill>
        <a:latin typeface="Arial" charset="0"/>
        <a:ea typeface="Microsoft YaHei" charset="-122"/>
        <a:cs typeface="+mn-cs"/>
      </a:defRPr>
    </a:lvl6pPr>
    <a:lvl7pPr marL="2743200" algn="l" defTabSz="914400" rtl="0" eaLnBrk="1" latinLnBrk="0" hangingPunct="1">
      <a:defRPr kern="1200">
        <a:solidFill>
          <a:schemeClr val="bg1"/>
        </a:solidFill>
        <a:latin typeface="Arial" charset="0"/>
        <a:ea typeface="Microsoft YaHei" charset="-122"/>
        <a:cs typeface="+mn-cs"/>
      </a:defRPr>
    </a:lvl7pPr>
    <a:lvl8pPr marL="3200400" algn="l" defTabSz="914400" rtl="0" eaLnBrk="1" latinLnBrk="0" hangingPunct="1">
      <a:defRPr kern="1200">
        <a:solidFill>
          <a:schemeClr val="bg1"/>
        </a:solidFill>
        <a:latin typeface="Arial" charset="0"/>
        <a:ea typeface="Microsoft YaHei" charset="-122"/>
        <a:cs typeface="+mn-cs"/>
      </a:defRPr>
    </a:lvl8pPr>
    <a:lvl9pPr marL="3657600" algn="l" defTabSz="914400" rtl="0" eaLnBrk="1" latinLnBrk="0" hangingPunct="1">
      <a:defRPr kern="1200">
        <a:solidFill>
          <a:schemeClr val="bg1"/>
        </a:solidFill>
        <a:latin typeface="Arial" charset="0"/>
        <a:ea typeface="Microsoft YaHei"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28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98900" y="0"/>
            <a:ext cx="2982913" cy="465138"/>
          </a:xfrm>
          <a:prstGeom prst="rect">
            <a:avLst/>
          </a:prstGeom>
        </p:spPr>
        <p:txBody>
          <a:bodyPr vert="horz" lIns="91440" tIns="45720" rIns="91440" bIns="45720" rtlCol="0"/>
          <a:lstStyle>
            <a:lvl1pPr algn="r">
              <a:defRPr sz="1200"/>
            </a:lvl1pPr>
          </a:lstStyle>
          <a:p>
            <a:fld id="{400C84E6-2C9C-49B7-BE95-CB65DAF3AE34}" type="datetimeFigureOut">
              <a:rPr lang="en-US" smtClean="0"/>
              <a:pPr/>
              <a:t>2019-11-30</a:t>
            </a:fld>
            <a:endParaRPr lang="en-US"/>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8975" y="4414838"/>
            <a:ext cx="5505450" cy="418306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8088"/>
            <a:ext cx="2982913" cy="4651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98900" y="8828088"/>
            <a:ext cx="2982913" cy="465137"/>
          </a:xfrm>
          <a:prstGeom prst="rect">
            <a:avLst/>
          </a:prstGeom>
        </p:spPr>
        <p:txBody>
          <a:bodyPr vert="horz" lIns="91440" tIns="45720" rIns="91440" bIns="45720" rtlCol="0" anchor="b"/>
          <a:lstStyle>
            <a:lvl1pPr algn="r">
              <a:defRPr sz="1200"/>
            </a:lvl1pPr>
          </a:lstStyle>
          <a:p>
            <a:fld id="{1A4506D7-A779-49DD-9495-9044B4A10ED4}" type="slidenum">
              <a:rPr lang="en-US" smtClean="0"/>
              <a:pPr/>
              <a:t>‹#›</a:t>
            </a:fld>
            <a:endParaRPr lang="en-US"/>
          </a:p>
        </p:txBody>
      </p:sp>
    </p:spTree>
    <p:extLst>
      <p:ext uri="{BB962C8B-B14F-4D97-AF65-F5344CB8AC3E}">
        <p14:creationId xmlns:p14="http://schemas.microsoft.com/office/powerpoint/2010/main" val="3952788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75BB9F3-A011-497B-853B-804A018ABD1B}"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75BB9F3-A011-497B-853B-804A018ABD1B}"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75BB9F3-A011-497B-853B-804A018ABD1B}" type="slidenum">
              <a:rPr lang="en-US" smtClean="0"/>
              <a:pPr/>
              <a:t>27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75BB9F3-A011-497B-853B-804A018ABD1B}" type="slidenum">
              <a:rPr lang="en-US" smtClean="0"/>
              <a:pPr/>
              <a:t>31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DF0D9E96-26F8-4510-97C3-B0C1795FC62E}" type="slidenum">
              <a:rPr lang="en-US"/>
              <a:pPr/>
              <a:t>44</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idx="10"/>
          </p:nvPr>
        </p:nvSpPr>
        <p:spPr>
          <a:ln/>
        </p:spPr>
        <p:txBody>
          <a:bodyPr/>
          <a:lstStyle>
            <a:lvl1pPr>
              <a:defRPr/>
            </a:lvl1pPr>
          </a:lstStyle>
          <a:p>
            <a:pPr>
              <a:defRPr/>
            </a:pPr>
            <a:r>
              <a:rPr lang="en-US" altLang="en-US"/>
              <a:t>www.hu.edu.et</a:t>
            </a:r>
          </a:p>
        </p:txBody>
      </p:sp>
      <p:sp>
        <p:nvSpPr>
          <p:cNvPr id="3" name="Rectangle 7"/>
          <p:cNvSpPr>
            <a:spLocks noGrp="1" noChangeArrowheads="1"/>
          </p:cNvSpPr>
          <p:nvPr>
            <p:ph type="ftr" idx="11"/>
          </p:nvPr>
        </p:nvSpPr>
        <p:spPr>
          <a:ln/>
        </p:spPr>
        <p:txBody>
          <a:bodyPr/>
          <a:lstStyle>
            <a:lvl1pPr>
              <a:defRPr/>
            </a:lvl1pPr>
          </a:lstStyle>
          <a:p>
            <a:pPr>
              <a:defRPr/>
            </a:pPr>
            <a:r>
              <a:rPr lang="en-US" altLang="en-US"/>
              <a:t>Ever to Excel!</a:t>
            </a:r>
          </a:p>
        </p:txBody>
      </p:sp>
      <p:sp>
        <p:nvSpPr>
          <p:cNvPr id="4" name="Rectangle 8"/>
          <p:cNvSpPr>
            <a:spLocks noGrp="1" noChangeArrowheads="1"/>
          </p:cNvSpPr>
          <p:nvPr>
            <p:ph type="sldNum" idx="12"/>
          </p:nvPr>
        </p:nvSpPr>
        <p:spPr>
          <a:ln/>
        </p:spPr>
        <p:txBody>
          <a:bodyPr/>
          <a:lstStyle>
            <a:lvl1pPr>
              <a:defRPr/>
            </a:lvl1pPr>
          </a:lstStyle>
          <a:p>
            <a:pPr>
              <a:defRPr/>
            </a:pPr>
            <a:fld id="{A45C5F06-E1DA-4431-B02D-6F1AE5B92691}"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809930-6F50-4BEF-9102-DC37B61CD850}" type="datetimeFigureOut">
              <a:rPr lang="en-US" smtClean="0"/>
              <a:pPr/>
              <a:t>2019-11-30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584830-DC48-4A94-90D3-35691D0BB90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809930-6F50-4BEF-9102-DC37B61CD850}" type="datetimeFigureOut">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84830-DC48-4A94-90D3-35691D0BB90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809930-6F50-4BEF-9102-DC37B61CD850}" type="datetimeFigureOut">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84830-DC48-4A94-90D3-35691D0BB90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1DDB981-83D4-4E0B-B225-8FDC64C43691}" type="datetimeFigureOut">
              <a:rPr lang="en-US" smtClean="0"/>
              <a:pPr/>
              <a:t>2019-11-30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BBE5B7-72CD-4C14-A1DB-88D70DDD4B6F}"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5741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Freeform 1"/>
          <p:cNvSpPr>
            <a:spLocks noChangeArrowheads="1"/>
          </p:cNvSpPr>
          <p:nvPr/>
        </p:nvSpPr>
        <p:spPr bwMode="auto">
          <a:xfrm>
            <a:off x="0" y="5445125"/>
            <a:ext cx="9144000" cy="1414463"/>
          </a:xfrm>
          <a:custGeom>
            <a:avLst/>
            <a:gdLst>
              <a:gd name="T0" fmla="*/ 2147483647 w 5760"/>
              <a:gd name="T1" fmla="*/ 2147483647 h 891"/>
              <a:gd name="T2" fmla="*/ 2147483647 w 5760"/>
              <a:gd name="T3" fmla="*/ 0 h 891"/>
              <a:gd name="T4" fmla="*/ 2147483647 w 5760"/>
              <a:gd name="T5" fmla="*/ 1577618370 h 891"/>
              <a:gd name="T6" fmla="*/ 0 w 5760"/>
              <a:gd name="T7" fmla="*/ 90725657 h 891"/>
              <a:gd name="T8" fmla="*/ 0 w 5760"/>
              <a:gd name="T9" fmla="*/ 2147483647 h 891"/>
              <a:gd name="T10" fmla="*/ 2147483647 w 5760"/>
              <a:gd name="T11" fmla="*/ 2147483647 h 8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60" h="891">
                <a:moveTo>
                  <a:pt x="5760" y="885"/>
                </a:moveTo>
                <a:lnTo>
                  <a:pt x="5760" y="0"/>
                </a:lnTo>
                <a:cubicBezTo>
                  <a:pt x="4888" y="573"/>
                  <a:pt x="3696" y="609"/>
                  <a:pt x="2832" y="626"/>
                </a:cubicBezTo>
                <a:cubicBezTo>
                  <a:pt x="1968" y="643"/>
                  <a:pt x="640" y="474"/>
                  <a:pt x="0" y="36"/>
                </a:cubicBezTo>
                <a:lnTo>
                  <a:pt x="0" y="891"/>
                </a:lnTo>
                <a:lnTo>
                  <a:pt x="5760" y="885"/>
                </a:lnTo>
                <a:close/>
              </a:path>
            </a:pathLst>
          </a:custGeom>
          <a:gradFill rotWithShape="0">
            <a:gsLst>
              <a:gs pos="0">
                <a:srgbClr val="48BDEC"/>
              </a:gs>
              <a:gs pos="100000">
                <a:srgbClr val="E3F5FC"/>
              </a:gs>
            </a:gsLst>
            <a:lin ang="5400000" scaled="1"/>
          </a:gradFill>
          <a:ln w="9525" cap="flat">
            <a:noFill/>
            <a:round/>
            <a:headEnd/>
            <a:tailEnd/>
          </a:ln>
          <a:effectLst/>
        </p:spPr>
        <p:txBody>
          <a:bodyPr wrap="none" anchor="ctr"/>
          <a:lstStyle/>
          <a:p>
            <a:endParaRPr lang="en-US"/>
          </a:p>
        </p:txBody>
      </p:sp>
      <p:graphicFrame>
        <p:nvGraphicFramePr>
          <p:cNvPr id="1027" name="Object 2"/>
          <p:cNvGraphicFramePr>
            <a:graphicFrameLocks noChangeAspect="1"/>
          </p:cNvGraphicFramePr>
          <p:nvPr/>
        </p:nvGraphicFramePr>
        <p:xfrm>
          <a:off x="0" y="0"/>
          <a:ext cx="9144000" cy="692150"/>
        </p:xfrm>
        <a:graphic>
          <a:graphicData uri="http://schemas.openxmlformats.org/presentationml/2006/ole">
            <mc:AlternateContent xmlns:mc="http://schemas.openxmlformats.org/markup-compatibility/2006">
              <mc:Choice xmlns:v="urn:schemas-microsoft-com:vml" Requires="v">
                <p:oleObj spid="_x0000_s1077" r:id="rId8" imgW="7390476" imgH="913963" progId="">
                  <p:embed/>
                </p:oleObj>
              </mc:Choice>
              <mc:Fallback>
                <p:oleObj r:id="rId8" imgW="7390476" imgH="913963" progId="">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9144000" cy="69215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1028" name="Rectangle 3"/>
          <p:cNvSpPr>
            <a:spLocks noChangeArrowheads="1"/>
          </p:cNvSpPr>
          <p:nvPr/>
        </p:nvSpPr>
        <p:spPr bwMode="auto">
          <a:xfrm>
            <a:off x="0" y="6538913"/>
            <a:ext cx="9144000" cy="333375"/>
          </a:xfrm>
          <a:prstGeom prst="rect">
            <a:avLst/>
          </a:prstGeom>
          <a:gradFill rotWithShape="0">
            <a:gsLst>
              <a:gs pos="0">
                <a:srgbClr val="48BDEC"/>
              </a:gs>
              <a:gs pos="100000">
                <a:srgbClr val="1640B6"/>
              </a:gs>
            </a:gsLst>
            <a:lin ang="10800000" scaled="1"/>
          </a:gradFill>
          <a:ln w="9525">
            <a:noFill/>
            <a:round/>
            <a:headEnd/>
            <a:tailEnd/>
          </a:ln>
          <a:effectLst/>
        </p:spPr>
        <p:txBody>
          <a:bodyPr wrap="none" anchor="ctr"/>
          <a:lstStyle/>
          <a:p>
            <a:endParaRPr lang="en-US"/>
          </a:p>
        </p:txBody>
      </p:sp>
      <p:sp>
        <p:nvSpPr>
          <p:cNvPr id="1029" name="Rectangle 4"/>
          <p:cNvSpPr>
            <a:spLocks noChangeArrowheads="1"/>
          </p:cNvSpPr>
          <p:nvPr/>
        </p:nvSpPr>
        <p:spPr bwMode="auto">
          <a:xfrm>
            <a:off x="0" y="692150"/>
            <a:ext cx="9144000" cy="73025"/>
          </a:xfrm>
          <a:prstGeom prst="rect">
            <a:avLst/>
          </a:prstGeom>
          <a:gradFill rotWithShape="0">
            <a:gsLst>
              <a:gs pos="0">
                <a:srgbClr val="48BDEC"/>
              </a:gs>
              <a:gs pos="50000">
                <a:srgbClr val="CDEDFA"/>
              </a:gs>
              <a:gs pos="100000">
                <a:srgbClr val="48BDEC"/>
              </a:gs>
            </a:gsLst>
            <a:lin ang="10800000" scaled="1"/>
          </a:gradFill>
          <a:ln w="9525">
            <a:noFill/>
            <a:round/>
            <a:headEnd/>
            <a:tailEnd/>
          </a:ln>
          <a:effectLst/>
        </p:spPr>
        <p:txBody>
          <a:bodyPr wrap="none" anchor="ctr"/>
          <a:lstStyle/>
          <a:p>
            <a:endParaRPr lang="en-US"/>
          </a:p>
        </p:txBody>
      </p:sp>
      <p:sp>
        <p:nvSpPr>
          <p:cNvPr id="1030" name="Rectangle 5"/>
          <p:cNvSpPr>
            <a:spLocks noGrp="1" noChangeArrowheads="1"/>
          </p:cNvSpPr>
          <p:nvPr>
            <p:ph type="body" idx="1"/>
          </p:nvPr>
        </p:nvSpPr>
        <p:spPr bwMode="auto">
          <a:xfrm>
            <a:off x="457200" y="900113"/>
            <a:ext cx="8228013" cy="5246687"/>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ltLang="en-US" dirty="0" smtClean="0"/>
              <a:t>Click to edit the outline text format</a:t>
            </a:r>
          </a:p>
          <a:p>
            <a:pPr lvl="1"/>
            <a:r>
              <a:rPr lang="en-GB" altLang="en-US" dirty="0" smtClean="0"/>
              <a:t>Second Outline Level</a:t>
            </a:r>
          </a:p>
          <a:p>
            <a:pPr lvl="2"/>
            <a:r>
              <a:rPr lang="en-GB" altLang="en-US" dirty="0" smtClean="0"/>
              <a:t>Third Outline Level</a:t>
            </a:r>
          </a:p>
          <a:p>
            <a:pPr lvl="3"/>
            <a:r>
              <a:rPr lang="en-GB" altLang="en-US" dirty="0" smtClean="0"/>
              <a:t>Fourth Outline Level</a:t>
            </a:r>
          </a:p>
          <a:p>
            <a:pPr lvl="4"/>
            <a:r>
              <a:rPr lang="en-GB" altLang="en-US" dirty="0" smtClean="0"/>
              <a:t>Fifth Outline Level</a:t>
            </a:r>
          </a:p>
          <a:p>
            <a:pPr lvl="4"/>
            <a:r>
              <a:rPr lang="en-GB" altLang="en-US" dirty="0" smtClean="0"/>
              <a:t>Sixth Outline Level</a:t>
            </a:r>
          </a:p>
          <a:p>
            <a:pPr lvl="4"/>
            <a:r>
              <a:rPr lang="en-GB" altLang="en-US" dirty="0" smtClean="0"/>
              <a:t>Seventh Outline Level</a:t>
            </a:r>
          </a:p>
          <a:p>
            <a:pPr lvl="4"/>
            <a:r>
              <a:rPr lang="en-GB" altLang="en-US" dirty="0" smtClean="0"/>
              <a:t>Eighth Outline Level</a:t>
            </a:r>
          </a:p>
          <a:p>
            <a:pPr lvl="4"/>
            <a:r>
              <a:rPr lang="en-GB" altLang="en-US" dirty="0" smtClean="0"/>
              <a:t>Ninth Outline Level</a:t>
            </a:r>
          </a:p>
        </p:txBody>
      </p:sp>
      <p:sp>
        <p:nvSpPr>
          <p:cNvPr id="2" name="Rectangle 6"/>
          <p:cNvSpPr>
            <a:spLocks noGrp="1" noChangeArrowheads="1"/>
          </p:cNvSpPr>
          <p:nvPr>
            <p:ph type="dt"/>
          </p:nvPr>
        </p:nvSpPr>
        <p:spPr bwMode="auto">
          <a:xfrm>
            <a:off x="427038" y="6551613"/>
            <a:ext cx="2132012" cy="319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mtClean="0">
                <a:solidFill>
                  <a:srgbClr val="000000"/>
                </a:solidFill>
                <a:cs typeface="Arial Unicode MS" charset="0"/>
              </a:defRPr>
            </a:lvl1pPr>
          </a:lstStyle>
          <a:p>
            <a:pPr>
              <a:defRPr/>
            </a:pPr>
            <a:r>
              <a:rPr lang="en-US" altLang="en-US"/>
              <a:t>www.hu.edu.et</a:t>
            </a:r>
          </a:p>
        </p:txBody>
      </p:sp>
      <p:sp>
        <p:nvSpPr>
          <p:cNvPr id="1031" name="Rectangle 7"/>
          <p:cNvSpPr>
            <a:spLocks noGrp="1" noChangeArrowheads="1"/>
          </p:cNvSpPr>
          <p:nvPr>
            <p:ph type="ftr"/>
          </p:nvPr>
        </p:nvSpPr>
        <p:spPr bwMode="auto">
          <a:xfrm>
            <a:off x="5943600" y="6537325"/>
            <a:ext cx="3198813"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smtClean="0">
                <a:solidFill>
                  <a:srgbClr val="000000"/>
                </a:solidFill>
                <a:cs typeface="+mj-cs"/>
              </a:defRPr>
            </a:lvl1pPr>
          </a:lstStyle>
          <a:p>
            <a:pPr>
              <a:defRPr/>
            </a:pPr>
            <a:r>
              <a:rPr lang="en-US" altLang="en-US"/>
              <a:t>Ever to Excel!</a:t>
            </a:r>
          </a:p>
        </p:txBody>
      </p:sp>
      <p:sp>
        <p:nvSpPr>
          <p:cNvPr id="1032" name="Rectangle 8"/>
          <p:cNvSpPr>
            <a:spLocks noGrp="1" noChangeArrowheads="1"/>
          </p:cNvSpPr>
          <p:nvPr>
            <p:ph type="sldNum"/>
          </p:nvPr>
        </p:nvSpPr>
        <p:spPr bwMode="auto">
          <a:xfrm>
            <a:off x="3276600" y="6537325"/>
            <a:ext cx="2132013"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mtClean="0">
                <a:solidFill>
                  <a:srgbClr val="000000"/>
                </a:solidFill>
                <a:cs typeface="Arial Unicode MS" charset="0"/>
              </a:defRPr>
            </a:lvl1pPr>
          </a:lstStyle>
          <a:p>
            <a:pPr>
              <a:defRPr/>
            </a:pPr>
            <a:fld id="{A833D6DF-9DE5-4118-9132-1E3BFF1CDED2}" type="slidenum">
              <a:rPr lang="en-US" altLang="en-US"/>
              <a:pPr>
                <a:defRPr/>
              </a:pPr>
              <a:t>‹#›</a:t>
            </a:fld>
            <a:endParaRPr lang="en-US" altLang="en-US"/>
          </a:p>
        </p:txBody>
      </p:sp>
      <p:sp>
        <p:nvSpPr>
          <p:cNvPr id="1034" name="Rectangle 9"/>
          <p:cNvSpPr>
            <a:spLocks noGrp="1" noChangeArrowheads="1"/>
          </p:cNvSpPr>
          <p:nvPr>
            <p:ph type="title"/>
          </p:nvPr>
        </p:nvSpPr>
        <p:spPr bwMode="auto">
          <a:xfrm>
            <a:off x="1143000" y="150813"/>
            <a:ext cx="6323013" cy="561975"/>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pic>
        <p:nvPicPr>
          <p:cNvPr id="1035" name="Picture 10"/>
          <p:cNvPicPr>
            <a:picLocks noChangeAspect="1" noChangeArrowheads="1"/>
          </p:cNvPicPr>
          <p:nvPr/>
        </p:nvPicPr>
        <p:blipFill>
          <a:blip r:embed="rId10" cstate="print"/>
          <a:srcRect/>
          <a:stretch>
            <a:fillRect/>
          </a:stretch>
        </p:blipFill>
        <p:spPr bwMode="auto">
          <a:xfrm>
            <a:off x="304800" y="0"/>
            <a:ext cx="838200" cy="820738"/>
          </a:xfrm>
          <a:prstGeom prst="rect">
            <a:avLst/>
          </a:prstGeom>
          <a:noFill/>
          <a:ln w="9525">
            <a:noFill/>
            <a:round/>
            <a:headEnd/>
            <a:tailEnd/>
          </a:ln>
          <a:effectLst/>
        </p:spPr>
      </p:pic>
      <p:sp>
        <p:nvSpPr>
          <p:cNvPr id="1036" name="Text Box 11"/>
          <p:cNvSpPr txBox="1">
            <a:spLocks noChangeArrowheads="1"/>
          </p:cNvSpPr>
          <p:nvPr/>
        </p:nvSpPr>
        <p:spPr bwMode="auto">
          <a:xfrm>
            <a:off x="1136650" y="384175"/>
            <a:ext cx="1792288" cy="306388"/>
          </a:xfrm>
          <a:prstGeom prst="rect">
            <a:avLst/>
          </a:prstGeom>
          <a:noFill/>
          <a:ln w="9525">
            <a:noFill/>
            <a:round/>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hf sldNum="0" hdr="0"/>
  <p:txStyles>
    <p:titleStyle>
      <a:lvl1pPr algn="ctr" defTabSz="457200" rtl="0" eaLnBrk="1" fontAlgn="base" hangingPunct="1">
        <a:spcBef>
          <a:spcPct val="0"/>
        </a:spcBef>
        <a:spcAft>
          <a:spcPct val="0"/>
        </a:spcAft>
        <a:buClr>
          <a:srgbClr val="000000"/>
        </a:buClr>
        <a:buSzPct val="100000"/>
        <a:buFont typeface="Times New Roman" pitchFamily="16" charset="0"/>
        <a:defRPr sz="2800" b="1">
          <a:solidFill>
            <a:srgbClr val="FFFFFF"/>
          </a:solidFill>
          <a:latin typeface="+mj-lt"/>
          <a:ea typeface="+mj-ea"/>
          <a:cs typeface="+mj-cs"/>
        </a:defRPr>
      </a:lvl1pPr>
      <a:lvl2pPr algn="ctr" defTabSz="457200" rtl="0" eaLnBrk="1" fontAlgn="base" hangingPunct="1">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2pPr>
      <a:lvl3pPr algn="ctr" defTabSz="457200" rtl="0" eaLnBrk="1" fontAlgn="base" hangingPunct="1">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3pPr>
      <a:lvl4pPr algn="ctr" defTabSz="457200" rtl="0" eaLnBrk="1" fontAlgn="base" hangingPunct="1">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4pPr>
      <a:lvl5pPr algn="ctr" defTabSz="457200" rtl="0" eaLnBrk="1" fontAlgn="base" hangingPunct="1">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9pPr>
    </p:titleStyle>
    <p:bodyStyle>
      <a:lvl1pPr marL="342900" indent="-342900" algn="l" defTabSz="457200" rtl="0" eaLnBrk="1" fontAlgn="base" hangingPunct="1">
        <a:spcBef>
          <a:spcPts val="700"/>
        </a:spcBef>
        <a:spcAft>
          <a:spcPct val="0"/>
        </a:spcAft>
        <a:buClr>
          <a:srgbClr val="000000"/>
        </a:buClr>
        <a:buSzPct val="100000"/>
        <a:buFont typeface="Times New Roman" pitchFamily="16" charset="0"/>
        <a:defRPr sz="2800" b="1">
          <a:solidFill>
            <a:srgbClr val="2B166E"/>
          </a:solidFill>
          <a:latin typeface="+mn-lt"/>
          <a:ea typeface="+mn-ea"/>
          <a:cs typeface="+mn-cs"/>
        </a:defRPr>
      </a:lvl1pPr>
      <a:lvl2pPr marL="742950" indent="-285750" algn="l" defTabSz="457200" rtl="0" eaLnBrk="1" fontAlgn="base" hangingPunct="1">
        <a:spcBef>
          <a:spcPts val="700"/>
        </a:spcBef>
        <a:spcAft>
          <a:spcPct val="0"/>
        </a:spcAft>
        <a:buClr>
          <a:srgbClr val="000000"/>
        </a:buClr>
        <a:buSzPct val="100000"/>
        <a:buFont typeface="Times New Roman" pitchFamily="16" charset="0"/>
        <a:defRPr sz="2800">
          <a:solidFill>
            <a:srgbClr val="2B166E"/>
          </a:solidFill>
          <a:latin typeface="+mj-lt"/>
          <a:ea typeface="+mn-ea"/>
        </a:defRPr>
      </a:lvl2pPr>
      <a:lvl3pPr marL="1143000" indent="-228600" algn="l" defTabSz="457200" rtl="0" eaLnBrk="1" fontAlgn="base" hangingPunct="1">
        <a:spcBef>
          <a:spcPts val="600"/>
        </a:spcBef>
        <a:spcAft>
          <a:spcPct val="0"/>
        </a:spcAft>
        <a:buClr>
          <a:srgbClr val="000000"/>
        </a:buClr>
        <a:buSzPct val="100000"/>
        <a:buFont typeface="Times New Roman" pitchFamily="16" charset="0"/>
        <a:defRPr sz="2400">
          <a:solidFill>
            <a:srgbClr val="2B166E"/>
          </a:solidFill>
          <a:latin typeface="+mj-lt"/>
          <a:ea typeface="+mn-ea"/>
        </a:defRPr>
      </a:lvl3pPr>
      <a:lvl4pPr marL="1600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2B166E"/>
          </a:solidFill>
          <a:latin typeface="+mj-lt"/>
          <a:ea typeface="+mn-ea"/>
        </a:defRPr>
      </a:lvl4pPr>
      <a:lvl5pPr marL="20574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2B166E"/>
          </a:solidFill>
          <a:latin typeface="+mj-lt"/>
          <a:ea typeface="+mn-ea"/>
        </a:defRPr>
      </a:lvl5pPr>
      <a:lvl6pPr marL="25146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2B166E"/>
          </a:solidFill>
          <a:latin typeface="+mj-lt"/>
          <a:ea typeface="+mn-ea"/>
        </a:defRPr>
      </a:lvl6pPr>
      <a:lvl7pPr marL="29718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2B166E"/>
          </a:solidFill>
          <a:latin typeface="+mj-lt"/>
          <a:ea typeface="+mn-ea"/>
        </a:defRPr>
      </a:lvl7pPr>
      <a:lvl8pPr marL="34290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2B166E"/>
          </a:solidFill>
          <a:latin typeface="+mj-lt"/>
          <a:ea typeface="+mn-ea"/>
        </a:defRPr>
      </a:lvl8pPr>
      <a:lvl9pPr marL="3886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2B166E"/>
          </a:solidFill>
          <a:latin typeface="+mj-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audio" Target="../media/audio1.wav"/><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p>
            <a:pPr>
              <a:defRPr/>
            </a:pPr>
            <a:r>
              <a:rPr lang="en-US" altLang="en-US" smtClean="0"/>
              <a:t>www.hu.edu.et</a:t>
            </a:r>
            <a:endParaRPr lang="en-US" altLang="en-US"/>
          </a:p>
        </p:txBody>
      </p:sp>
      <p:sp>
        <p:nvSpPr>
          <p:cNvPr id="3" name="Footer Placeholder 2"/>
          <p:cNvSpPr>
            <a:spLocks noGrp="1"/>
          </p:cNvSpPr>
          <p:nvPr>
            <p:ph type="ftr" idx="11"/>
          </p:nvPr>
        </p:nvSpPr>
        <p:spPr/>
        <p:txBody>
          <a:bodyPr/>
          <a:lstStyle/>
          <a:p>
            <a:pPr>
              <a:defRPr/>
            </a:pPr>
            <a:r>
              <a:rPr lang="en-US" altLang="en-US" smtClean="0"/>
              <a:t>Ever to Excel!</a:t>
            </a:r>
            <a:endParaRPr lang="en-US" altLang="en-US"/>
          </a:p>
        </p:txBody>
      </p:sp>
      <p:sp>
        <p:nvSpPr>
          <p:cNvPr id="4" name="Rectangle 3"/>
          <p:cNvSpPr/>
          <p:nvPr/>
        </p:nvSpPr>
        <p:spPr>
          <a:xfrm>
            <a:off x="685800" y="1295400"/>
            <a:ext cx="7848600" cy="2739211"/>
          </a:xfrm>
          <a:prstGeom prst="rect">
            <a:avLst/>
          </a:prstGeom>
        </p:spPr>
        <p:txBody>
          <a:bodyPr wrap="square">
            <a:spAutoFit/>
          </a:bodyPr>
          <a:lstStyle/>
          <a:p>
            <a:pPr algn="ctr"/>
            <a:r>
              <a:rPr lang="en-US" sz="3200" b="1" dirty="0" smtClean="0">
                <a:solidFill>
                  <a:srgbClr val="FF0000"/>
                </a:solidFill>
                <a:latin typeface="Times New Roman" pitchFamily="18" charset="0"/>
                <a:cs typeface="Times New Roman" pitchFamily="18" charset="0"/>
              </a:rPr>
              <a:t>CHAPTER FOUR </a:t>
            </a:r>
          </a:p>
          <a:p>
            <a:pPr algn="ctr"/>
            <a:endParaRPr lang="en-US" sz="2800" dirty="0" smtClean="0">
              <a:solidFill>
                <a:srgbClr val="FF0000"/>
              </a:solidFill>
            </a:endParaRPr>
          </a:p>
          <a:p>
            <a:pPr algn="ctr"/>
            <a:r>
              <a:rPr lang="en-US" sz="2800" dirty="0" smtClean="0">
                <a:solidFill>
                  <a:schemeClr val="tx1"/>
                </a:solidFill>
                <a:latin typeface="Times New Roman" pitchFamily="18" charset="0"/>
                <a:cs typeface="Times New Roman" pitchFamily="18" charset="0"/>
              </a:rPr>
              <a:t>DRAINAGE SYSTEMS </a:t>
            </a:r>
          </a:p>
          <a:p>
            <a:pPr algn="ctr"/>
            <a:r>
              <a:rPr lang="en-US" sz="2800" dirty="0" smtClean="0">
                <a:solidFill>
                  <a:schemeClr val="tx1"/>
                </a:solidFill>
                <a:latin typeface="Times New Roman" pitchFamily="18" charset="0"/>
                <a:cs typeface="Times New Roman" pitchFamily="18" charset="0"/>
              </a:rPr>
              <a:t>AND </a:t>
            </a:r>
          </a:p>
          <a:p>
            <a:pPr algn="ctr"/>
            <a:r>
              <a:rPr lang="en-US" sz="2800" dirty="0" smtClean="0">
                <a:solidFill>
                  <a:schemeClr val="tx1"/>
                </a:solidFill>
                <a:latin typeface="Times New Roman" pitchFamily="18" charset="0"/>
                <a:cs typeface="Times New Roman" pitchFamily="18" charset="0"/>
              </a:rPr>
              <a:t>WATER RESOURCE OF </a:t>
            </a:r>
          </a:p>
          <a:p>
            <a:pPr algn="ctr"/>
            <a:r>
              <a:rPr lang="en-US" sz="2800" dirty="0" smtClean="0">
                <a:solidFill>
                  <a:schemeClr val="tx1"/>
                </a:solidFill>
                <a:latin typeface="Times New Roman" pitchFamily="18" charset="0"/>
                <a:cs typeface="Times New Roman" pitchFamily="18" charset="0"/>
              </a:rPr>
              <a:t>ETHIOPIA AND THE HORN </a:t>
            </a:r>
            <a:endParaRPr lang="en-US" sz="28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solidFill>
                  <a:srgbClr val="FF0000"/>
                </a:solidFill>
              </a:rPr>
              <a:t/>
            </a:r>
            <a:br>
              <a:rPr lang="en-US" b="0" dirty="0" smtClean="0">
                <a:solidFill>
                  <a:srgbClr val="FF0000"/>
                </a:solidFill>
              </a:rPr>
            </a:br>
            <a:r>
              <a:rPr lang="en-US" sz="3200" b="0" dirty="0" smtClean="0">
                <a:solidFill>
                  <a:schemeClr val="tx1"/>
                </a:solidFill>
                <a:latin typeface="Times New Roman" pitchFamily="18" charset="0"/>
                <a:cs typeface="Times New Roman" pitchFamily="18" charset="0"/>
              </a:rPr>
              <a:t>The </a:t>
            </a:r>
            <a:r>
              <a:rPr lang="en-US" sz="3200" b="0" dirty="0">
                <a:solidFill>
                  <a:schemeClr val="tx1"/>
                </a:solidFill>
                <a:latin typeface="Times New Roman" pitchFamily="18" charset="0"/>
                <a:cs typeface="Times New Roman" pitchFamily="18" charset="0"/>
              </a:rPr>
              <a:t>Western Drainage Systems </a:t>
            </a:r>
            <a:br>
              <a:rPr lang="en-US" sz="3200" b="0" dirty="0">
                <a:solidFill>
                  <a:schemeClr val="tx1"/>
                </a:solidFill>
                <a:latin typeface="Times New Roman" pitchFamily="18" charset="0"/>
                <a:cs typeface="Times New Roman" pitchFamily="18" charset="0"/>
              </a:rPr>
            </a:b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76200" y="762001"/>
            <a:ext cx="8915400" cy="5715000"/>
          </a:xfrm>
        </p:spPr>
        <p:txBody>
          <a:bodyPr/>
          <a:lstStyle/>
          <a:p>
            <a:pPr marL="457200" indent="-457200" algn="just">
              <a:buFont typeface="Wingdings" pitchFamily="2" charset="2"/>
              <a:buChar char="v"/>
            </a:pPr>
            <a:r>
              <a:rPr lang="en-US" sz="2600" b="0" dirty="0" smtClean="0">
                <a:solidFill>
                  <a:schemeClr val="tx1"/>
                </a:solidFill>
                <a:latin typeface="Times New Roman" pitchFamily="18" charset="0"/>
                <a:cs typeface="Times New Roman" pitchFamily="18" charset="0"/>
              </a:rPr>
              <a:t>The largest of all drainage systems </a:t>
            </a:r>
          </a:p>
          <a:p>
            <a:pPr marL="857250" lvl="1" indent="-457200" algn="just">
              <a:buFont typeface="Wingdings" pitchFamily="2" charset="2"/>
              <a:buChar char="Ø"/>
            </a:pPr>
            <a:r>
              <a:rPr lang="en-US" sz="2400" b="0" dirty="0" smtClean="0">
                <a:solidFill>
                  <a:schemeClr val="tx1"/>
                </a:solidFill>
                <a:latin typeface="Times New Roman" pitchFamily="18" charset="0"/>
                <a:cs typeface="Times New Roman" pitchFamily="18" charset="0"/>
              </a:rPr>
              <a:t>draining </a:t>
            </a:r>
            <a:r>
              <a:rPr lang="en-US" sz="2400" b="0" dirty="0" smtClean="0">
                <a:solidFill>
                  <a:srgbClr val="FF0000"/>
                </a:solidFill>
                <a:latin typeface="Times New Roman" pitchFamily="18" charset="0"/>
                <a:cs typeface="Times New Roman" pitchFamily="18" charset="0"/>
              </a:rPr>
              <a:t>40 percent of the total area of the country</a:t>
            </a:r>
            <a:endParaRPr lang="en-US" sz="2400" b="0" dirty="0">
              <a:solidFill>
                <a:schemeClr val="tx1"/>
              </a:solidFill>
              <a:latin typeface="Times New Roman" pitchFamily="18" charset="0"/>
              <a:cs typeface="Times New Roman" pitchFamily="18" charset="0"/>
            </a:endParaRPr>
          </a:p>
          <a:p>
            <a:pPr marL="857250" lvl="1" indent="-457200" algn="just">
              <a:buFont typeface="Wingdings" pitchFamily="2" charset="2"/>
              <a:buChar char="Ø"/>
            </a:pPr>
            <a:r>
              <a:rPr lang="en-US" sz="2400" b="0" dirty="0" smtClean="0">
                <a:solidFill>
                  <a:srgbClr val="FF0000"/>
                </a:solidFill>
                <a:latin typeface="Times New Roman" pitchFamily="18" charset="0"/>
                <a:cs typeface="Times New Roman" pitchFamily="18" charset="0"/>
              </a:rPr>
              <a:t>carry 60 percent of the annual water flow</a:t>
            </a:r>
            <a:r>
              <a:rPr lang="en-US" sz="2400" b="0" dirty="0" smtClean="0">
                <a:solidFill>
                  <a:schemeClr val="tx1"/>
                </a:solidFill>
                <a:latin typeface="Times New Roman" pitchFamily="18" charset="0"/>
                <a:cs typeface="Times New Roman" pitchFamily="18" charset="0"/>
              </a:rPr>
              <a:t>.</a:t>
            </a:r>
          </a:p>
          <a:p>
            <a:pPr marL="457200" indent="-457200" algn="just">
              <a:buFont typeface="Wingdings" pitchFamily="2" charset="2"/>
              <a:buChar char="v"/>
            </a:pPr>
            <a:r>
              <a:rPr lang="en-US" sz="2600" b="0" dirty="0" smtClean="0">
                <a:solidFill>
                  <a:schemeClr val="tx1"/>
                </a:solidFill>
                <a:latin typeface="Times New Roman" pitchFamily="18" charset="0"/>
                <a:cs typeface="Times New Roman" pitchFamily="18" charset="0"/>
              </a:rPr>
              <a:t>Comprises four major river basins: </a:t>
            </a:r>
          </a:p>
          <a:p>
            <a:pPr marL="857250" lvl="1" indent="-457200" algn="just">
              <a:buFont typeface="Wingdings" pitchFamily="2" charset="2"/>
              <a:buChar char="Ø"/>
            </a:pPr>
            <a:r>
              <a:rPr lang="en-US" sz="2400" b="0" i="1" dirty="0" smtClean="0">
                <a:solidFill>
                  <a:srgbClr val="FF0000"/>
                </a:solidFill>
                <a:latin typeface="Times New Roman" pitchFamily="18" charset="0"/>
                <a:cs typeface="Times New Roman" pitchFamily="18" charset="0"/>
              </a:rPr>
              <a:t>Tekeze</a:t>
            </a:r>
            <a:r>
              <a:rPr lang="en-US" sz="2400" b="0" i="1" dirty="0" smtClean="0">
                <a:solidFill>
                  <a:schemeClr val="tx1"/>
                </a:solidFill>
                <a:latin typeface="Times New Roman" pitchFamily="18" charset="0"/>
                <a:cs typeface="Times New Roman" pitchFamily="18" charset="0"/>
              </a:rPr>
              <a:t> (major </a:t>
            </a:r>
            <a:r>
              <a:rPr lang="en-US" sz="2400" b="0" i="1" dirty="0" err="1" smtClean="0">
                <a:solidFill>
                  <a:schemeClr val="tx1"/>
                </a:solidFill>
                <a:latin typeface="Times New Roman" pitchFamily="18" charset="0"/>
                <a:cs typeface="Times New Roman" pitchFamily="18" charset="0"/>
              </a:rPr>
              <a:t>tributers</a:t>
            </a:r>
            <a:r>
              <a:rPr lang="en-US" sz="2400" b="0" i="1" dirty="0" smtClean="0">
                <a:solidFill>
                  <a:schemeClr val="tx1"/>
                </a:solidFill>
                <a:latin typeface="Times New Roman" pitchFamily="18" charset="0"/>
                <a:cs typeface="Times New Roman" pitchFamily="18" charset="0"/>
              </a:rPr>
              <a:t> are (</a:t>
            </a:r>
            <a:r>
              <a:rPr lang="en-US" sz="2400" b="0" i="1" dirty="0" err="1" smtClean="0">
                <a:solidFill>
                  <a:schemeClr val="tx1"/>
                </a:solidFill>
                <a:latin typeface="Times New Roman" pitchFamily="18" charset="0"/>
                <a:cs typeface="Times New Roman" pitchFamily="18" charset="0"/>
              </a:rPr>
              <a:t>Angereb</a:t>
            </a:r>
            <a:r>
              <a:rPr lang="en-US" sz="2400" b="0" i="1" dirty="0" smtClean="0">
                <a:solidFill>
                  <a:schemeClr val="tx1"/>
                </a:solidFill>
                <a:latin typeface="Times New Roman" pitchFamily="18" charset="0"/>
                <a:cs typeface="Times New Roman" pitchFamily="18" charset="0"/>
              </a:rPr>
              <a:t> and </a:t>
            </a:r>
            <a:r>
              <a:rPr lang="en-US" sz="2400" b="0" i="1" dirty="0" err="1" smtClean="0">
                <a:solidFill>
                  <a:schemeClr val="tx1"/>
                </a:solidFill>
                <a:latin typeface="Times New Roman" pitchFamily="18" charset="0"/>
                <a:cs typeface="Times New Roman" pitchFamily="18" charset="0"/>
              </a:rPr>
              <a:t>Goang</a:t>
            </a:r>
            <a:r>
              <a:rPr lang="en-US" sz="2400" b="0" i="1" dirty="0" smtClean="0">
                <a:solidFill>
                  <a:schemeClr val="tx1"/>
                </a:solidFill>
                <a:latin typeface="Times New Roman" pitchFamily="18" charset="0"/>
                <a:cs typeface="Times New Roman" pitchFamily="18" charset="0"/>
              </a:rPr>
              <a:t>) (12%), </a:t>
            </a:r>
          </a:p>
          <a:p>
            <a:pPr marL="857250" lvl="1" indent="-457200" algn="just">
              <a:buFont typeface="Wingdings" pitchFamily="2" charset="2"/>
              <a:buChar char="Ø"/>
            </a:pPr>
            <a:r>
              <a:rPr lang="en-US" sz="2400" b="0" i="1" dirty="0" smtClean="0">
                <a:solidFill>
                  <a:srgbClr val="FF0000"/>
                </a:solidFill>
                <a:latin typeface="Times New Roman" pitchFamily="18" charset="0"/>
                <a:cs typeface="Times New Roman" pitchFamily="18" charset="0"/>
              </a:rPr>
              <a:t>Abay</a:t>
            </a:r>
            <a:r>
              <a:rPr lang="en-US" sz="2400" b="0" i="1" dirty="0" smtClean="0">
                <a:solidFill>
                  <a:schemeClr val="tx1"/>
                </a:solidFill>
                <a:latin typeface="Times New Roman" pitchFamily="18" charset="0"/>
                <a:cs typeface="Times New Roman" pitchFamily="18" charset="0"/>
              </a:rPr>
              <a:t> (carries 65% of the annual water flow of the region  ), </a:t>
            </a:r>
          </a:p>
          <a:p>
            <a:pPr marL="857250" lvl="1" indent="-457200" algn="just">
              <a:buFont typeface="Wingdings" pitchFamily="2" charset="2"/>
              <a:buChar char="Ø"/>
            </a:pPr>
            <a:r>
              <a:rPr lang="en-US" sz="2400" b="0" i="1" dirty="0" smtClean="0">
                <a:solidFill>
                  <a:srgbClr val="FF0000"/>
                </a:solidFill>
                <a:latin typeface="Times New Roman" pitchFamily="18" charset="0"/>
                <a:cs typeface="Times New Roman" pitchFamily="18" charset="0"/>
              </a:rPr>
              <a:t>Baro-</a:t>
            </a:r>
            <a:r>
              <a:rPr lang="en-US" sz="2400" b="0" i="1" dirty="0" err="1" smtClean="0">
                <a:solidFill>
                  <a:srgbClr val="FF0000"/>
                </a:solidFill>
                <a:latin typeface="Times New Roman" pitchFamily="18" charset="0"/>
                <a:cs typeface="Times New Roman" pitchFamily="18" charset="0"/>
              </a:rPr>
              <a:t>Akobo</a:t>
            </a:r>
            <a:r>
              <a:rPr lang="en-US" sz="2400" b="0" i="1" dirty="0" smtClean="0">
                <a:solidFill>
                  <a:schemeClr val="tx1"/>
                </a:solidFill>
                <a:latin typeface="Times New Roman" pitchFamily="18" charset="0"/>
                <a:cs typeface="Times New Roman" pitchFamily="18" charset="0"/>
              </a:rPr>
              <a:t> (17%), </a:t>
            </a:r>
          </a:p>
          <a:p>
            <a:pPr marL="857250" lvl="1" indent="-457200" algn="just">
              <a:buFont typeface="Wingdings" pitchFamily="2" charset="2"/>
              <a:buChar char="Ø"/>
            </a:pPr>
            <a:r>
              <a:rPr lang="en-US" sz="2400" b="0" i="1" dirty="0" err="1" smtClean="0">
                <a:solidFill>
                  <a:srgbClr val="FF0000"/>
                </a:solidFill>
                <a:latin typeface="Times New Roman" pitchFamily="18" charset="0"/>
                <a:cs typeface="Times New Roman" pitchFamily="18" charset="0"/>
              </a:rPr>
              <a:t>Ghibe</a:t>
            </a:r>
            <a:r>
              <a:rPr lang="en-US" sz="2400" b="0" i="1" dirty="0" smtClean="0">
                <a:solidFill>
                  <a:srgbClr val="FF0000"/>
                </a:solidFill>
                <a:latin typeface="Times New Roman" pitchFamily="18" charset="0"/>
                <a:cs typeface="Times New Roman" pitchFamily="18" charset="0"/>
              </a:rPr>
              <a:t> (Omo) </a:t>
            </a:r>
            <a:r>
              <a:rPr lang="en-US" sz="2400" b="0" i="1" dirty="0" smtClean="0">
                <a:solidFill>
                  <a:schemeClr val="tx1"/>
                </a:solidFill>
                <a:latin typeface="Times New Roman" pitchFamily="18" charset="0"/>
                <a:cs typeface="Times New Roman" pitchFamily="18" charset="0"/>
              </a:rPr>
              <a:t>(6%).</a:t>
            </a:r>
            <a:r>
              <a:rPr lang="en-US" sz="2400" b="0" dirty="0" smtClean="0">
                <a:solidFill>
                  <a:schemeClr val="tx1"/>
                </a:solidFill>
                <a:latin typeface="Times New Roman" pitchFamily="18" charset="0"/>
                <a:cs typeface="Times New Roman" pitchFamily="18" charset="0"/>
              </a:rPr>
              <a:t> </a:t>
            </a:r>
          </a:p>
          <a:p>
            <a:pPr marL="457200" indent="-457200" algn="just">
              <a:buFont typeface="Wingdings" pitchFamily="2" charset="2"/>
              <a:buChar char="v"/>
            </a:pPr>
            <a:r>
              <a:rPr lang="en-US" sz="3200" b="0" dirty="0" smtClean="0">
                <a:solidFill>
                  <a:schemeClr val="tx1"/>
                </a:solidFill>
                <a:latin typeface="Times New Roman" pitchFamily="18" charset="0"/>
                <a:cs typeface="Times New Roman" pitchFamily="18" charset="0"/>
              </a:rPr>
              <a:t>  </a:t>
            </a:r>
            <a:r>
              <a:rPr lang="en-US" sz="2600" b="0" dirty="0" smtClean="0">
                <a:solidFill>
                  <a:schemeClr val="tx1"/>
                </a:solidFill>
                <a:latin typeface="Times New Roman" pitchFamily="18" charset="0"/>
                <a:cs typeface="Times New Roman" pitchFamily="18" charset="0"/>
              </a:rPr>
              <a:t>Omo /</a:t>
            </a:r>
            <a:r>
              <a:rPr lang="en-US" sz="2600" b="0" dirty="0" err="1" smtClean="0">
                <a:solidFill>
                  <a:schemeClr val="tx1"/>
                </a:solidFill>
                <a:latin typeface="Times New Roman" pitchFamily="18" charset="0"/>
                <a:cs typeface="Times New Roman" pitchFamily="18" charset="0"/>
              </a:rPr>
              <a:t>Ghibe</a:t>
            </a:r>
            <a:r>
              <a:rPr lang="en-US" sz="2600" b="0" dirty="0" smtClean="0">
                <a:solidFill>
                  <a:schemeClr val="tx1"/>
                </a:solidFill>
                <a:latin typeface="Times New Roman" pitchFamily="18" charset="0"/>
                <a:cs typeface="Times New Roman" pitchFamily="18" charset="0"/>
              </a:rPr>
              <a:t>/ - flows to south (exceptional)</a:t>
            </a:r>
          </a:p>
          <a:p>
            <a:pPr marL="457200" indent="-457200" algn="just">
              <a:buFont typeface="Wingdings" pitchFamily="2" charset="2"/>
              <a:buChar char="v"/>
            </a:pPr>
            <a:r>
              <a:rPr lang="en-US" sz="2600" b="0" i="1" dirty="0" smtClean="0">
                <a:solidFill>
                  <a:schemeClr val="accent2"/>
                </a:solidFill>
                <a:latin typeface="Times New Roman" pitchFamily="18" charset="0"/>
                <a:cs typeface="Times New Roman" pitchFamily="18" charset="0"/>
              </a:rPr>
              <a:t>Tekeze, Abay, Baro-</a:t>
            </a:r>
            <a:r>
              <a:rPr lang="en-US" sz="2600" b="0" i="1" dirty="0" err="1" smtClean="0">
                <a:solidFill>
                  <a:schemeClr val="accent2"/>
                </a:solidFill>
                <a:latin typeface="Times New Roman" pitchFamily="18" charset="0"/>
                <a:cs typeface="Times New Roman" pitchFamily="18" charset="0"/>
              </a:rPr>
              <a:t>Akobo</a:t>
            </a:r>
            <a:r>
              <a:rPr lang="en-US" sz="2600" b="0" i="1" dirty="0" smtClean="0">
                <a:solidFill>
                  <a:schemeClr val="accent2"/>
                </a:solidFill>
                <a:latin typeface="Times New Roman" pitchFamily="18" charset="0"/>
                <a:cs typeface="Times New Roman" pitchFamily="18" charset="0"/>
              </a:rPr>
              <a:t> flow westward= Join the Nile and finally to Mediterranean Sea</a:t>
            </a:r>
            <a:endParaRPr lang="en-US" sz="2600" b="0" dirty="0">
              <a:solidFill>
                <a:schemeClr val="accent2"/>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C1D9E25-717F-4EDD-81F5-5325481CBE50}"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chemeClr val="tx1"/>
                </a:solidFill>
                <a:latin typeface="Times New Roman" pitchFamily="18" charset="0"/>
                <a:cs typeface="Times New Roman" pitchFamily="18" charset="0"/>
              </a:rPr>
              <a:t>Cont.…..</a:t>
            </a: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8013" cy="3479800"/>
          </a:xfrm>
        </p:spPr>
        <p:txBody>
          <a:bodyPr/>
          <a:lstStyle/>
          <a:p>
            <a:pPr marL="457200" indent="-457200" algn="just">
              <a:lnSpc>
                <a:spcPct val="150000"/>
              </a:lnSpc>
              <a:buFont typeface="Wingdings" pitchFamily="2" charset="2"/>
              <a:buChar char="v"/>
            </a:pPr>
            <a:r>
              <a:rPr lang="en-US" b="0" dirty="0" err="1" smtClean="0">
                <a:solidFill>
                  <a:srgbClr val="C00000"/>
                </a:solidFill>
                <a:latin typeface="Times New Roman" pitchFamily="18" charset="0"/>
                <a:cs typeface="Times New Roman" pitchFamily="18" charset="0"/>
              </a:rPr>
              <a:t>Tekeze</a:t>
            </a:r>
            <a:r>
              <a:rPr lang="en-US" b="0" dirty="0" smtClean="0">
                <a:solidFill>
                  <a:schemeClr val="tx1"/>
                </a:solidFill>
                <a:latin typeface="Times New Roman" pitchFamily="18" charset="0"/>
                <a:cs typeface="Times New Roman" pitchFamily="18" charset="0"/>
              </a:rPr>
              <a:t> River is termed </a:t>
            </a:r>
            <a:r>
              <a:rPr lang="en-US" b="0" dirty="0" smtClean="0">
                <a:solidFill>
                  <a:srgbClr val="C00000"/>
                </a:solidFill>
                <a:latin typeface="Times New Roman" pitchFamily="18" charset="0"/>
                <a:cs typeface="Times New Roman" pitchFamily="18" charset="0"/>
              </a:rPr>
              <a:t>Atbara</a:t>
            </a:r>
            <a:r>
              <a:rPr lang="en-US" b="0" dirty="0" smtClean="0">
                <a:solidFill>
                  <a:schemeClr val="tx1"/>
                </a:solidFill>
                <a:latin typeface="Times New Roman" pitchFamily="18" charset="0"/>
                <a:cs typeface="Times New Roman" pitchFamily="18" charset="0"/>
              </a:rPr>
              <a:t> in </a:t>
            </a:r>
            <a:r>
              <a:rPr lang="en-US" b="0" dirty="0" smtClean="0">
                <a:solidFill>
                  <a:srgbClr val="C00000"/>
                </a:solidFill>
                <a:latin typeface="Times New Roman" pitchFamily="18" charset="0"/>
                <a:cs typeface="Times New Roman" pitchFamily="18" charset="0"/>
              </a:rPr>
              <a:t>Sudan</a:t>
            </a:r>
          </a:p>
          <a:p>
            <a:pPr marL="457200" indent="-457200" algn="just">
              <a:lnSpc>
                <a:spcPct val="150000"/>
              </a:lnSpc>
              <a:buFont typeface="Wingdings" pitchFamily="2" charset="2"/>
              <a:buChar char="v"/>
            </a:pPr>
            <a:r>
              <a:rPr lang="en-US" b="0" dirty="0" smtClean="0">
                <a:solidFill>
                  <a:schemeClr val="tx1"/>
                </a:solidFill>
                <a:latin typeface="Times New Roman" pitchFamily="18" charset="0"/>
                <a:cs typeface="Times New Roman" pitchFamily="18" charset="0"/>
              </a:rPr>
              <a:t>The </a:t>
            </a:r>
            <a:r>
              <a:rPr lang="en-US" b="0" dirty="0" err="1" smtClean="0">
                <a:solidFill>
                  <a:srgbClr val="C00000"/>
                </a:solidFill>
                <a:latin typeface="Times New Roman" pitchFamily="18" charset="0"/>
                <a:cs typeface="Times New Roman" pitchFamily="18" charset="0"/>
              </a:rPr>
              <a:t>Baro</a:t>
            </a:r>
            <a:r>
              <a:rPr lang="en-US" b="0" dirty="0" smtClean="0">
                <a:solidFill>
                  <a:srgbClr val="C00000"/>
                </a:solidFill>
                <a:latin typeface="Times New Roman" pitchFamily="18" charset="0"/>
                <a:cs typeface="Times New Roman" pitchFamily="18" charset="0"/>
              </a:rPr>
              <a:t> </a:t>
            </a:r>
            <a:r>
              <a:rPr lang="en-US" b="0" dirty="0" smtClean="0">
                <a:solidFill>
                  <a:schemeClr val="tx1"/>
                </a:solidFill>
                <a:latin typeface="Times New Roman" pitchFamily="18" charset="0"/>
                <a:cs typeface="Times New Roman" pitchFamily="18" charset="0"/>
              </a:rPr>
              <a:t>together with </a:t>
            </a:r>
            <a:r>
              <a:rPr lang="en-US" b="0" dirty="0" err="1" smtClean="0">
                <a:solidFill>
                  <a:srgbClr val="C00000"/>
                </a:solidFill>
                <a:latin typeface="Times New Roman" pitchFamily="18" charset="0"/>
                <a:cs typeface="Times New Roman" pitchFamily="18" charset="0"/>
              </a:rPr>
              <a:t>Akobo</a:t>
            </a:r>
            <a:r>
              <a:rPr lang="en-US" b="0" dirty="0" smtClean="0">
                <a:solidFill>
                  <a:schemeClr val="tx1"/>
                </a:solidFill>
                <a:latin typeface="Times New Roman" pitchFamily="18" charset="0"/>
                <a:cs typeface="Times New Roman" pitchFamily="18" charset="0"/>
              </a:rPr>
              <a:t> forms the </a:t>
            </a:r>
            <a:r>
              <a:rPr lang="en-US" b="0" dirty="0" err="1" smtClean="0">
                <a:solidFill>
                  <a:srgbClr val="C00000"/>
                </a:solidFill>
                <a:latin typeface="Times New Roman" pitchFamily="18" charset="0"/>
                <a:cs typeface="Times New Roman" pitchFamily="18" charset="0"/>
              </a:rPr>
              <a:t>Sobat</a:t>
            </a:r>
            <a:r>
              <a:rPr lang="en-US" b="0" dirty="0" smtClean="0">
                <a:solidFill>
                  <a:schemeClr val="tx1"/>
                </a:solidFill>
                <a:latin typeface="Times New Roman" pitchFamily="18" charset="0"/>
                <a:cs typeface="Times New Roman" pitchFamily="18" charset="0"/>
              </a:rPr>
              <a:t> River in </a:t>
            </a:r>
            <a:r>
              <a:rPr lang="en-US" b="0" dirty="0" smtClean="0">
                <a:solidFill>
                  <a:srgbClr val="C00000"/>
                </a:solidFill>
                <a:latin typeface="Times New Roman" pitchFamily="18" charset="0"/>
                <a:cs typeface="Times New Roman" pitchFamily="18" charset="0"/>
              </a:rPr>
              <a:t>South Sudan</a:t>
            </a:r>
            <a:endParaRPr lang="en-US" b="0" dirty="0">
              <a:solidFill>
                <a:srgbClr val="C0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DE45AF7-F2DC-4104-927E-53B47A86C816}"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solidFill>
                  <a:srgbClr val="FF0000"/>
                </a:solidFill>
              </a:rPr>
              <a:t/>
            </a:r>
            <a:br>
              <a:rPr lang="en-US" b="0" dirty="0" smtClean="0">
                <a:solidFill>
                  <a:srgbClr val="FF0000"/>
                </a:solidFill>
              </a:rPr>
            </a:br>
            <a:r>
              <a:rPr lang="en-US" sz="3200" b="0" dirty="0" smtClean="0">
                <a:solidFill>
                  <a:schemeClr val="tx1"/>
                </a:solidFill>
                <a:latin typeface="Times New Roman" pitchFamily="18" charset="0"/>
                <a:cs typeface="Times New Roman" pitchFamily="18" charset="0"/>
              </a:rPr>
              <a:t>The </a:t>
            </a:r>
            <a:r>
              <a:rPr lang="en-US" sz="3200" b="0" dirty="0">
                <a:solidFill>
                  <a:schemeClr val="tx1"/>
                </a:solidFill>
                <a:latin typeface="Times New Roman" pitchFamily="18" charset="0"/>
                <a:cs typeface="Times New Roman" pitchFamily="18" charset="0"/>
              </a:rPr>
              <a:t>Southeastern Drainage Systems </a:t>
            </a:r>
            <a:r>
              <a:rPr lang="en-US" b="0" dirty="0">
                <a:solidFill>
                  <a:srgbClr val="FF0000"/>
                </a:solidFill>
              </a:rPr>
              <a:t/>
            </a:r>
            <a:br>
              <a:rPr lang="en-US" b="0" dirty="0">
                <a:solidFill>
                  <a:srgbClr val="FF0000"/>
                </a:solidFill>
              </a:rPr>
            </a:br>
            <a:endParaRPr lang="en-US" dirty="0"/>
          </a:p>
        </p:txBody>
      </p:sp>
      <p:sp>
        <p:nvSpPr>
          <p:cNvPr id="3" name="Content Placeholder 2"/>
          <p:cNvSpPr>
            <a:spLocks noGrp="1"/>
          </p:cNvSpPr>
          <p:nvPr>
            <p:ph idx="1"/>
          </p:nvPr>
        </p:nvSpPr>
        <p:spPr>
          <a:xfrm>
            <a:off x="152400" y="900113"/>
            <a:ext cx="8839200" cy="5246687"/>
          </a:xfrm>
        </p:spPr>
        <p:txBody>
          <a:bodyPr/>
          <a:lstStyle/>
          <a:p>
            <a:pPr algn="just">
              <a:spcBef>
                <a:spcPts val="1200"/>
              </a:spcBef>
              <a:spcAft>
                <a:spcPts val="1200"/>
              </a:spcAft>
              <a:buFont typeface="Arial" pitchFamily="34" charset="0"/>
              <a:buChar char="•"/>
            </a:pPr>
            <a:r>
              <a:rPr lang="en-US" b="0" dirty="0" smtClean="0">
                <a:solidFill>
                  <a:schemeClr val="tx1"/>
                </a:solidFill>
                <a:latin typeface="Times New Roman" pitchFamily="18" charset="0"/>
                <a:cs typeface="Times New Roman" pitchFamily="18" charset="0"/>
              </a:rPr>
              <a:t>Mainly drained by </a:t>
            </a:r>
            <a:r>
              <a:rPr lang="en-US" b="0" dirty="0" smtClean="0">
                <a:solidFill>
                  <a:srgbClr val="FF0000"/>
                </a:solidFill>
                <a:latin typeface="Times New Roman" pitchFamily="18" charset="0"/>
                <a:cs typeface="Times New Roman" pitchFamily="18" charset="0"/>
              </a:rPr>
              <a:t>Wabi-</a:t>
            </a:r>
            <a:r>
              <a:rPr lang="en-US" b="0" dirty="0" err="1" smtClean="0">
                <a:solidFill>
                  <a:srgbClr val="FF0000"/>
                </a:solidFill>
                <a:latin typeface="Times New Roman" pitchFamily="18" charset="0"/>
                <a:cs typeface="Times New Roman" pitchFamily="18" charset="0"/>
              </a:rPr>
              <a:t>shebelle</a:t>
            </a:r>
            <a:r>
              <a:rPr lang="en-US" b="0" dirty="0" smtClean="0">
                <a:solidFill>
                  <a:srgbClr val="FF0000"/>
                </a:solidFill>
                <a:latin typeface="Times New Roman" pitchFamily="18" charset="0"/>
                <a:cs typeface="Times New Roman" pitchFamily="18" charset="0"/>
              </a:rPr>
              <a:t> and Ghenale</a:t>
            </a:r>
            <a:r>
              <a:rPr lang="en-US" b="0" dirty="0" smtClean="0">
                <a:solidFill>
                  <a:schemeClr val="tx1"/>
                </a:solidFill>
                <a:latin typeface="Times New Roman" pitchFamily="18" charset="0"/>
                <a:cs typeface="Times New Roman" pitchFamily="18" charset="0"/>
              </a:rPr>
              <a:t>, slopes south-eastwards </a:t>
            </a:r>
            <a:r>
              <a:rPr lang="en-US" b="0" dirty="0" smtClean="0">
                <a:solidFill>
                  <a:srgbClr val="FF0000"/>
                </a:solidFill>
                <a:latin typeface="Times New Roman" pitchFamily="18" charset="0"/>
                <a:cs typeface="Times New Roman" pitchFamily="18" charset="0"/>
              </a:rPr>
              <a:t>across large water deficient plains</a:t>
            </a:r>
            <a:r>
              <a:rPr lang="en-US" b="0" dirty="0" smtClean="0">
                <a:solidFill>
                  <a:schemeClr val="tx1"/>
                </a:solidFill>
                <a:latin typeface="Times New Roman" pitchFamily="18" charset="0"/>
                <a:cs typeface="Times New Roman" pitchFamily="18" charset="0"/>
              </a:rPr>
              <a:t>.</a:t>
            </a:r>
          </a:p>
          <a:p>
            <a:pPr algn="just">
              <a:spcBef>
                <a:spcPts val="1200"/>
              </a:spcBef>
              <a:spcAft>
                <a:spcPts val="1200"/>
              </a:spcAft>
              <a:buFont typeface="Arial" pitchFamily="34" charset="0"/>
              <a:buChar char="•"/>
            </a:pPr>
            <a:r>
              <a:rPr lang="en-US" b="0" dirty="0" smtClean="0">
                <a:solidFill>
                  <a:srgbClr val="FF0000"/>
                </a:solidFill>
                <a:latin typeface="Times New Roman" pitchFamily="18" charset="0"/>
                <a:cs typeface="Times New Roman" pitchFamily="18" charset="0"/>
              </a:rPr>
              <a:t>Major highlands of this basin </a:t>
            </a:r>
            <a:r>
              <a:rPr lang="en-US" b="0" dirty="0" smtClean="0">
                <a:solidFill>
                  <a:schemeClr val="tx1"/>
                </a:solidFill>
                <a:latin typeface="Times New Roman" pitchFamily="18" charset="0"/>
                <a:cs typeface="Times New Roman" pitchFamily="18" charset="0"/>
              </a:rPr>
              <a:t>include plateaus of </a:t>
            </a:r>
            <a:r>
              <a:rPr lang="en-US" b="0" dirty="0" err="1" smtClean="0">
                <a:solidFill>
                  <a:srgbClr val="FF0000"/>
                </a:solidFill>
                <a:latin typeface="Times New Roman" pitchFamily="18" charset="0"/>
                <a:cs typeface="Times New Roman" pitchFamily="18" charset="0"/>
              </a:rPr>
              <a:t>Arsi</a:t>
            </a:r>
            <a:r>
              <a:rPr lang="en-US" b="0" dirty="0" smtClean="0">
                <a:solidFill>
                  <a:srgbClr val="FF0000"/>
                </a:solidFill>
                <a:latin typeface="Times New Roman" pitchFamily="18" charset="0"/>
                <a:cs typeface="Times New Roman" pitchFamily="18" charset="0"/>
              </a:rPr>
              <a:t>, Bale, </a:t>
            </a:r>
            <a:r>
              <a:rPr lang="en-US" b="0" dirty="0" err="1" smtClean="0">
                <a:solidFill>
                  <a:srgbClr val="FF0000"/>
                </a:solidFill>
                <a:latin typeface="Times New Roman" pitchFamily="18" charset="0"/>
                <a:cs typeface="Times New Roman" pitchFamily="18" charset="0"/>
              </a:rPr>
              <a:t>Sidama</a:t>
            </a:r>
            <a:r>
              <a:rPr lang="en-US" b="0" dirty="0" smtClean="0">
                <a:solidFill>
                  <a:srgbClr val="FF0000"/>
                </a:solidFill>
                <a:latin typeface="Times New Roman" pitchFamily="18" charset="0"/>
                <a:cs typeface="Times New Roman" pitchFamily="18" charset="0"/>
              </a:rPr>
              <a:t> and </a:t>
            </a:r>
            <a:r>
              <a:rPr lang="en-US" b="0" dirty="0" err="1" smtClean="0">
                <a:solidFill>
                  <a:srgbClr val="FF0000"/>
                </a:solidFill>
                <a:latin typeface="Times New Roman" pitchFamily="18" charset="0"/>
                <a:cs typeface="Times New Roman" pitchFamily="18" charset="0"/>
              </a:rPr>
              <a:t>Harerghe</a:t>
            </a:r>
            <a:r>
              <a:rPr lang="en-US" b="0" dirty="0" smtClean="0">
                <a:solidFill>
                  <a:schemeClr val="tx1"/>
                </a:solidFill>
                <a:latin typeface="Times New Roman" pitchFamily="18" charset="0"/>
                <a:cs typeface="Times New Roman" pitchFamily="18" charset="0"/>
              </a:rPr>
              <a:t>. </a:t>
            </a:r>
          </a:p>
          <a:p>
            <a:pPr algn="just">
              <a:spcBef>
                <a:spcPts val="1200"/>
              </a:spcBef>
              <a:spcAft>
                <a:spcPts val="1200"/>
              </a:spcAft>
              <a:buFont typeface="Arial" pitchFamily="34" charset="0"/>
              <a:buChar char="•"/>
            </a:pPr>
            <a:r>
              <a:rPr lang="en-US" b="0" dirty="0" err="1" smtClean="0">
                <a:solidFill>
                  <a:schemeClr val="tx1"/>
                </a:solidFill>
                <a:latin typeface="Times New Roman" pitchFamily="18" charset="0"/>
                <a:cs typeface="Times New Roman" pitchFamily="18" charset="0"/>
              </a:rPr>
              <a:t>Wabshebelle</a:t>
            </a:r>
            <a:r>
              <a:rPr lang="en-US" b="0" dirty="0" smtClean="0">
                <a:solidFill>
                  <a:schemeClr val="tx1"/>
                </a:solidFill>
                <a:latin typeface="Times New Roman" pitchFamily="18" charset="0"/>
                <a:cs typeface="Times New Roman" pitchFamily="18" charset="0"/>
              </a:rPr>
              <a:t> and </a:t>
            </a:r>
            <a:r>
              <a:rPr lang="en-US" b="0" dirty="0" err="1" smtClean="0">
                <a:solidFill>
                  <a:schemeClr val="tx1"/>
                </a:solidFill>
                <a:latin typeface="Times New Roman" pitchFamily="18" charset="0"/>
                <a:cs typeface="Times New Roman" pitchFamily="18" charset="0"/>
              </a:rPr>
              <a:t>Ghenale</a:t>
            </a:r>
            <a:r>
              <a:rPr lang="en-US" b="0" dirty="0" smtClean="0">
                <a:solidFill>
                  <a:schemeClr val="tx1"/>
                </a:solidFill>
                <a:latin typeface="Times New Roman" pitchFamily="18" charset="0"/>
                <a:cs typeface="Times New Roman" pitchFamily="18" charset="0"/>
              </a:rPr>
              <a:t> rivers cross the border into Somalia, </a:t>
            </a:r>
            <a:r>
              <a:rPr lang="en-US" b="0" dirty="0" smtClean="0">
                <a:solidFill>
                  <a:srgbClr val="FF0000"/>
                </a:solidFill>
                <a:latin typeface="Times New Roman" pitchFamily="18" charset="0"/>
                <a:cs typeface="Times New Roman" pitchFamily="18" charset="0"/>
              </a:rPr>
              <a:t>carrying 25 percent of the annual water flow of Ethiopia</a:t>
            </a:r>
            <a:r>
              <a:rPr lang="en-US" b="0" dirty="0" smtClean="0">
                <a:solidFill>
                  <a:schemeClr val="tx1"/>
                </a:solidFill>
                <a:latin typeface="Times New Roman" pitchFamily="18" charset="0"/>
                <a:cs typeface="Times New Roman" pitchFamily="18" charset="0"/>
              </a:rPr>
              <a:t>.</a:t>
            </a:r>
            <a:endParaRPr lang="en-US" b="0" dirty="0">
              <a:solidFill>
                <a:schemeClr val="tx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A0E8D59-1912-47CF-851E-143B667F1547}"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000000"/>
                </a:solidFill>
                <a:latin typeface="Times New Roman" pitchFamily="18" charset="0"/>
                <a:cs typeface="Times New Roman" pitchFamily="18" charset="0"/>
              </a:rPr>
              <a:t>Cont.…..</a:t>
            </a:r>
            <a:endParaRPr lang="en-US" dirty="0"/>
          </a:p>
        </p:txBody>
      </p:sp>
      <p:sp>
        <p:nvSpPr>
          <p:cNvPr id="3" name="Content Placeholder 2"/>
          <p:cNvSpPr>
            <a:spLocks noGrp="1"/>
          </p:cNvSpPr>
          <p:nvPr>
            <p:ph idx="1"/>
          </p:nvPr>
        </p:nvSpPr>
        <p:spPr>
          <a:xfrm>
            <a:off x="152400" y="900113"/>
            <a:ext cx="8839200" cy="5576887"/>
          </a:xfrm>
        </p:spPr>
        <p:txBody>
          <a:bodyPr/>
          <a:lstStyle/>
          <a:p>
            <a:pPr marL="457200" indent="-457200">
              <a:lnSpc>
                <a:spcPct val="150000"/>
              </a:lnSpc>
              <a:buFont typeface="Wingdings" pitchFamily="2" charset="2"/>
              <a:buChar char="v"/>
            </a:pPr>
            <a:r>
              <a:rPr lang="en-US" sz="2600" b="0" dirty="0" smtClean="0">
                <a:solidFill>
                  <a:srgbClr val="C00000"/>
                </a:solidFill>
                <a:latin typeface="Times New Roman" pitchFamily="18" charset="0"/>
                <a:cs typeface="Times New Roman" pitchFamily="18" charset="0"/>
              </a:rPr>
              <a:t>Ghenalle</a:t>
            </a:r>
            <a:r>
              <a:rPr lang="en-US" sz="2600" b="0" dirty="0" smtClean="0">
                <a:solidFill>
                  <a:schemeClr val="tx1"/>
                </a:solidFill>
                <a:latin typeface="Times New Roman" pitchFamily="18" charset="0"/>
                <a:cs typeface="Times New Roman" pitchFamily="18" charset="0"/>
              </a:rPr>
              <a:t> has fewer tributaries but carries more water than </a:t>
            </a:r>
            <a:r>
              <a:rPr lang="en-US" sz="2600" b="0" dirty="0" smtClean="0">
                <a:solidFill>
                  <a:srgbClr val="C00000"/>
                </a:solidFill>
                <a:latin typeface="Times New Roman" pitchFamily="18" charset="0"/>
                <a:cs typeface="Times New Roman" pitchFamily="18" charset="0"/>
              </a:rPr>
              <a:t>Wabi-</a:t>
            </a:r>
            <a:r>
              <a:rPr lang="en-US" sz="2600" b="0" dirty="0" err="1" smtClean="0">
                <a:solidFill>
                  <a:srgbClr val="C00000"/>
                </a:solidFill>
                <a:latin typeface="Times New Roman" pitchFamily="18" charset="0"/>
                <a:cs typeface="Times New Roman" pitchFamily="18" charset="0"/>
              </a:rPr>
              <a:t>shebelle</a:t>
            </a:r>
            <a:r>
              <a:rPr lang="en-US" sz="2600" b="0" dirty="0" smtClean="0">
                <a:solidFill>
                  <a:schemeClr val="tx1"/>
                </a:solidFill>
                <a:latin typeface="Times New Roman" pitchFamily="18" charset="0"/>
                <a:cs typeface="Times New Roman" pitchFamily="18" charset="0"/>
              </a:rPr>
              <a:t>, reaches the Indian Ocean. </a:t>
            </a:r>
          </a:p>
          <a:p>
            <a:pPr marL="457200" indent="-457200">
              <a:lnSpc>
                <a:spcPct val="150000"/>
              </a:lnSpc>
              <a:buFont typeface="Wingdings" pitchFamily="2" charset="2"/>
              <a:buChar char="v"/>
            </a:pPr>
            <a:r>
              <a:rPr lang="en-US" sz="2600" b="0" dirty="0" smtClean="0">
                <a:solidFill>
                  <a:schemeClr val="tx1"/>
                </a:solidFill>
                <a:latin typeface="Times New Roman" pitchFamily="18" charset="0"/>
                <a:cs typeface="Times New Roman" pitchFamily="18" charset="0"/>
              </a:rPr>
              <a:t>In Somalia, </a:t>
            </a:r>
            <a:r>
              <a:rPr lang="en-US" sz="2600" b="0" dirty="0" smtClean="0">
                <a:solidFill>
                  <a:srgbClr val="C00000"/>
                </a:solidFill>
                <a:latin typeface="Times New Roman" pitchFamily="18" charset="0"/>
                <a:cs typeface="Times New Roman" pitchFamily="18" charset="0"/>
              </a:rPr>
              <a:t>Ghenalle</a:t>
            </a:r>
            <a:r>
              <a:rPr lang="en-US" sz="2600" b="0" dirty="0" smtClean="0">
                <a:solidFill>
                  <a:schemeClr val="tx1"/>
                </a:solidFill>
                <a:latin typeface="Times New Roman" pitchFamily="18" charset="0"/>
                <a:cs typeface="Times New Roman" pitchFamily="18" charset="0"/>
              </a:rPr>
              <a:t> is named the </a:t>
            </a:r>
            <a:r>
              <a:rPr lang="en-US" sz="2600" b="0" dirty="0" smtClean="0">
                <a:solidFill>
                  <a:srgbClr val="C00000"/>
                </a:solidFill>
                <a:latin typeface="Times New Roman" pitchFamily="18" charset="0"/>
                <a:cs typeface="Times New Roman" pitchFamily="18" charset="0"/>
              </a:rPr>
              <a:t>Juba River</a:t>
            </a:r>
            <a:r>
              <a:rPr lang="en-US" sz="2600" b="0" dirty="0" smtClean="0">
                <a:solidFill>
                  <a:schemeClr val="tx1"/>
                </a:solidFill>
                <a:latin typeface="Times New Roman" pitchFamily="18" charset="0"/>
                <a:cs typeface="Times New Roman" pitchFamily="18" charset="0"/>
              </a:rPr>
              <a:t>. </a:t>
            </a:r>
          </a:p>
          <a:p>
            <a:pPr marL="457200" indent="-457200">
              <a:lnSpc>
                <a:spcPct val="150000"/>
              </a:lnSpc>
              <a:buFont typeface="Wingdings" pitchFamily="2" charset="2"/>
              <a:buChar char="v"/>
            </a:pPr>
            <a:r>
              <a:rPr lang="en-US" sz="2600" b="0" dirty="0" smtClean="0">
                <a:solidFill>
                  <a:schemeClr val="tx1"/>
                </a:solidFill>
                <a:latin typeface="Times New Roman" pitchFamily="18" charset="0"/>
                <a:cs typeface="Times New Roman" pitchFamily="18" charset="0"/>
              </a:rPr>
              <a:t>Ghenalle drains part of </a:t>
            </a:r>
            <a:r>
              <a:rPr lang="en-US" sz="2600" b="0" dirty="0" smtClean="0">
                <a:solidFill>
                  <a:srgbClr val="C00000"/>
                </a:solidFill>
                <a:latin typeface="Times New Roman" pitchFamily="18" charset="0"/>
                <a:cs typeface="Times New Roman" pitchFamily="18" charset="0"/>
              </a:rPr>
              <a:t>Oromia, SNNPR and Somali </a:t>
            </a:r>
            <a:r>
              <a:rPr lang="en-US" sz="2600" b="0" dirty="0" smtClean="0">
                <a:solidFill>
                  <a:schemeClr val="tx1"/>
                </a:solidFill>
                <a:latin typeface="Times New Roman" pitchFamily="18" charset="0"/>
                <a:cs typeface="Times New Roman" pitchFamily="18" charset="0"/>
              </a:rPr>
              <a:t>regions</a:t>
            </a:r>
          </a:p>
          <a:p>
            <a:pPr marL="457200" indent="-457200">
              <a:lnSpc>
                <a:spcPct val="150000"/>
              </a:lnSpc>
              <a:buFont typeface="Wingdings" pitchFamily="2" charset="2"/>
              <a:buChar char="v"/>
            </a:pPr>
            <a:r>
              <a:rPr lang="en-US" sz="2600" b="0" dirty="0" smtClean="0">
                <a:solidFill>
                  <a:srgbClr val="C00000"/>
                </a:solidFill>
                <a:latin typeface="Times New Roman" pitchFamily="18" charset="0"/>
                <a:cs typeface="Times New Roman" pitchFamily="18" charset="0"/>
              </a:rPr>
              <a:t>Wabi-</a:t>
            </a:r>
            <a:r>
              <a:rPr lang="en-US" sz="2600" b="0" dirty="0" err="1" smtClean="0">
                <a:solidFill>
                  <a:srgbClr val="C00000"/>
                </a:solidFill>
                <a:latin typeface="Times New Roman" pitchFamily="18" charset="0"/>
                <a:cs typeface="Times New Roman" pitchFamily="18" charset="0"/>
              </a:rPr>
              <a:t>shebelle</a:t>
            </a:r>
            <a:r>
              <a:rPr lang="en-US" sz="2600" b="0" dirty="0" smtClean="0">
                <a:solidFill>
                  <a:schemeClr val="tx1"/>
                </a:solidFill>
                <a:latin typeface="Times New Roman" pitchFamily="18" charset="0"/>
                <a:cs typeface="Times New Roman" pitchFamily="18" charset="0"/>
              </a:rPr>
              <a:t> is the </a:t>
            </a:r>
            <a:r>
              <a:rPr lang="en-US" sz="2600" b="0" dirty="0" smtClean="0">
                <a:solidFill>
                  <a:srgbClr val="C00000"/>
                </a:solidFill>
                <a:latin typeface="Times New Roman" pitchFamily="18" charset="0"/>
                <a:cs typeface="Times New Roman" pitchFamily="18" charset="0"/>
              </a:rPr>
              <a:t>largest river </a:t>
            </a:r>
            <a:r>
              <a:rPr lang="en-US" sz="2600" b="0" dirty="0" smtClean="0">
                <a:solidFill>
                  <a:schemeClr val="tx1"/>
                </a:solidFill>
                <a:latin typeface="Times New Roman" pitchFamily="18" charset="0"/>
                <a:cs typeface="Times New Roman" pitchFamily="18" charset="0"/>
              </a:rPr>
              <a:t>in terms of catchment area</a:t>
            </a:r>
          </a:p>
          <a:p>
            <a:pPr marL="457200" indent="-457200">
              <a:lnSpc>
                <a:spcPct val="150000"/>
              </a:lnSpc>
              <a:buFont typeface="Wingdings" pitchFamily="2" charset="2"/>
              <a:buChar char="v"/>
            </a:pPr>
            <a:r>
              <a:rPr lang="en-US" sz="2600" b="0" dirty="0" smtClean="0">
                <a:solidFill>
                  <a:schemeClr val="tx1"/>
                </a:solidFill>
                <a:latin typeface="Times New Roman" pitchFamily="18" charset="0"/>
                <a:cs typeface="Times New Roman" pitchFamily="18" charset="0"/>
              </a:rPr>
              <a:t>Wabi-</a:t>
            </a:r>
            <a:r>
              <a:rPr lang="en-US" sz="2600" b="0" dirty="0" err="1" smtClean="0">
                <a:solidFill>
                  <a:schemeClr val="tx1"/>
                </a:solidFill>
                <a:latin typeface="Times New Roman" pitchFamily="18" charset="0"/>
                <a:cs typeface="Times New Roman" pitchFamily="18" charset="0"/>
              </a:rPr>
              <a:t>shebelle</a:t>
            </a:r>
            <a:r>
              <a:rPr lang="en-US" sz="2600" b="0" dirty="0" smtClean="0">
                <a:solidFill>
                  <a:schemeClr val="tx1"/>
                </a:solidFill>
                <a:latin typeface="Times New Roman" pitchFamily="18" charset="0"/>
                <a:cs typeface="Times New Roman" pitchFamily="18" charset="0"/>
              </a:rPr>
              <a:t> drains parts of </a:t>
            </a:r>
            <a:r>
              <a:rPr lang="en-US" sz="2600" b="0" dirty="0" smtClean="0">
                <a:solidFill>
                  <a:srgbClr val="C00000"/>
                </a:solidFill>
                <a:latin typeface="Times New Roman" pitchFamily="18" charset="0"/>
                <a:cs typeface="Times New Roman" pitchFamily="18" charset="0"/>
              </a:rPr>
              <a:t>Oromia, </a:t>
            </a:r>
            <a:r>
              <a:rPr lang="en-US" sz="2600" b="0" dirty="0" err="1" smtClean="0">
                <a:solidFill>
                  <a:srgbClr val="C00000"/>
                </a:solidFill>
                <a:latin typeface="Times New Roman" pitchFamily="18" charset="0"/>
                <a:cs typeface="Times New Roman" pitchFamily="18" charset="0"/>
              </a:rPr>
              <a:t>Hareri</a:t>
            </a:r>
            <a:r>
              <a:rPr lang="en-US" sz="2600" b="0" dirty="0" smtClean="0">
                <a:solidFill>
                  <a:srgbClr val="C00000"/>
                </a:solidFill>
                <a:latin typeface="Times New Roman" pitchFamily="18" charset="0"/>
                <a:cs typeface="Times New Roman" pitchFamily="18" charset="0"/>
              </a:rPr>
              <a:t> and Somali </a:t>
            </a:r>
            <a:r>
              <a:rPr lang="en-US" sz="2600" b="0" dirty="0" smtClean="0">
                <a:solidFill>
                  <a:schemeClr val="tx1"/>
                </a:solidFill>
                <a:latin typeface="Times New Roman" pitchFamily="18" charset="0"/>
                <a:cs typeface="Times New Roman" pitchFamily="18" charset="0"/>
              </a:rPr>
              <a:t>regions </a:t>
            </a:r>
          </a:p>
        </p:txBody>
      </p:sp>
      <p:sp>
        <p:nvSpPr>
          <p:cNvPr id="4" name="Date Placeholder 3"/>
          <p:cNvSpPr>
            <a:spLocks noGrp="1"/>
          </p:cNvSpPr>
          <p:nvPr>
            <p:ph type="dt" sz="half" idx="10"/>
          </p:nvPr>
        </p:nvSpPr>
        <p:spPr/>
        <p:txBody>
          <a:bodyPr/>
          <a:lstStyle/>
          <a:p>
            <a:fld id="{CDB26A32-4113-4F4F-8FE8-177DC436E64C}"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0813"/>
            <a:ext cx="7086600" cy="561975"/>
          </a:xfrm>
        </p:spPr>
        <p:txBody>
          <a:bodyPr/>
          <a:lstStyle/>
          <a:p>
            <a:r>
              <a:rPr lang="en-US" b="0" dirty="0" smtClean="0">
                <a:solidFill>
                  <a:srgbClr val="FF0000"/>
                </a:solidFill>
              </a:rPr>
              <a:t/>
            </a:r>
            <a:br>
              <a:rPr lang="en-US" b="0" dirty="0" smtClean="0">
                <a:solidFill>
                  <a:srgbClr val="FF0000"/>
                </a:solidFill>
              </a:rPr>
            </a:br>
            <a:r>
              <a:rPr lang="en-US" sz="3200" b="0" dirty="0" smtClean="0">
                <a:solidFill>
                  <a:schemeClr val="tx1"/>
                </a:solidFill>
                <a:latin typeface="Times New Roman" pitchFamily="18" charset="0"/>
                <a:cs typeface="Times New Roman" pitchFamily="18" charset="0"/>
              </a:rPr>
              <a:t>The </a:t>
            </a:r>
            <a:r>
              <a:rPr lang="en-US" sz="3200" b="0" dirty="0">
                <a:solidFill>
                  <a:schemeClr val="tx1"/>
                </a:solidFill>
                <a:latin typeface="Times New Roman" pitchFamily="18" charset="0"/>
                <a:cs typeface="Times New Roman" pitchFamily="18" charset="0"/>
              </a:rPr>
              <a:t>Rift Valley Drainage System:</a:t>
            </a:r>
            <a:br>
              <a:rPr lang="en-US" sz="3200" b="0" dirty="0">
                <a:solidFill>
                  <a:schemeClr val="tx1"/>
                </a:solidFill>
                <a:latin typeface="Times New Roman" pitchFamily="18" charset="0"/>
                <a:cs typeface="Times New Roman" pitchFamily="18" charset="0"/>
              </a:rPr>
            </a:b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0" y="762001"/>
            <a:ext cx="9067800" cy="5867400"/>
          </a:xfrm>
        </p:spPr>
        <p:txBody>
          <a:bodyPr/>
          <a:lstStyle/>
          <a:p>
            <a:pPr marL="457200" indent="-457200" algn="just">
              <a:buFont typeface="Wingdings" pitchFamily="2" charset="2"/>
              <a:buChar char="v"/>
            </a:pPr>
            <a:r>
              <a:rPr lang="en-US" sz="2500" b="0" dirty="0" smtClean="0">
                <a:solidFill>
                  <a:schemeClr val="tx1"/>
                </a:solidFill>
                <a:latin typeface="Times New Roman" pitchFamily="18" charset="0"/>
                <a:cs typeface="Times New Roman" pitchFamily="18" charset="0"/>
              </a:rPr>
              <a:t>Is an area of small amount of rainfall, high evaporation and small </a:t>
            </a:r>
            <a:r>
              <a:rPr lang="en-US" sz="2500" b="0" dirty="0" smtClean="0">
                <a:solidFill>
                  <a:srgbClr val="FF0000"/>
                </a:solidFill>
                <a:latin typeface="Times New Roman" pitchFamily="18" charset="0"/>
                <a:cs typeface="Times New Roman" pitchFamily="18" charset="0"/>
              </a:rPr>
              <a:t>catchment area</a:t>
            </a:r>
            <a:r>
              <a:rPr lang="en-US" sz="2500" b="0" dirty="0" smtClean="0">
                <a:solidFill>
                  <a:schemeClr val="tx1"/>
                </a:solidFill>
                <a:latin typeface="Times New Roman" pitchFamily="18" charset="0"/>
                <a:cs typeface="Times New Roman" pitchFamily="18" charset="0"/>
              </a:rPr>
              <a:t>.  </a:t>
            </a:r>
          </a:p>
          <a:p>
            <a:pPr marL="457200" indent="-457200" algn="just">
              <a:buFont typeface="Wingdings" pitchFamily="2" charset="2"/>
              <a:buChar char="v"/>
            </a:pPr>
            <a:r>
              <a:rPr lang="en-US" sz="2500" b="0" dirty="0" smtClean="0">
                <a:solidFill>
                  <a:schemeClr val="tx1"/>
                </a:solidFill>
                <a:latin typeface="Times New Roman" pitchFamily="18" charset="0"/>
                <a:cs typeface="Times New Roman" pitchFamily="18" charset="0"/>
              </a:rPr>
              <a:t>The size of the drainage area is restricted by the outward sloping highlands, which starts right from the edge of the escarpment. </a:t>
            </a:r>
          </a:p>
          <a:p>
            <a:pPr marL="457200" indent="-457200" algn="just">
              <a:buFont typeface="Wingdings" pitchFamily="2" charset="2"/>
              <a:buChar char="v"/>
            </a:pPr>
            <a:r>
              <a:rPr lang="en-US" sz="2500" b="0" dirty="0" smtClean="0">
                <a:solidFill>
                  <a:schemeClr val="tx1"/>
                </a:solidFill>
                <a:latin typeface="Times New Roman" pitchFamily="18" charset="0"/>
                <a:cs typeface="Times New Roman" pitchFamily="18" charset="0"/>
              </a:rPr>
              <a:t>The rift valley drainage system is therefore left with the slopes of the escarpment and the rift valley floor itself as the catchment area.</a:t>
            </a:r>
          </a:p>
          <a:p>
            <a:pPr marL="457200" indent="-457200" algn="just">
              <a:buFont typeface="Wingdings" pitchFamily="2" charset="2"/>
              <a:buChar char="v"/>
            </a:pPr>
            <a:r>
              <a:rPr lang="en-US" sz="2500" b="0" dirty="0" smtClean="0">
                <a:solidFill>
                  <a:schemeClr val="tx1"/>
                </a:solidFill>
                <a:latin typeface="Times New Roman" pitchFamily="18" charset="0"/>
                <a:cs typeface="Times New Roman" pitchFamily="18" charset="0"/>
              </a:rPr>
              <a:t>The only major river basin is that of </a:t>
            </a:r>
            <a:r>
              <a:rPr lang="en-US" sz="2500" dirty="0" smtClean="0">
                <a:solidFill>
                  <a:srgbClr val="FF0000"/>
                </a:solidFill>
                <a:latin typeface="Times New Roman" pitchFamily="18" charset="0"/>
                <a:cs typeface="Times New Roman" pitchFamily="18" charset="0"/>
              </a:rPr>
              <a:t>the awash</a:t>
            </a:r>
            <a:r>
              <a:rPr lang="en-US" sz="2500" b="0" dirty="0" smtClean="0">
                <a:solidFill>
                  <a:schemeClr val="tx1"/>
                </a:solidFill>
                <a:latin typeface="Times New Roman" pitchFamily="18" charset="0"/>
                <a:cs typeface="Times New Roman" pitchFamily="18" charset="0"/>
              </a:rPr>
              <a:t>.</a:t>
            </a:r>
          </a:p>
          <a:p>
            <a:pPr marL="457200" indent="-457200" algn="just">
              <a:buFont typeface="Wingdings" pitchFamily="2" charset="2"/>
              <a:buChar char="v"/>
            </a:pPr>
            <a:r>
              <a:rPr lang="en-US" sz="2500" b="0" dirty="0" smtClean="0">
                <a:solidFill>
                  <a:schemeClr val="tx1"/>
                </a:solidFill>
                <a:latin typeface="Times New Roman" pitchFamily="18" charset="0"/>
                <a:cs typeface="Times New Roman" pitchFamily="18" charset="0"/>
              </a:rPr>
              <a:t>Awash river</a:t>
            </a:r>
          </a:p>
          <a:p>
            <a:pPr marL="857250" lvl="1" indent="-457200" algn="just">
              <a:buFont typeface="Wingdings" pitchFamily="2" charset="2"/>
              <a:buChar char="v"/>
            </a:pPr>
            <a:r>
              <a:rPr lang="en-US" sz="2400" dirty="0" smtClean="0">
                <a:solidFill>
                  <a:schemeClr val="tx1"/>
                </a:solidFill>
                <a:latin typeface="Times New Roman" pitchFamily="18" charset="0"/>
                <a:cs typeface="Times New Roman" pitchFamily="18" charset="0"/>
              </a:rPr>
              <a:t>Originate from central highlands of Ethiopia</a:t>
            </a:r>
          </a:p>
          <a:p>
            <a:pPr marL="857250" lvl="1" indent="-457200" algn="just">
              <a:buFont typeface="Wingdings" pitchFamily="2" charset="2"/>
              <a:buChar char="v"/>
            </a:pPr>
            <a:r>
              <a:rPr lang="en-US" sz="2400" b="0" dirty="0" smtClean="0">
                <a:solidFill>
                  <a:schemeClr val="tx1"/>
                </a:solidFill>
                <a:latin typeface="Times New Roman" pitchFamily="18" charset="0"/>
                <a:cs typeface="Times New Roman" pitchFamily="18" charset="0"/>
              </a:rPr>
              <a:t>Covers parts of Amhara, Oromia, Afar, Somali,</a:t>
            </a:r>
          </a:p>
          <a:p>
            <a:pPr marL="857250" lvl="1" indent="-457200" algn="just">
              <a:buFont typeface="Wingdings" pitchFamily="2" charset="2"/>
              <a:buChar char="v"/>
            </a:pPr>
            <a:r>
              <a:rPr lang="en-US" sz="2400" dirty="0" smtClean="0">
                <a:solidFill>
                  <a:schemeClr val="tx1"/>
                </a:solidFill>
                <a:latin typeface="Times New Roman" pitchFamily="18" charset="0"/>
                <a:cs typeface="Times New Roman" pitchFamily="18" charset="0"/>
              </a:rPr>
              <a:t>Most utilized river in Ethiopia</a:t>
            </a:r>
          </a:p>
          <a:p>
            <a:pPr marL="857250" lvl="1" indent="-457200" algn="just">
              <a:buFont typeface="Wingdings" pitchFamily="2" charset="2"/>
              <a:buChar char="v"/>
            </a:pPr>
            <a:r>
              <a:rPr lang="en-US" sz="2400" dirty="0" smtClean="0">
                <a:solidFill>
                  <a:schemeClr val="tx1"/>
                </a:solidFill>
                <a:latin typeface="Times New Roman" pitchFamily="18" charset="0"/>
                <a:cs typeface="Times New Roman" pitchFamily="18" charset="0"/>
              </a:rPr>
              <a:t>Flows in the NE direction</a:t>
            </a:r>
          </a:p>
          <a:p>
            <a:pPr marL="857250" lvl="1" indent="-457200" algn="just">
              <a:buFont typeface="Wingdings" pitchFamily="2" charset="2"/>
              <a:buChar char="v"/>
            </a:pPr>
            <a:endParaRPr lang="en-US" b="0" dirty="0">
              <a:solidFill>
                <a:schemeClr val="tx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78E361A-F908-42CB-AC45-6BC642F47519}"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
            </a:r>
            <a:br>
              <a:rPr lang="en-US" b="0" dirty="0" smtClean="0"/>
            </a:br>
            <a:r>
              <a:rPr lang="en-US" sz="3200" b="0" dirty="0" smtClean="0">
                <a:solidFill>
                  <a:schemeClr val="tx1"/>
                </a:solidFill>
                <a:latin typeface="Times New Roman" pitchFamily="18" charset="0"/>
                <a:cs typeface="Times New Roman" pitchFamily="18" charset="0"/>
              </a:rPr>
              <a:t>The </a:t>
            </a:r>
            <a:r>
              <a:rPr lang="en-US" sz="3200" b="0" dirty="0">
                <a:solidFill>
                  <a:schemeClr val="tx1"/>
                </a:solidFill>
                <a:latin typeface="Times New Roman" pitchFamily="18" charset="0"/>
                <a:cs typeface="Times New Roman" pitchFamily="18" charset="0"/>
              </a:rPr>
              <a:t>Ethiopian Rivers </a:t>
            </a:r>
            <a:r>
              <a:rPr lang="en-US" b="0" dirty="0"/>
              <a:t/>
            </a:r>
            <a:br>
              <a:rPr lang="en-US" b="0" dirty="0"/>
            </a:br>
            <a:endParaRPr lang="en-US" dirty="0"/>
          </a:p>
        </p:txBody>
      </p:sp>
      <p:sp>
        <p:nvSpPr>
          <p:cNvPr id="3" name="Content Placeholder 2"/>
          <p:cNvSpPr>
            <a:spLocks noGrp="1"/>
          </p:cNvSpPr>
          <p:nvPr>
            <p:ph idx="1"/>
          </p:nvPr>
        </p:nvSpPr>
        <p:spPr>
          <a:xfrm>
            <a:off x="228600" y="900113"/>
            <a:ext cx="8686800" cy="5246687"/>
          </a:xfrm>
        </p:spPr>
        <p:txBody>
          <a:bodyPr/>
          <a:lstStyle/>
          <a:p>
            <a:pPr marL="457200" indent="-457200" algn="just">
              <a:lnSpc>
                <a:spcPct val="150000"/>
              </a:lnSpc>
              <a:buFont typeface="Wingdings" pitchFamily="2" charset="2"/>
              <a:buChar char="v"/>
            </a:pPr>
            <a:r>
              <a:rPr lang="en-US" sz="2600" b="0" dirty="0" smtClean="0">
                <a:solidFill>
                  <a:schemeClr val="tx1"/>
                </a:solidFill>
                <a:latin typeface="Times New Roman" pitchFamily="18" charset="0"/>
                <a:cs typeface="Times New Roman" pitchFamily="18" charset="0"/>
              </a:rPr>
              <a:t>Ethiopia is endowed with many rivers. </a:t>
            </a:r>
          </a:p>
          <a:p>
            <a:pPr marL="457200" indent="-457200" algn="just">
              <a:lnSpc>
                <a:spcPct val="150000"/>
              </a:lnSpc>
              <a:buFont typeface="Wingdings" pitchFamily="2" charset="2"/>
              <a:buChar char="v"/>
            </a:pPr>
            <a:r>
              <a:rPr lang="en-US" sz="2600" b="0" dirty="0" smtClean="0">
                <a:solidFill>
                  <a:schemeClr val="tx1"/>
                </a:solidFill>
                <a:latin typeface="Times New Roman" pitchFamily="18" charset="0"/>
                <a:cs typeface="Times New Roman" pitchFamily="18" charset="0"/>
              </a:rPr>
              <a:t>Majority of the rivers </a:t>
            </a:r>
          </a:p>
          <a:p>
            <a:pPr marL="857250" lvl="1" indent="-457200" algn="just">
              <a:lnSpc>
                <a:spcPct val="150000"/>
              </a:lnSpc>
              <a:buFont typeface="Wingdings" pitchFamily="2" charset="2"/>
              <a:buChar char="Ø"/>
            </a:pPr>
            <a:r>
              <a:rPr lang="en-US" sz="2600" b="0" dirty="0" smtClean="0">
                <a:solidFill>
                  <a:schemeClr val="tx1"/>
                </a:solidFill>
                <a:latin typeface="Times New Roman" pitchFamily="18" charset="0"/>
                <a:cs typeface="Times New Roman" pitchFamily="18" charset="0"/>
              </a:rPr>
              <a:t>Originate from highland areas and </a:t>
            </a:r>
          </a:p>
          <a:p>
            <a:pPr marL="857250" lvl="1" indent="-457200" algn="just">
              <a:lnSpc>
                <a:spcPct val="150000"/>
              </a:lnSpc>
              <a:buFont typeface="Wingdings" pitchFamily="2" charset="2"/>
              <a:buChar char="Ø"/>
            </a:pPr>
            <a:r>
              <a:rPr lang="en-US" sz="2600" b="0" dirty="0" smtClean="0">
                <a:solidFill>
                  <a:schemeClr val="tx1"/>
                </a:solidFill>
                <a:latin typeface="Times New Roman" pitchFamily="18" charset="0"/>
                <a:cs typeface="Times New Roman" pitchFamily="18" charset="0"/>
              </a:rPr>
              <a:t>Cross the Ethiopian boundary. </a:t>
            </a:r>
          </a:p>
          <a:p>
            <a:pPr marL="857250" lvl="1" indent="-457200" algn="just">
              <a:lnSpc>
                <a:spcPct val="150000"/>
              </a:lnSpc>
              <a:buFont typeface="Wingdings" pitchFamily="2" charset="2"/>
              <a:buChar char="Ø"/>
            </a:pPr>
            <a:r>
              <a:rPr lang="en-US" sz="2600" b="0" dirty="0" smtClean="0">
                <a:solidFill>
                  <a:schemeClr val="tx1"/>
                </a:solidFill>
                <a:latin typeface="Times New Roman" pitchFamily="18" charset="0"/>
                <a:cs typeface="Times New Roman" pitchFamily="18" charset="0"/>
              </a:rPr>
              <a:t>Altogether, Ethiopian rivers form 12 major watersheds separating the Mediterranean sea from the Indian ocean drainage systems. </a:t>
            </a:r>
          </a:p>
          <a:p>
            <a:pPr algn="just"/>
            <a:r>
              <a:rPr lang="en-US" b="0" dirty="0" smtClean="0">
                <a:latin typeface="+mj-lt"/>
              </a:rPr>
              <a:t> </a:t>
            </a:r>
            <a:endParaRPr lang="en-US" b="0" dirty="0">
              <a:latin typeface="+mj-lt"/>
            </a:endParaRPr>
          </a:p>
        </p:txBody>
      </p:sp>
      <p:sp>
        <p:nvSpPr>
          <p:cNvPr id="4" name="Date Placeholder 3"/>
          <p:cNvSpPr>
            <a:spLocks noGrp="1"/>
          </p:cNvSpPr>
          <p:nvPr>
            <p:ph type="dt" sz="half" idx="10"/>
          </p:nvPr>
        </p:nvSpPr>
        <p:spPr/>
        <p:txBody>
          <a:bodyPr/>
          <a:lstStyle/>
          <a:p>
            <a:fld id="{6DE64893-3656-4B38-8849-697B03FFC1EA}"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000000"/>
                </a:solidFill>
                <a:latin typeface="Times New Roman" pitchFamily="18" charset="0"/>
                <a:cs typeface="Times New Roman" pitchFamily="18" charset="0"/>
              </a:rPr>
              <a:t>Cont.…..</a:t>
            </a:r>
            <a:endParaRPr lang="en-US" dirty="0"/>
          </a:p>
        </p:txBody>
      </p:sp>
      <p:sp>
        <p:nvSpPr>
          <p:cNvPr id="4" name="Date Placeholder 3"/>
          <p:cNvSpPr>
            <a:spLocks noGrp="1"/>
          </p:cNvSpPr>
          <p:nvPr>
            <p:ph type="dt" sz="half" idx="10"/>
          </p:nvPr>
        </p:nvSpPr>
        <p:spPr/>
        <p:txBody>
          <a:bodyPr/>
          <a:lstStyle/>
          <a:p>
            <a:fld id="{3BDBA62A-92F4-4B2E-BBDA-60728145C305}"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19200"/>
            <a:ext cx="88392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5201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000000"/>
                </a:solidFill>
                <a:latin typeface="Times New Roman" pitchFamily="18" charset="0"/>
                <a:cs typeface="Times New Roman" pitchFamily="18" charset="0"/>
              </a:rPr>
              <a:t>Cont.…..</a:t>
            </a:r>
            <a:endParaRPr lang="en-US" dirty="0"/>
          </a:p>
        </p:txBody>
      </p:sp>
      <p:sp>
        <p:nvSpPr>
          <p:cNvPr id="3" name="Date Placeholder 2"/>
          <p:cNvSpPr>
            <a:spLocks noGrp="1"/>
          </p:cNvSpPr>
          <p:nvPr>
            <p:ph type="dt" sz="half" idx="10"/>
          </p:nvPr>
        </p:nvSpPr>
        <p:spPr/>
        <p:txBody>
          <a:bodyPr/>
          <a:lstStyle/>
          <a:p>
            <a:fld id="{43CB8A2D-F6B3-432A-A655-FFF9EBE97B94}" type="datetime1">
              <a:rPr lang="en-US" smtClean="0"/>
              <a:pPr/>
              <a:t>2019-11-30</a:t>
            </a:fld>
            <a:endParaRPr lang="en-US"/>
          </a:p>
        </p:txBody>
      </p:sp>
      <p:sp>
        <p:nvSpPr>
          <p:cNvPr id="4" name="Footer Placeholder 3"/>
          <p:cNvSpPr>
            <a:spLocks noGrp="1"/>
          </p:cNvSpPr>
          <p:nvPr>
            <p:ph type="ftr" sz="quarter" idx="11"/>
          </p:nvPr>
        </p:nvSpPr>
        <p:spPr/>
        <p:txBody>
          <a:bodyPr/>
          <a:lstStyle/>
          <a:p>
            <a:endParaRPr lang="en-US"/>
          </a:p>
        </p:txBody>
      </p:sp>
      <p:graphicFrame>
        <p:nvGraphicFramePr>
          <p:cNvPr id="5" name="Table 4"/>
          <p:cNvGraphicFramePr>
            <a:graphicFrameLocks noGrp="1"/>
          </p:cNvGraphicFramePr>
          <p:nvPr/>
        </p:nvGraphicFramePr>
        <p:xfrm>
          <a:off x="2" y="1295400"/>
          <a:ext cx="9143997" cy="4983480"/>
        </p:xfrm>
        <a:graphic>
          <a:graphicData uri="http://schemas.openxmlformats.org/drawingml/2006/table">
            <a:tbl>
              <a:tblPr/>
              <a:tblGrid>
                <a:gridCol w="1219198"/>
                <a:gridCol w="1343315"/>
                <a:gridCol w="771902"/>
                <a:gridCol w="1008983"/>
                <a:gridCol w="1143000"/>
                <a:gridCol w="3657599"/>
              </a:tblGrid>
              <a:tr h="350520">
                <a:tc rowSpan="2">
                  <a:txBody>
                    <a:bodyPr/>
                    <a:lstStyle/>
                    <a:p>
                      <a:pPr marL="0" marR="0" algn="just">
                        <a:spcBef>
                          <a:spcPts val="0"/>
                        </a:spcBef>
                        <a:spcAft>
                          <a:spcPts val="0"/>
                        </a:spcAft>
                        <a:tabLst>
                          <a:tab pos="1866900" algn="l"/>
                        </a:tabLst>
                      </a:pPr>
                      <a:r>
                        <a:rPr lang="en-US" sz="2400" b="1" i="1" dirty="0">
                          <a:latin typeface="Times New Roman"/>
                          <a:ea typeface="Times New Roman"/>
                          <a:cs typeface="Times New Roman"/>
                        </a:rPr>
                        <a:t>Rivers</a:t>
                      </a:r>
                      <a:endParaRPr lang="en-US" sz="2400" dirty="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just">
                        <a:spcBef>
                          <a:spcPts val="0"/>
                        </a:spcBef>
                        <a:spcAft>
                          <a:spcPts val="0"/>
                        </a:spcAft>
                        <a:tabLst>
                          <a:tab pos="1866900" algn="l"/>
                        </a:tabLst>
                      </a:pPr>
                      <a:r>
                        <a:rPr lang="en-US" sz="2100" b="1" i="1" dirty="0" err="1" smtClean="0">
                          <a:latin typeface="Times New Roman"/>
                          <a:ea typeface="Times New Roman"/>
                          <a:cs typeface="Times New Roman"/>
                        </a:rPr>
                        <a:t>CatchmentArea</a:t>
                      </a:r>
                      <a:r>
                        <a:rPr lang="en-US" sz="2100" b="1" i="1" dirty="0" smtClean="0">
                          <a:latin typeface="Times New Roman"/>
                          <a:ea typeface="Times New Roman"/>
                          <a:cs typeface="Times New Roman"/>
                        </a:rPr>
                        <a:t> </a:t>
                      </a:r>
                      <a:r>
                        <a:rPr lang="en-US" sz="2100" b="1" i="1" dirty="0">
                          <a:latin typeface="Times New Roman"/>
                          <a:ea typeface="Times New Roman"/>
                          <a:cs typeface="Times New Roman"/>
                        </a:rPr>
                        <a:t>(km</a:t>
                      </a:r>
                      <a:r>
                        <a:rPr lang="en-US" sz="2100" b="1" i="1" baseline="30000" dirty="0">
                          <a:latin typeface="Times New Roman"/>
                          <a:ea typeface="Times New Roman"/>
                          <a:cs typeface="Times New Roman"/>
                        </a:rPr>
                        <a:t>2</a:t>
                      </a:r>
                      <a:r>
                        <a:rPr lang="en-US" sz="2100" b="1" i="1" dirty="0">
                          <a:latin typeface="Times New Roman"/>
                          <a:ea typeface="Times New Roman"/>
                          <a:cs typeface="Times New Roman"/>
                        </a:rPr>
                        <a:t>)</a:t>
                      </a:r>
                      <a:endParaRPr lang="en-US" sz="2100" dirty="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tabLst>
                          <a:tab pos="1866900" algn="l"/>
                        </a:tabLst>
                      </a:pPr>
                      <a:r>
                        <a:rPr lang="en-US" sz="2400" b="1" i="1" dirty="0">
                          <a:latin typeface="Times New Roman"/>
                          <a:ea typeface="Times New Roman"/>
                          <a:cs typeface="Times New Roman"/>
                        </a:rPr>
                        <a:t>Length of Rivers </a:t>
                      </a:r>
                      <a:r>
                        <a:rPr lang="en-US" sz="2400" b="1" i="1" dirty="0" smtClean="0">
                          <a:latin typeface="Times New Roman"/>
                          <a:ea typeface="Times New Roman"/>
                          <a:cs typeface="Times New Roman"/>
                        </a:rPr>
                        <a:t>(km)</a:t>
                      </a:r>
                      <a:endParaRPr lang="en-US" sz="2400" dirty="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l">
                        <a:spcBef>
                          <a:spcPts val="0"/>
                        </a:spcBef>
                        <a:spcAft>
                          <a:spcPts val="0"/>
                        </a:spcAft>
                        <a:tabLst>
                          <a:tab pos="1866900" algn="l"/>
                        </a:tabLst>
                      </a:pPr>
                      <a:r>
                        <a:rPr lang="en-US" sz="2400" b="1" i="1" dirty="0">
                          <a:latin typeface="Times New Roman"/>
                          <a:ea typeface="Times New Roman"/>
                          <a:cs typeface="Times New Roman"/>
                        </a:rPr>
                        <a:t>Major tributaries</a:t>
                      </a:r>
                      <a:endParaRPr lang="en-US" sz="2400" dirty="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0520">
                <a:tc vMerge="1">
                  <a:txBody>
                    <a:bodyPr/>
                    <a:lstStyle/>
                    <a:p>
                      <a:endParaRPr lang="en-US"/>
                    </a:p>
                  </a:txBody>
                  <a:tcPr/>
                </a:tc>
                <a:tc vMerge="1">
                  <a:txBody>
                    <a:bodyPr/>
                    <a:lstStyle/>
                    <a:p>
                      <a:endParaRPr lang="en-US"/>
                    </a:p>
                  </a:txBody>
                  <a:tcPr/>
                </a:tc>
                <a:tc>
                  <a:txBody>
                    <a:bodyPr/>
                    <a:lstStyle/>
                    <a:p>
                      <a:pPr marL="0" marR="0" algn="just">
                        <a:spcBef>
                          <a:spcPts val="0"/>
                        </a:spcBef>
                        <a:spcAft>
                          <a:spcPts val="0"/>
                        </a:spcAft>
                        <a:tabLst>
                          <a:tab pos="1866900" algn="l"/>
                        </a:tabLst>
                      </a:pPr>
                      <a:r>
                        <a:rPr lang="en-US" sz="2400" b="1" i="1" dirty="0">
                          <a:latin typeface="Times New Roman"/>
                          <a:ea typeface="Times New Roman"/>
                          <a:cs typeface="Times New Roman"/>
                        </a:rPr>
                        <a:t>Total</a:t>
                      </a:r>
                      <a:endParaRPr lang="en-US" sz="2400" dirty="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866900" algn="l"/>
                        </a:tabLst>
                      </a:pPr>
                      <a:r>
                        <a:rPr lang="en-US" sz="2400" b="1" i="1" dirty="0">
                          <a:latin typeface="Times New Roman"/>
                          <a:ea typeface="Times New Roman"/>
                          <a:cs typeface="Times New Roman"/>
                        </a:rPr>
                        <a:t>Inside</a:t>
                      </a:r>
                      <a:endParaRPr lang="en-US" sz="2400" dirty="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866900" algn="l"/>
                        </a:tabLst>
                      </a:pPr>
                      <a:r>
                        <a:rPr lang="en-US" sz="2400" b="1" i="1">
                          <a:latin typeface="Times New Roman"/>
                          <a:ea typeface="Times New Roman"/>
                          <a:cs typeface="Times New Roman"/>
                        </a:rPr>
                        <a:t>Outside</a:t>
                      </a:r>
                      <a:endParaRPr lang="en-US" sz="24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701040">
                <a:tc>
                  <a:txBody>
                    <a:bodyPr/>
                    <a:lstStyle/>
                    <a:p>
                      <a:pPr marL="0" marR="0" algn="ctr">
                        <a:spcBef>
                          <a:spcPts val="0"/>
                        </a:spcBef>
                        <a:spcAft>
                          <a:spcPts val="0"/>
                        </a:spcAft>
                        <a:tabLst>
                          <a:tab pos="1866900" algn="l"/>
                        </a:tabLst>
                      </a:pPr>
                      <a:r>
                        <a:rPr lang="en-US" sz="2400" dirty="0" err="1">
                          <a:latin typeface="Times New Roman"/>
                          <a:ea typeface="Times New Roman"/>
                          <a:cs typeface="Times New Roman"/>
                        </a:rPr>
                        <a:t>Abay</a:t>
                      </a:r>
                      <a:endParaRPr lang="en-US" sz="24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dirty="0">
                          <a:latin typeface="Times New Roman"/>
                          <a:ea typeface="Times New Roman"/>
                          <a:cs typeface="Times New Roman"/>
                        </a:rPr>
                        <a:t>198508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dirty="0">
                          <a:latin typeface="Times New Roman"/>
                          <a:ea typeface="Times New Roman"/>
                          <a:cs typeface="Times New Roman"/>
                        </a:rPr>
                        <a:t>1360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dirty="0">
                          <a:latin typeface="Times New Roman"/>
                          <a:ea typeface="Times New Roman"/>
                          <a:cs typeface="Times New Roman"/>
                        </a:rPr>
                        <a:t>800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a:latin typeface="Times New Roman"/>
                          <a:ea typeface="Times New Roman"/>
                          <a:cs typeface="Times New Roman"/>
                        </a:rPr>
                        <a:t>560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tabLst>
                          <a:tab pos="1866900" algn="l"/>
                        </a:tabLst>
                      </a:pPr>
                      <a:r>
                        <a:rPr lang="fr-FR" sz="2400" dirty="0" err="1">
                          <a:latin typeface="Times New Roman"/>
                          <a:ea typeface="Times New Roman"/>
                          <a:cs typeface="Times New Roman"/>
                        </a:rPr>
                        <a:t>Dabus</a:t>
                      </a:r>
                      <a:r>
                        <a:rPr lang="fr-FR" sz="2400" dirty="0">
                          <a:latin typeface="Times New Roman"/>
                          <a:ea typeface="Times New Roman"/>
                          <a:cs typeface="Times New Roman"/>
                        </a:rPr>
                        <a:t>, </a:t>
                      </a:r>
                      <a:r>
                        <a:rPr lang="fr-FR" sz="2400" dirty="0" err="1">
                          <a:latin typeface="Times New Roman"/>
                          <a:ea typeface="Times New Roman"/>
                          <a:cs typeface="Times New Roman"/>
                        </a:rPr>
                        <a:t>Dedessa</a:t>
                      </a:r>
                      <a:r>
                        <a:rPr lang="fr-FR" sz="2400" dirty="0">
                          <a:latin typeface="Times New Roman"/>
                          <a:ea typeface="Times New Roman"/>
                          <a:cs typeface="Times New Roman"/>
                        </a:rPr>
                        <a:t>, </a:t>
                      </a:r>
                      <a:r>
                        <a:rPr lang="fr-FR" sz="2400" dirty="0" err="1">
                          <a:latin typeface="Times New Roman"/>
                          <a:ea typeface="Times New Roman"/>
                          <a:cs typeface="Times New Roman"/>
                        </a:rPr>
                        <a:t>Fincha</a:t>
                      </a:r>
                      <a:r>
                        <a:rPr lang="fr-FR" sz="2400" dirty="0">
                          <a:latin typeface="Times New Roman"/>
                          <a:ea typeface="Times New Roman"/>
                          <a:cs typeface="Times New Roman"/>
                        </a:rPr>
                        <a:t>, </a:t>
                      </a:r>
                      <a:r>
                        <a:rPr lang="fr-FR" sz="2400" dirty="0" err="1">
                          <a:latin typeface="Times New Roman"/>
                          <a:ea typeface="Times New Roman"/>
                          <a:cs typeface="Times New Roman"/>
                        </a:rPr>
                        <a:t>Guder</a:t>
                      </a:r>
                      <a:r>
                        <a:rPr lang="fr-FR" sz="2400" dirty="0">
                          <a:latin typeface="Times New Roman"/>
                          <a:ea typeface="Times New Roman"/>
                          <a:cs typeface="Times New Roman"/>
                        </a:rPr>
                        <a:t>, </a:t>
                      </a:r>
                      <a:r>
                        <a:rPr lang="fr-FR" sz="2400" dirty="0" err="1">
                          <a:latin typeface="Times New Roman"/>
                          <a:ea typeface="Times New Roman"/>
                          <a:cs typeface="Times New Roman"/>
                        </a:rPr>
                        <a:t>Muger</a:t>
                      </a:r>
                      <a:r>
                        <a:rPr lang="fr-FR" sz="2400" dirty="0">
                          <a:latin typeface="Times New Roman"/>
                          <a:ea typeface="Times New Roman"/>
                          <a:cs typeface="Times New Roman"/>
                        </a:rPr>
                        <a:t>, Jema, </a:t>
                      </a:r>
                      <a:r>
                        <a:rPr lang="fr-FR" sz="2400" dirty="0" err="1">
                          <a:latin typeface="Times New Roman"/>
                          <a:ea typeface="Times New Roman"/>
                          <a:cs typeface="Times New Roman"/>
                        </a:rPr>
                        <a:t>Beshilo</a:t>
                      </a:r>
                      <a:endParaRPr lang="en-US" sz="24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0520">
                <a:tc>
                  <a:txBody>
                    <a:bodyPr/>
                    <a:lstStyle/>
                    <a:p>
                      <a:pPr marL="0" marR="0" algn="ctr">
                        <a:spcBef>
                          <a:spcPts val="0"/>
                        </a:spcBef>
                        <a:spcAft>
                          <a:spcPts val="0"/>
                        </a:spcAft>
                        <a:tabLst>
                          <a:tab pos="1866900" algn="l"/>
                        </a:tabLst>
                      </a:pPr>
                      <a:r>
                        <a:rPr lang="en-US" sz="2400" dirty="0" err="1" smtClean="0">
                          <a:latin typeface="Times New Roman"/>
                          <a:ea typeface="Times New Roman"/>
                          <a:cs typeface="Times New Roman"/>
                        </a:rPr>
                        <a:t>Wabi</a:t>
                      </a:r>
                      <a:endParaRPr lang="en-US" sz="2400" dirty="0" smtClean="0">
                        <a:latin typeface="Times New Roman"/>
                        <a:ea typeface="Times New Roman"/>
                        <a:cs typeface="Times New Roman"/>
                      </a:endParaRPr>
                    </a:p>
                    <a:p>
                      <a:pPr marL="0" marR="0" algn="ctr">
                        <a:spcBef>
                          <a:spcPts val="0"/>
                        </a:spcBef>
                        <a:spcAft>
                          <a:spcPts val="0"/>
                        </a:spcAft>
                        <a:tabLst>
                          <a:tab pos="1866900" algn="l"/>
                        </a:tabLst>
                      </a:pPr>
                      <a:r>
                        <a:rPr lang="en-US" sz="2400" dirty="0" err="1" smtClean="0">
                          <a:latin typeface="Times New Roman"/>
                          <a:ea typeface="Times New Roman"/>
                          <a:cs typeface="Times New Roman"/>
                        </a:rPr>
                        <a:t>shebelle</a:t>
                      </a:r>
                      <a:endParaRPr lang="en-US" sz="24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dirty="0">
                          <a:latin typeface="Times New Roman"/>
                          <a:ea typeface="Times New Roman"/>
                          <a:cs typeface="Times New Roman"/>
                        </a:rPr>
                        <a:t>205407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dirty="0">
                          <a:latin typeface="Times New Roman"/>
                          <a:ea typeface="Times New Roman"/>
                          <a:cs typeface="Times New Roman"/>
                        </a:rPr>
                        <a:t>2000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dirty="0">
                          <a:latin typeface="Times New Roman"/>
                          <a:ea typeface="Times New Roman"/>
                          <a:cs typeface="Times New Roman"/>
                        </a:rPr>
                        <a:t>1340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dirty="0">
                          <a:latin typeface="Times New Roman"/>
                          <a:ea typeface="Times New Roman"/>
                          <a:cs typeface="Times New Roman"/>
                        </a:rPr>
                        <a:t>660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tabLst>
                          <a:tab pos="1866900" algn="l"/>
                        </a:tabLst>
                      </a:pPr>
                      <a:r>
                        <a:rPr lang="en-US" sz="2400" dirty="0" err="1">
                          <a:latin typeface="Times New Roman"/>
                          <a:ea typeface="Times New Roman"/>
                          <a:cs typeface="Times New Roman"/>
                        </a:rPr>
                        <a:t>Ramis</a:t>
                      </a:r>
                      <a:r>
                        <a:rPr lang="en-US" sz="2400" dirty="0">
                          <a:latin typeface="Times New Roman"/>
                          <a:ea typeface="Times New Roman"/>
                          <a:cs typeface="Times New Roman"/>
                        </a:rPr>
                        <a:t> </a:t>
                      </a:r>
                      <a:r>
                        <a:rPr lang="en-US" sz="2400" dirty="0" err="1">
                          <a:latin typeface="Times New Roman"/>
                          <a:ea typeface="Times New Roman"/>
                          <a:cs typeface="Times New Roman"/>
                        </a:rPr>
                        <a:t>Erer</a:t>
                      </a:r>
                      <a:r>
                        <a:rPr lang="en-US" sz="2400" dirty="0">
                          <a:latin typeface="Times New Roman"/>
                          <a:ea typeface="Times New Roman"/>
                          <a:cs typeface="Times New Roman"/>
                        </a:rPr>
                        <a:t>, </a:t>
                      </a:r>
                      <a:r>
                        <a:rPr lang="en-US" sz="2400" dirty="0" err="1">
                          <a:latin typeface="Times New Roman"/>
                          <a:ea typeface="Times New Roman"/>
                          <a:cs typeface="Times New Roman"/>
                        </a:rPr>
                        <a:t>Daketa</a:t>
                      </a:r>
                      <a:r>
                        <a:rPr lang="en-US" sz="2400" dirty="0">
                          <a:latin typeface="Times New Roman"/>
                          <a:ea typeface="Times New Roman"/>
                          <a:cs typeface="Times New Roman"/>
                        </a:rPr>
                        <a:t>, </a:t>
                      </a:r>
                      <a:r>
                        <a:rPr lang="en-US" sz="2400" dirty="0" err="1">
                          <a:latin typeface="Times New Roman"/>
                          <a:ea typeface="Times New Roman"/>
                          <a:cs typeface="Times New Roman"/>
                        </a:rPr>
                        <a:t>Fafan</a:t>
                      </a:r>
                      <a:endParaRPr lang="en-US" sz="24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0520">
                <a:tc>
                  <a:txBody>
                    <a:bodyPr/>
                    <a:lstStyle/>
                    <a:p>
                      <a:pPr marL="0" marR="0" algn="ctr">
                        <a:spcBef>
                          <a:spcPts val="0"/>
                        </a:spcBef>
                        <a:spcAft>
                          <a:spcPts val="0"/>
                        </a:spcAft>
                        <a:tabLst>
                          <a:tab pos="1866900" algn="l"/>
                        </a:tabLst>
                      </a:pPr>
                      <a:r>
                        <a:rPr lang="en-US" sz="2400">
                          <a:latin typeface="Times New Roman"/>
                          <a:ea typeface="Times New Roman"/>
                          <a:cs typeface="Times New Roman"/>
                        </a:rPr>
                        <a:t>Ghenale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a:latin typeface="Times New Roman"/>
                          <a:ea typeface="Times New Roman"/>
                          <a:cs typeface="Times New Roman"/>
                        </a:rPr>
                        <a:t>168141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dirty="0">
                          <a:latin typeface="Times New Roman"/>
                          <a:ea typeface="Times New Roman"/>
                          <a:cs typeface="Times New Roman"/>
                        </a:rPr>
                        <a:t>1050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dirty="0">
                          <a:latin typeface="Times New Roman"/>
                          <a:ea typeface="Times New Roman"/>
                          <a:cs typeface="Times New Roman"/>
                        </a:rPr>
                        <a:t>480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a:latin typeface="Times New Roman"/>
                          <a:ea typeface="Times New Roman"/>
                          <a:cs typeface="Times New Roman"/>
                        </a:rPr>
                        <a:t>370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tabLst>
                          <a:tab pos="1866900" algn="l"/>
                        </a:tabLst>
                      </a:pPr>
                      <a:r>
                        <a:rPr lang="en-US" sz="2400" dirty="0" err="1">
                          <a:latin typeface="Times New Roman"/>
                          <a:ea typeface="Times New Roman"/>
                          <a:cs typeface="Times New Roman"/>
                        </a:rPr>
                        <a:t>Dawa</a:t>
                      </a:r>
                      <a:r>
                        <a:rPr lang="en-US" sz="2400" dirty="0">
                          <a:latin typeface="Times New Roman"/>
                          <a:ea typeface="Times New Roman"/>
                          <a:cs typeface="Times New Roman"/>
                        </a:rPr>
                        <a:t>, </a:t>
                      </a:r>
                      <a:r>
                        <a:rPr lang="en-US" sz="2400" dirty="0" err="1">
                          <a:latin typeface="Times New Roman"/>
                          <a:ea typeface="Times New Roman"/>
                          <a:cs typeface="Times New Roman"/>
                        </a:rPr>
                        <a:t>Weyb</a:t>
                      </a:r>
                      <a:r>
                        <a:rPr lang="en-US" sz="2400" dirty="0">
                          <a:latin typeface="Times New Roman"/>
                          <a:ea typeface="Times New Roman"/>
                          <a:cs typeface="Times New Roman"/>
                        </a:rPr>
                        <a:t>, </a:t>
                      </a:r>
                      <a:r>
                        <a:rPr lang="en-US" sz="2400" dirty="0" err="1">
                          <a:latin typeface="Times New Roman"/>
                          <a:ea typeface="Times New Roman"/>
                          <a:cs typeface="Times New Roman"/>
                        </a:rPr>
                        <a:t>Welmel</a:t>
                      </a:r>
                      <a:r>
                        <a:rPr lang="en-US" sz="2400" dirty="0">
                          <a:latin typeface="Times New Roman"/>
                          <a:ea typeface="Times New Roman"/>
                          <a:cs typeface="Times New Roman"/>
                        </a:rPr>
                        <a:t>, Mena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0520">
                <a:tc>
                  <a:txBody>
                    <a:bodyPr/>
                    <a:lstStyle/>
                    <a:p>
                      <a:pPr marL="0" marR="0" algn="ctr">
                        <a:spcBef>
                          <a:spcPts val="0"/>
                        </a:spcBef>
                        <a:spcAft>
                          <a:spcPts val="0"/>
                        </a:spcAft>
                        <a:tabLst>
                          <a:tab pos="1866900" algn="l"/>
                        </a:tabLst>
                      </a:pPr>
                      <a:r>
                        <a:rPr lang="en-US" sz="2400">
                          <a:latin typeface="Times New Roman"/>
                          <a:ea typeface="Times New Roman"/>
                          <a:cs typeface="Times New Roman"/>
                        </a:rPr>
                        <a:t>Awash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a:latin typeface="Times New Roman"/>
                          <a:ea typeface="Times New Roman"/>
                          <a:cs typeface="Times New Roman"/>
                        </a:rPr>
                        <a:t>113709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a:latin typeface="Times New Roman"/>
                          <a:ea typeface="Times New Roman"/>
                          <a:cs typeface="Times New Roman"/>
                        </a:rPr>
                        <a:t>1200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dirty="0">
                          <a:latin typeface="Times New Roman"/>
                          <a:ea typeface="Times New Roman"/>
                          <a:cs typeface="Times New Roman"/>
                        </a:rPr>
                        <a:t>1200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a:latin typeface="Times New Roman"/>
                          <a:ea typeface="Times New Roman"/>
                          <a:cs typeface="Times New Roman"/>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tabLst>
                          <a:tab pos="1866900" algn="l"/>
                        </a:tabLst>
                      </a:pPr>
                      <a:r>
                        <a:rPr lang="en-US" sz="2400" dirty="0" err="1">
                          <a:latin typeface="Times New Roman"/>
                          <a:ea typeface="Times New Roman"/>
                          <a:cs typeface="Times New Roman"/>
                        </a:rPr>
                        <a:t>Akaki</a:t>
                      </a:r>
                      <a:r>
                        <a:rPr lang="en-US" sz="2400" dirty="0">
                          <a:latin typeface="Times New Roman"/>
                          <a:ea typeface="Times New Roman"/>
                          <a:cs typeface="Times New Roman"/>
                        </a:rPr>
                        <a:t>, </a:t>
                      </a:r>
                      <a:r>
                        <a:rPr lang="en-US" sz="2400" dirty="0" err="1">
                          <a:latin typeface="Times New Roman"/>
                          <a:ea typeface="Times New Roman"/>
                          <a:cs typeface="Times New Roman"/>
                        </a:rPr>
                        <a:t>Kesem</a:t>
                      </a:r>
                      <a:r>
                        <a:rPr lang="en-US" sz="2400" dirty="0">
                          <a:latin typeface="Times New Roman"/>
                          <a:ea typeface="Times New Roman"/>
                          <a:cs typeface="Times New Roman"/>
                        </a:rPr>
                        <a:t>, </a:t>
                      </a:r>
                      <a:r>
                        <a:rPr lang="en-US" sz="2400" dirty="0" err="1">
                          <a:latin typeface="Times New Roman"/>
                          <a:ea typeface="Times New Roman"/>
                          <a:cs typeface="Times New Roman"/>
                        </a:rPr>
                        <a:t>Borena</a:t>
                      </a:r>
                      <a:r>
                        <a:rPr lang="en-US" sz="2400" dirty="0">
                          <a:latin typeface="Times New Roman"/>
                          <a:ea typeface="Times New Roman"/>
                          <a:cs typeface="Times New Roman"/>
                        </a:rPr>
                        <a:t>, Mile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0520">
                <a:tc>
                  <a:txBody>
                    <a:bodyPr/>
                    <a:lstStyle/>
                    <a:p>
                      <a:pPr marL="0" marR="0" algn="ctr">
                        <a:spcBef>
                          <a:spcPts val="0"/>
                        </a:spcBef>
                        <a:spcAft>
                          <a:spcPts val="0"/>
                        </a:spcAft>
                        <a:tabLst>
                          <a:tab pos="1866900" algn="l"/>
                        </a:tabLst>
                      </a:pPr>
                      <a:r>
                        <a:rPr lang="en-US" sz="2400">
                          <a:latin typeface="Times New Roman"/>
                          <a:ea typeface="Times New Roman"/>
                          <a:cs typeface="Times New Roman"/>
                        </a:rPr>
                        <a:t>Tekeze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a:latin typeface="Times New Roman"/>
                          <a:ea typeface="Times New Roman"/>
                          <a:cs typeface="Times New Roman"/>
                        </a:rPr>
                        <a:t>87733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a:latin typeface="Times New Roman"/>
                          <a:ea typeface="Times New Roman"/>
                          <a:cs typeface="Times New Roman"/>
                        </a:rPr>
                        <a:t>1168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a:latin typeface="Times New Roman"/>
                          <a:ea typeface="Times New Roman"/>
                          <a:cs typeface="Times New Roman"/>
                        </a:rPr>
                        <a:t>608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dirty="0">
                          <a:latin typeface="Times New Roman"/>
                          <a:ea typeface="Times New Roman"/>
                          <a:cs typeface="Times New Roman"/>
                        </a:rPr>
                        <a:t>560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tabLst>
                          <a:tab pos="1866900" algn="l"/>
                        </a:tabLst>
                      </a:pPr>
                      <a:r>
                        <a:rPr lang="en-US" sz="2400" dirty="0" err="1">
                          <a:latin typeface="Times New Roman"/>
                          <a:ea typeface="Times New Roman"/>
                          <a:cs typeface="Times New Roman"/>
                        </a:rPr>
                        <a:t>Tirari</a:t>
                      </a:r>
                      <a:r>
                        <a:rPr lang="en-US" sz="2400" dirty="0">
                          <a:latin typeface="Times New Roman"/>
                          <a:ea typeface="Times New Roman"/>
                          <a:cs typeface="Times New Roman"/>
                        </a:rPr>
                        <a:t> (Atbara, </a:t>
                      </a:r>
                      <a:r>
                        <a:rPr lang="en-US" sz="2400" dirty="0" err="1">
                          <a:latin typeface="Times New Roman"/>
                          <a:ea typeface="Times New Roman"/>
                          <a:cs typeface="Times New Roman"/>
                        </a:rPr>
                        <a:t>Angereb</a:t>
                      </a:r>
                      <a:r>
                        <a:rPr lang="en-US" sz="2400" dirty="0">
                          <a:latin typeface="Times New Roman"/>
                          <a:ea typeface="Times New Roman"/>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0520">
                <a:tc>
                  <a:txBody>
                    <a:bodyPr/>
                    <a:lstStyle/>
                    <a:p>
                      <a:pPr marL="0" marR="0" algn="ctr">
                        <a:spcBef>
                          <a:spcPts val="0"/>
                        </a:spcBef>
                        <a:spcAft>
                          <a:spcPts val="0"/>
                        </a:spcAft>
                        <a:tabLst>
                          <a:tab pos="1866900" algn="l"/>
                        </a:tabLst>
                      </a:pPr>
                      <a:r>
                        <a:rPr lang="en-US" sz="2400">
                          <a:latin typeface="Times New Roman"/>
                          <a:ea typeface="Times New Roman"/>
                          <a:cs typeface="Times New Roman"/>
                        </a:rPr>
                        <a:t>Ghibe (Omo)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a:latin typeface="Times New Roman"/>
                          <a:ea typeface="Times New Roman"/>
                          <a:cs typeface="Times New Roman"/>
                        </a:rPr>
                        <a:t>77205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a:latin typeface="Times New Roman"/>
                          <a:ea typeface="Times New Roman"/>
                          <a:cs typeface="Times New Roman"/>
                        </a:rPr>
                        <a:t>760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a:latin typeface="Times New Roman"/>
                          <a:ea typeface="Times New Roman"/>
                          <a:cs typeface="Times New Roman"/>
                        </a:rPr>
                        <a:t>760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dirty="0">
                          <a:latin typeface="Times New Roman"/>
                          <a:ea typeface="Times New Roman"/>
                          <a:cs typeface="Times New Roman"/>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tabLst>
                          <a:tab pos="1866900" algn="l"/>
                        </a:tabLst>
                      </a:pPr>
                      <a:r>
                        <a:rPr lang="en-US" sz="2400" dirty="0" err="1">
                          <a:latin typeface="Times New Roman"/>
                          <a:ea typeface="Times New Roman"/>
                          <a:cs typeface="Times New Roman"/>
                        </a:rPr>
                        <a:t>Gojeb</a:t>
                      </a:r>
                      <a:endParaRPr lang="en-US" sz="24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0520">
                <a:tc>
                  <a:txBody>
                    <a:bodyPr/>
                    <a:lstStyle/>
                    <a:p>
                      <a:pPr marL="0" marR="0" algn="ctr">
                        <a:spcBef>
                          <a:spcPts val="0"/>
                        </a:spcBef>
                        <a:spcAft>
                          <a:spcPts val="0"/>
                        </a:spcAft>
                        <a:tabLst>
                          <a:tab pos="1866900" algn="l"/>
                        </a:tabLst>
                      </a:pPr>
                      <a:r>
                        <a:rPr lang="en-US" sz="2400">
                          <a:latin typeface="Times New Roman"/>
                          <a:ea typeface="Times New Roman"/>
                          <a:cs typeface="Times New Roman"/>
                        </a:rPr>
                        <a:t>Baro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a:latin typeface="Times New Roman"/>
                          <a:ea typeface="Times New Roman"/>
                          <a:cs typeface="Times New Roman"/>
                        </a:rPr>
                        <a:t>75718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a:latin typeface="Times New Roman"/>
                          <a:ea typeface="Times New Roman"/>
                          <a:cs typeface="Times New Roman"/>
                        </a:rPr>
                        <a:t>507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a:latin typeface="Times New Roman"/>
                          <a:ea typeface="Times New Roman"/>
                          <a:cs typeface="Times New Roman"/>
                        </a:rPr>
                        <a:t>227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a:latin typeface="Times New Roman"/>
                          <a:ea typeface="Times New Roman"/>
                          <a:cs typeface="Times New Roman"/>
                        </a:rPr>
                        <a:t>280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tabLst>
                          <a:tab pos="1866900" algn="l"/>
                        </a:tabLst>
                      </a:pPr>
                      <a:r>
                        <a:rPr lang="en-US" sz="2400" dirty="0" err="1">
                          <a:latin typeface="Times New Roman"/>
                          <a:ea typeface="Times New Roman"/>
                          <a:cs typeface="Times New Roman"/>
                        </a:rPr>
                        <a:t>Akobo</a:t>
                      </a:r>
                      <a:endParaRPr lang="en-US" sz="24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5"/>
          <p:cNvSpPr/>
          <p:nvPr/>
        </p:nvSpPr>
        <p:spPr>
          <a:xfrm>
            <a:off x="1524000" y="914400"/>
            <a:ext cx="3352200" cy="369332"/>
          </a:xfrm>
          <a:prstGeom prst="rect">
            <a:avLst/>
          </a:prstGeom>
        </p:spPr>
        <p:txBody>
          <a:bodyPr wrap="none">
            <a:spAutoFit/>
          </a:bodyPr>
          <a:lstStyle/>
          <a:p>
            <a:r>
              <a:rPr lang="en-US" dirty="0" smtClean="0">
                <a:solidFill>
                  <a:srgbClr val="FF0000"/>
                </a:solidFill>
              </a:rPr>
              <a:t>Data on major Ethiopian rivers </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0813"/>
            <a:ext cx="7620000" cy="561975"/>
          </a:xfrm>
        </p:spPr>
        <p:txBody>
          <a:bodyPr/>
          <a:lstStyle/>
          <a:p>
            <a:r>
              <a:rPr lang="en-US" dirty="0" smtClean="0">
                <a:solidFill>
                  <a:srgbClr val="FF0000"/>
                </a:solidFill>
              </a:rPr>
              <a:t/>
            </a:r>
            <a:br>
              <a:rPr lang="en-US" dirty="0" smtClean="0">
                <a:solidFill>
                  <a:srgbClr val="FF0000"/>
                </a:solidFill>
              </a:rPr>
            </a:br>
            <a:r>
              <a:rPr lang="en-US" dirty="0" smtClean="0">
                <a:solidFill>
                  <a:schemeClr val="tx1"/>
                </a:solidFill>
                <a:latin typeface="Times New Roman" pitchFamily="18" charset="0"/>
                <a:cs typeface="Times New Roman" pitchFamily="18" charset="0"/>
              </a:rPr>
              <a:t>General </a:t>
            </a:r>
            <a:r>
              <a:rPr lang="en-US" dirty="0">
                <a:solidFill>
                  <a:schemeClr val="tx1"/>
                </a:solidFill>
                <a:latin typeface="Times New Roman" pitchFamily="18" charset="0"/>
                <a:cs typeface="Times New Roman" pitchFamily="18" charset="0"/>
              </a:rPr>
              <a:t>Characteristics of Ethiopian Rivers </a:t>
            </a:r>
            <a:r>
              <a:rPr lang="en-US" dirty="0">
                <a:solidFill>
                  <a:srgbClr val="FF0000"/>
                </a:solidFill>
                <a:latin typeface="Times New Roman" pitchFamily="18" charset="0"/>
                <a:cs typeface="Times New Roman" pitchFamily="18" charset="0"/>
              </a:rPr>
              <a:t/>
            </a:r>
            <a:br>
              <a:rPr lang="en-US" dirty="0">
                <a:solidFill>
                  <a:srgbClr val="FF0000"/>
                </a:solidFill>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F9831085-584F-4B5E-B79C-4AC945F1A063}" type="datetime1">
              <a:rPr lang="en-US" smtClean="0"/>
              <a:pPr/>
              <a:t>2019-11-30</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p:nvSpPr>
        <p:spPr>
          <a:xfrm>
            <a:off x="152400" y="838200"/>
            <a:ext cx="8839200" cy="5616922"/>
          </a:xfrm>
          <a:prstGeom prst="rect">
            <a:avLst/>
          </a:prstGeom>
        </p:spPr>
        <p:txBody>
          <a:bodyPr wrap="square">
            <a:spAutoFit/>
          </a:bodyPr>
          <a:lstStyle/>
          <a:p>
            <a:pPr marL="342900" indent="-342900" algn="just">
              <a:lnSpc>
                <a:spcPct val="150000"/>
              </a:lnSpc>
              <a:spcBef>
                <a:spcPts val="1200"/>
              </a:spcBef>
              <a:spcAft>
                <a:spcPts val="600"/>
              </a:spcAft>
              <a:buFont typeface="Wingdings" pitchFamily="2" charset="2"/>
              <a:buChar char="v"/>
            </a:pPr>
            <a:r>
              <a:rPr lang="en-US" sz="2400" dirty="0" smtClean="0">
                <a:solidFill>
                  <a:schemeClr val="tx1"/>
                </a:solidFill>
                <a:latin typeface="Times New Roman" pitchFamily="18" charset="0"/>
                <a:cs typeface="Times New Roman" pitchFamily="18" charset="0"/>
              </a:rPr>
              <a:t>Major rivers originate from the highlands elevating more than 1500 meters above sea level, </a:t>
            </a:r>
          </a:p>
          <a:p>
            <a:pPr marL="342900" indent="-342900" algn="just">
              <a:lnSpc>
                <a:spcPct val="150000"/>
              </a:lnSpc>
              <a:spcBef>
                <a:spcPts val="1200"/>
              </a:spcBef>
              <a:spcAft>
                <a:spcPts val="600"/>
              </a:spcAft>
              <a:buFont typeface="Wingdings" pitchFamily="2" charset="2"/>
              <a:buChar char="v"/>
            </a:pPr>
            <a:r>
              <a:rPr lang="en-US" sz="2400" dirty="0" smtClean="0">
                <a:solidFill>
                  <a:srgbClr val="FF0000"/>
                </a:solidFill>
                <a:latin typeface="Times New Roman" pitchFamily="18" charset="0"/>
                <a:cs typeface="Times New Roman" pitchFamily="18" charset="0"/>
              </a:rPr>
              <a:t>Majority</a:t>
            </a:r>
            <a:r>
              <a:rPr lang="en-US" sz="2400" dirty="0" smtClean="0">
                <a:solidFill>
                  <a:schemeClr val="tx1"/>
                </a:solidFill>
                <a:latin typeface="Times New Roman" pitchFamily="18" charset="0"/>
                <a:cs typeface="Times New Roman" pitchFamily="18" charset="0"/>
              </a:rPr>
              <a:t> of Ethiopian rivers are </a:t>
            </a:r>
            <a:r>
              <a:rPr lang="en-US" sz="2400" dirty="0" smtClean="0">
                <a:solidFill>
                  <a:srgbClr val="FF0000"/>
                </a:solidFill>
                <a:latin typeface="Times New Roman" pitchFamily="18" charset="0"/>
                <a:cs typeface="Times New Roman" pitchFamily="18" charset="0"/>
              </a:rPr>
              <a:t>trans-boundary, </a:t>
            </a:r>
          </a:p>
          <a:p>
            <a:pPr marL="342900" indent="-342900" algn="just">
              <a:lnSpc>
                <a:spcPct val="150000"/>
              </a:lnSpc>
              <a:spcBef>
                <a:spcPts val="1200"/>
              </a:spcBef>
              <a:spcAft>
                <a:spcPts val="600"/>
              </a:spcAft>
              <a:buFont typeface="Wingdings" pitchFamily="2" charset="2"/>
              <a:buChar char="v"/>
            </a:pPr>
            <a:r>
              <a:rPr lang="en-US" sz="2400" dirty="0">
                <a:solidFill>
                  <a:schemeClr val="tx1"/>
                </a:solidFill>
                <a:latin typeface="Times New Roman" pitchFamily="18" charset="0"/>
                <a:cs typeface="Times New Roman" pitchFamily="18" charset="0"/>
              </a:rPr>
              <a:t>Due to the marked </a:t>
            </a:r>
            <a:r>
              <a:rPr lang="en-US" sz="2400" dirty="0">
                <a:solidFill>
                  <a:srgbClr val="FF0000"/>
                </a:solidFill>
                <a:latin typeface="Times New Roman" pitchFamily="18" charset="0"/>
                <a:cs typeface="Times New Roman" pitchFamily="18" charset="0"/>
              </a:rPr>
              <a:t>seasonality of rainfall</a:t>
            </a:r>
            <a:r>
              <a:rPr lang="en-US" sz="2400" dirty="0">
                <a:solidFill>
                  <a:schemeClr val="tx1"/>
                </a:solidFill>
                <a:latin typeface="Times New Roman" pitchFamily="18" charset="0"/>
                <a:cs typeface="Times New Roman" pitchFamily="18" charset="0"/>
              </a:rPr>
              <a:t>, Ethiopian rivers are characterized by </a:t>
            </a:r>
            <a:r>
              <a:rPr lang="en-US" sz="2400" dirty="0">
                <a:solidFill>
                  <a:srgbClr val="FF0000"/>
                </a:solidFill>
                <a:latin typeface="Times New Roman" pitchFamily="18" charset="0"/>
                <a:cs typeface="Times New Roman" pitchFamily="18" charset="0"/>
              </a:rPr>
              <a:t>extreme seasonal fluctuation</a:t>
            </a:r>
            <a:r>
              <a:rPr lang="en-US" sz="2400" dirty="0">
                <a:solidFill>
                  <a:schemeClr val="tx1"/>
                </a:solidFill>
                <a:latin typeface="Times New Roman" pitchFamily="18" charset="0"/>
                <a:cs typeface="Times New Roman" pitchFamily="18" charset="0"/>
              </a:rPr>
              <a:t>. In the </a:t>
            </a:r>
            <a:r>
              <a:rPr lang="en-US" sz="2400" dirty="0">
                <a:solidFill>
                  <a:srgbClr val="FF0000"/>
                </a:solidFill>
                <a:latin typeface="Times New Roman" pitchFamily="18" charset="0"/>
                <a:cs typeface="Times New Roman" pitchFamily="18" charset="0"/>
              </a:rPr>
              <a:t>wet season,</a:t>
            </a:r>
            <a:r>
              <a:rPr lang="en-US" sz="2400" dirty="0">
                <a:solidFill>
                  <a:schemeClr val="tx1"/>
                </a:solidFill>
                <a:latin typeface="Times New Roman" pitchFamily="18" charset="0"/>
                <a:cs typeface="Times New Roman" pitchFamily="18" charset="0"/>
              </a:rPr>
              <a:t> runoff is higher and </a:t>
            </a:r>
            <a:r>
              <a:rPr lang="en-US" sz="2400" dirty="0">
                <a:solidFill>
                  <a:srgbClr val="FF0000"/>
                </a:solidFill>
                <a:latin typeface="Times New Roman" pitchFamily="18" charset="0"/>
                <a:cs typeface="Times New Roman" pitchFamily="18" charset="0"/>
              </a:rPr>
              <a:t>rivers are full bursting their banks</a:t>
            </a:r>
            <a:r>
              <a:rPr lang="en-US" sz="2400" dirty="0">
                <a:solidFill>
                  <a:schemeClr val="tx1"/>
                </a:solidFill>
                <a:latin typeface="Times New Roman" pitchFamily="18" charset="0"/>
                <a:cs typeface="Times New Roman" pitchFamily="18" charset="0"/>
              </a:rPr>
              <a:t>, destroying small bridges, damage roads and flooding low lands; during </a:t>
            </a:r>
            <a:r>
              <a:rPr lang="en-US" sz="2400" dirty="0">
                <a:solidFill>
                  <a:srgbClr val="FF0000"/>
                </a:solidFill>
                <a:latin typeface="Times New Roman" pitchFamily="18" charset="0"/>
                <a:cs typeface="Times New Roman" pitchFamily="18" charset="0"/>
              </a:rPr>
              <a:t>the dry seasons</a:t>
            </a:r>
            <a:r>
              <a:rPr lang="en-US" sz="2400" dirty="0">
                <a:solidFill>
                  <a:schemeClr val="tx1"/>
                </a:solidFill>
                <a:latin typeface="Times New Roman" pitchFamily="18" charset="0"/>
                <a:cs typeface="Times New Roman" pitchFamily="18" charset="0"/>
              </a:rPr>
              <a:t> they became </a:t>
            </a:r>
            <a:r>
              <a:rPr lang="en-US" sz="2400" dirty="0">
                <a:solidFill>
                  <a:srgbClr val="FF0000"/>
                </a:solidFill>
                <a:latin typeface="Times New Roman" pitchFamily="18" charset="0"/>
                <a:cs typeface="Times New Roman" pitchFamily="18" charset="0"/>
              </a:rPr>
              <a:t>mere trickles of water or even dry up</a:t>
            </a:r>
            <a:r>
              <a:rPr lang="en-US" sz="2400" dirty="0">
                <a:solidFill>
                  <a:schemeClr val="tx1"/>
                </a:solidFill>
                <a:latin typeface="Times New Roman" pitchFamily="18" charset="0"/>
                <a:cs typeface="Times New Roman" pitchFamily="18" charset="0"/>
              </a:rPr>
              <a:t>, </a:t>
            </a:r>
          </a:p>
          <a:p>
            <a:pPr marL="231775" indent="-231775" algn="just">
              <a:lnSpc>
                <a:spcPct val="150000"/>
              </a:lnSpc>
              <a:buFont typeface="Arial" pitchFamily="34" charset="0"/>
              <a:buChar char="•"/>
            </a:pPr>
            <a:endParaRPr lang="en-US" sz="2400" dirty="0" smtClean="0">
              <a:solidFill>
                <a:srgbClr val="FF0000"/>
              </a:solidFill>
              <a:latin typeface="+mj-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chemeClr val="tx1"/>
                </a:solidFill>
                <a:latin typeface="Times New Roman" pitchFamily="18" charset="0"/>
                <a:cs typeface="Times New Roman" pitchFamily="18" charset="0"/>
              </a:rPr>
              <a:t>Cant….</a:t>
            </a:r>
            <a:endParaRPr lang="en-US" sz="3200" dirty="0">
              <a:solidFill>
                <a:schemeClr val="tx1"/>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40861DDE-C626-40B1-9ACB-CD34E0BD3A52}" type="datetime1">
              <a:rPr lang="en-US" smtClean="0"/>
              <a:t>2019-11-30</a:t>
            </a:fld>
            <a:endParaRPr lang="en-US"/>
          </a:p>
        </p:txBody>
      </p:sp>
      <p:sp>
        <p:nvSpPr>
          <p:cNvPr id="4" name="Footer Placeholder 3"/>
          <p:cNvSpPr>
            <a:spLocks noGrp="1"/>
          </p:cNvSpPr>
          <p:nvPr>
            <p:ph type="ftr" sz="quarter" idx="11"/>
          </p:nvPr>
        </p:nvSpPr>
        <p:spPr/>
        <p:txBody>
          <a:bodyPr/>
          <a:lstStyle/>
          <a:p>
            <a:endParaRPr lang="en-US"/>
          </a:p>
        </p:txBody>
      </p:sp>
      <p:sp>
        <p:nvSpPr>
          <p:cNvPr id="5" name="Rectangle 4"/>
          <p:cNvSpPr/>
          <p:nvPr/>
        </p:nvSpPr>
        <p:spPr>
          <a:xfrm>
            <a:off x="381000" y="990600"/>
            <a:ext cx="8382000" cy="5293757"/>
          </a:xfrm>
          <a:prstGeom prst="rect">
            <a:avLst/>
          </a:prstGeom>
        </p:spPr>
        <p:txBody>
          <a:bodyPr wrap="square">
            <a:spAutoFit/>
          </a:bodyPr>
          <a:lstStyle/>
          <a:p>
            <a:pPr marL="342900" indent="-342900" algn="just">
              <a:lnSpc>
                <a:spcPct val="150000"/>
              </a:lnSpc>
              <a:spcBef>
                <a:spcPts val="1200"/>
              </a:spcBef>
              <a:spcAft>
                <a:spcPts val="600"/>
              </a:spcAft>
              <a:buFont typeface="Wingdings" pitchFamily="2" charset="2"/>
              <a:buChar char="v"/>
            </a:pPr>
            <a:r>
              <a:rPr lang="en-US" sz="2400" dirty="0" smtClean="0">
                <a:solidFill>
                  <a:schemeClr val="tx1"/>
                </a:solidFill>
                <a:latin typeface="Times New Roman" pitchFamily="18" charset="0"/>
                <a:cs typeface="Times New Roman" pitchFamily="18" charset="0"/>
              </a:rPr>
              <a:t>Due to surface ruggedness they have </a:t>
            </a:r>
            <a:r>
              <a:rPr lang="en-US" sz="2400" dirty="0" smtClean="0">
                <a:solidFill>
                  <a:srgbClr val="FF0000"/>
                </a:solidFill>
                <a:latin typeface="Times New Roman" pitchFamily="18" charset="0"/>
                <a:cs typeface="Times New Roman" pitchFamily="18" charset="0"/>
              </a:rPr>
              <a:t>rapids and waterfalls along their course,</a:t>
            </a:r>
            <a:r>
              <a:rPr lang="en-US" sz="2400" dirty="0" smtClean="0">
                <a:solidFill>
                  <a:schemeClr val="tx1"/>
                </a:solidFill>
                <a:latin typeface="Times New Roman" pitchFamily="18" charset="0"/>
                <a:cs typeface="Times New Roman" pitchFamily="18" charset="0"/>
              </a:rPr>
              <a:t> </a:t>
            </a:r>
          </a:p>
          <a:p>
            <a:pPr marL="342900" indent="-342900" algn="just">
              <a:lnSpc>
                <a:spcPct val="150000"/>
              </a:lnSpc>
              <a:spcBef>
                <a:spcPts val="1200"/>
              </a:spcBef>
              <a:spcAft>
                <a:spcPts val="600"/>
              </a:spcAft>
              <a:buFont typeface="Wingdings" pitchFamily="2" charset="2"/>
              <a:buChar char="v"/>
            </a:pPr>
            <a:r>
              <a:rPr lang="en-US" sz="2400" dirty="0">
                <a:solidFill>
                  <a:schemeClr val="tx1"/>
                </a:solidFill>
                <a:latin typeface="Times New Roman" pitchFamily="18" charset="0"/>
                <a:cs typeface="Times New Roman" pitchFamily="18" charset="0"/>
              </a:rPr>
              <a:t>They have </a:t>
            </a:r>
            <a:r>
              <a:rPr lang="en-US" sz="2400" dirty="0">
                <a:solidFill>
                  <a:srgbClr val="FF0000"/>
                </a:solidFill>
                <a:latin typeface="Times New Roman" pitchFamily="18" charset="0"/>
                <a:cs typeface="Times New Roman" pitchFamily="18" charset="0"/>
              </a:rPr>
              <a:t>cuts, steep-sided river valleys and deep gorges along their courses</a:t>
            </a:r>
            <a:r>
              <a:rPr lang="en-US" sz="2400" dirty="0">
                <a:solidFill>
                  <a:schemeClr val="tx1"/>
                </a:solidFill>
                <a:latin typeface="Times New Roman" pitchFamily="18" charset="0"/>
                <a:cs typeface="Times New Roman" pitchFamily="18" charset="0"/>
              </a:rPr>
              <a:t>, </a:t>
            </a:r>
          </a:p>
          <a:p>
            <a:pPr marL="342900" indent="-342900" algn="just">
              <a:lnSpc>
                <a:spcPct val="150000"/>
              </a:lnSpc>
              <a:spcBef>
                <a:spcPts val="1200"/>
              </a:spcBef>
              <a:spcAft>
                <a:spcPts val="600"/>
              </a:spcAft>
              <a:buFont typeface="Wingdings" pitchFamily="2" charset="2"/>
              <a:buChar char="v"/>
            </a:pPr>
            <a:r>
              <a:rPr lang="en-US" sz="2400" dirty="0">
                <a:solidFill>
                  <a:schemeClr val="tx1"/>
                </a:solidFill>
                <a:latin typeface="Times New Roman" pitchFamily="18" charset="0"/>
                <a:cs typeface="Times New Roman" pitchFamily="18" charset="0"/>
              </a:rPr>
              <a:t>Rivers in Ethiopia flow on steep slopes having steep profiles. </a:t>
            </a:r>
          </a:p>
          <a:p>
            <a:pPr marL="342900" indent="-342900" algn="just">
              <a:lnSpc>
                <a:spcPct val="150000"/>
              </a:lnSpc>
              <a:spcBef>
                <a:spcPts val="1200"/>
              </a:spcBef>
              <a:spcAft>
                <a:spcPts val="600"/>
              </a:spcAft>
              <a:buFont typeface="Wingdings" pitchFamily="2" charset="2"/>
              <a:buChar char="v"/>
            </a:pPr>
            <a:r>
              <a:rPr lang="en-US" sz="2400" dirty="0">
                <a:solidFill>
                  <a:schemeClr val="tx1"/>
                </a:solidFill>
                <a:latin typeface="Times New Roman" pitchFamily="18" charset="0"/>
                <a:cs typeface="Times New Roman" pitchFamily="18" charset="0"/>
              </a:rPr>
              <a:t> Some of the </a:t>
            </a:r>
            <a:r>
              <a:rPr lang="en-US" sz="2400" dirty="0">
                <a:solidFill>
                  <a:srgbClr val="FF0000"/>
                </a:solidFill>
                <a:latin typeface="Times New Roman" pitchFamily="18" charset="0"/>
                <a:cs typeface="Times New Roman" pitchFamily="18" charset="0"/>
              </a:rPr>
              <a:t>rivers serve as boundaries</a:t>
            </a:r>
            <a:r>
              <a:rPr lang="en-US" sz="2400" dirty="0">
                <a:solidFill>
                  <a:schemeClr val="tx1"/>
                </a:solidFill>
                <a:latin typeface="Times New Roman" pitchFamily="18" charset="0"/>
                <a:cs typeface="Times New Roman" pitchFamily="18" charset="0"/>
              </a:rPr>
              <a:t>, both international and domestic administrative units</a:t>
            </a:r>
            <a:endParaRPr lang="en-US" sz="2400" dirty="0" smtClean="0">
              <a:solidFill>
                <a:schemeClr val="tx1"/>
              </a:solidFill>
              <a:latin typeface="Times New Roman" pitchFamily="18" charset="0"/>
              <a:cs typeface="Times New Roman" pitchFamily="18" charset="0"/>
            </a:endParaRPr>
          </a:p>
          <a:p>
            <a:pPr marL="231775" indent="-231775" algn="just">
              <a:lnSpc>
                <a:spcPct val="150000"/>
              </a:lnSpc>
              <a:buFont typeface="Arial" pitchFamily="34" charset="0"/>
              <a:buChar char="•"/>
            </a:pPr>
            <a:endParaRPr lang="en-US" sz="2400" dirty="0" smtClean="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0813"/>
            <a:ext cx="6323013" cy="458787"/>
          </a:xfrm>
        </p:spPr>
        <p:txBody>
          <a:bodyPr/>
          <a:lstStyle/>
          <a:p>
            <a:r>
              <a:rPr lang="en-US" b="0" dirty="0" smtClean="0">
                <a:solidFill>
                  <a:srgbClr val="FF0000"/>
                </a:solidFill>
              </a:rPr>
              <a:t/>
            </a:r>
            <a:br>
              <a:rPr lang="en-US" b="0" dirty="0" smtClean="0">
                <a:solidFill>
                  <a:srgbClr val="FF0000"/>
                </a:solidFill>
              </a:rPr>
            </a:br>
            <a:r>
              <a:rPr lang="en-US" sz="3200" dirty="0" smtClean="0">
                <a:solidFill>
                  <a:schemeClr val="tx1"/>
                </a:solidFill>
                <a:latin typeface="Times New Roman" pitchFamily="18" charset="0"/>
                <a:cs typeface="Times New Roman" pitchFamily="18" charset="0"/>
              </a:rPr>
              <a:t>Introduction</a:t>
            </a:r>
            <a:r>
              <a:rPr lang="en-US" b="0" dirty="0">
                <a:solidFill>
                  <a:srgbClr val="FF0000"/>
                </a:solidFill>
              </a:rPr>
              <a:t/>
            </a:r>
            <a:br>
              <a:rPr lang="en-US" b="0" dirty="0">
                <a:solidFill>
                  <a:srgbClr val="FF0000"/>
                </a:solidFill>
              </a:rPr>
            </a:br>
            <a:endParaRPr lang="en-US" dirty="0"/>
          </a:p>
        </p:txBody>
      </p:sp>
      <p:sp>
        <p:nvSpPr>
          <p:cNvPr id="3" name="Content Placeholder 2"/>
          <p:cNvSpPr>
            <a:spLocks noGrp="1"/>
          </p:cNvSpPr>
          <p:nvPr>
            <p:ph idx="1"/>
          </p:nvPr>
        </p:nvSpPr>
        <p:spPr>
          <a:xfrm>
            <a:off x="0" y="762000"/>
            <a:ext cx="9144000" cy="5791200"/>
          </a:xfrm>
        </p:spPr>
        <p:txBody>
          <a:bodyPr/>
          <a:lstStyle/>
          <a:p>
            <a:pPr marL="457200" indent="-457200" algn="just">
              <a:spcBef>
                <a:spcPts val="1200"/>
              </a:spcBef>
              <a:spcAft>
                <a:spcPts val="600"/>
              </a:spcAft>
              <a:buFont typeface="Wingdings" pitchFamily="2" charset="2"/>
              <a:buChar char="v"/>
            </a:pPr>
            <a:r>
              <a:rPr lang="en-US" sz="2600" b="0" dirty="0" smtClean="0">
                <a:solidFill>
                  <a:schemeClr val="tx1"/>
                </a:solidFill>
                <a:latin typeface="Times New Roman" pitchFamily="18" charset="0"/>
                <a:cs typeface="Times New Roman" pitchFamily="18" charset="0"/>
              </a:rPr>
              <a:t>About 71% of the earth's surface is covered by water </a:t>
            </a:r>
          </a:p>
          <a:p>
            <a:pPr marL="914400" lvl="1" indent="-457200" algn="just">
              <a:spcBef>
                <a:spcPts val="1200"/>
              </a:spcBef>
              <a:spcAft>
                <a:spcPts val="600"/>
              </a:spcAft>
              <a:buFont typeface="Wingdings" pitchFamily="2" charset="2"/>
              <a:buChar char="Ø"/>
            </a:pPr>
            <a:r>
              <a:rPr lang="en-US" sz="2600" dirty="0" smtClean="0">
                <a:solidFill>
                  <a:schemeClr val="tx1"/>
                </a:solidFill>
                <a:latin typeface="Times New Roman" pitchFamily="18" charset="0"/>
                <a:cs typeface="Times New Roman" pitchFamily="18" charset="0"/>
              </a:rPr>
              <a:t>Majorly occupied by seas and oceans. </a:t>
            </a:r>
          </a:p>
          <a:p>
            <a:pPr algn="just">
              <a:spcBef>
                <a:spcPts val="1200"/>
              </a:spcBef>
              <a:spcAft>
                <a:spcPts val="600"/>
              </a:spcAft>
              <a:buFont typeface="Wingdings" pitchFamily="2" charset="2"/>
              <a:buChar char="v"/>
            </a:pPr>
            <a:r>
              <a:rPr lang="en-US" sz="2400" b="0" dirty="0" smtClean="0">
                <a:solidFill>
                  <a:schemeClr val="tx1"/>
                </a:solidFill>
                <a:latin typeface="Times New Roman" pitchFamily="18" charset="0"/>
                <a:cs typeface="Times New Roman" pitchFamily="18" charset="0"/>
              </a:rPr>
              <a:t>Of the |Earth’s total water surface,</a:t>
            </a:r>
          </a:p>
          <a:p>
            <a:pPr marL="1257300" lvl="2" indent="-342900" algn="just">
              <a:spcBef>
                <a:spcPts val="1200"/>
              </a:spcBef>
              <a:spcAft>
                <a:spcPts val="600"/>
              </a:spcAft>
              <a:buFont typeface="Wingdings" pitchFamily="2" charset="2"/>
              <a:buChar char="Ø"/>
            </a:pPr>
            <a:r>
              <a:rPr lang="en-US" dirty="0">
                <a:solidFill>
                  <a:schemeClr val="tx1"/>
                </a:solidFill>
                <a:latin typeface="Times New Roman" pitchFamily="18" charset="0"/>
                <a:cs typeface="Times New Roman" pitchFamily="18" charset="0"/>
              </a:rPr>
              <a:t>Nearly 97.5% is alkaline accumulated in seas and oceans.</a:t>
            </a:r>
          </a:p>
          <a:p>
            <a:pPr marL="1257300" lvl="2" indent="-342900" algn="just">
              <a:spcBef>
                <a:spcPts val="1200"/>
              </a:spcBef>
              <a:spcAft>
                <a:spcPts val="600"/>
              </a:spcAft>
              <a:buFont typeface="Wingdings" pitchFamily="2" charset="2"/>
              <a:buChar char="Ø"/>
            </a:pPr>
            <a:r>
              <a:rPr lang="en-US" dirty="0">
                <a:solidFill>
                  <a:schemeClr val="tx1"/>
                </a:solidFill>
                <a:latin typeface="Times New Roman" pitchFamily="18" charset="0"/>
                <a:cs typeface="Times New Roman" pitchFamily="18" charset="0"/>
              </a:rPr>
              <a:t> The remaining 2.5% is fresh water, </a:t>
            </a:r>
          </a:p>
          <a:p>
            <a:pPr algn="just">
              <a:spcBef>
                <a:spcPts val="1200"/>
              </a:spcBef>
              <a:spcAft>
                <a:spcPts val="600"/>
              </a:spcAft>
              <a:buFont typeface="Wingdings" pitchFamily="2" charset="2"/>
              <a:buChar char="v"/>
            </a:pPr>
            <a:r>
              <a:rPr lang="en-US" sz="2400" b="0" dirty="0" smtClean="0">
                <a:solidFill>
                  <a:schemeClr val="tx1"/>
                </a:solidFill>
                <a:latin typeface="Times New Roman" pitchFamily="18" charset="0"/>
                <a:cs typeface="Times New Roman" pitchFamily="18" charset="0"/>
              </a:rPr>
              <a:t>Of </a:t>
            </a:r>
            <a:r>
              <a:rPr lang="en-US" sz="2400" b="0" dirty="0">
                <a:solidFill>
                  <a:schemeClr val="tx1"/>
                </a:solidFill>
                <a:latin typeface="Times New Roman" pitchFamily="18" charset="0"/>
                <a:cs typeface="Times New Roman" pitchFamily="18" charset="0"/>
              </a:rPr>
              <a:t>the |Earth’s total fresh water</a:t>
            </a:r>
            <a:endParaRPr lang="en-US" sz="2400" b="0" dirty="0" smtClean="0">
              <a:solidFill>
                <a:schemeClr val="tx1"/>
              </a:solidFill>
              <a:latin typeface="Times New Roman" pitchFamily="18" charset="0"/>
              <a:cs typeface="Times New Roman" pitchFamily="18" charset="0"/>
            </a:endParaRPr>
          </a:p>
          <a:p>
            <a:pPr marL="1257300" lvl="2" indent="-342900" algn="just">
              <a:spcBef>
                <a:spcPts val="1200"/>
              </a:spcBef>
              <a:spcAft>
                <a:spcPts val="600"/>
              </a:spcAft>
              <a:buFont typeface="Wingdings" pitchFamily="2" charset="2"/>
              <a:buChar char="Ø"/>
            </a:pPr>
            <a:r>
              <a:rPr lang="en-US" dirty="0" smtClean="0">
                <a:solidFill>
                  <a:schemeClr val="tx1"/>
                </a:solidFill>
                <a:latin typeface="Times New Roman" pitchFamily="18" charset="0"/>
                <a:cs typeface="Times New Roman" pitchFamily="18" charset="0"/>
              </a:rPr>
              <a:t>68.7% is deposited in glaciers, </a:t>
            </a:r>
          </a:p>
          <a:p>
            <a:pPr marL="1257300" lvl="2" indent="-342900" algn="just">
              <a:spcBef>
                <a:spcPts val="1200"/>
              </a:spcBef>
              <a:spcAft>
                <a:spcPts val="600"/>
              </a:spcAft>
              <a:buFont typeface="Wingdings" pitchFamily="2" charset="2"/>
              <a:buChar char="Ø"/>
            </a:pPr>
            <a:r>
              <a:rPr lang="en-US" dirty="0" smtClean="0">
                <a:solidFill>
                  <a:schemeClr val="tx1"/>
                </a:solidFill>
                <a:latin typeface="Times New Roman" pitchFamily="18" charset="0"/>
                <a:cs typeface="Times New Roman" pitchFamily="18" charset="0"/>
              </a:rPr>
              <a:t>30.1% in ground water, </a:t>
            </a:r>
          </a:p>
          <a:p>
            <a:pPr marL="1257300" lvl="2" indent="-342900" algn="just">
              <a:spcBef>
                <a:spcPts val="1200"/>
              </a:spcBef>
              <a:spcAft>
                <a:spcPts val="600"/>
              </a:spcAft>
              <a:buFont typeface="Wingdings" pitchFamily="2" charset="2"/>
              <a:buChar char="Ø"/>
            </a:pPr>
            <a:r>
              <a:rPr lang="en-US" dirty="0" smtClean="0">
                <a:solidFill>
                  <a:schemeClr val="tx1"/>
                </a:solidFill>
                <a:latin typeface="Times New Roman" pitchFamily="18" charset="0"/>
                <a:cs typeface="Times New Roman" pitchFamily="18" charset="0"/>
              </a:rPr>
              <a:t>0.8% in permafrost and </a:t>
            </a:r>
          </a:p>
          <a:p>
            <a:pPr marL="1257300" lvl="2" indent="-342900" algn="just">
              <a:spcBef>
                <a:spcPts val="1200"/>
              </a:spcBef>
              <a:spcAft>
                <a:spcPts val="600"/>
              </a:spcAft>
              <a:buFont typeface="Wingdings" pitchFamily="2" charset="2"/>
              <a:buChar char="Ø"/>
            </a:pPr>
            <a:r>
              <a:rPr lang="en-US" dirty="0" smtClean="0">
                <a:solidFill>
                  <a:schemeClr val="tx1"/>
                </a:solidFill>
                <a:latin typeface="Times New Roman" pitchFamily="18" charset="0"/>
                <a:cs typeface="Times New Roman" pitchFamily="18" charset="0"/>
              </a:rPr>
              <a:t> 0.4% in surface waters</a:t>
            </a:r>
          </a:p>
        </p:txBody>
      </p:sp>
      <p:sp>
        <p:nvSpPr>
          <p:cNvPr id="4" name="Date Placeholder 3"/>
          <p:cNvSpPr>
            <a:spLocks noGrp="1"/>
          </p:cNvSpPr>
          <p:nvPr>
            <p:ph type="dt" sz="half" idx="10"/>
          </p:nvPr>
        </p:nvSpPr>
        <p:spPr/>
        <p:txBody>
          <a:bodyPr/>
          <a:lstStyle/>
          <a:p>
            <a:fld id="{3A94DF40-75DA-40A5-9A4C-358EFFCF3102}"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solidFill>
                  <a:srgbClr val="FF0000"/>
                </a:solidFill>
              </a:rPr>
              <a:t/>
            </a:r>
            <a:br>
              <a:rPr lang="en-US" dirty="0" smtClean="0">
                <a:solidFill>
                  <a:srgbClr val="FF0000"/>
                </a:solidFill>
              </a:rPr>
            </a:br>
            <a:r>
              <a:rPr lang="en-US" dirty="0" smtClean="0">
                <a:solidFill>
                  <a:schemeClr val="tx1"/>
                </a:solidFill>
                <a:latin typeface="Times New Roman" pitchFamily="18" charset="0"/>
                <a:cs typeface="Times New Roman" pitchFamily="18" charset="0"/>
              </a:rPr>
              <a:t>The </a:t>
            </a:r>
            <a:r>
              <a:rPr lang="en-US" dirty="0">
                <a:solidFill>
                  <a:schemeClr val="tx1"/>
                </a:solidFill>
                <a:latin typeface="Times New Roman" pitchFamily="18" charset="0"/>
                <a:cs typeface="Times New Roman" pitchFamily="18" charset="0"/>
              </a:rPr>
              <a:t>Ethiopian Lakes : </a:t>
            </a:r>
            <a:r>
              <a:rPr lang="en-US" dirty="0">
                <a:solidFill>
                  <a:srgbClr val="FF0000"/>
                </a:solidFill>
              </a:rPr>
              <a:t/>
            </a:r>
            <a:br>
              <a:rPr lang="en-US" dirty="0">
                <a:solidFill>
                  <a:srgbClr val="FF0000"/>
                </a:solidFill>
              </a:rPr>
            </a:br>
            <a:endParaRPr lang="en-US" dirty="0"/>
          </a:p>
        </p:txBody>
      </p:sp>
      <p:sp>
        <p:nvSpPr>
          <p:cNvPr id="3" name="Date Placeholder 2"/>
          <p:cNvSpPr>
            <a:spLocks noGrp="1"/>
          </p:cNvSpPr>
          <p:nvPr>
            <p:ph type="dt" sz="half" idx="10"/>
          </p:nvPr>
        </p:nvSpPr>
        <p:spPr/>
        <p:txBody>
          <a:bodyPr/>
          <a:lstStyle/>
          <a:p>
            <a:fld id="{772F978F-9A40-48D5-896C-657BE6494B11}" type="datetime1">
              <a:rPr lang="en-US" smtClean="0"/>
              <a:t>2019-11-30</a:t>
            </a:fld>
            <a:endParaRPr lang="en-US"/>
          </a:p>
        </p:txBody>
      </p:sp>
      <p:sp>
        <p:nvSpPr>
          <p:cNvPr id="4" name="Footer Placeholder 3"/>
          <p:cNvSpPr>
            <a:spLocks noGrp="1"/>
          </p:cNvSpPr>
          <p:nvPr>
            <p:ph type="ftr" sz="quarter" idx="11"/>
          </p:nvPr>
        </p:nvSpPr>
        <p:spPr/>
        <p:txBody>
          <a:bodyPr/>
          <a:lstStyle/>
          <a:p>
            <a:endParaRPr lang="en-US"/>
          </a:p>
        </p:txBody>
      </p:sp>
      <p:sp>
        <p:nvSpPr>
          <p:cNvPr id="5" name="Rectangle 4"/>
          <p:cNvSpPr/>
          <p:nvPr/>
        </p:nvSpPr>
        <p:spPr>
          <a:xfrm>
            <a:off x="304800" y="838200"/>
            <a:ext cx="8610600" cy="4154984"/>
          </a:xfrm>
          <a:prstGeom prst="rect">
            <a:avLst/>
          </a:prstGeom>
        </p:spPr>
        <p:txBody>
          <a:bodyPr wrap="square">
            <a:spAutoFit/>
          </a:bodyPr>
          <a:lstStyle/>
          <a:p>
            <a:pPr marL="342900" indent="-342900" algn="just">
              <a:buFont typeface="Wingdings" pitchFamily="2" charset="2"/>
              <a:buChar char="v"/>
            </a:pPr>
            <a:r>
              <a:rPr lang="en-US" sz="2400" i="1" dirty="0" smtClean="0">
                <a:solidFill>
                  <a:srgbClr val="C00000"/>
                </a:solidFill>
                <a:latin typeface="Times New Roman" pitchFamily="18" charset="0"/>
                <a:cs typeface="Times New Roman" pitchFamily="18" charset="0"/>
              </a:rPr>
              <a:t>Why do majority of lakes in Ethiopia are clustered in rift valley system? </a:t>
            </a:r>
          </a:p>
          <a:p>
            <a:pPr marL="342900" indent="-342900" algn="just">
              <a:buFont typeface="Wingdings" pitchFamily="2" charset="2"/>
              <a:buChar char="v"/>
            </a:pPr>
            <a:r>
              <a:rPr lang="en-US" sz="2400" i="1" dirty="0" smtClean="0">
                <a:solidFill>
                  <a:srgbClr val="C00000"/>
                </a:solidFill>
                <a:latin typeface="Times New Roman" pitchFamily="18" charset="0"/>
                <a:cs typeface="Times New Roman" pitchFamily="18" charset="0"/>
              </a:rPr>
              <a:t>We have lakes already dried and drying up. How do you think that happened? </a:t>
            </a:r>
          </a:p>
          <a:p>
            <a:pPr marL="457200" indent="-457200" algn="just">
              <a:lnSpc>
                <a:spcPct val="150000"/>
              </a:lnSpc>
              <a:buFont typeface="Wingdings" pitchFamily="2" charset="2"/>
              <a:buChar char="v"/>
            </a:pPr>
            <a:r>
              <a:rPr lang="en-US" sz="2800" dirty="0" smtClean="0">
                <a:solidFill>
                  <a:schemeClr val="tx1"/>
                </a:solidFill>
                <a:latin typeface="Times New Roman" pitchFamily="18" charset="0"/>
                <a:cs typeface="Times New Roman" pitchFamily="18" charset="0"/>
              </a:rPr>
              <a:t>Relatively Ethiopia is rich in lakes. </a:t>
            </a:r>
          </a:p>
          <a:p>
            <a:pPr marL="457200" indent="-457200" algn="just">
              <a:lnSpc>
                <a:spcPct val="150000"/>
              </a:lnSpc>
              <a:buFont typeface="Wingdings" pitchFamily="2" charset="2"/>
              <a:buChar char="v"/>
            </a:pPr>
            <a:r>
              <a:rPr lang="en-US" sz="2800" dirty="0" smtClean="0">
                <a:solidFill>
                  <a:schemeClr val="tx1"/>
                </a:solidFill>
                <a:latin typeface="Times New Roman" pitchFamily="18" charset="0"/>
                <a:cs typeface="Times New Roman" pitchFamily="18" charset="0"/>
              </a:rPr>
              <a:t>Almost all Ethiopian lakes are result of </a:t>
            </a:r>
            <a:r>
              <a:rPr lang="en-US" sz="2800" dirty="0" smtClean="0">
                <a:solidFill>
                  <a:srgbClr val="C00000"/>
                </a:solidFill>
                <a:latin typeface="Times New Roman" pitchFamily="18" charset="0"/>
                <a:cs typeface="Times New Roman" pitchFamily="18" charset="0"/>
              </a:rPr>
              <a:t>tectonic process </a:t>
            </a:r>
            <a:r>
              <a:rPr lang="en-US" sz="2800" dirty="0" smtClean="0">
                <a:solidFill>
                  <a:schemeClr val="tx1"/>
                </a:solidFill>
                <a:latin typeface="Times New Roman" pitchFamily="18" charset="0"/>
                <a:cs typeface="Times New Roman" pitchFamily="18" charset="0"/>
              </a:rPr>
              <a:t>that took place during </a:t>
            </a:r>
            <a:r>
              <a:rPr lang="en-US" sz="2800" dirty="0" smtClean="0">
                <a:solidFill>
                  <a:srgbClr val="C00000"/>
                </a:solidFill>
                <a:latin typeface="Times New Roman" pitchFamily="18" charset="0"/>
                <a:cs typeface="Times New Roman" pitchFamily="18" charset="0"/>
              </a:rPr>
              <a:t>Quaternary period </a:t>
            </a:r>
            <a:r>
              <a:rPr lang="en-US" sz="2800" dirty="0" smtClean="0">
                <a:solidFill>
                  <a:schemeClr val="tx1"/>
                </a:solidFill>
                <a:latin typeface="Times New Roman" pitchFamily="18" charset="0"/>
                <a:cs typeface="Times New Roman" pitchFamily="18" charset="0"/>
              </a:rPr>
              <a:t>of Cenozoic era.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000000"/>
                </a:solidFill>
                <a:latin typeface="Times New Roman" pitchFamily="18" charset="0"/>
                <a:cs typeface="Times New Roman" pitchFamily="18" charset="0"/>
              </a:rPr>
              <a:t>Cont.…..</a:t>
            </a:r>
            <a:endParaRPr lang="en-US" dirty="0"/>
          </a:p>
        </p:txBody>
      </p:sp>
      <p:sp>
        <p:nvSpPr>
          <p:cNvPr id="3" name="Date Placeholder 2"/>
          <p:cNvSpPr>
            <a:spLocks noGrp="1"/>
          </p:cNvSpPr>
          <p:nvPr>
            <p:ph type="dt" sz="half" idx="10"/>
          </p:nvPr>
        </p:nvSpPr>
        <p:spPr/>
        <p:txBody>
          <a:bodyPr/>
          <a:lstStyle/>
          <a:p>
            <a:fld id="{B3845A52-C38B-431D-8A4B-C541AC8C0800}" type="datetime1">
              <a:rPr lang="en-US" smtClean="0"/>
              <a:t>2019-11-30</a:t>
            </a:fld>
            <a:endParaRPr lang="en-US"/>
          </a:p>
        </p:txBody>
      </p:sp>
      <p:sp>
        <p:nvSpPr>
          <p:cNvPr id="4" name="Footer Placeholder 3"/>
          <p:cNvSpPr>
            <a:spLocks noGrp="1"/>
          </p:cNvSpPr>
          <p:nvPr>
            <p:ph type="ftr" sz="quarter" idx="11"/>
          </p:nvPr>
        </p:nvSpPr>
        <p:spPr/>
        <p:txBody>
          <a:bodyPr/>
          <a:lstStyle/>
          <a:p>
            <a:endParaRPr lang="en-US"/>
          </a:p>
        </p:txBody>
      </p:sp>
      <p:sp>
        <p:nvSpPr>
          <p:cNvPr id="5" name="Rectangle 4"/>
          <p:cNvSpPr/>
          <p:nvPr/>
        </p:nvSpPr>
        <p:spPr>
          <a:xfrm>
            <a:off x="0" y="762000"/>
            <a:ext cx="9144000" cy="5816977"/>
          </a:xfrm>
          <a:prstGeom prst="rect">
            <a:avLst/>
          </a:prstGeom>
        </p:spPr>
        <p:txBody>
          <a:bodyPr wrap="square">
            <a:spAutoFit/>
          </a:bodyPr>
          <a:lstStyle/>
          <a:p>
            <a:pPr marL="457200" indent="-457200" algn="just">
              <a:lnSpc>
                <a:spcPct val="150000"/>
              </a:lnSpc>
              <a:buFont typeface="Wingdings" pitchFamily="2" charset="2"/>
              <a:buChar char="v"/>
            </a:pPr>
            <a:r>
              <a:rPr lang="en-US" sz="2400" dirty="0" smtClean="0">
                <a:solidFill>
                  <a:schemeClr val="tx1"/>
                </a:solidFill>
                <a:latin typeface="Times New Roman" pitchFamily="18" charset="0"/>
                <a:cs typeface="Times New Roman" pitchFamily="18" charset="0"/>
              </a:rPr>
              <a:t>Except few Ethiopian lakes, majority of lakes are located within the Rift Valley System. </a:t>
            </a:r>
          </a:p>
          <a:p>
            <a:pPr marL="457200" indent="-457200" algn="just">
              <a:lnSpc>
                <a:spcPct val="150000"/>
              </a:lnSpc>
              <a:buFont typeface="Wingdings" pitchFamily="2" charset="2"/>
              <a:buChar char="v"/>
            </a:pPr>
            <a:r>
              <a:rPr lang="en-US" sz="2400" dirty="0" smtClean="0">
                <a:solidFill>
                  <a:schemeClr val="tx1"/>
                </a:solidFill>
                <a:latin typeface="Times New Roman" pitchFamily="18" charset="0"/>
                <a:cs typeface="Times New Roman" pitchFamily="18" charset="0"/>
              </a:rPr>
              <a:t>The lakes in the drainage are mainly formed on faulted depressions and are clustered along the system forming linear pattern. </a:t>
            </a:r>
          </a:p>
          <a:p>
            <a:pPr marL="457200" indent="-457200" algn="just">
              <a:lnSpc>
                <a:spcPct val="150000"/>
              </a:lnSpc>
              <a:buFont typeface="Wingdings" pitchFamily="2" charset="2"/>
              <a:buChar char="v"/>
            </a:pPr>
            <a:r>
              <a:rPr lang="en-US" sz="2400" dirty="0" smtClean="0">
                <a:solidFill>
                  <a:schemeClr val="tx1"/>
                </a:solidFill>
                <a:latin typeface="Times New Roman" pitchFamily="18" charset="0"/>
                <a:cs typeface="Times New Roman" pitchFamily="18" charset="0"/>
              </a:rPr>
              <a:t>Ethiopia is also gifted with crater lakes.</a:t>
            </a:r>
          </a:p>
          <a:p>
            <a:pPr marL="1200150" lvl="1" indent="-457200" algn="just">
              <a:lnSpc>
                <a:spcPct val="150000"/>
              </a:lnSpc>
              <a:buFont typeface="Wingdings" pitchFamily="2" charset="2"/>
              <a:buChar char="v"/>
            </a:pPr>
            <a:r>
              <a:rPr lang="en-US" sz="2000" dirty="0">
                <a:solidFill>
                  <a:schemeClr val="tx1"/>
                </a:solidFill>
                <a:latin typeface="Times New Roman" pitchFamily="18" charset="0"/>
                <a:cs typeface="Times New Roman" pitchFamily="18" charset="0"/>
              </a:rPr>
              <a:t>the lakes at and around </a:t>
            </a:r>
            <a:r>
              <a:rPr lang="en-US" sz="2000" dirty="0" err="1" smtClean="0">
                <a:solidFill>
                  <a:schemeClr val="tx1"/>
                </a:solidFill>
                <a:latin typeface="Times New Roman" pitchFamily="18" charset="0"/>
                <a:cs typeface="Times New Roman" pitchFamily="18" charset="0"/>
              </a:rPr>
              <a:t>Bishoftu</a:t>
            </a:r>
            <a:endParaRPr lang="en-US" sz="2000" dirty="0" smtClean="0">
              <a:solidFill>
                <a:schemeClr val="tx1"/>
              </a:solidFill>
              <a:latin typeface="Times New Roman" pitchFamily="18" charset="0"/>
              <a:cs typeface="Times New Roman" pitchFamily="18" charset="0"/>
            </a:endParaRPr>
          </a:p>
          <a:p>
            <a:pPr marL="1200150" lvl="1" indent="-457200" algn="just">
              <a:lnSpc>
                <a:spcPct val="150000"/>
              </a:lnSpc>
              <a:buFont typeface="Wingdings" pitchFamily="2" charset="2"/>
              <a:buChar char="v"/>
            </a:pPr>
            <a:r>
              <a:rPr lang="en-US" sz="2000" dirty="0" err="1" smtClean="0">
                <a:solidFill>
                  <a:schemeClr val="tx1"/>
                </a:solidFill>
                <a:latin typeface="Times New Roman" pitchFamily="18" charset="0"/>
                <a:cs typeface="Times New Roman" pitchFamily="18" charset="0"/>
              </a:rPr>
              <a:t>Wonchi</a:t>
            </a:r>
            <a:r>
              <a:rPr lang="en-US" sz="2000" dirty="0" smtClean="0">
                <a:solidFill>
                  <a:schemeClr val="tx1"/>
                </a:solidFill>
                <a:latin typeface="Times New Roman" pitchFamily="18" charset="0"/>
                <a:cs typeface="Times New Roman" pitchFamily="18" charset="0"/>
              </a:rPr>
              <a:t> </a:t>
            </a:r>
            <a:r>
              <a:rPr lang="en-US" sz="2000" dirty="0">
                <a:solidFill>
                  <a:schemeClr val="tx1"/>
                </a:solidFill>
                <a:latin typeface="Times New Roman" pitchFamily="18" charset="0"/>
                <a:cs typeface="Times New Roman" pitchFamily="18" charset="0"/>
              </a:rPr>
              <a:t>(near Ambo), </a:t>
            </a:r>
          </a:p>
          <a:p>
            <a:pPr marL="1200150" lvl="1" indent="-457200" algn="just">
              <a:lnSpc>
                <a:spcPct val="150000"/>
              </a:lnSpc>
              <a:buFont typeface="Wingdings" pitchFamily="2" charset="2"/>
              <a:buChar char="v"/>
            </a:pPr>
            <a:r>
              <a:rPr lang="en-US" sz="2000" dirty="0" err="1">
                <a:solidFill>
                  <a:schemeClr val="tx1"/>
                </a:solidFill>
                <a:latin typeface="Times New Roman" pitchFamily="18" charset="0"/>
                <a:cs typeface="Times New Roman" pitchFamily="18" charset="0"/>
              </a:rPr>
              <a:t>Hayk</a:t>
            </a:r>
            <a:r>
              <a:rPr lang="en-US" sz="2000" dirty="0">
                <a:solidFill>
                  <a:schemeClr val="tx1"/>
                </a:solidFill>
                <a:latin typeface="Times New Roman" pitchFamily="18" charset="0"/>
                <a:cs typeface="Times New Roman" pitchFamily="18" charset="0"/>
              </a:rPr>
              <a:t> (near </a:t>
            </a:r>
            <a:r>
              <a:rPr lang="en-US" sz="2000" dirty="0" err="1">
                <a:solidFill>
                  <a:schemeClr val="tx1"/>
                </a:solidFill>
                <a:latin typeface="Times New Roman" pitchFamily="18" charset="0"/>
                <a:cs typeface="Times New Roman" pitchFamily="18" charset="0"/>
              </a:rPr>
              <a:t>Dessie</a:t>
            </a:r>
            <a:r>
              <a:rPr lang="en-US" sz="2000" dirty="0">
                <a:solidFill>
                  <a:schemeClr val="tx1"/>
                </a:solidFill>
                <a:latin typeface="Times New Roman" pitchFamily="18" charset="0"/>
                <a:cs typeface="Times New Roman" pitchFamily="18" charset="0"/>
              </a:rPr>
              <a:t>) and </a:t>
            </a:r>
          </a:p>
          <a:p>
            <a:pPr marL="1200150" lvl="1" indent="-457200" algn="just">
              <a:lnSpc>
                <a:spcPct val="150000"/>
              </a:lnSpc>
              <a:buFont typeface="Wingdings" pitchFamily="2" charset="2"/>
              <a:buChar char="v"/>
            </a:pPr>
            <a:r>
              <a:rPr lang="en-US" sz="2000" dirty="0">
                <a:solidFill>
                  <a:schemeClr val="tx1"/>
                </a:solidFill>
                <a:latin typeface="Times New Roman" pitchFamily="18" charset="0"/>
                <a:cs typeface="Times New Roman" pitchFamily="18" charset="0"/>
              </a:rPr>
              <a:t> Lake on top of Mount </a:t>
            </a:r>
            <a:r>
              <a:rPr lang="en-US" sz="2000" dirty="0" err="1">
                <a:solidFill>
                  <a:schemeClr val="tx1"/>
                </a:solidFill>
                <a:latin typeface="Times New Roman" pitchFamily="18" charset="0"/>
                <a:cs typeface="Times New Roman" pitchFamily="18" charset="0"/>
              </a:rPr>
              <a:t>Zikwala</a:t>
            </a:r>
            <a:r>
              <a:rPr lang="en-US" sz="2000" dirty="0">
                <a:solidFill>
                  <a:schemeClr val="tx1"/>
                </a:solidFill>
                <a:latin typeface="Times New Roman" pitchFamily="18" charset="0"/>
                <a:cs typeface="Times New Roman" pitchFamily="18" charset="0"/>
              </a:rPr>
              <a:t>. </a:t>
            </a:r>
          </a:p>
          <a:p>
            <a:pPr marL="457200" indent="-457200" algn="just">
              <a:lnSpc>
                <a:spcPct val="150000"/>
              </a:lnSpc>
              <a:buFont typeface="Wingdings" pitchFamily="2" charset="2"/>
              <a:buChar char="v"/>
            </a:pPr>
            <a:r>
              <a:rPr lang="en-US" sz="2400" dirty="0" smtClean="0">
                <a:solidFill>
                  <a:schemeClr val="tx1"/>
                </a:solidFill>
                <a:latin typeface="Times New Roman" pitchFamily="18" charset="0"/>
                <a:cs typeface="Times New Roman" pitchFamily="18" charset="0"/>
              </a:rPr>
              <a:t>Other </a:t>
            </a:r>
            <a:r>
              <a:rPr lang="en-US" sz="2400" dirty="0">
                <a:solidFill>
                  <a:schemeClr val="tx1"/>
                </a:solidFill>
                <a:latin typeface="Times New Roman" pitchFamily="18" charset="0"/>
                <a:cs typeface="Times New Roman" pitchFamily="18" charset="0"/>
              </a:rPr>
              <a:t>types of lakes in Ethiopia are man-made such as </a:t>
            </a:r>
            <a:r>
              <a:rPr lang="en-US" sz="2400" dirty="0">
                <a:solidFill>
                  <a:srgbClr val="C00000"/>
                </a:solidFill>
                <a:latin typeface="Times New Roman" pitchFamily="18" charset="0"/>
                <a:cs typeface="Times New Roman" pitchFamily="18" charset="0"/>
              </a:rPr>
              <a:t>Lakes </a:t>
            </a:r>
            <a:r>
              <a:rPr lang="en-US" sz="2400" dirty="0" err="1">
                <a:solidFill>
                  <a:srgbClr val="C00000"/>
                </a:solidFill>
                <a:latin typeface="Times New Roman" pitchFamily="18" charset="0"/>
                <a:cs typeface="Times New Roman" pitchFamily="18" charset="0"/>
              </a:rPr>
              <a:t>Koka</a:t>
            </a:r>
            <a:r>
              <a:rPr lang="en-US" sz="2400" dirty="0">
                <a:solidFill>
                  <a:srgbClr val="C00000"/>
                </a:solidFill>
                <a:latin typeface="Times New Roman" pitchFamily="18" charset="0"/>
                <a:cs typeface="Times New Roman" pitchFamily="18" charset="0"/>
              </a:rPr>
              <a:t>, </a:t>
            </a:r>
            <a:r>
              <a:rPr lang="en-US" sz="2400" dirty="0" err="1">
                <a:solidFill>
                  <a:srgbClr val="C00000"/>
                </a:solidFill>
                <a:latin typeface="Times New Roman" pitchFamily="18" charset="0"/>
                <a:cs typeface="Times New Roman" pitchFamily="18" charset="0"/>
              </a:rPr>
              <a:t>Fincha</a:t>
            </a:r>
            <a:r>
              <a:rPr lang="en-US" sz="2400" dirty="0">
                <a:solidFill>
                  <a:srgbClr val="C00000"/>
                </a:solidFill>
                <a:latin typeface="Times New Roman" pitchFamily="18" charset="0"/>
                <a:cs typeface="Times New Roman" pitchFamily="18" charset="0"/>
              </a:rPr>
              <a:t> and </a:t>
            </a:r>
            <a:r>
              <a:rPr lang="en-US" sz="2400" dirty="0" err="1">
                <a:solidFill>
                  <a:srgbClr val="C00000"/>
                </a:solidFill>
                <a:latin typeface="Times New Roman" pitchFamily="18" charset="0"/>
                <a:cs typeface="Times New Roman" pitchFamily="18" charset="0"/>
              </a:rPr>
              <a:t>Melka</a:t>
            </a:r>
            <a:r>
              <a:rPr lang="en-US" sz="2400" dirty="0">
                <a:solidFill>
                  <a:srgbClr val="C00000"/>
                </a:solidFill>
                <a:latin typeface="Times New Roman" pitchFamily="18" charset="0"/>
                <a:cs typeface="Times New Roman" pitchFamily="18" charset="0"/>
              </a:rPr>
              <a:t> </a:t>
            </a:r>
            <a:r>
              <a:rPr lang="en-US" sz="2400" dirty="0" err="1" smtClean="0">
                <a:solidFill>
                  <a:srgbClr val="C00000"/>
                </a:solidFill>
                <a:latin typeface="Times New Roman" pitchFamily="18" charset="0"/>
                <a:cs typeface="Times New Roman" pitchFamily="18" charset="0"/>
              </a:rPr>
              <a:t>Wakena</a:t>
            </a:r>
            <a:endParaRPr lang="en-US" sz="2400"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ACB8C6F-873E-4D84-8BB4-55B696AB1368}" type="datetime1">
              <a:rPr lang="en-US" smtClean="0"/>
              <a:pPr/>
              <a:t>2019-11-30</a:t>
            </a:fld>
            <a:endParaRPr lang="en-US"/>
          </a:p>
        </p:txBody>
      </p:sp>
      <p:sp>
        <p:nvSpPr>
          <p:cNvPr id="4" name="Footer Placeholder 3"/>
          <p:cNvSpPr>
            <a:spLocks noGrp="1"/>
          </p:cNvSpPr>
          <p:nvPr>
            <p:ph type="ftr" sz="quarter" idx="11"/>
          </p:nvPr>
        </p:nvSpPr>
        <p:spPr/>
        <p:txBody>
          <a:bodyPr/>
          <a:lstStyle/>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389535457"/>
              </p:ext>
            </p:extLst>
          </p:nvPr>
        </p:nvGraphicFramePr>
        <p:xfrm>
          <a:off x="1371601" y="914397"/>
          <a:ext cx="5410199" cy="4562622"/>
        </p:xfrm>
        <a:graphic>
          <a:graphicData uri="http://schemas.openxmlformats.org/drawingml/2006/table">
            <a:tbl>
              <a:tblPr/>
              <a:tblGrid>
                <a:gridCol w="1295399"/>
                <a:gridCol w="1905000"/>
                <a:gridCol w="2209800"/>
              </a:tblGrid>
              <a:tr h="539262">
                <a:tc>
                  <a:txBody>
                    <a:bodyPr/>
                    <a:lstStyle/>
                    <a:p>
                      <a:pPr marL="0" marR="0" algn="just">
                        <a:spcBef>
                          <a:spcPts val="0"/>
                        </a:spcBef>
                        <a:spcAft>
                          <a:spcPts val="0"/>
                        </a:spcAft>
                        <a:tabLst>
                          <a:tab pos="1866900" algn="l"/>
                        </a:tabLst>
                      </a:pPr>
                      <a:r>
                        <a:rPr lang="en-US" sz="2400" b="1" dirty="0">
                          <a:latin typeface="Times New Roman"/>
                          <a:ea typeface="Times New Roman"/>
                          <a:cs typeface="Times New Roman"/>
                        </a:rPr>
                        <a:t>Lake</a:t>
                      </a:r>
                      <a:endParaRPr lang="en-US" sz="24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866900" algn="l"/>
                        </a:tabLst>
                      </a:pPr>
                      <a:r>
                        <a:rPr lang="en-US" sz="2400" b="1" dirty="0" smtClean="0">
                          <a:latin typeface="Times New Roman"/>
                          <a:ea typeface="Times New Roman"/>
                          <a:cs typeface="Times New Roman"/>
                        </a:rPr>
                        <a:t>Area(sq.</a:t>
                      </a:r>
                      <a:r>
                        <a:rPr lang="en-US" sz="2400" b="1" baseline="0" dirty="0" smtClean="0">
                          <a:latin typeface="Times New Roman"/>
                          <a:ea typeface="Times New Roman"/>
                          <a:cs typeface="Times New Roman"/>
                        </a:rPr>
                        <a:t> </a:t>
                      </a:r>
                      <a:r>
                        <a:rPr lang="en-US" sz="2400" b="1" dirty="0" smtClean="0">
                          <a:latin typeface="Times New Roman"/>
                          <a:ea typeface="Times New Roman"/>
                          <a:cs typeface="Times New Roman"/>
                        </a:rPr>
                        <a:t>km</a:t>
                      </a:r>
                      <a:r>
                        <a:rPr lang="en-US" sz="2400" b="1" dirty="0">
                          <a:latin typeface="Times New Roman"/>
                          <a:ea typeface="Times New Roman"/>
                          <a:cs typeface="Times New Roman"/>
                        </a:rPr>
                        <a:t>)</a:t>
                      </a:r>
                      <a:endParaRPr lang="en-US" sz="24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tabLst>
                          <a:tab pos="1866900" algn="l"/>
                        </a:tabLst>
                      </a:pPr>
                      <a:r>
                        <a:rPr lang="en-US" sz="2400" b="1" dirty="0" smtClean="0">
                          <a:latin typeface="Times New Roman"/>
                          <a:ea typeface="Times New Roman"/>
                          <a:cs typeface="Times New Roman"/>
                        </a:rPr>
                        <a:t>Max Depth </a:t>
                      </a:r>
                      <a:r>
                        <a:rPr lang="en-US" sz="2400" b="1" dirty="0">
                          <a:latin typeface="Times New Roman"/>
                          <a:ea typeface="Times New Roman"/>
                          <a:cs typeface="Times New Roman"/>
                        </a:rPr>
                        <a:t>(m)</a:t>
                      </a:r>
                      <a:endParaRPr lang="en-US" sz="24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631">
                <a:tc>
                  <a:txBody>
                    <a:bodyPr/>
                    <a:lstStyle/>
                    <a:p>
                      <a:pPr marL="0" marR="0" algn="r">
                        <a:spcBef>
                          <a:spcPts val="0"/>
                        </a:spcBef>
                        <a:spcAft>
                          <a:spcPts val="0"/>
                        </a:spcAft>
                        <a:tabLst>
                          <a:tab pos="1866900" algn="l"/>
                        </a:tabLst>
                      </a:pPr>
                      <a:r>
                        <a:rPr lang="en-US" sz="2400" dirty="0" err="1">
                          <a:latin typeface="Times New Roman"/>
                          <a:ea typeface="Times New Roman"/>
                          <a:cs typeface="Times New Roman"/>
                        </a:rPr>
                        <a:t>Tana</a:t>
                      </a:r>
                      <a:endParaRPr lang="en-US" sz="24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dirty="0">
                          <a:latin typeface="Times New Roman"/>
                          <a:ea typeface="Times New Roman"/>
                          <a:cs typeface="Times New Roman"/>
                        </a:rPr>
                        <a:t>3600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a:latin typeface="Times New Roman"/>
                          <a:ea typeface="Times New Roman"/>
                          <a:cs typeface="Times New Roman"/>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631">
                <a:tc>
                  <a:txBody>
                    <a:bodyPr/>
                    <a:lstStyle/>
                    <a:p>
                      <a:pPr marL="0" marR="0" algn="r">
                        <a:spcBef>
                          <a:spcPts val="0"/>
                        </a:spcBef>
                        <a:spcAft>
                          <a:spcPts val="0"/>
                        </a:spcAft>
                        <a:tabLst>
                          <a:tab pos="1866900" algn="l"/>
                        </a:tabLst>
                      </a:pPr>
                      <a:r>
                        <a:rPr lang="en-US" sz="2400" dirty="0">
                          <a:latin typeface="Times New Roman"/>
                          <a:ea typeface="Times New Roman"/>
                          <a:cs typeface="Times New Roman"/>
                        </a:rPr>
                        <a:t>Abaya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dirty="0" smtClean="0">
                          <a:latin typeface="Times New Roman"/>
                          <a:ea typeface="Times New Roman"/>
                          <a:cs typeface="Times New Roman"/>
                        </a:rPr>
                        <a:t>1162</a:t>
                      </a:r>
                      <a:endParaRPr lang="en-US" sz="24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a:latin typeface="Times New Roman"/>
                          <a:ea typeface="Times New Roman"/>
                          <a:cs typeface="Times New Roman"/>
                        </a:rPr>
                        <a:t>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631">
                <a:tc>
                  <a:txBody>
                    <a:bodyPr/>
                    <a:lstStyle/>
                    <a:p>
                      <a:pPr marL="0" marR="0" algn="r">
                        <a:spcBef>
                          <a:spcPts val="0"/>
                        </a:spcBef>
                        <a:spcAft>
                          <a:spcPts val="0"/>
                        </a:spcAft>
                        <a:tabLst>
                          <a:tab pos="1866900" algn="l"/>
                        </a:tabLst>
                      </a:pPr>
                      <a:r>
                        <a:rPr lang="en-US" sz="2400" dirty="0" err="1">
                          <a:latin typeface="Times New Roman"/>
                          <a:ea typeface="Times New Roman"/>
                          <a:cs typeface="Times New Roman"/>
                        </a:rPr>
                        <a:t>Chamo</a:t>
                      </a:r>
                      <a:endParaRPr lang="en-US" sz="24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dirty="0">
                          <a:latin typeface="Times New Roman"/>
                          <a:ea typeface="Times New Roman"/>
                          <a:cs typeface="Times New Roman"/>
                        </a:rPr>
                        <a:t>551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dirty="0">
                          <a:latin typeface="Times New Roman"/>
                          <a:ea typeface="Times New Roman"/>
                          <a:cs typeface="Times New Roman"/>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631">
                <a:tc>
                  <a:txBody>
                    <a:bodyPr/>
                    <a:lstStyle/>
                    <a:p>
                      <a:pPr marL="0" marR="0" algn="r">
                        <a:spcBef>
                          <a:spcPts val="0"/>
                        </a:spcBef>
                        <a:spcAft>
                          <a:spcPts val="0"/>
                        </a:spcAft>
                        <a:tabLst>
                          <a:tab pos="1866900" algn="l"/>
                        </a:tabLst>
                      </a:pPr>
                      <a:r>
                        <a:rPr lang="en-US" sz="2400">
                          <a:latin typeface="Times New Roman"/>
                          <a:ea typeface="Times New Roman"/>
                          <a:cs typeface="Times New Roman"/>
                        </a:rPr>
                        <a:t>Ziway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dirty="0" smtClean="0">
                          <a:latin typeface="Times New Roman"/>
                          <a:ea typeface="Times New Roman"/>
                          <a:cs typeface="Times New Roman"/>
                        </a:rPr>
                        <a:t>434</a:t>
                      </a:r>
                      <a:endParaRPr lang="en-US" sz="24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631">
                <a:tc>
                  <a:txBody>
                    <a:bodyPr/>
                    <a:lstStyle/>
                    <a:p>
                      <a:pPr marL="0" marR="0" algn="r">
                        <a:spcBef>
                          <a:spcPts val="0"/>
                        </a:spcBef>
                        <a:spcAft>
                          <a:spcPts val="0"/>
                        </a:spcAft>
                        <a:tabLst>
                          <a:tab pos="1866900" algn="l"/>
                        </a:tabLst>
                      </a:pPr>
                      <a:r>
                        <a:rPr lang="en-US" sz="2400">
                          <a:latin typeface="Times New Roman"/>
                          <a:ea typeface="Times New Roman"/>
                          <a:cs typeface="Times New Roman"/>
                        </a:rPr>
                        <a:t>Shala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dirty="0">
                          <a:latin typeface="Times New Roman"/>
                          <a:ea typeface="Times New Roman"/>
                          <a:cs typeface="Times New Roman"/>
                        </a:rPr>
                        <a:t>409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a:latin typeface="Times New Roman"/>
                          <a:ea typeface="Times New Roman"/>
                          <a:cs typeface="Times New Roman"/>
                        </a:rPr>
                        <a:t>266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631">
                <a:tc>
                  <a:txBody>
                    <a:bodyPr/>
                    <a:lstStyle/>
                    <a:p>
                      <a:pPr marL="0" marR="0" algn="r">
                        <a:spcBef>
                          <a:spcPts val="0"/>
                        </a:spcBef>
                        <a:spcAft>
                          <a:spcPts val="0"/>
                        </a:spcAft>
                        <a:tabLst>
                          <a:tab pos="1866900" algn="l"/>
                        </a:tabLst>
                      </a:pPr>
                      <a:r>
                        <a:rPr lang="en-US" sz="2400">
                          <a:latin typeface="Times New Roman"/>
                          <a:ea typeface="Times New Roman"/>
                          <a:cs typeface="Times New Roman"/>
                        </a:rPr>
                        <a:t>Koka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dirty="0">
                          <a:latin typeface="Times New Roman"/>
                          <a:ea typeface="Times New Roman"/>
                          <a:cs typeface="Times New Roman"/>
                        </a:rPr>
                        <a:t>205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dirty="0">
                          <a:latin typeface="Times New Roman"/>
                          <a:ea typeface="Times New Roman"/>
                          <a:cs typeface="Times New Roman"/>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631">
                <a:tc>
                  <a:txBody>
                    <a:bodyPr/>
                    <a:lstStyle/>
                    <a:p>
                      <a:pPr marL="0" marR="0" algn="r">
                        <a:spcBef>
                          <a:spcPts val="0"/>
                        </a:spcBef>
                        <a:spcAft>
                          <a:spcPts val="0"/>
                        </a:spcAft>
                        <a:tabLst>
                          <a:tab pos="1866900" algn="l"/>
                        </a:tabLst>
                      </a:pPr>
                      <a:r>
                        <a:rPr lang="en-US" sz="2400">
                          <a:latin typeface="Times New Roman"/>
                          <a:ea typeface="Times New Roman"/>
                          <a:cs typeface="Times New Roman"/>
                        </a:rPr>
                        <a:t>Kabgabi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a:latin typeface="Times New Roman"/>
                          <a:ea typeface="Times New Roman"/>
                          <a:cs typeface="Times New Roman"/>
                        </a:rPr>
                        <a:t>230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dirty="0">
                          <a:latin typeface="Times New Roman"/>
                          <a:ea typeface="Times New Roman"/>
                          <a:cs typeface="Times New Roman"/>
                        </a:rPr>
                        <a:t>46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631">
                <a:tc>
                  <a:txBody>
                    <a:bodyPr/>
                    <a:lstStyle/>
                    <a:p>
                      <a:pPr marL="0" marR="0" algn="r">
                        <a:spcBef>
                          <a:spcPts val="0"/>
                        </a:spcBef>
                        <a:spcAft>
                          <a:spcPts val="0"/>
                        </a:spcAft>
                        <a:tabLst>
                          <a:tab pos="1866900" algn="l"/>
                        </a:tabLst>
                      </a:pPr>
                      <a:r>
                        <a:rPr lang="en-US" sz="2400">
                          <a:latin typeface="Times New Roman"/>
                          <a:ea typeface="Times New Roman"/>
                          <a:cs typeface="Times New Roman"/>
                        </a:rPr>
                        <a:t>Abiyata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a:latin typeface="Times New Roman"/>
                          <a:ea typeface="Times New Roman"/>
                          <a:cs typeface="Times New Roman"/>
                        </a:rPr>
                        <a:t>205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dirty="0">
                          <a:latin typeface="Times New Roman"/>
                          <a:ea typeface="Times New Roman"/>
                          <a:cs typeface="Times New Roman"/>
                        </a:rPr>
                        <a:t>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631">
                <a:tc>
                  <a:txBody>
                    <a:bodyPr/>
                    <a:lstStyle/>
                    <a:p>
                      <a:pPr marL="0" marR="0" algn="r">
                        <a:spcBef>
                          <a:spcPts val="0"/>
                        </a:spcBef>
                        <a:spcAft>
                          <a:spcPts val="0"/>
                        </a:spcAft>
                        <a:tabLst>
                          <a:tab pos="1866900" algn="l"/>
                        </a:tabLst>
                      </a:pPr>
                      <a:r>
                        <a:rPr lang="en-US" sz="2400">
                          <a:latin typeface="Times New Roman"/>
                          <a:ea typeface="Times New Roman"/>
                          <a:cs typeface="Times New Roman"/>
                        </a:rPr>
                        <a:t>Awasa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dirty="0">
                          <a:latin typeface="Times New Roman"/>
                          <a:ea typeface="Times New Roman"/>
                          <a:cs typeface="Times New Roman"/>
                        </a:rPr>
                        <a:t>229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dirty="0">
                          <a:latin typeface="Times New Roman"/>
                          <a:ea typeface="Times New Roman"/>
                          <a:cs typeface="Times New Roman"/>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631">
                <a:tc>
                  <a:txBody>
                    <a:bodyPr/>
                    <a:lstStyle/>
                    <a:p>
                      <a:pPr marL="0" marR="0" algn="r">
                        <a:spcBef>
                          <a:spcPts val="0"/>
                        </a:spcBef>
                        <a:spcAft>
                          <a:spcPts val="0"/>
                        </a:spcAft>
                        <a:tabLst>
                          <a:tab pos="1866900" algn="l"/>
                        </a:tabLst>
                      </a:pPr>
                      <a:r>
                        <a:rPr lang="en-US" sz="2400">
                          <a:latin typeface="Times New Roman"/>
                          <a:ea typeface="Times New Roman"/>
                          <a:cs typeface="Times New Roman"/>
                        </a:rPr>
                        <a:t>Ashenge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a:latin typeface="Times New Roman"/>
                          <a:ea typeface="Times New Roman"/>
                          <a:cs typeface="Times New Roman"/>
                        </a:rPr>
                        <a:t>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dirty="0">
                          <a:latin typeface="Times New Roman"/>
                          <a:ea typeface="Times New Roman"/>
                          <a:cs typeface="Times New Roman"/>
                        </a:rPr>
                        <a:t>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631">
                <a:tc>
                  <a:txBody>
                    <a:bodyPr/>
                    <a:lstStyle/>
                    <a:p>
                      <a:pPr marL="0" marR="0" algn="r">
                        <a:spcBef>
                          <a:spcPts val="0"/>
                        </a:spcBef>
                        <a:spcAft>
                          <a:spcPts val="0"/>
                        </a:spcAft>
                        <a:tabLst>
                          <a:tab pos="1866900" algn="l"/>
                        </a:tabLst>
                      </a:pPr>
                      <a:r>
                        <a:rPr lang="en-US" sz="2400" dirty="0" err="1">
                          <a:latin typeface="Times New Roman"/>
                          <a:ea typeface="Times New Roman"/>
                          <a:cs typeface="Times New Roman"/>
                        </a:rPr>
                        <a:t>Hayk</a:t>
                      </a:r>
                      <a:endParaRPr lang="en-US" sz="24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a:latin typeface="Times New Roman"/>
                          <a:ea typeface="Times New Roman"/>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66900" algn="l"/>
                        </a:tabLst>
                      </a:pPr>
                      <a:r>
                        <a:rPr lang="en-US" sz="2400" dirty="0">
                          <a:latin typeface="Times New Roman"/>
                          <a:ea typeface="Times New Roman"/>
                          <a:cs typeface="Times New Roman"/>
                        </a:rPr>
                        <a:t>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Oval 5"/>
          <p:cNvSpPr/>
          <p:nvPr/>
        </p:nvSpPr>
        <p:spPr bwMode="auto">
          <a:xfrm>
            <a:off x="3048000" y="1447800"/>
            <a:ext cx="1066800" cy="381000"/>
          </a:xfrm>
          <a:prstGeom prst="ellipse">
            <a:avLst/>
          </a:prstGeom>
          <a:noFill/>
          <a:ln w="127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w="12700">
                <a:noFill/>
              </a:ln>
              <a:solidFill>
                <a:schemeClr val="bg1"/>
              </a:solidFill>
              <a:effectLst/>
              <a:latin typeface="Arial" charset="0"/>
              <a:ea typeface="Microsoft YaHei" charset="-122"/>
            </a:endParaRPr>
          </a:p>
        </p:txBody>
      </p:sp>
      <p:sp>
        <p:nvSpPr>
          <p:cNvPr id="7" name="Oval 6"/>
          <p:cNvSpPr/>
          <p:nvPr/>
        </p:nvSpPr>
        <p:spPr bwMode="auto">
          <a:xfrm>
            <a:off x="3048000" y="5181600"/>
            <a:ext cx="1066800" cy="381000"/>
          </a:xfrm>
          <a:prstGeom prst="ellipse">
            <a:avLst/>
          </a:prstGeom>
          <a:noFill/>
          <a:ln w="127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w="12700">
                <a:noFill/>
              </a:ln>
              <a:solidFill>
                <a:schemeClr val="bg1"/>
              </a:solidFill>
              <a:effectLst/>
              <a:latin typeface="Arial" charset="0"/>
              <a:ea typeface="Microsoft YaHei" charset="-122"/>
            </a:endParaRPr>
          </a:p>
        </p:txBody>
      </p:sp>
      <p:sp>
        <p:nvSpPr>
          <p:cNvPr id="8" name="Oval 7"/>
          <p:cNvSpPr/>
          <p:nvPr/>
        </p:nvSpPr>
        <p:spPr bwMode="auto">
          <a:xfrm>
            <a:off x="3157182" y="1843016"/>
            <a:ext cx="1066800" cy="381000"/>
          </a:xfrm>
          <a:prstGeom prst="ellipse">
            <a:avLst/>
          </a:prstGeom>
          <a:noFill/>
          <a:ln w="127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w="12700">
                <a:noFill/>
              </a:ln>
              <a:solidFill>
                <a:schemeClr val="bg1"/>
              </a:solidFill>
              <a:effectLst/>
              <a:latin typeface="Arial" charset="0"/>
              <a:ea typeface="Microsoft YaHei" charset="-122"/>
            </a:endParaRPr>
          </a:p>
        </p:txBody>
      </p:sp>
      <p:sp>
        <p:nvSpPr>
          <p:cNvPr id="9" name="Oval 8"/>
          <p:cNvSpPr/>
          <p:nvPr/>
        </p:nvSpPr>
        <p:spPr bwMode="auto">
          <a:xfrm>
            <a:off x="3096904" y="4792639"/>
            <a:ext cx="1066800" cy="381000"/>
          </a:xfrm>
          <a:prstGeom prst="ellipse">
            <a:avLst/>
          </a:prstGeom>
          <a:noFill/>
          <a:ln w="127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w="12700">
                <a:noFill/>
              </a:ln>
              <a:solidFill>
                <a:schemeClr val="bg1"/>
              </a:solidFill>
              <a:effectLst/>
              <a:latin typeface="Arial" charset="0"/>
              <a:ea typeface="Microsoft YaHei" charset="-122"/>
            </a:endParaRPr>
          </a:p>
        </p:txBody>
      </p:sp>
      <p:sp>
        <p:nvSpPr>
          <p:cNvPr id="10" name="Oval 9"/>
          <p:cNvSpPr/>
          <p:nvPr/>
        </p:nvSpPr>
        <p:spPr bwMode="auto">
          <a:xfrm>
            <a:off x="5181600" y="2574878"/>
            <a:ext cx="1066800" cy="381000"/>
          </a:xfrm>
          <a:prstGeom prst="ellipse">
            <a:avLst/>
          </a:prstGeom>
          <a:noFill/>
          <a:ln w="127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w="12700">
                <a:noFill/>
              </a:ln>
              <a:solidFill>
                <a:schemeClr val="bg1"/>
              </a:solidFill>
              <a:effectLst/>
              <a:latin typeface="Arial" charset="0"/>
              <a:ea typeface="Microsoft YaHei" charset="-122"/>
            </a:endParaRPr>
          </a:p>
        </p:txBody>
      </p:sp>
      <p:sp>
        <p:nvSpPr>
          <p:cNvPr id="11" name="Oval 10"/>
          <p:cNvSpPr/>
          <p:nvPr/>
        </p:nvSpPr>
        <p:spPr bwMode="auto">
          <a:xfrm>
            <a:off x="5029200" y="1465428"/>
            <a:ext cx="1066800" cy="381000"/>
          </a:xfrm>
          <a:prstGeom prst="ellipse">
            <a:avLst/>
          </a:prstGeom>
          <a:noFill/>
          <a:ln w="127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w="12700">
                <a:noFill/>
              </a:ln>
              <a:solidFill>
                <a:schemeClr val="bg1"/>
              </a:solidFill>
              <a:effectLst/>
              <a:latin typeface="Arial" charset="0"/>
              <a:ea typeface="Microsoft YaHei" charset="-122"/>
            </a:endParaRPr>
          </a:p>
        </p:txBody>
      </p:sp>
      <p:sp>
        <p:nvSpPr>
          <p:cNvPr id="12" name="Oval 11"/>
          <p:cNvSpPr/>
          <p:nvPr/>
        </p:nvSpPr>
        <p:spPr bwMode="auto">
          <a:xfrm>
            <a:off x="5181600" y="2970094"/>
            <a:ext cx="1066800" cy="381000"/>
          </a:xfrm>
          <a:prstGeom prst="ellipse">
            <a:avLst/>
          </a:prstGeom>
          <a:noFill/>
          <a:ln w="127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w="12700">
                <a:noFill/>
              </a:ln>
              <a:solidFill>
                <a:schemeClr val="bg1"/>
              </a:solidFill>
              <a:effectLst/>
              <a:latin typeface="Arial" charset="0"/>
              <a:ea typeface="Microsoft YaHei" charset="-122"/>
            </a:endParaRPr>
          </a:p>
        </p:txBody>
      </p:sp>
      <p:sp>
        <p:nvSpPr>
          <p:cNvPr id="13" name="Oval 12"/>
          <p:cNvSpPr/>
          <p:nvPr/>
        </p:nvSpPr>
        <p:spPr bwMode="auto">
          <a:xfrm>
            <a:off x="5206621" y="4759657"/>
            <a:ext cx="1066800" cy="381000"/>
          </a:xfrm>
          <a:prstGeom prst="ellipse">
            <a:avLst/>
          </a:prstGeom>
          <a:noFill/>
          <a:ln w="127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w="12700">
                <a:noFill/>
              </a:ln>
              <a:solidFill>
                <a:schemeClr val="bg1"/>
              </a:solidFill>
              <a:effectLst/>
              <a:latin typeface="Arial" charset="0"/>
              <a:ea typeface="Microsoft YaHei"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0813"/>
            <a:ext cx="7848600" cy="561975"/>
          </a:xfrm>
        </p:spPr>
        <p:txBody>
          <a:bodyPr/>
          <a:lstStyle/>
          <a:p>
            <a:r>
              <a:rPr lang="en-US" dirty="0" smtClean="0">
                <a:solidFill>
                  <a:schemeClr val="tx1"/>
                </a:solidFill>
                <a:latin typeface="Times New Roman" pitchFamily="18" charset="0"/>
                <a:cs typeface="Times New Roman" pitchFamily="18" charset="0"/>
              </a:rPr>
              <a:t/>
            </a:r>
            <a:br>
              <a:rPr lang="en-US" dirty="0" smtClean="0">
                <a:solidFill>
                  <a:schemeClr val="tx1"/>
                </a:solidFill>
                <a:latin typeface="Times New Roman" pitchFamily="18" charset="0"/>
                <a:cs typeface="Times New Roman" pitchFamily="18" charset="0"/>
              </a:rPr>
            </a:br>
            <a:r>
              <a:rPr lang="en-US" dirty="0" smtClean="0">
                <a:solidFill>
                  <a:schemeClr val="tx1"/>
                </a:solidFill>
                <a:latin typeface="Times New Roman" pitchFamily="18" charset="0"/>
                <a:cs typeface="Times New Roman" pitchFamily="18" charset="0"/>
              </a:rPr>
              <a:t>Subsurface </a:t>
            </a:r>
            <a:r>
              <a:rPr lang="en-US" dirty="0">
                <a:solidFill>
                  <a:schemeClr val="tx1"/>
                </a:solidFill>
                <a:latin typeface="Times New Roman" pitchFamily="18" charset="0"/>
                <a:cs typeface="Times New Roman" pitchFamily="18" charset="0"/>
              </a:rPr>
              <a:t>(Ground) Water Resource of Ethiopia</a:t>
            </a:r>
            <a:r>
              <a:rPr lang="en-US" b="0" dirty="0"/>
              <a:t/>
            </a:r>
            <a:br>
              <a:rPr lang="en-US" b="0" dirty="0"/>
            </a:br>
            <a:endParaRPr lang="en-US" dirty="0"/>
          </a:p>
        </p:txBody>
      </p:sp>
      <p:sp>
        <p:nvSpPr>
          <p:cNvPr id="3" name="Date Placeholder 2"/>
          <p:cNvSpPr>
            <a:spLocks noGrp="1"/>
          </p:cNvSpPr>
          <p:nvPr>
            <p:ph type="dt" sz="half" idx="10"/>
          </p:nvPr>
        </p:nvSpPr>
        <p:spPr/>
        <p:txBody>
          <a:bodyPr/>
          <a:lstStyle/>
          <a:p>
            <a:fld id="{5F26D372-CE3A-47D7-BEB4-F530E4FE8EE4}" type="datetime1">
              <a:rPr lang="en-US" smtClean="0"/>
              <a:t>2019-11-30</a:t>
            </a:fld>
            <a:endParaRPr lang="en-US"/>
          </a:p>
        </p:txBody>
      </p:sp>
      <p:sp>
        <p:nvSpPr>
          <p:cNvPr id="4" name="Footer Placeholder 3"/>
          <p:cNvSpPr>
            <a:spLocks noGrp="1"/>
          </p:cNvSpPr>
          <p:nvPr>
            <p:ph type="ftr" sz="quarter" idx="11"/>
          </p:nvPr>
        </p:nvSpPr>
        <p:spPr/>
        <p:txBody>
          <a:bodyPr/>
          <a:lstStyle/>
          <a:p>
            <a:endParaRPr lang="en-US"/>
          </a:p>
        </p:txBody>
      </p:sp>
      <p:sp>
        <p:nvSpPr>
          <p:cNvPr id="5" name="Rectangle 4"/>
          <p:cNvSpPr/>
          <p:nvPr/>
        </p:nvSpPr>
        <p:spPr>
          <a:xfrm>
            <a:off x="76200" y="838200"/>
            <a:ext cx="8991600" cy="2677656"/>
          </a:xfrm>
          <a:prstGeom prst="rect">
            <a:avLst/>
          </a:prstGeom>
        </p:spPr>
        <p:txBody>
          <a:bodyPr wrap="square">
            <a:spAutoFit/>
          </a:bodyPr>
          <a:lstStyle/>
          <a:p>
            <a:pPr marL="457200" indent="-457200">
              <a:lnSpc>
                <a:spcPct val="150000"/>
              </a:lnSpc>
              <a:buFont typeface="Wingdings" pitchFamily="2" charset="2"/>
              <a:buChar char="v"/>
            </a:pPr>
            <a:r>
              <a:rPr lang="en-US" sz="2800" dirty="0">
                <a:solidFill>
                  <a:schemeClr val="tx1"/>
                </a:solidFill>
                <a:latin typeface="Times New Roman" pitchFamily="18" charset="0"/>
                <a:cs typeface="Times New Roman" pitchFamily="18" charset="0"/>
              </a:rPr>
              <a:t>As compared to surface water resources</a:t>
            </a:r>
            <a:r>
              <a:rPr lang="en-US" sz="2800" b="1" dirty="0">
                <a:solidFill>
                  <a:schemeClr val="tx1"/>
                </a:solidFill>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Ethiopia has lower ground water potential</a:t>
            </a:r>
            <a:r>
              <a:rPr lang="en-US" sz="2800" dirty="0" smtClean="0">
                <a:solidFill>
                  <a:schemeClr val="tx1"/>
                </a:solidFill>
                <a:latin typeface="Times New Roman" pitchFamily="18" charset="0"/>
                <a:cs typeface="Times New Roman" pitchFamily="18" charset="0"/>
              </a:rPr>
              <a:t>.</a:t>
            </a:r>
          </a:p>
          <a:p>
            <a:pPr marL="457200" indent="-457200">
              <a:lnSpc>
                <a:spcPct val="150000"/>
              </a:lnSpc>
              <a:buFont typeface="Wingdings" pitchFamily="2" charset="2"/>
              <a:buChar char="v"/>
            </a:pPr>
            <a:r>
              <a:rPr lang="en-US" sz="2800" dirty="0">
                <a:solidFill>
                  <a:schemeClr val="tx1"/>
                </a:solidFill>
                <a:latin typeface="Times New Roman" pitchFamily="18" charset="0"/>
                <a:cs typeface="Times New Roman" pitchFamily="18" charset="0"/>
              </a:rPr>
              <a:t>Ethiopian potential </a:t>
            </a:r>
            <a:r>
              <a:rPr lang="en-US" sz="2800" dirty="0" smtClean="0">
                <a:solidFill>
                  <a:schemeClr val="tx1"/>
                </a:solidFill>
                <a:latin typeface="Times New Roman" pitchFamily="18" charset="0"/>
                <a:cs typeface="Times New Roman" pitchFamily="18" charset="0"/>
              </a:rPr>
              <a:t>of groundwater </a:t>
            </a:r>
            <a:r>
              <a:rPr lang="en-US" sz="2800" dirty="0">
                <a:solidFill>
                  <a:schemeClr val="tx1"/>
                </a:solidFill>
                <a:latin typeface="Times New Roman" pitchFamily="18" charset="0"/>
                <a:cs typeface="Times New Roman" pitchFamily="18" charset="0"/>
              </a:rPr>
              <a:t>is believed to range between 12-30 BMC.</a:t>
            </a:r>
          </a:p>
        </p:txBody>
      </p:sp>
      <p:sp>
        <p:nvSpPr>
          <p:cNvPr id="6" name="Rectangle 5"/>
          <p:cNvSpPr/>
          <p:nvPr/>
        </p:nvSpPr>
        <p:spPr>
          <a:xfrm>
            <a:off x="81887" y="3429000"/>
            <a:ext cx="8991600" cy="2677656"/>
          </a:xfrm>
          <a:prstGeom prst="rect">
            <a:avLst/>
          </a:prstGeom>
        </p:spPr>
        <p:txBody>
          <a:bodyPr wrap="square">
            <a:spAutoFit/>
          </a:bodyPr>
          <a:lstStyle/>
          <a:p>
            <a:r>
              <a:rPr lang="en-US" sz="2800" b="1" dirty="0">
                <a:solidFill>
                  <a:schemeClr val="tx1"/>
                </a:solidFill>
                <a:latin typeface="Times New Roman" pitchFamily="18" charset="0"/>
                <a:cs typeface="Times New Roman" pitchFamily="18" charset="0"/>
              </a:rPr>
              <a:t>Water Resources Potentials and Development in </a:t>
            </a:r>
            <a:r>
              <a:rPr lang="en-US" sz="2800" b="1" dirty="0" smtClean="0">
                <a:solidFill>
                  <a:schemeClr val="tx1"/>
                </a:solidFill>
                <a:latin typeface="Times New Roman" pitchFamily="18" charset="0"/>
                <a:cs typeface="Times New Roman" pitchFamily="18" charset="0"/>
              </a:rPr>
              <a:t>Ethiopia</a:t>
            </a:r>
            <a:endParaRPr lang="en-US" sz="2800" dirty="0" smtClean="0">
              <a:solidFill>
                <a:schemeClr val="tx1"/>
              </a:solidFill>
              <a:latin typeface="Times New Roman" pitchFamily="18" charset="0"/>
              <a:cs typeface="Times New Roman" pitchFamily="18" charset="0"/>
            </a:endParaRPr>
          </a:p>
          <a:p>
            <a:pPr marL="457200" indent="-457200">
              <a:buFont typeface="Wingdings" pitchFamily="2" charset="2"/>
              <a:buChar char="v"/>
            </a:pPr>
            <a:r>
              <a:rPr lang="en-US" sz="2800" dirty="0" smtClean="0">
                <a:solidFill>
                  <a:schemeClr val="tx1"/>
                </a:solidFill>
                <a:latin typeface="Times New Roman" pitchFamily="18" charset="0"/>
                <a:cs typeface="Times New Roman" pitchFamily="18" charset="0"/>
              </a:rPr>
              <a:t>some </a:t>
            </a:r>
            <a:r>
              <a:rPr lang="en-US" sz="2800" dirty="0">
                <a:solidFill>
                  <a:schemeClr val="tx1"/>
                </a:solidFill>
                <a:latin typeface="Times New Roman" pitchFamily="18" charset="0"/>
                <a:cs typeface="Times New Roman" pitchFamily="18" charset="0"/>
              </a:rPr>
              <a:t>of potential development uses of </a:t>
            </a:r>
            <a:r>
              <a:rPr lang="en-US" sz="2800" dirty="0" smtClean="0">
                <a:solidFill>
                  <a:schemeClr val="tx1"/>
                </a:solidFill>
                <a:latin typeface="Times New Roman" pitchFamily="18" charset="0"/>
                <a:cs typeface="Times New Roman" pitchFamily="18" charset="0"/>
              </a:rPr>
              <a:t>water resource </a:t>
            </a:r>
            <a:r>
              <a:rPr lang="en-US" sz="2800" dirty="0">
                <a:solidFill>
                  <a:schemeClr val="tx1"/>
                </a:solidFill>
                <a:latin typeface="Times New Roman" pitchFamily="18" charset="0"/>
                <a:cs typeface="Times New Roman" pitchFamily="18" charset="0"/>
              </a:rPr>
              <a:t>of Ethiopia</a:t>
            </a:r>
            <a:r>
              <a:rPr lang="en-US" sz="2800" dirty="0" smtClean="0">
                <a:solidFill>
                  <a:schemeClr val="tx1"/>
                </a:solidFill>
                <a:latin typeface="Times New Roman" pitchFamily="18" charset="0"/>
                <a:cs typeface="Times New Roman" pitchFamily="18" charset="0"/>
              </a:rPr>
              <a:t>.</a:t>
            </a:r>
          </a:p>
          <a:p>
            <a:pPr marL="1200150" lvl="1" indent="-457200">
              <a:buFont typeface="Wingdings" pitchFamily="2" charset="2"/>
              <a:buChar char="Ø"/>
            </a:pPr>
            <a:r>
              <a:rPr lang="en-US" sz="2800" dirty="0" smtClean="0">
                <a:solidFill>
                  <a:schemeClr val="tx1"/>
                </a:solidFill>
                <a:latin typeface="Times New Roman" pitchFamily="18" charset="0"/>
                <a:cs typeface="Times New Roman" pitchFamily="18" charset="0"/>
              </a:rPr>
              <a:t>Hydro-electric Potential</a:t>
            </a:r>
          </a:p>
          <a:p>
            <a:pPr marL="1200150" lvl="1" indent="-457200">
              <a:buFont typeface="Wingdings" pitchFamily="2" charset="2"/>
              <a:buChar char="Ø"/>
            </a:pPr>
            <a:r>
              <a:rPr lang="en-US" sz="2800" dirty="0" smtClean="0">
                <a:solidFill>
                  <a:schemeClr val="tx1"/>
                </a:solidFill>
                <a:latin typeface="Times New Roman" pitchFamily="18" charset="0"/>
                <a:cs typeface="Times New Roman" pitchFamily="18" charset="0"/>
              </a:rPr>
              <a:t>Irrigation and Transportation</a:t>
            </a:r>
          </a:p>
          <a:p>
            <a:pPr marL="1200150" lvl="1" indent="-457200">
              <a:buFont typeface="Wingdings" pitchFamily="2" charset="2"/>
              <a:buChar char="Ø"/>
            </a:pPr>
            <a:r>
              <a:rPr lang="en-US" sz="2800" dirty="0" smtClean="0">
                <a:solidFill>
                  <a:schemeClr val="tx1"/>
                </a:solidFill>
                <a:latin typeface="Times New Roman" pitchFamily="18" charset="0"/>
                <a:cs typeface="Times New Roman" pitchFamily="18" charset="0"/>
              </a:rPr>
              <a:t>Fishing and Recreation</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2722194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71600"/>
            <a:ext cx="8229600" cy="3886200"/>
          </a:xfrm>
        </p:spPr>
        <p:txBody>
          <a:bodyPr>
            <a:noAutofit/>
          </a:bodyPr>
          <a:lstStyle/>
          <a:p>
            <a:r>
              <a:rPr lang="en-US" sz="3600" b="1" dirty="0" smtClean="0">
                <a:solidFill>
                  <a:srgbClr val="002060"/>
                </a:solidFill>
              </a:rPr>
              <a:t>Chapter 5</a:t>
            </a:r>
            <a:r>
              <a:rPr lang="en-US" sz="3200" b="1" dirty="0" smtClean="0">
                <a:solidFill>
                  <a:srgbClr val="FF0000"/>
                </a:solidFill>
              </a:rPr>
              <a:t/>
            </a:r>
            <a:br>
              <a:rPr lang="en-US" sz="3200" b="1" dirty="0" smtClean="0">
                <a:solidFill>
                  <a:srgbClr val="FF0000"/>
                </a:solidFill>
              </a:rPr>
            </a:br>
            <a:r>
              <a:rPr lang="en-US" sz="3200" b="1" dirty="0" smtClean="0">
                <a:solidFill>
                  <a:srgbClr val="FF0000"/>
                </a:solidFill>
              </a:rPr>
              <a:t/>
            </a:r>
            <a:br>
              <a:rPr lang="en-US" sz="3200" b="1" dirty="0" smtClean="0">
                <a:solidFill>
                  <a:srgbClr val="FF0000"/>
                </a:solidFill>
              </a:rPr>
            </a:br>
            <a:r>
              <a:rPr lang="en-US" sz="3200" b="1" dirty="0">
                <a:solidFill>
                  <a:srgbClr val="FF0000"/>
                </a:solidFill>
              </a:rPr>
              <a:t/>
            </a:r>
            <a:br>
              <a:rPr lang="en-US" sz="3200" b="1" dirty="0">
                <a:solidFill>
                  <a:srgbClr val="FF0000"/>
                </a:solidFill>
              </a:rPr>
            </a:br>
            <a:r>
              <a:rPr lang="en-US" sz="3200" b="1" dirty="0" smtClean="0">
                <a:solidFill>
                  <a:srgbClr val="FF0000"/>
                </a:solidFill>
              </a:rPr>
              <a:t/>
            </a:r>
            <a:br>
              <a:rPr lang="en-US" sz="3200" b="1" dirty="0" smtClean="0">
                <a:solidFill>
                  <a:srgbClr val="FF0000"/>
                </a:solidFill>
              </a:rPr>
            </a:br>
            <a:r>
              <a:rPr lang="en-US" sz="3200" b="1" dirty="0" smtClean="0">
                <a:solidFill>
                  <a:srgbClr val="FF0000"/>
                </a:solidFill>
              </a:rPr>
              <a:t>THE CLIMATE OF ETHIOPIA  </a:t>
            </a:r>
            <a:br>
              <a:rPr lang="en-US" sz="3200" b="1" dirty="0" smtClean="0">
                <a:solidFill>
                  <a:srgbClr val="FF0000"/>
                </a:solidFill>
              </a:rPr>
            </a:br>
            <a:r>
              <a:rPr lang="en-US" sz="3200" b="1" dirty="0" smtClean="0">
                <a:solidFill>
                  <a:srgbClr val="FF0000"/>
                </a:solidFill>
              </a:rPr>
              <a:t>AND </a:t>
            </a:r>
            <a:br>
              <a:rPr lang="en-US" sz="3200" b="1" dirty="0" smtClean="0">
                <a:solidFill>
                  <a:srgbClr val="FF0000"/>
                </a:solidFill>
              </a:rPr>
            </a:br>
            <a:r>
              <a:rPr lang="en-US" sz="3200" b="1" dirty="0" smtClean="0">
                <a:solidFill>
                  <a:srgbClr val="FF0000"/>
                </a:solidFill>
              </a:rPr>
              <a:t>THE HORN </a:t>
            </a:r>
            <a:endParaRPr lang="en-US" sz="3200" b="1" dirty="0">
              <a:solidFill>
                <a:srgbClr val="FF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914400"/>
            <a:ext cx="8991600" cy="5638800"/>
          </a:xfrm>
        </p:spPr>
        <p:txBody>
          <a:bodyPr>
            <a:normAutofit/>
          </a:bodyPr>
          <a:lstStyle/>
          <a:p>
            <a:pPr>
              <a:buNone/>
            </a:pPr>
            <a:r>
              <a:rPr lang="en-US" dirty="0">
                <a:latin typeface="+mj-lt"/>
              </a:rPr>
              <a:t> </a:t>
            </a:r>
            <a:r>
              <a:rPr lang="en-US" dirty="0" smtClean="0">
                <a:solidFill>
                  <a:srgbClr val="FF0000"/>
                </a:solidFill>
                <a:latin typeface="+mj-lt"/>
              </a:rPr>
              <a:t>weather</a:t>
            </a:r>
            <a:r>
              <a:rPr lang="en-US" dirty="0" smtClean="0">
                <a:latin typeface="+mj-lt"/>
              </a:rPr>
              <a:t>    </a:t>
            </a:r>
          </a:p>
          <a:p>
            <a:pPr marL="457200" indent="-457200">
              <a:buFont typeface="Wingdings" pitchFamily="2" charset="2"/>
              <a:buChar char="v"/>
            </a:pPr>
            <a:r>
              <a:rPr lang="en-US" b="0" dirty="0" smtClean="0">
                <a:solidFill>
                  <a:schemeClr val="tx1"/>
                </a:solidFill>
                <a:latin typeface="Times New Roman" pitchFamily="18" charset="0"/>
                <a:cs typeface="Times New Roman" pitchFamily="18" charset="0"/>
              </a:rPr>
              <a:t>Is the condition of the atmosphere at a </a:t>
            </a:r>
            <a:r>
              <a:rPr lang="en-US" b="0" dirty="0" smtClean="0">
                <a:solidFill>
                  <a:srgbClr val="C00000"/>
                </a:solidFill>
                <a:latin typeface="Times New Roman" pitchFamily="18" charset="0"/>
                <a:cs typeface="Times New Roman" pitchFamily="18" charset="0"/>
              </a:rPr>
              <a:t>particular place and time. </a:t>
            </a:r>
          </a:p>
          <a:p>
            <a:pPr marL="457200" lvl="0" indent="-457200">
              <a:buFont typeface="Wingdings" pitchFamily="2" charset="2"/>
              <a:buChar char="v"/>
            </a:pPr>
            <a:r>
              <a:rPr lang="en-US" b="0" dirty="0" smtClean="0">
                <a:solidFill>
                  <a:schemeClr val="tx1"/>
                </a:solidFill>
                <a:latin typeface="Times New Roman" pitchFamily="18" charset="0"/>
                <a:cs typeface="Times New Roman" pitchFamily="18" charset="0"/>
              </a:rPr>
              <a:t>Which is always changing —</a:t>
            </a:r>
            <a:r>
              <a:rPr lang="en-US" altLang="en-US" b="0" dirty="0" smtClean="0">
                <a:solidFill>
                  <a:schemeClr val="tx1"/>
                </a:solidFill>
                <a:latin typeface="Times New Roman" pitchFamily="18" charset="0"/>
                <a:cs typeface="Times New Roman" pitchFamily="18" charset="0"/>
              </a:rPr>
              <a:t>constantly changing-  </a:t>
            </a:r>
            <a:r>
              <a:rPr lang="en-US" altLang="en-US" b="0" dirty="0" smtClean="0">
                <a:solidFill>
                  <a:srgbClr val="C00000"/>
                </a:solidFill>
                <a:latin typeface="Times New Roman" pitchFamily="18" charset="0"/>
                <a:cs typeface="Times New Roman" pitchFamily="18" charset="0"/>
              </a:rPr>
              <a:t>hourly, daily, and seasonally</a:t>
            </a:r>
          </a:p>
          <a:p>
            <a:pPr lvl="0">
              <a:spcBef>
                <a:spcPts val="1200"/>
              </a:spcBef>
              <a:spcAft>
                <a:spcPts val="1200"/>
              </a:spcAft>
              <a:buClrTx/>
              <a:buSzTx/>
              <a:buFont typeface="Wingdings" pitchFamily="2" charset="2"/>
              <a:buChar char="v"/>
              <a:defRPr/>
            </a:pPr>
            <a:r>
              <a:rPr lang="en-US" sz="3200" b="0" dirty="0" smtClean="0">
                <a:latin typeface="+mj-lt"/>
              </a:rPr>
              <a:t> </a:t>
            </a:r>
            <a:r>
              <a:rPr lang="en-US" b="0" dirty="0">
                <a:solidFill>
                  <a:schemeClr val="tx1"/>
                </a:solidFill>
                <a:latin typeface="Times New Roman" pitchFamily="18" charset="0"/>
                <a:cs typeface="Times New Roman" pitchFamily="18" charset="0"/>
              </a:rPr>
              <a:t>Is comprised of the elements of:</a:t>
            </a:r>
          </a:p>
          <a:p>
            <a:pPr marL="800100" lvl="1" indent="-342900">
              <a:spcBef>
                <a:spcPts val="1200"/>
              </a:spcBef>
              <a:spcAft>
                <a:spcPts val="1200"/>
              </a:spcAft>
              <a:buClrTx/>
              <a:buSzTx/>
              <a:buFont typeface="Wingdings" pitchFamily="2" charset="2"/>
              <a:buChar char="Ø"/>
              <a:defRPr/>
            </a:pPr>
            <a:r>
              <a:rPr lang="en-US" sz="2400" dirty="0">
                <a:solidFill>
                  <a:srgbClr val="C00000"/>
                </a:solidFill>
                <a:latin typeface="Times New Roman" pitchFamily="18" charset="0"/>
                <a:cs typeface="Times New Roman" pitchFamily="18" charset="0"/>
              </a:rPr>
              <a:t>Air temperature </a:t>
            </a:r>
            <a:r>
              <a:rPr lang="en-US" sz="2400" dirty="0">
                <a:solidFill>
                  <a:schemeClr val="tx1"/>
                </a:solidFill>
                <a:latin typeface="Times New Roman" pitchFamily="18" charset="0"/>
                <a:cs typeface="Times New Roman" pitchFamily="18" charset="0"/>
              </a:rPr>
              <a:t>— the degree of hotness or coldness of the air</a:t>
            </a:r>
          </a:p>
          <a:p>
            <a:pPr marL="800100" lvl="1" indent="-342900">
              <a:spcBef>
                <a:spcPts val="1200"/>
              </a:spcBef>
              <a:spcAft>
                <a:spcPts val="1200"/>
              </a:spcAft>
              <a:buClrTx/>
              <a:buSzTx/>
              <a:buFont typeface="Wingdings" pitchFamily="2" charset="2"/>
              <a:buChar char="Ø"/>
              <a:defRPr/>
            </a:pPr>
            <a:r>
              <a:rPr lang="en-US" sz="2400" dirty="0">
                <a:solidFill>
                  <a:srgbClr val="C00000"/>
                </a:solidFill>
                <a:latin typeface="Times New Roman" pitchFamily="18" charset="0"/>
                <a:cs typeface="Times New Roman" pitchFamily="18" charset="0"/>
              </a:rPr>
              <a:t>Air pressure </a:t>
            </a:r>
            <a:r>
              <a:rPr lang="en-US" sz="2400" dirty="0">
                <a:solidFill>
                  <a:schemeClr val="tx1"/>
                </a:solidFill>
                <a:latin typeface="Times New Roman" pitchFamily="18" charset="0"/>
                <a:cs typeface="Times New Roman" pitchFamily="18" charset="0"/>
              </a:rPr>
              <a:t>— the force of the air above an area</a:t>
            </a:r>
          </a:p>
          <a:p>
            <a:pPr marL="800100" lvl="1" indent="-342900">
              <a:spcBef>
                <a:spcPts val="1200"/>
              </a:spcBef>
              <a:spcAft>
                <a:spcPts val="1200"/>
              </a:spcAft>
              <a:buClrTx/>
              <a:buSzTx/>
              <a:buFont typeface="Wingdings" pitchFamily="2" charset="2"/>
              <a:buChar char="Ø"/>
              <a:defRPr/>
            </a:pPr>
            <a:r>
              <a:rPr lang="en-US" sz="2400" dirty="0">
                <a:solidFill>
                  <a:srgbClr val="C00000"/>
                </a:solidFill>
                <a:latin typeface="Times New Roman" pitchFamily="18" charset="0"/>
                <a:cs typeface="Times New Roman" pitchFamily="18" charset="0"/>
              </a:rPr>
              <a:t>Humidity</a:t>
            </a:r>
            <a:r>
              <a:rPr lang="en-US" sz="2400" dirty="0">
                <a:solidFill>
                  <a:schemeClr val="tx1"/>
                </a:solidFill>
                <a:latin typeface="Times New Roman" pitchFamily="18" charset="0"/>
                <a:cs typeface="Times New Roman" pitchFamily="18" charset="0"/>
              </a:rPr>
              <a:t> — a measure of the amount of water vapor in the air</a:t>
            </a:r>
          </a:p>
          <a:p>
            <a:endParaRPr lang="en-US" dirty="0">
              <a:latin typeface="+mj-lt"/>
            </a:endParaRPr>
          </a:p>
        </p:txBody>
      </p:sp>
      <p:sp>
        <p:nvSpPr>
          <p:cNvPr id="4" name="Title 3"/>
          <p:cNvSpPr>
            <a:spLocks noGrp="1"/>
          </p:cNvSpPr>
          <p:nvPr>
            <p:ph type="title"/>
          </p:nvPr>
        </p:nvSpPr>
        <p:spPr/>
        <p:txBody>
          <a:bodyPr/>
          <a:lstStyle/>
          <a:p>
            <a:r>
              <a:rPr lang="en-US" dirty="0">
                <a:solidFill>
                  <a:schemeClr val="tx1"/>
                </a:solidFill>
              </a:rPr>
              <a:t>Weather and Climate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9144000" cy="5867400"/>
          </a:xfrm>
        </p:spPr>
        <p:txBody>
          <a:bodyPr>
            <a:normAutofit fontScale="92500" lnSpcReduction="20000"/>
          </a:bodyPr>
          <a:lstStyle/>
          <a:p>
            <a:pPr lvl="1" eaLnBrk="0" hangingPunct="0">
              <a:lnSpc>
                <a:spcPct val="150000"/>
              </a:lnSpc>
              <a:spcBef>
                <a:spcPts val="600"/>
              </a:spcBef>
              <a:spcAft>
                <a:spcPts val="600"/>
              </a:spcAft>
              <a:buClrTx/>
              <a:buSzTx/>
              <a:buFont typeface="Wingdings" pitchFamily="2" charset="2"/>
              <a:buChar char="Ø"/>
            </a:pPr>
            <a:r>
              <a:rPr lang="en-US" dirty="0">
                <a:latin typeface="+mj-lt"/>
              </a:rPr>
              <a:t> </a:t>
            </a:r>
            <a:r>
              <a:rPr lang="en-US" dirty="0">
                <a:solidFill>
                  <a:srgbClr val="C00000"/>
                </a:solidFill>
                <a:latin typeface="Times New Roman"/>
                <a:cs typeface="Times New Roman"/>
              </a:rPr>
              <a:t>Clouds</a:t>
            </a:r>
            <a:r>
              <a:rPr lang="en-US" dirty="0">
                <a:solidFill>
                  <a:srgbClr val="000000"/>
                </a:solidFill>
                <a:latin typeface="Times New Roman"/>
                <a:cs typeface="Times New Roman"/>
              </a:rPr>
              <a:t> — a visible mass of tiny water droplets and/or ice crystals that are above the earth’s surface</a:t>
            </a:r>
          </a:p>
          <a:p>
            <a:pPr lvl="1" eaLnBrk="0" hangingPunct="0">
              <a:lnSpc>
                <a:spcPct val="150000"/>
              </a:lnSpc>
              <a:spcBef>
                <a:spcPts val="600"/>
              </a:spcBef>
              <a:spcAft>
                <a:spcPts val="600"/>
              </a:spcAft>
              <a:buClrTx/>
              <a:buSzTx/>
              <a:buFont typeface="Wingdings" pitchFamily="2" charset="2"/>
              <a:buChar char="Ø"/>
            </a:pPr>
            <a:r>
              <a:rPr lang="en-US" dirty="0">
                <a:solidFill>
                  <a:srgbClr val="C00000"/>
                </a:solidFill>
                <a:latin typeface="Times New Roman"/>
                <a:cs typeface="Times New Roman"/>
              </a:rPr>
              <a:t>Precipitation</a:t>
            </a:r>
            <a:r>
              <a:rPr lang="en-US" dirty="0">
                <a:solidFill>
                  <a:srgbClr val="000000"/>
                </a:solidFill>
                <a:latin typeface="Times New Roman"/>
                <a:cs typeface="Times New Roman"/>
              </a:rPr>
              <a:t> — any form of water, either liquid or solid (rain or snow), that falls from clouds and reaches the ground</a:t>
            </a:r>
          </a:p>
          <a:p>
            <a:pPr lvl="1" eaLnBrk="0" hangingPunct="0">
              <a:lnSpc>
                <a:spcPct val="150000"/>
              </a:lnSpc>
              <a:spcBef>
                <a:spcPts val="600"/>
              </a:spcBef>
              <a:spcAft>
                <a:spcPts val="600"/>
              </a:spcAft>
              <a:buClrTx/>
              <a:buSzTx/>
              <a:buFont typeface="Wingdings" pitchFamily="2" charset="2"/>
              <a:buChar char="Ø"/>
            </a:pPr>
            <a:r>
              <a:rPr lang="en-US" dirty="0">
                <a:solidFill>
                  <a:srgbClr val="C00000"/>
                </a:solidFill>
                <a:latin typeface="Times New Roman"/>
                <a:cs typeface="Times New Roman"/>
              </a:rPr>
              <a:t>Visibilit</a:t>
            </a:r>
            <a:r>
              <a:rPr lang="en-US" dirty="0">
                <a:solidFill>
                  <a:srgbClr val="000000"/>
                </a:solidFill>
                <a:latin typeface="Times New Roman"/>
                <a:cs typeface="Times New Roman"/>
              </a:rPr>
              <a:t>y — the greatest distance one can see</a:t>
            </a:r>
          </a:p>
          <a:p>
            <a:pPr lvl="1" eaLnBrk="0" hangingPunct="0">
              <a:lnSpc>
                <a:spcPct val="150000"/>
              </a:lnSpc>
              <a:spcBef>
                <a:spcPts val="600"/>
              </a:spcBef>
              <a:spcAft>
                <a:spcPts val="600"/>
              </a:spcAft>
              <a:buClrTx/>
              <a:buSzTx/>
              <a:buFont typeface="Wingdings" pitchFamily="2" charset="2"/>
              <a:buChar char="Ø"/>
            </a:pPr>
            <a:r>
              <a:rPr lang="en-US" dirty="0">
                <a:solidFill>
                  <a:srgbClr val="C00000"/>
                </a:solidFill>
                <a:latin typeface="Times New Roman"/>
                <a:cs typeface="Times New Roman"/>
              </a:rPr>
              <a:t>Wind</a:t>
            </a:r>
            <a:r>
              <a:rPr lang="en-US" dirty="0">
                <a:solidFill>
                  <a:srgbClr val="000000"/>
                </a:solidFill>
                <a:latin typeface="Times New Roman"/>
                <a:cs typeface="Times New Roman"/>
              </a:rPr>
              <a:t> — the horizontal movement of air</a:t>
            </a:r>
          </a:p>
          <a:p>
            <a:r>
              <a:rPr lang="en-US" dirty="0" smtClean="0">
                <a:latin typeface="+mj-lt"/>
              </a:rPr>
              <a:t> </a:t>
            </a:r>
            <a:r>
              <a:rPr lang="en-US" b="0" dirty="0">
                <a:latin typeface="Times New Roman" pitchFamily="18" charset="0"/>
                <a:cs typeface="Times New Roman" pitchFamily="18" charset="0"/>
              </a:rPr>
              <a:t>It is the day- to-day state of the atmosphere. </a:t>
            </a:r>
            <a:endParaRPr lang="en-US" b="0" dirty="0" smtClean="0">
              <a:latin typeface="Times New Roman" pitchFamily="18" charset="0"/>
              <a:cs typeface="Times New Roman" pitchFamily="18" charset="0"/>
            </a:endParaRPr>
          </a:p>
          <a:p>
            <a:pPr marL="1035050" indent="44450">
              <a:buFont typeface="Wingdings" pitchFamily="2" charset="2"/>
              <a:buChar char="ü"/>
            </a:pPr>
            <a:r>
              <a:rPr lang="en-US" b="0" dirty="0" smtClean="0">
                <a:latin typeface="Times New Roman" pitchFamily="18" charset="0"/>
                <a:cs typeface="Times New Roman" pitchFamily="18" charset="0"/>
              </a:rPr>
              <a:t>   Is </a:t>
            </a:r>
            <a:r>
              <a:rPr lang="en-US" b="0" dirty="0">
                <a:latin typeface="Times New Roman" pitchFamily="18" charset="0"/>
                <a:cs typeface="Times New Roman" pitchFamily="18" charset="0"/>
              </a:rPr>
              <a:t>the air cold or </a:t>
            </a:r>
            <a:r>
              <a:rPr lang="en-US" b="0" dirty="0" smtClean="0">
                <a:latin typeface="Times New Roman" pitchFamily="18" charset="0"/>
                <a:cs typeface="Times New Roman" pitchFamily="18" charset="0"/>
              </a:rPr>
              <a:t>hot? Wet </a:t>
            </a:r>
            <a:r>
              <a:rPr lang="en-US" b="0" dirty="0">
                <a:latin typeface="Times New Roman" pitchFamily="18" charset="0"/>
                <a:cs typeface="Times New Roman" pitchFamily="18" charset="0"/>
              </a:rPr>
              <a:t>or dry</a:t>
            </a:r>
            <a:r>
              <a:rPr lang="en-US" b="0" dirty="0" smtClean="0">
                <a:latin typeface="Times New Roman" pitchFamily="18" charset="0"/>
                <a:cs typeface="Times New Roman" pitchFamily="18" charset="0"/>
              </a:rPr>
              <a:t>?</a:t>
            </a:r>
          </a:p>
          <a:p>
            <a:pPr marL="1035050" indent="44450">
              <a:buFont typeface="Wingdings" pitchFamily="2" charset="2"/>
              <a:buChar char="ü"/>
            </a:pPr>
            <a:r>
              <a:rPr lang="en-US" b="0" dirty="0" smtClean="0">
                <a:latin typeface="Times New Roman" pitchFamily="18" charset="0"/>
                <a:cs typeface="Times New Roman" pitchFamily="18" charset="0"/>
              </a:rPr>
              <a:t>   Is </a:t>
            </a:r>
            <a:r>
              <a:rPr lang="en-US" b="0" dirty="0">
                <a:latin typeface="Times New Roman" pitchFamily="18" charset="0"/>
                <a:cs typeface="Times New Roman" pitchFamily="18" charset="0"/>
              </a:rPr>
              <a:t>the sky cloudy or clear</a:t>
            </a:r>
            <a:r>
              <a:rPr lang="en-US" b="0" dirty="0" smtClean="0">
                <a:latin typeface="Times New Roman" pitchFamily="18" charset="0"/>
                <a:cs typeface="Times New Roman" pitchFamily="18" charset="0"/>
              </a:rPr>
              <a:t>?</a:t>
            </a:r>
          </a:p>
          <a:p>
            <a:pPr marL="1035050" indent="44450">
              <a:buFont typeface="Wingdings" pitchFamily="2" charset="2"/>
              <a:buChar char="ü"/>
            </a:pPr>
            <a:r>
              <a:rPr lang="en-US" b="0" dirty="0" smtClean="0">
                <a:latin typeface="Times New Roman" pitchFamily="18" charset="0"/>
                <a:cs typeface="Times New Roman" pitchFamily="18" charset="0"/>
              </a:rPr>
              <a:t>   Is </a:t>
            </a:r>
            <a:r>
              <a:rPr lang="en-US" b="0" dirty="0">
                <a:latin typeface="Times New Roman" pitchFamily="18" charset="0"/>
                <a:cs typeface="Times New Roman" pitchFamily="18" charset="0"/>
              </a:rPr>
              <a:t>there rain or not</a:t>
            </a:r>
            <a:r>
              <a:rPr lang="en-US" b="0" dirty="0" smtClean="0">
                <a:latin typeface="Times New Roman" pitchFamily="18" charset="0"/>
                <a:cs typeface="Times New Roman" pitchFamily="18" charset="0"/>
              </a:rPr>
              <a:t>?</a:t>
            </a:r>
          </a:p>
          <a:p>
            <a:pPr marL="1035050" indent="44450">
              <a:buFont typeface="Wingdings" pitchFamily="2" charset="2"/>
              <a:buChar char="ü"/>
            </a:pPr>
            <a:r>
              <a:rPr lang="en-US" b="0" dirty="0" smtClean="0">
                <a:latin typeface="Times New Roman" pitchFamily="18" charset="0"/>
                <a:cs typeface="Times New Roman" pitchFamily="18" charset="0"/>
              </a:rPr>
              <a:t>   Is </a:t>
            </a:r>
            <a:r>
              <a:rPr lang="en-US" b="0" dirty="0">
                <a:latin typeface="Times New Roman" pitchFamily="18" charset="0"/>
                <a:cs typeface="Times New Roman" pitchFamily="18" charset="0"/>
              </a:rPr>
              <a:t>it windy or calm? </a:t>
            </a:r>
            <a:endParaRPr lang="en-US" b="0" dirty="0" smtClean="0">
              <a:latin typeface="Times New Roman" pitchFamily="18" charset="0"/>
              <a:cs typeface="Times New Roman" pitchFamily="18" charset="0"/>
            </a:endParaRPr>
          </a:p>
          <a:p>
            <a:pPr>
              <a:buNone/>
            </a:pPr>
            <a:endParaRPr lang="en-US" dirty="0">
              <a:latin typeface="+mj-lt"/>
            </a:endParaRPr>
          </a:p>
        </p:txBody>
      </p:sp>
      <p:sp>
        <p:nvSpPr>
          <p:cNvPr id="4" name="Title 3"/>
          <p:cNvSpPr>
            <a:spLocks noGrp="1"/>
          </p:cNvSpPr>
          <p:nvPr>
            <p:ph type="title"/>
          </p:nvPr>
        </p:nvSpPr>
        <p:spPr/>
        <p:txBody>
          <a:bodyPr/>
          <a:lstStyle/>
          <a:p>
            <a:r>
              <a:rPr lang="en-US" dirty="0">
                <a:solidFill>
                  <a:schemeClr val="tx1"/>
                </a:solidFill>
              </a:rPr>
              <a:t>Weather and Climate</a:t>
            </a:r>
          </a:p>
        </p:txBody>
      </p:sp>
    </p:spTree>
    <p:extLst>
      <p:ext uri="{BB962C8B-B14F-4D97-AF65-F5344CB8AC3E}">
        <p14:creationId xmlns:p14="http://schemas.microsoft.com/office/powerpoint/2010/main" val="40911566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838200"/>
            <a:ext cx="8991600" cy="5638800"/>
          </a:xfrm>
        </p:spPr>
        <p:txBody>
          <a:bodyPr>
            <a:normAutofit/>
          </a:bodyPr>
          <a:lstStyle/>
          <a:p>
            <a:pPr algn="just">
              <a:buNone/>
            </a:pPr>
            <a:r>
              <a:rPr lang="en-US" dirty="0" smtClean="0">
                <a:solidFill>
                  <a:srgbClr val="FF0000"/>
                </a:solidFill>
                <a:latin typeface="Times New Roman" pitchFamily="18" charset="0"/>
                <a:cs typeface="Times New Roman" pitchFamily="18" charset="0"/>
              </a:rPr>
              <a:t>Climate</a:t>
            </a:r>
          </a:p>
          <a:p>
            <a:pPr marL="457200" indent="-457200" algn="just">
              <a:buFont typeface="Wingdings" pitchFamily="2" charset="2"/>
              <a:buChar char="v"/>
            </a:pPr>
            <a:r>
              <a:rPr lang="en-US" b="0" dirty="0" smtClean="0">
                <a:solidFill>
                  <a:schemeClr val="tx1"/>
                </a:solidFill>
                <a:latin typeface="Times New Roman" pitchFamily="18" charset="0"/>
                <a:cs typeface="Times New Roman" pitchFamily="18" charset="0"/>
              </a:rPr>
              <a:t>An </a:t>
            </a:r>
            <a:r>
              <a:rPr lang="en-US" b="0" dirty="0" smtClean="0">
                <a:solidFill>
                  <a:srgbClr val="C00000"/>
                </a:solidFill>
                <a:latin typeface="Times New Roman" pitchFamily="18" charset="0"/>
                <a:cs typeface="Times New Roman" pitchFamily="18" charset="0"/>
              </a:rPr>
              <a:t>average weather </a:t>
            </a:r>
            <a:r>
              <a:rPr lang="en-US" b="0" dirty="0">
                <a:solidFill>
                  <a:schemeClr val="tx1"/>
                </a:solidFill>
                <a:latin typeface="Times New Roman" pitchFamily="18" charset="0"/>
                <a:cs typeface="Times New Roman" pitchFamily="18" charset="0"/>
              </a:rPr>
              <a:t>observed in a given region over a long period of </a:t>
            </a:r>
            <a:r>
              <a:rPr lang="en-US" b="0" dirty="0" smtClean="0">
                <a:solidFill>
                  <a:schemeClr val="tx1"/>
                </a:solidFill>
                <a:latin typeface="Times New Roman" pitchFamily="18" charset="0"/>
                <a:cs typeface="Times New Roman" pitchFamily="18" charset="0"/>
              </a:rPr>
              <a:t>time.</a:t>
            </a:r>
            <a:endParaRPr lang="en-US" b="0" dirty="0">
              <a:solidFill>
                <a:schemeClr val="tx1"/>
              </a:solidFill>
              <a:latin typeface="Times New Roman" pitchFamily="18" charset="0"/>
              <a:cs typeface="Times New Roman" pitchFamily="18" charset="0"/>
            </a:endParaRPr>
          </a:p>
          <a:p>
            <a:pPr marL="457200" indent="-457200" algn="just">
              <a:buFont typeface="Wingdings" pitchFamily="2" charset="2"/>
              <a:buChar char="v"/>
            </a:pPr>
            <a:r>
              <a:rPr lang="en-US" b="0" dirty="0" smtClean="0">
                <a:solidFill>
                  <a:schemeClr val="tx1"/>
                </a:solidFill>
                <a:latin typeface="Times New Roman" pitchFamily="18" charset="0"/>
                <a:cs typeface="Times New Roman" pitchFamily="18" charset="0"/>
              </a:rPr>
              <a:t>It </a:t>
            </a:r>
            <a:r>
              <a:rPr lang="en-US" b="0" dirty="0">
                <a:solidFill>
                  <a:schemeClr val="tx1"/>
                </a:solidFill>
                <a:latin typeface="Times New Roman" pitchFamily="18" charset="0"/>
                <a:cs typeface="Times New Roman" pitchFamily="18" charset="0"/>
              </a:rPr>
              <a:t>is more than a simple statistical average.  Rather climate is the </a:t>
            </a:r>
            <a:r>
              <a:rPr lang="en-US" b="0" dirty="0">
                <a:solidFill>
                  <a:srgbClr val="C00000"/>
                </a:solidFill>
                <a:latin typeface="Times New Roman" pitchFamily="18" charset="0"/>
                <a:cs typeface="Times New Roman" pitchFamily="18" charset="0"/>
              </a:rPr>
              <a:t>aggregation of </a:t>
            </a:r>
            <a:r>
              <a:rPr lang="en-US" b="0" dirty="0" smtClean="0">
                <a:solidFill>
                  <a:srgbClr val="C00000"/>
                </a:solidFill>
                <a:latin typeface="Times New Roman" pitchFamily="18" charset="0"/>
                <a:cs typeface="Times New Roman" pitchFamily="18" charset="0"/>
              </a:rPr>
              <a:t>daily, </a:t>
            </a:r>
            <a:r>
              <a:rPr lang="en-US" b="0" dirty="0">
                <a:solidFill>
                  <a:srgbClr val="C00000"/>
                </a:solidFill>
                <a:latin typeface="Times New Roman" pitchFamily="18" charset="0"/>
                <a:cs typeface="Times New Roman" pitchFamily="18" charset="0"/>
              </a:rPr>
              <a:t>seasonal weather events over a long period of time</a:t>
            </a:r>
            <a:r>
              <a:rPr lang="en-US" b="0" dirty="0" smtClean="0">
                <a:solidFill>
                  <a:schemeClr val="tx1"/>
                </a:solidFill>
                <a:latin typeface="Times New Roman" pitchFamily="18" charset="0"/>
                <a:cs typeface="Times New Roman" pitchFamily="18" charset="0"/>
              </a:rPr>
              <a:t>.</a:t>
            </a:r>
          </a:p>
          <a:p>
            <a:pPr marL="457200" indent="-457200" algn="just">
              <a:buFont typeface="Wingdings" pitchFamily="2" charset="2"/>
              <a:buChar char="v"/>
            </a:pPr>
            <a:r>
              <a:rPr lang="en-US" b="0" dirty="0">
                <a:solidFill>
                  <a:schemeClr val="tx1"/>
                </a:solidFill>
                <a:latin typeface="Times New Roman" pitchFamily="18" charset="0"/>
                <a:cs typeface="Times New Roman" pitchFamily="18" charset="0"/>
              </a:rPr>
              <a:t>If we measure and observe </a:t>
            </a:r>
            <a:r>
              <a:rPr lang="en-US" b="0" dirty="0" smtClean="0">
                <a:solidFill>
                  <a:schemeClr val="tx1"/>
                </a:solidFill>
                <a:latin typeface="Times New Roman" pitchFamily="18" charset="0"/>
                <a:cs typeface="Times New Roman" pitchFamily="18" charset="0"/>
              </a:rPr>
              <a:t>the above </a:t>
            </a:r>
            <a:r>
              <a:rPr lang="en-US" b="0" dirty="0">
                <a:solidFill>
                  <a:schemeClr val="tx1"/>
                </a:solidFill>
                <a:latin typeface="Times New Roman" pitchFamily="18" charset="0"/>
                <a:cs typeface="Times New Roman" pitchFamily="18" charset="0"/>
              </a:rPr>
              <a:t>weather elements over a </a:t>
            </a:r>
            <a:r>
              <a:rPr lang="en-US" b="0" dirty="0">
                <a:solidFill>
                  <a:srgbClr val="C00000"/>
                </a:solidFill>
                <a:latin typeface="Times New Roman" pitchFamily="18" charset="0"/>
                <a:cs typeface="Times New Roman" pitchFamily="18" charset="0"/>
              </a:rPr>
              <a:t>specified interval of time</a:t>
            </a:r>
            <a:r>
              <a:rPr lang="en-US" b="0" dirty="0">
                <a:solidFill>
                  <a:schemeClr val="tx1"/>
                </a:solidFill>
                <a:latin typeface="Times New Roman" pitchFamily="18" charset="0"/>
                <a:cs typeface="Times New Roman" pitchFamily="18" charset="0"/>
              </a:rPr>
              <a:t>, say, for many years, we would obtain the “average weather” or the climate of a particular region. </a:t>
            </a:r>
          </a:p>
          <a:p>
            <a:pPr marL="457200" indent="-457200" algn="just">
              <a:buFont typeface="Wingdings" pitchFamily="2" charset="2"/>
              <a:buChar char="v"/>
            </a:pPr>
            <a:endParaRPr lang="en-US" b="0" dirty="0">
              <a:solidFill>
                <a:schemeClr val="tx1"/>
              </a:solidFill>
              <a:latin typeface="+mj-lt"/>
            </a:endParaRPr>
          </a:p>
          <a:p>
            <a:pPr algn="just"/>
            <a:endParaRPr lang="en-US" b="0" dirty="0">
              <a:latin typeface="+mj-l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838200"/>
            <a:ext cx="8991600" cy="5715000"/>
          </a:xfrm>
        </p:spPr>
        <p:txBody>
          <a:bodyPr/>
          <a:lstStyle/>
          <a:p>
            <a:pPr marL="457200" indent="-457200" algn="just">
              <a:buFont typeface="Wingdings" pitchFamily="2" charset="2"/>
              <a:buChar char="v"/>
            </a:pPr>
            <a:r>
              <a:rPr lang="en-US" b="0" dirty="0" smtClean="0">
                <a:latin typeface="Times New Roman" pitchFamily="18" charset="0"/>
                <a:cs typeface="Times New Roman" pitchFamily="18" charset="0"/>
              </a:rPr>
              <a:t>Climate, refers to the ‘average condition’ of the weather </a:t>
            </a:r>
            <a:r>
              <a:rPr lang="en-US" b="0" dirty="0" smtClean="0">
                <a:solidFill>
                  <a:srgbClr val="00B050"/>
                </a:solidFill>
                <a:latin typeface="Times New Roman" pitchFamily="18" charset="0"/>
                <a:cs typeface="Times New Roman" pitchFamily="18" charset="0"/>
              </a:rPr>
              <a:t>observed in an area over long period of time (More than 30yrs)</a:t>
            </a:r>
          </a:p>
          <a:p>
            <a:pPr marL="457200" indent="-457200" algn="just">
              <a:buFont typeface="Wingdings" pitchFamily="2" charset="2"/>
              <a:buChar char="v"/>
            </a:pPr>
            <a:r>
              <a:rPr lang="en-US" b="0" dirty="0" smtClean="0">
                <a:latin typeface="Times New Roman" pitchFamily="18" charset="0"/>
                <a:cs typeface="Times New Roman" pitchFamily="18" charset="0"/>
              </a:rPr>
              <a:t> </a:t>
            </a:r>
            <a:r>
              <a:rPr lang="en-US" b="0" dirty="0" smtClean="0">
                <a:latin typeface="Times New Roman" pitchFamily="18" charset="0"/>
                <a:cs typeface="Times New Roman" pitchFamily="18" charset="0"/>
              </a:rPr>
              <a:t>Therefore</a:t>
            </a:r>
            <a:r>
              <a:rPr lang="en-US" b="0" dirty="0" smtClean="0">
                <a:latin typeface="Times New Roman" pitchFamily="18" charset="0"/>
                <a:cs typeface="Times New Roman" pitchFamily="18" charset="0"/>
              </a:rPr>
              <a:t>, it is the time scale that makes a difference between weather and climate.</a:t>
            </a:r>
          </a:p>
          <a:p>
            <a:pPr algn="just"/>
            <a:endParaRPr lang="en-US" b="0" dirty="0">
              <a:latin typeface="+mj-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914400" y="381000"/>
            <a:ext cx="8229600" cy="304800"/>
          </a:xfrm>
        </p:spPr>
        <p:txBody>
          <a:bodyPr>
            <a:normAutofit fontScale="90000"/>
          </a:bodyPr>
          <a:lstStyle/>
          <a:p>
            <a:pPr algn="ctr">
              <a:defRPr/>
            </a:pPr>
            <a:r>
              <a:rPr lang="en-US" sz="3200" b="1" i="1" dirty="0" smtClean="0">
                <a:solidFill>
                  <a:schemeClr val="tx1"/>
                </a:solidFill>
                <a:effectLst>
                  <a:outerShdw blurRad="38100" dist="38100" dir="2700000" algn="tl">
                    <a:srgbClr val="000000">
                      <a:alpha val="43137"/>
                    </a:srgbClr>
                  </a:outerShdw>
                </a:effectLst>
                <a:latin typeface="Trebuchet MS" pitchFamily="34" charset="0"/>
              </a:rPr>
              <a:t>Weather  Vs Climate</a:t>
            </a:r>
          </a:p>
        </p:txBody>
      </p:sp>
      <p:sp>
        <p:nvSpPr>
          <p:cNvPr id="15363" name="Text Placeholder 2"/>
          <p:cNvSpPr>
            <a:spLocks noGrp="1"/>
          </p:cNvSpPr>
          <p:nvPr>
            <p:ph type="body" idx="1"/>
          </p:nvPr>
        </p:nvSpPr>
        <p:spPr>
          <a:xfrm>
            <a:off x="304800" y="914400"/>
            <a:ext cx="3931920" cy="639762"/>
          </a:xfrm>
        </p:spPr>
        <p:txBody>
          <a:bodyPr>
            <a:normAutofit/>
          </a:bodyPr>
          <a:lstStyle/>
          <a:p>
            <a:r>
              <a:rPr lang="en-US" altLang="en-US" sz="2800" b="1" i="1" dirty="0" smtClean="0">
                <a:latin typeface="Trebuchet MS" pitchFamily="34" charset="0"/>
              </a:rPr>
              <a:t>Weather</a:t>
            </a:r>
          </a:p>
        </p:txBody>
      </p:sp>
      <p:sp>
        <p:nvSpPr>
          <p:cNvPr id="15364" name="Content Placeholder 3"/>
          <p:cNvSpPr>
            <a:spLocks noGrp="1"/>
          </p:cNvSpPr>
          <p:nvPr>
            <p:ph sz="half" idx="2"/>
          </p:nvPr>
        </p:nvSpPr>
        <p:spPr>
          <a:xfrm>
            <a:off x="95665" y="1600200"/>
            <a:ext cx="4267200" cy="4476750"/>
          </a:xfrm>
        </p:spPr>
        <p:txBody>
          <a:bodyPr>
            <a:normAutofit fontScale="92500"/>
          </a:bodyPr>
          <a:lstStyle/>
          <a:p>
            <a:pPr algn="just">
              <a:lnSpc>
                <a:spcPct val="150000"/>
              </a:lnSpc>
            </a:pPr>
            <a:r>
              <a:rPr lang="en-US" altLang="en-US" sz="2000" dirty="0" smtClean="0">
                <a:solidFill>
                  <a:schemeClr val="tx1"/>
                </a:solidFill>
                <a:effectLst>
                  <a:outerShdw blurRad="38100" dist="38100" dir="2700000" algn="tl">
                    <a:srgbClr val="000000">
                      <a:alpha val="43137"/>
                    </a:srgbClr>
                  </a:outerShdw>
                </a:effectLst>
                <a:latin typeface="Trebuchet MS" pitchFamily="34" charset="0"/>
              </a:rPr>
              <a:t>Conditions in the atmosphere at any time or </a:t>
            </a:r>
            <a:r>
              <a:rPr lang="en-US" altLang="en-US" sz="2000" u="sng" dirty="0" smtClean="0">
                <a:solidFill>
                  <a:schemeClr val="tx1"/>
                </a:solidFill>
                <a:effectLst>
                  <a:outerShdw blurRad="38100" dist="38100" dir="2700000" algn="tl">
                    <a:srgbClr val="000000">
                      <a:alpha val="43137"/>
                    </a:srgbClr>
                  </a:outerShdw>
                </a:effectLst>
                <a:latin typeface="Trebuchet MS" pitchFamily="34" charset="0"/>
              </a:rPr>
              <a:t>short period of time. </a:t>
            </a:r>
          </a:p>
          <a:p>
            <a:pPr algn="just">
              <a:lnSpc>
                <a:spcPct val="150000"/>
              </a:lnSpc>
            </a:pPr>
            <a:r>
              <a:rPr lang="en-US" altLang="en-US" sz="2000" dirty="0" smtClean="0">
                <a:solidFill>
                  <a:schemeClr val="tx1"/>
                </a:solidFill>
                <a:effectLst>
                  <a:outerShdw blurRad="38100" dist="38100" dir="2700000" algn="tl">
                    <a:srgbClr val="000000">
                      <a:alpha val="43137"/>
                    </a:srgbClr>
                  </a:outerShdw>
                </a:effectLst>
                <a:latin typeface="Trebuchet MS" pitchFamily="34" charset="0"/>
              </a:rPr>
              <a:t>Can change </a:t>
            </a:r>
            <a:r>
              <a:rPr lang="en-US" altLang="en-US" sz="2000" u="sng" dirty="0" smtClean="0">
                <a:solidFill>
                  <a:schemeClr val="tx1"/>
                </a:solidFill>
                <a:effectLst>
                  <a:outerShdw blurRad="38100" dist="38100" dir="2700000" algn="tl">
                    <a:srgbClr val="000000">
                      <a:alpha val="43137"/>
                    </a:srgbClr>
                  </a:outerShdw>
                </a:effectLst>
                <a:latin typeface="Trebuchet MS" pitchFamily="34" charset="0"/>
              </a:rPr>
              <a:t>suddenly</a:t>
            </a:r>
            <a:r>
              <a:rPr lang="en-US" altLang="en-US" sz="2000" dirty="0" smtClean="0">
                <a:solidFill>
                  <a:schemeClr val="tx1"/>
                </a:solidFill>
                <a:effectLst>
                  <a:outerShdw blurRad="38100" dist="38100" dir="2700000" algn="tl">
                    <a:srgbClr val="000000">
                      <a:alpha val="43137"/>
                    </a:srgbClr>
                  </a:outerShdw>
                </a:effectLst>
                <a:latin typeface="Trebuchet MS" pitchFamily="34" charset="0"/>
              </a:rPr>
              <a:t>. Today may be warm and sunny, tomorrow may be cool and cloudy. </a:t>
            </a:r>
          </a:p>
          <a:p>
            <a:pPr algn="just">
              <a:lnSpc>
                <a:spcPct val="150000"/>
              </a:lnSpc>
            </a:pPr>
            <a:r>
              <a:rPr lang="en-US" altLang="en-US" sz="2000" dirty="0" smtClean="0">
                <a:solidFill>
                  <a:schemeClr val="tx1"/>
                </a:solidFill>
                <a:effectLst>
                  <a:outerShdw blurRad="38100" dist="38100" dir="2700000" algn="tl">
                    <a:srgbClr val="000000">
                      <a:alpha val="43137"/>
                    </a:srgbClr>
                  </a:outerShdw>
                </a:effectLst>
                <a:latin typeface="Trebuchet MS" pitchFamily="34" charset="0"/>
              </a:rPr>
              <a:t>Weather conditions include rain, snow, sleet, hail, fog, mist, sunshine, wind, temperature and thunderstorms.</a:t>
            </a:r>
          </a:p>
        </p:txBody>
      </p:sp>
      <p:sp>
        <p:nvSpPr>
          <p:cNvPr id="15365" name="Text Placeholder 4"/>
          <p:cNvSpPr>
            <a:spLocks noGrp="1"/>
          </p:cNvSpPr>
          <p:nvPr>
            <p:ph type="body" sz="quarter" idx="3"/>
          </p:nvPr>
        </p:nvSpPr>
        <p:spPr>
          <a:xfrm>
            <a:off x="4743768" y="914400"/>
            <a:ext cx="3931920" cy="639762"/>
          </a:xfrm>
        </p:spPr>
        <p:txBody>
          <a:bodyPr>
            <a:normAutofit/>
          </a:bodyPr>
          <a:lstStyle/>
          <a:p>
            <a:r>
              <a:rPr lang="en-US" altLang="en-US" sz="2800" i="1" dirty="0" smtClean="0">
                <a:effectLst>
                  <a:outerShdw blurRad="38100" dist="38100" dir="2700000" algn="tl">
                    <a:srgbClr val="000000">
                      <a:alpha val="43137"/>
                    </a:srgbClr>
                  </a:outerShdw>
                </a:effectLst>
                <a:latin typeface="Trebuchet MS" pitchFamily="34" charset="0"/>
              </a:rPr>
              <a:t>Climate</a:t>
            </a:r>
          </a:p>
        </p:txBody>
      </p:sp>
      <p:sp>
        <p:nvSpPr>
          <p:cNvPr id="15366" name="Content Placeholder 5"/>
          <p:cNvSpPr>
            <a:spLocks noGrp="1"/>
          </p:cNvSpPr>
          <p:nvPr>
            <p:ph sz="quarter" idx="4"/>
          </p:nvPr>
        </p:nvSpPr>
        <p:spPr>
          <a:xfrm>
            <a:off x="4743768" y="1600200"/>
            <a:ext cx="3931920" cy="4256088"/>
          </a:xfrm>
        </p:spPr>
        <p:txBody>
          <a:bodyPr>
            <a:normAutofit fontScale="92500" lnSpcReduction="20000"/>
          </a:bodyPr>
          <a:lstStyle/>
          <a:p>
            <a:pPr algn="just">
              <a:lnSpc>
                <a:spcPct val="150000"/>
              </a:lnSpc>
            </a:pPr>
            <a:r>
              <a:rPr lang="en-US" altLang="en-US" sz="2000" dirty="0" smtClean="0">
                <a:solidFill>
                  <a:schemeClr val="tx1"/>
                </a:solidFill>
                <a:effectLst>
                  <a:outerShdw blurRad="38100" dist="38100" dir="2700000" algn="tl">
                    <a:srgbClr val="000000">
                      <a:alpha val="43137"/>
                    </a:srgbClr>
                  </a:outerShdw>
                </a:effectLst>
                <a:latin typeface="Trebuchet MS" pitchFamily="34" charset="0"/>
              </a:rPr>
              <a:t>Conditions over a </a:t>
            </a:r>
            <a:r>
              <a:rPr lang="en-US" altLang="en-US" sz="2000" u="sng" dirty="0" smtClean="0">
                <a:solidFill>
                  <a:schemeClr val="tx1"/>
                </a:solidFill>
                <a:effectLst>
                  <a:outerShdw blurRad="38100" dist="38100" dir="2700000" algn="tl">
                    <a:srgbClr val="000000">
                      <a:alpha val="43137"/>
                    </a:srgbClr>
                  </a:outerShdw>
                </a:effectLst>
                <a:latin typeface="Trebuchet MS" pitchFamily="34" charset="0"/>
              </a:rPr>
              <a:t>longer time period or over a large geographical area. </a:t>
            </a:r>
          </a:p>
          <a:p>
            <a:pPr algn="just">
              <a:lnSpc>
                <a:spcPct val="150000"/>
              </a:lnSpc>
            </a:pPr>
            <a:r>
              <a:rPr lang="en-US" altLang="en-US" sz="2000" dirty="0" smtClean="0">
                <a:solidFill>
                  <a:schemeClr val="tx1"/>
                </a:solidFill>
                <a:effectLst>
                  <a:outerShdw blurRad="38100" dist="38100" dir="2700000" algn="tl">
                    <a:srgbClr val="000000">
                      <a:alpha val="43137"/>
                    </a:srgbClr>
                  </a:outerShdw>
                </a:effectLst>
                <a:latin typeface="Trebuchet MS" pitchFamily="34" charset="0"/>
              </a:rPr>
              <a:t>The climate of an area is concerned with the </a:t>
            </a:r>
            <a:r>
              <a:rPr lang="en-US" altLang="en-US" sz="2000" u="sng" dirty="0" smtClean="0">
                <a:solidFill>
                  <a:schemeClr val="tx1"/>
                </a:solidFill>
                <a:effectLst>
                  <a:outerShdw blurRad="38100" dist="38100" dir="2700000" algn="tl">
                    <a:srgbClr val="000000">
                      <a:alpha val="43137"/>
                    </a:srgbClr>
                  </a:outerShdw>
                </a:effectLst>
                <a:latin typeface="Trebuchet MS" pitchFamily="34" charset="0"/>
              </a:rPr>
              <a:t>AVERAGE</a:t>
            </a:r>
            <a:r>
              <a:rPr lang="en-US" altLang="en-US" sz="2000" dirty="0" smtClean="0">
                <a:solidFill>
                  <a:schemeClr val="tx1"/>
                </a:solidFill>
                <a:effectLst>
                  <a:outerShdw blurRad="38100" dist="38100" dir="2700000" algn="tl">
                    <a:srgbClr val="000000">
                      <a:alpha val="43137"/>
                    </a:srgbClr>
                  </a:outerShdw>
                </a:effectLst>
                <a:latin typeface="Trebuchet MS" pitchFamily="34" charset="0"/>
              </a:rPr>
              <a:t> weather conditions which are taken over a year or more. </a:t>
            </a:r>
          </a:p>
          <a:p>
            <a:pPr algn="just">
              <a:lnSpc>
                <a:spcPct val="150000"/>
              </a:lnSpc>
            </a:pPr>
            <a:r>
              <a:rPr lang="en-US" altLang="en-US" sz="2000" dirty="0" smtClean="0">
                <a:solidFill>
                  <a:schemeClr val="tx1"/>
                </a:solidFill>
                <a:effectLst>
                  <a:outerShdw blurRad="38100" dist="38100" dir="2700000" algn="tl">
                    <a:srgbClr val="000000">
                      <a:alpha val="43137"/>
                    </a:srgbClr>
                  </a:outerShdw>
                </a:effectLst>
                <a:latin typeface="Trebuchet MS" pitchFamily="34" charset="0"/>
              </a:rPr>
              <a:t>Climate changes slowly, usually over decades, centuries and thousands of years</a:t>
            </a:r>
            <a:r>
              <a:rPr lang="en-US" altLang="en-US" sz="2100" dirty="0" smtClean="0">
                <a:solidFill>
                  <a:schemeClr val="tx1"/>
                </a:solidFill>
                <a:effectLst>
                  <a:outerShdw blurRad="38100" dist="38100" dir="2700000" algn="tl">
                    <a:srgbClr val="000000">
                      <a:alpha val="43137"/>
                    </a:srgbClr>
                  </a:outerShdw>
                </a:effectLst>
                <a:latin typeface="Trebuchet MS" pitchFamily="34" charset="0"/>
              </a:rPr>
              <a:t>. </a:t>
            </a:r>
          </a:p>
        </p:txBody>
      </p:sp>
      <p:sp>
        <p:nvSpPr>
          <p:cNvPr id="15367" name="Slide Number Placeholder 6"/>
          <p:cNvSpPr>
            <a:spLocks noGrp="1"/>
          </p:cNvSpPr>
          <p:nvPr>
            <p:ph type="sldNum" sz="quarter" idx="12"/>
          </p:nvPr>
        </p:nvSpPr>
        <p:spPr>
          <a:noFill/>
        </p:spPr>
        <p:txBody>
          <a:bodyPr/>
          <a:lstStyle/>
          <a:p>
            <a:fld id="{0D0B550C-35B9-4D15-A3CD-0B5D699D7AB9}" type="slidenum">
              <a:rPr lang="en-US" altLang="en-US" smtClean="0"/>
              <a:pPr/>
              <a:t>29</a:t>
            </a:fld>
            <a:endParaRPr lang="en-US" altLang="en-US" smtClean="0"/>
          </a:p>
        </p:txBody>
      </p:sp>
      <p:sp>
        <p:nvSpPr>
          <p:cNvPr id="15368" name="Rectangle 1"/>
          <p:cNvSpPr>
            <a:spLocks noChangeArrowheads="1"/>
          </p:cNvSpPr>
          <p:nvPr/>
        </p:nvSpPr>
        <p:spPr bwMode="auto">
          <a:xfrm>
            <a:off x="5687" y="5974373"/>
            <a:ext cx="8675688" cy="461665"/>
          </a:xfrm>
          <a:prstGeom prst="rect">
            <a:avLst/>
          </a:prstGeom>
          <a:noFill/>
          <a:ln w="9525">
            <a:noFill/>
            <a:miter lim="800000"/>
            <a:headEnd/>
            <a:tailEnd/>
          </a:ln>
        </p:spPr>
        <p:txBody>
          <a:bodyPr anchor="ctr">
            <a:spAutoFit/>
          </a:bodyPr>
          <a:lstStyle/>
          <a:p>
            <a:pPr lvl="1" algn="just" eaLnBrk="0" hangingPunct="0"/>
            <a:r>
              <a:rPr lang="en-US" altLang="en-US" sz="2400" b="1" dirty="0">
                <a:solidFill>
                  <a:srgbClr val="C00000"/>
                </a:solidFill>
                <a:latin typeface="Times New Roman" pitchFamily="18" charset="0"/>
                <a:cs typeface="Times New Roman" pitchFamily="18" charset="0"/>
              </a:rPr>
              <a:t>Weather is what you get Climate is what you expect</a:t>
            </a:r>
            <a:endParaRPr lang="en-US" altLang="en-US" sz="4800" b="1"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35024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anim calcmode="lin" valueType="num">
                                      <p:cBhvr additive="base">
                                        <p:cTn id="7" dur="500" fill="hold"/>
                                        <p:tgtEl>
                                          <p:spTgt spid="1536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4">
                                            <p:txEl>
                                              <p:pRg st="1" end="1"/>
                                            </p:txEl>
                                          </p:spTgt>
                                        </p:tgtEl>
                                        <p:attrNameLst>
                                          <p:attrName>style.visibility</p:attrName>
                                        </p:attrNameLst>
                                      </p:cBhvr>
                                      <p:to>
                                        <p:strVal val="visible"/>
                                      </p:to>
                                    </p:set>
                                    <p:anim calcmode="lin" valueType="num">
                                      <p:cBhvr additive="base">
                                        <p:cTn id="13" dur="500" fill="hold"/>
                                        <p:tgtEl>
                                          <p:spTgt spid="1536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364">
                                            <p:txEl>
                                              <p:pRg st="2" end="2"/>
                                            </p:txEl>
                                          </p:spTgt>
                                        </p:tgtEl>
                                        <p:attrNameLst>
                                          <p:attrName>style.visibility</p:attrName>
                                        </p:attrNameLst>
                                      </p:cBhvr>
                                      <p:to>
                                        <p:strVal val="visible"/>
                                      </p:to>
                                    </p:set>
                                    <p:anim calcmode="lin" valueType="num">
                                      <p:cBhvr additive="base">
                                        <p:cTn id="19" dur="500" fill="hold"/>
                                        <p:tgtEl>
                                          <p:spTgt spid="1536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4">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5366">
                                            <p:txEl>
                                              <p:pRg st="0" end="0"/>
                                            </p:txEl>
                                          </p:spTgt>
                                        </p:tgtEl>
                                        <p:attrNameLst>
                                          <p:attrName>style.visibility</p:attrName>
                                        </p:attrNameLst>
                                      </p:cBhvr>
                                      <p:to>
                                        <p:strVal val="visible"/>
                                      </p:to>
                                    </p:set>
                                    <p:anim calcmode="lin" valueType="num">
                                      <p:cBhvr additive="base">
                                        <p:cTn id="23" dur="500" fill="hold"/>
                                        <p:tgtEl>
                                          <p:spTgt spid="15366">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3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5366">
                                            <p:txEl>
                                              <p:pRg st="1" end="1"/>
                                            </p:txEl>
                                          </p:spTgt>
                                        </p:tgtEl>
                                        <p:attrNameLst>
                                          <p:attrName>style.visibility</p:attrName>
                                        </p:attrNameLst>
                                      </p:cBhvr>
                                      <p:to>
                                        <p:strVal val="visible"/>
                                      </p:to>
                                    </p:set>
                                    <p:anim calcmode="lin" valueType="num">
                                      <p:cBhvr additive="base">
                                        <p:cTn id="29" dur="500" fill="hold"/>
                                        <p:tgtEl>
                                          <p:spTgt spid="15366">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36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366">
                                            <p:txEl>
                                              <p:pRg st="2" end="2"/>
                                            </p:txEl>
                                          </p:spTgt>
                                        </p:tgtEl>
                                        <p:attrNameLst>
                                          <p:attrName>style.visibility</p:attrName>
                                        </p:attrNameLst>
                                      </p:cBhvr>
                                      <p:to>
                                        <p:strVal val="visible"/>
                                      </p:to>
                                    </p:set>
                                    <p:anim calcmode="lin" valueType="num">
                                      <p:cBhvr additive="base">
                                        <p:cTn id="35" dur="500" fill="hold"/>
                                        <p:tgtEl>
                                          <p:spTgt spid="15366">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36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uild="p"/>
      <p:bldP spid="1536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smtClean="0">
                <a:solidFill>
                  <a:schemeClr val="tx1"/>
                </a:solidFill>
                <a:latin typeface="Times New Roman" pitchFamily="18" charset="0"/>
                <a:cs typeface="Times New Roman" pitchFamily="18" charset="0"/>
              </a:rPr>
              <a:t>Cont.…</a:t>
            </a: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76200" y="762000"/>
            <a:ext cx="8991600" cy="5780087"/>
          </a:xfrm>
        </p:spPr>
        <p:txBody>
          <a:bodyPr/>
          <a:lstStyle/>
          <a:p>
            <a:pPr algn="just">
              <a:spcBef>
                <a:spcPts val="1200"/>
              </a:spcBef>
              <a:spcAft>
                <a:spcPts val="1200"/>
              </a:spcAft>
              <a:buFont typeface="Arial" pitchFamily="34" charset="0"/>
              <a:buChar char="•"/>
            </a:pPr>
            <a:r>
              <a:rPr lang="en-US" sz="2600" b="0" dirty="0">
                <a:solidFill>
                  <a:schemeClr val="tx1"/>
                </a:solidFill>
                <a:latin typeface="Times New Roman" pitchFamily="18" charset="0"/>
                <a:cs typeface="Times New Roman" pitchFamily="18" charset="0"/>
              </a:rPr>
              <a:t>Around 0.7 % of the total land mass of Ethiopia is covered by water bodies. </a:t>
            </a:r>
          </a:p>
          <a:p>
            <a:pPr algn="just">
              <a:spcBef>
                <a:spcPts val="1200"/>
              </a:spcBef>
              <a:spcAft>
                <a:spcPts val="1200"/>
              </a:spcAft>
              <a:buFont typeface="Arial" pitchFamily="34" charset="0"/>
              <a:buChar char="•"/>
            </a:pPr>
            <a:r>
              <a:rPr lang="en-US" sz="2600" b="0" dirty="0" smtClean="0">
                <a:solidFill>
                  <a:schemeClr val="tx1"/>
                </a:solidFill>
                <a:latin typeface="Times New Roman" pitchFamily="18" charset="0"/>
                <a:cs typeface="Times New Roman" pitchFamily="18" charset="0"/>
              </a:rPr>
              <a:t>Ethiopia have larger volume of </a:t>
            </a:r>
            <a:r>
              <a:rPr lang="en-US" sz="2600" b="0" dirty="0" smtClean="0">
                <a:solidFill>
                  <a:srgbClr val="FF0000"/>
                </a:solidFill>
                <a:latin typeface="Times New Roman" pitchFamily="18" charset="0"/>
                <a:cs typeface="Times New Roman" pitchFamily="18" charset="0"/>
              </a:rPr>
              <a:t>ground and surface </a:t>
            </a:r>
            <a:r>
              <a:rPr lang="en-US" sz="2600" b="0" dirty="0">
                <a:solidFill>
                  <a:schemeClr val="tx1"/>
                </a:solidFill>
                <a:latin typeface="Times New Roman" pitchFamily="18" charset="0"/>
                <a:cs typeface="Times New Roman" pitchFamily="18" charset="0"/>
              </a:rPr>
              <a:t>water this is due to </a:t>
            </a:r>
            <a:endParaRPr lang="en-US" sz="2600" b="0" dirty="0" smtClean="0">
              <a:solidFill>
                <a:schemeClr val="tx1"/>
              </a:solidFill>
              <a:latin typeface="Times New Roman" pitchFamily="18" charset="0"/>
              <a:cs typeface="Times New Roman" pitchFamily="18" charset="0"/>
            </a:endParaRPr>
          </a:p>
          <a:p>
            <a:pPr lvl="1" algn="just">
              <a:spcBef>
                <a:spcPts val="600"/>
              </a:spcBef>
              <a:spcAft>
                <a:spcPts val="0"/>
              </a:spcAft>
              <a:buFont typeface="Arial" pitchFamily="34" charset="0"/>
              <a:buChar char="•"/>
            </a:pPr>
            <a:r>
              <a:rPr lang="en-US" sz="2600" b="0" dirty="0" smtClean="0">
                <a:solidFill>
                  <a:schemeClr val="tx1"/>
                </a:solidFill>
                <a:latin typeface="Times New Roman" pitchFamily="18" charset="0"/>
                <a:cs typeface="Times New Roman" pitchFamily="18" charset="0"/>
              </a:rPr>
              <a:t>The diverse topographical setup, </a:t>
            </a:r>
          </a:p>
          <a:p>
            <a:pPr lvl="1" algn="just">
              <a:spcBef>
                <a:spcPts val="600"/>
              </a:spcBef>
              <a:spcAft>
                <a:spcPts val="0"/>
              </a:spcAft>
              <a:buFont typeface="Arial" pitchFamily="34" charset="0"/>
              <a:buChar char="•"/>
            </a:pPr>
            <a:r>
              <a:rPr lang="en-US" sz="2600" b="0" dirty="0" smtClean="0">
                <a:solidFill>
                  <a:schemeClr val="tx1"/>
                </a:solidFill>
                <a:latin typeface="Times New Roman" pitchFamily="18" charset="0"/>
                <a:cs typeface="Times New Roman" pitchFamily="18" charset="0"/>
              </a:rPr>
              <a:t>Relatively higher rainfall and </a:t>
            </a:r>
          </a:p>
          <a:p>
            <a:pPr lvl="1" algn="just">
              <a:spcBef>
                <a:spcPts val="600"/>
              </a:spcBef>
              <a:spcAft>
                <a:spcPts val="0"/>
              </a:spcAft>
              <a:buFont typeface="Arial" pitchFamily="34" charset="0"/>
              <a:buChar char="•"/>
            </a:pPr>
            <a:r>
              <a:rPr lang="en-US" sz="2600" b="0" dirty="0" smtClean="0">
                <a:solidFill>
                  <a:schemeClr val="tx1"/>
                </a:solidFill>
                <a:latin typeface="Times New Roman" pitchFamily="18" charset="0"/>
                <a:cs typeface="Times New Roman" pitchFamily="18" charset="0"/>
              </a:rPr>
              <a:t>Its nearness to equator </a:t>
            </a:r>
          </a:p>
          <a:p>
            <a:pPr algn="just">
              <a:spcBef>
                <a:spcPts val="1200"/>
              </a:spcBef>
              <a:spcAft>
                <a:spcPts val="1200"/>
              </a:spcAft>
              <a:buFont typeface="Arial" pitchFamily="34" charset="0"/>
              <a:buChar char="•"/>
            </a:pPr>
            <a:r>
              <a:rPr lang="en-US" sz="2600" b="0" dirty="0" smtClean="0">
                <a:solidFill>
                  <a:schemeClr val="tx1"/>
                </a:solidFill>
                <a:latin typeface="Times New Roman" pitchFamily="18" charset="0"/>
                <a:cs typeface="Times New Roman" pitchFamily="18" charset="0"/>
              </a:rPr>
              <a:t>The country’s surface water potential is estimated to be </a:t>
            </a:r>
            <a:r>
              <a:rPr lang="en-US" sz="2600" b="0" dirty="0" smtClean="0">
                <a:solidFill>
                  <a:srgbClr val="FF0000"/>
                </a:solidFill>
                <a:latin typeface="Times New Roman" pitchFamily="18" charset="0"/>
                <a:cs typeface="Times New Roman" pitchFamily="18" charset="0"/>
              </a:rPr>
              <a:t>124.4 billion cubic meters (BCM). </a:t>
            </a:r>
          </a:p>
          <a:p>
            <a:pPr algn="just">
              <a:spcBef>
                <a:spcPts val="1200"/>
              </a:spcBef>
              <a:spcAft>
                <a:spcPts val="1200"/>
              </a:spcAft>
              <a:buFont typeface="Arial" pitchFamily="34" charset="0"/>
              <a:buChar char="•"/>
            </a:pPr>
            <a:r>
              <a:rPr lang="en-US" sz="2600" b="0" dirty="0" smtClean="0">
                <a:solidFill>
                  <a:schemeClr val="tx1"/>
                </a:solidFill>
                <a:latin typeface="Times New Roman" pitchFamily="18" charset="0"/>
                <a:cs typeface="Times New Roman" pitchFamily="18" charset="0"/>
              </a:rPr>
              <a:t>Consequently, many call Ethiopia, the water tower of “Eastern Africa”.</a:t>
            </a:r>
            <a:endParaRPr lang="en-US" sz="2600" b="0" dirty="0">
              <a:solidFill>
                <a:schemeClr val="tx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D631CC4-72FC-4BBD-8493-FAC2DFA004EB}"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067800" cy="5715000"/>
          </a:xfrm>
        </p:spPr>
        <p:txBody>
          <a:bodyPr/>
          <a:lstStyle/>
          <a:p>
            <a:pPr algn="just"/>
            <a:r>
              <a:rPr lang="en-US" b="0" dirty="0" smtClean="0">
                <a:latin typeface="+mj-lt"/>
              </a:rPr>
              <a:t>All sources of energy is the sun.</a:t>
            </a:r>
          </a:p>
          <a:p>
            <a:pPr marL="688975" indent="60325" algn="just">
              <a:buFont typeface="Wingdings" pitchFamily="2" charset="2"/>
              <a:buChar char="ü"/>
            </a:pPr>
            <a:r>
              <a:rPr lang="en-US" b="0" dirty="0">
                <a:latin typeface="+mj-lt"/>
              </a:rPr>
              <a:t> </a:t>
            </a:r>
            <a:r>
              <a:rPr lang="en-US" b="0" dirty="0" smtClean="0">
                <a:latin typeface="+mj-lt"/>
              </a:rPr>
              <a:t> The energy comes to surface of the earth  varies with latitude and results in atmospheric instability.</a:t>
            </a:r>
          </a:p>
          <a:p>
            <a:pPr marL="688975" indent="60325" algn="just">
              <a:buFont typeface="Wingdings" pitchFamily="2" charset="2"/>
              <a:buChar char="ü"/>
            </a:pPr>
            <a:r>
              <a:rPr lang="en-US" b="0" dirty="0" smtClean="0">
                <a:latin typeface="+mj-lt"/>
              </a:rPr>
              <a:t> variation in temperature and other elements of weather are responsible to  variability and changes of weather and climate. </a:t>
            </a:r>
            <a:endParaRPr lang="en-US" b="0" dirty="0">
              <a:latin typeface="+mj-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algn="just"/>
            <a:r>
              <a:rPr lang="en-US" b="0" dirty="0" smtClean="0">
                <a:latin typeface="+mj-lt"/>
              </a:rPr>
              <a:t> NB </a:t>
            </a:r>
            <a:r>
              <a:rPr lang="en-US" b="0" dirty="0">
                <a:latin typeface="+mj-lt"/>
              </a:rPr>
              <a:t>both weather and climate refer to the condition of the atmosphere</a:t>
            </a:r>
            <a:r>
              <a:rPr lang="en-US" b="0" dirty="0" smtClean="0">
                <a:latin typeface="+mj-lt"/>
              </a:rPr>
              <a:t>.</a:t>
            </a:r>
          </a:p>
          <a:p>
            <a:pPr algn="just"/>
            <a:r>
              <a:rPr lang="en-US" b="0" dirty="0" smtClean="0">
                <a:latin typeface="+mj-lt"/>
              </a:rPr>
              <a:t>  </a:t>
            </a:r>
            <a:r>
              <a:rPr lang="en-US" b="0" dirty="0">
                <a:latin typeface="+mj-lt"/>
              </a:rPr>
              <a:t>But, weather specifically refers to the condition of the atmosphere </a:t>
            </a:r>
            <a:r>
              <a:rPr lang="en-US" b="0" dirty="0">
                <a:solidFill>
                  <a:srgbClr val="00B050"/>
                </a:solidFill>
                <a:latin typeface="+mj-lt"/>
              </a:rPr>
              <a:t>at a specific time </a:t>
            </a:r>
            <a:r>
              <a:rPr lang="en-US" b="0" dirty="0" smtClean="0">
                <a:solidFill>
                  <a:srgbClr val="00B050"/>
                </a:solidFill>
                <a:latin typeface="+mj-lt"/>
              </a:rPr>
              <a:t>observed </a:t>
            </a:r>
            <a:r>
              <a:rPr lang="en-US" b="0" dirty="0">
                <a:solidFill>
                  <a:srgbClr val="00B050"/>
                </a:solidFill>
                <a:latin typeface="+mj-lt"/>
              </a:rPr>
              <a:t>in a relatively smaller area. </a:t>
            </a:r>
            <a:endParaRPr lang="en-US" b="0" dirty="0" smtClean="0">
              <a:solidFill>
                <a:srgbClr val="00B050"/>
              </a:solidFill>
              <a:latin typeface="+mj-lt"/>
            </a:endParaRPr>
          </a:p>
          <a:p>
            <a:pPr algn="just"/>
            <a:r>
              <a:rPr lang="en-US" b="0" dirty="0" smtClean="0">
                <a:latin typeface="+mj-lt"/>
              </a:rPr>
              <a:t> </a:t>
            </a:r>
            <a:r>
              <a:rPr lang="en-US" b="0" dirty="0">
                <a:latin typeface="+mj-lt"/>
              </a:rPr>
              <a:t>Climate, on the other hand, refers to the ‘average condition’ of the weather </a:t>
            </a:r>
            <a:r>
              <a:rPr lang="en-US" b="0" dirty="0">
                <a:solidFill>
                  <a:srgbClr val="00B050"/>
                </a:solidFill>
                <a:latin typeface="+mj-lt"/>
              </a:rPr>
              <a:t>observed in an area over long period of time</a:t>
            </a:r>
            <a:r>
              <a:rPr lang="en-US" b="0" dirty="0" smtClean="0">
                <a:solidFill>
                  <a:srgbClr val="00B050"/>
                </a:solidFill>
                <a:latin typeface="+mj-lt"/>
              </a:rPr>
              <a:t>.</a:t>
            </a:r>
          </a:p>
          <a:p>
            <a:pPr algn="just"/>
            <a:r>
              <a:rPr lang="en-US" b="0" dirty="0" smtClean="0">
                <a:latin typeface="+mj-lt"/>
              </a:rPr>
              <a:t>  </a:t>
            </a:r>
            <a:r>
              <a:rPr lang="en-US" b="0" dirty="0">
                <a:latin typeface="+mj-lt"/>
              </a:rPr>
              <a:t>Therefore, it is the time scale that makes a difference between weather and climate.</a:t>
            </a:r>
          </a:p>
          <a:p>
            <a:pPr algn="just"/>
            <a:endParaRPr lang="en-US" b="0" dirty="0">
              <a:latin typeface="+mj-l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endParaRPr lang="en-US" dirty="0"/>
          </a:p>
        </p:txBody>
      </p:sp>
      <p:sp>
        <p:nvSpPr>
          <p:cNvPr id="3" name="Content Placeholder 2"/>
          <p:cNvSpPr>
            <a:spLocks noGrp="1"/>
          </p:cNvSpPr>
          <p:nvPr>
            <p:ph idx="1"/>
          </p:nvPr>
        </p:nvSpPr>
        <p:spPr>
          <a:xfrm>
            <a:off x="76200" y="900113"/>
            <a:ext cx="9067800" cy="5653087"/>
          </a:xfrm>
        </p:spPr>
        <p:txBody>
          <a:bodyPr/>
          <a:lstStyle/>
          <a:p>
            <a:pPr algn="just">
              <a:buNone/>
            </a:pPr>
            <a:r>
              <a:rPr lang="en-US" b="0" dirty="0" smtClean="0">
                <a:latin typeface="+mj-lt"/>
              </a:rPr>
              <a:t>The climate of Horn of Africa is controlled by:</a:t>
            </a:r>
          </a:p>
          <a:p>
            <a:pPr algn="just"/>
            <a:r>
              <a:rPr lang="en-US" b="0" dirty="0" smtClean="0">
                <a:latin typeface="+mj-lt"/>
              </a:rPr>
              <a:t> </a:t>
            </a:r>
            <a:r>
              <a:rPr lang="en-US" b="0" dirty="0" smtClean="0">
                <a:latin typeface="+mj-lt"/>
              </a:rPr>
              <a:t>The </a:t>
            </a:r>
            <a:r>
              <a:rPr lang="en-US" b="0" dirty="0" smtClean="0">
                <a:latin typeface="+mj-lt"/>
              </a:rPr>
              <a:t>seasonal migration of the </a:t>
            </a:r>
            <a:r>
              <a:rPr lang="en-US" b="0" dirty="0" err="1" smtClean="0">
                <a:latin typeface="+mj-lt"/>
              </a:rPr>
              <a:t>Intertropical</a:t>
            </a:r>
            <a:r>
              <a:rPr lang="en-US" b="0" dirty="0" smtClean="0">
                <a:latin typeface="+mj-lt"/>
              </a:rPr>
              <a:t> Convergence Zone (ITCZ) and associated atmospheric circulations as well as by the complex topography of the country. </a:t>
            </a:r>
          </a:p>
          <a:p>
            <a:endParaRPr lang="en-US" b="0" dirty="0">
              <a:latin typeface="+mj-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Controls of Climate</a:t>
            </a:r>
            <a:endParaRPr lang="en-US" dirty="0">
              <a:solidFill>
                <a:schemeClr val="tx1"/>
              </a:solidFill>
            </a:endParaRPr>
          </a:p>
        </p:txBody>
      </p:sp>
      <p:sp>
        <p:nvSpPr>
          <p:cNvPr id="3" name="Content Placeholder 2"/>
          <p:cNvSpPr>
            <a:spLocks noGrp="1"/>
          </p:cNvSpPr>
          <p:nvPr>
            <p:ph idx="1"/>
          </p:nvPr>
        </p:nvSpPr>
        <p:spPr>
          <a:xfrm>
            <a:off x="0" y="762000"/>
            <a:ext cx="9067800" cy="5856287"/>
          </a:xfrm>
        </p:spPr>
        <p:txBody>
          <a:bodyPr>
            <a:normAutofit/>
          </a:bodyPr>
          <a:lstStyle/>
          <a:p>
            <a:pPr marL="457200" indent="-457200" algn="just">
              <a:spcBef>
                <a:spcPts val="1800"/>
              </a:spcBef>
              <a:spcAft>
                <a:spcPts val="1200"/>
              </a:spcAft>
              <a:buFont typeface="Wingdings" pitchFamily="2" charset="2"/>
              <a:buChar char="v"/>
            </a:pPr>
            <a:r>
              <a:rPr lang="en-US" b="0" dirty="0" smtClean="0">
                <a:latin typeface="Times New Roman" pitchFamily="18" charset="0"/>
                <a:cs typeface="Times New Roman" pitchFamily="18" charset="0"/>
              </a:rPr>
              <a:t>The climate of any particular location on earth is determined by a combination of many interacting factors. These include </a:t>
            </a:r>
            <a:r>
              <a:rPr lang="en-US" b="0" dirty="0" smtClean="0">
                <a:solidFill>
                  <a:srgbClr val="FF0000"/>
                </a:solidFill>
                <a:latin typeface="Times New Roman" pitchFamily="18" charset="0"/>
                <a:cs typeface="Times New Roman" pitchFamily="18" charset="0"/>
              </a:rPr>
              <a:t>latitude, elevation, nearby water, ocean currents, topography, vegetation, and prevailing winds.</a:t>
            </a:r>
          </a:p>
          <a:p>
            <a:pPr marL="457200" indent="-457200" algn="just">
              <a:spcBef>
                <a:spcPts val="1800"/>
              </a:spcBef>
              <a:spcAft>
                <a:spcPts val="1200"/>
              </a:spcAft>
              <a:buFont typeface="Wingdings" pitchFamily="2" charset="2"/>
              <a:buChar char="v"/>
            </a:pPr>
            <a:r>
              <a:rPr lang="en-US" b="0" dirty="0" smtClean="0">
                <a:latin typeface="Times New Roman" pitchFamily="18" charset="0"/>
                <a:cs typeface="Times New Roman" pitchFamily="18" charset="0"/>
              </a:rPr>
              <a:t>The global climate system and any changes that occur within it also influence local climate (microclimate).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09600" y="1066800"/>
          <a:ext cx="8229600" cy="5780265"/>
        </p:xfrm>
        <a:graphic>
          <a:graphicData uri="http://schemas.openxmlformats.org/drawingml/2006/table">
            <a:tbl>
              <a:tblPr/>
              <a:tblGrid>
                <a:gridCol w="3352800"/>
                <a:gridCol w="2743200"/>
                <a:gridCol w="2133600"/>
              </a:tblGrid>
              <a:tr h="1295400">
                <a:tc>
                  <a:txBody>
                    <a:bodyPr/>
                    <a:lstStyle/>
                    <a:p>
                      <a:pPr marL="0" marR="0">
                        <a:lnSpc>
                          <a:spcPct val="100000"/>
                        </a:lnSpc>
                        <a:spcBef>
                          <a:spcPts val="0"/>
                        </a:spcBef>
                        <a:spcAft>
                          <a:spcPts val="0"/>
                        </a:spcAft>
                      </a:pPr>
                      <a:r>
                        <a:rPr lang="en-US" sz="2800" b="1" dirty="0">
                          <a:solidFill>
                            <a:srgbClr val="FF0000"/>
                          </a:solidFill>
                          <a:latin typeface="Times New Roman"/>
                          <a:ea typeface="Times New Roman"/>
                        </a:rPr>
                        <a:t> Controls of climate </a:t>
                      </a:r>
                      <a:endParaRPr lang="en-US" sz="2800" dirty="0">
                        <a:solidFill>
                          <a:srgbClr val="FF0000"/>
                        </a:solidFill>
                        <a:latin typeface="Times New Roman"/>
                        <a:ea typeface="Times New Roman"/>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2800" b="1" dirty="0">
                          <a:solidFill>
                            <a:srgbClr val="FF0000"/>
                          </a:solidFill>
                          <a:latin typeface="Times New Roman"/>
                          <a:ea typeface="Times New Roman"/>
                        </a:rPr>
                        <a:t>Elements of weather &amp; climate</a:t>
                      </a:r>
                      <a:endParaRPr lang="en-US" sz="2800" dirty="0">
                        <a:solidFill>
                          <a:srgbClr val="FF0000"/>
                        </a:solidFill>
                        <a:latin typeface="Times New Roman"/>
                        <a:ea typeface="Times New Roman"/>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2800" b="1" dirty="0">
                          <a:solidFill>
                            <a:srgbClr val="FF0000"/>
                          </a:solidFill>
                          <a:latin typeface="Times New Roman"/>
                          <a:ea typeface="Times New Roman"/>
                        </a:rPr>
                        <a:t>Results of a  variety of weather &amp; climate</a:t>
                      </a:r>
                      <a:endParaRPr lang="en-US" sz="2800" dirty="0">
                        <a:solidFill>
                          <a:srgbClr val="FF0000"/>
                        </a:solidFill>
                        <a:latin typeface="Times New Roman"/>
                        <a:ea typeface="Times New Roman"/>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73385">
                <a:tc>
                  <a:txBody>
                    <a:bodyPr/>
                    <a:lstStyle/>
                    <a:p>
                      <a:pPr marL="342900" marR="27940" lvl="0" indent="-342900" algn="l">
                        <a:lnSpc>
                          <a:spcPct val="100000"/>
                        </a:lnSpc>
                        <a:spcBef>
                          <a:spcPts val="0"/>
                        </a:spcBef>
                        <a:spcAft>
                          <a:spcPts val="0"/>
                        </a:spcAft>
                        <a:buFont typeface="Arial" pitchFamily="34" charset="0"/>
                        <a:buChar char="•"/>
                        <a:tabLst>
                          <a:tab pos="160020" algn="l"/>
                          <a:tab pos="228600" algn="l"/>
                        </a:tabLst>
                      </a:pPr>
                      <a:r>
                        <a:rPr lang="en-US" sz="2800" dirty="0" smtClean="0">
                          <a:latin typeface="Times New Roman"/>
                          <a:ea typeface="Times New Roman"/>
                        </a:rPr>
                        <a:t>Latitude (angle of the sun)</a:t>
                      </a:r>
                      <a:endParaRPr lang="en-US" sz="2800" dirty="0">
                        <a:latin typeface="Times New Roman"/>
                        <a:ea typeface="Times New Roman"/>
                      </a:endParaRPr>
                    </a:p>
                    <a:p>
                      <a:pPr marL="342900" marR="27940" lvl="0" indent="-342900" algn="l">
                        <a:lnSpc>
                          <a:spcPct val="100000"/>
                        </a:lnSpc>
                        <a:spcBef>
                          <a:spcPts val="0"/>
                        </a:spcBef>
                        <a:spcAft>
                          <a:spcPts val="0"/>
                        </a:spcAft>
                        <a:buFont typeface="Arial" pitchFamily="34" charset="0"/>
                        <a:buChar char="•"/>
                        <a:tabLst>
                          <a:tab pos="160020" algn="l"/>
                          <a:tab pos="228600" algn="l"/>
                        </a:tabLst>
                      </a:pPr>
                      <a:r>
                        <a:rPr lang="en-US" sz="2800" dirty="0" smtClean="0">
                          <a:latin typeface="Times New Roman"/>
                          <a:ea typeface="Times New Roman"/>
                        </a:rPr>
                        <a:t>Altitude</a:t>
                      </a:r>
                      <a:endParaRPr lang="en-US" sz="2800" dirty="0">
                        <a:latin typeface="Times New Roman"/>
                        <a:ea typeface="Times New Roman"/>
                      </a:endParaRPr>
                    </a:p>
                    <a:p>
                      <a:pPr marL="342900" marR="27940" lvl="0" indent="-342900" algn="l">
                        <a:lnSpc>
                          <a:spcPct val="100000"/>
                        </a:lnSpc>
                        <a:spcBef>
                          <a:spcPts val="0"/>
                        </a:spcBef>
                        <a:spcAft>
                          <a:spcPts val="0"/>
                        </a:spcAft>
                        <a:buFont typeface="Arial" pitchFamily="34" charset="0"/>
                        <a:buChar char="•"/>
                        <a:tabLst>
                          <a:tab pos="45720" algn="l"/>
                          <a:tab pos="160020" algn="l"/>
                          <a:tab pos="228600" algn="l"/>
                        </a:tabLst>
                      </a:pPr>
                      <a:r>
                        <a:rPr lang="en-US" sz="2800" dirty="0" smtClean="0">
                          <a:latin typeface="Times New Roman"/>
                          <a:ea typeface="Times New Roman"/>
                        </a:rPr>
                        <a:t>High &amp;low pressure</a:t>
                      </a:r>
                      <a:r>
                        <a:rPr lang="en-US" sz="2800" baseline="0" dirty="0" smtClean="0">
                          <a:latin typeface="Times New Roman"/>
                          <a:ea typeface="Times New Roman"/>
                        </a:rPr>
                        <a:t> </a:t>
                      </a:r>
                      <a:r>
                        <a:rPr lang="en-US" sz="2800" dirty="0" smtClean="0">
                          <a:latin typeface="Times New Roman"/>
                          <a:ea typeface="Times New Roman"/>
                        </a:rPr>
                        <a:t>cells</a:t>
                      </a:r>
                      <a:endParaRPr lang="en-US" sz="2800" dirty="0">
                        <a:latin typeface="Times New Roman"/>
                        <a:ea typeface="Times New Roman"/>
                      </a:endParaRPr>
                    </a:p>
                    <a:p>
                      <a:pPr marL="342900" marR="27940" lvl="0" indent="-342900" algn="l">
                        <a:lnSpc>
                          <a:spcPct val="100000"/>
                        </a:lnSpc>
                        <a:spcBef>
                          <a:spcPts val="0"/>
                        </a:spcBef>
                        <a:spcAft>
                          <a:spcPts val="0"/>
                        </a:spcAft>
                        <a:buFont typeface="Arial" pitchFamily="34" charset="0"/>
                        <a:buChar char="•"/>
                        <a:tabLst>
                          <a:tab pos="45720" algn="l"/>
                          <a:tab pos="160020" algn="l"/>
                          <a:tab pos="228600" algn="l"/>
                        </a:tabLst>
                      </a:pPr>
                      <a:r>
                        <a:rPr lang="en-US" sz="2800" dirty="0" smtClean="0">
                          <a:latin typeface="Times New Roman"/>
                          <a:ea typeface="Times New Roman"/>
                        </a:rPr>
                        <a:t> Location /</a:t>
                      </a:r>
                      <a:r>
                        <a:rPr lang="en-US" sz="2800" baseline="0" dirty="0" smtClean="0">
                          <a:latin typeface="Times New Roman"/>
                          <a:ea typeface="Times New Roman"/>
                        </a:rPr>
                        <a:t> </a:t>
                      </a:r>
                      <a:r>
                        <a:rPr lang="en-US" sz="2800" dirty="0" smtClean="0">
                          <a:latin typeface="Times New Roman"/>
                          <a:ea typeface="Times New Roman"/>
                        </a:rPr>
                        <a:t>distance </a:t>
                      </a:r>
                      <a:r>
                        <a:rPr lang="en-US" sz="2800" dirty="0">
                          <a:latin typeface="Times New Roman"/>
                          <a:ea typeface="Times New Roman"/>
                        </a:rPr>
                        <a:t>from the sea</a:t>
                      </a:r>
                    </a:p>
                    <a:p>
                      <a:pPr marL="342900" marR="27940" lvl="0" indent="-342900" algn="l">
                        <a:lnSpc>
                          <a:spcPct val="100000"/>
                        </a:lnSpc>
                        <a:spcBef>
                          <a:spcPts val="0"/>
                        </a:spcBef>
                        <a:spcAft>
                          <a:spcPts val="0"/>
                        </a:spcAft>
                        <a:buFont typeface="Arial" pitchFamily="34" charset="0"/>
                        <a:buChar char="•"/>
                        <a:tabLst>
                          <a:tab pos="45720" algn="l"/>
                          <a:tab pos="160020" algn="l"/>
                          <a:tab pos="228600" algn="l"/>
                        </a:tabLst>
                      </a:pPr>
                      <a:r>
                        <a:rPr lang="en-US" sz="2800" dirty="0">
                          <a:latin typeface="Times New Roman"/>
                          <a:ea typeface="Times New Roman"/>
                        </a:rPr>
                        <a:t>Ocean currents</a:t>
                      </a: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l">
                        <a:lnSpc>
                          <a:spcPct val="100000"/>
                        </a:lnSpc>
                        <a:spcBef>
                          <a:spcPts val="0"/>
                        </a:spcBef>
                        <a:spcAft>
                          <a:spcPts val="0"/>
                        </a:spcAft>
                        <a:buFont typeface="Arial" pitchFamily="34" charset="0"/>
                        <a:buChar char="•"/>
                        <a:tabLst>
                          <a:tab pos="228600" algn="l"/>
                        </a:tabLst>
                      </a:pPr>
                      <a:r>
                        <a:rPr lang="en-US" sz="2800" dirty="0">
                          <a:latin typeface="Times New Roman"/>
                          <a:ea typeface="Times New Roman"/>
                        </a:rPr>
                        <a:t>Radiation</a:t>
                      </a:r>
                    </a:p>
                    <a:p>
                      <a:pPr marL="342900" marR="0" lvl="0" indent="-342900" algn="l">
                        <a:lnSpc>
                          <a:spcPct val="100000"/>
                        </a:lnSpc>
                        <a:spcBef>
                          <a:spcPts val="0"/>
                        </a:spcBef>
                        <a:spcAft>
                          <a:spcPts val="0"/>
                        </a:spcAft>
                        <a:buFont typeface="Arial" pitchFamily="34" charset="0"/>
                        <a:buChar char="•"/>
                        <a:tabLst>
                          <a:tab pos="228600" algn="l"/>
                        </a:tabLst>
                      </a:pPr>
                      <a:r>
                        <a:rPr lang="en-US" sz="2800" dirty="0">
                          <a:latin typeface="Times New Roman"/>
                          <a:ea typeface="Times New Roman"/>
                        </a:rPr>
                        <a:t>Sunshine</a:t>
                      </a:r>
                    </a:p>
                    <a:p>
                      <a:pPr marL="342900" marR="0" lvl="0" indent="-342900" algn="l">
                        <a:lnSpc>
                          <a:spcPct val="100000"/>
                        </a:lnSpc>
                        <a:spcBef>
                          <a:spcPts val="0"/>
                        </a:spcBef>
                        <a:spcAft>
                          <a:spcPts val="0"/>
                        </a:spcAft>
                        <a:buFont typeface="Arial" pitchFamily="34" charset="0"/>
                        <a:buChar char="•"/>
                        <a:tabLst>
                          <a:tab pos="228600" algn="l"/>
                        </a:tabLst>
                      </a:pPr>
                      <a:r>
                        <a:rPr lang="en-US" sz="2800" dirty="0">
                          <a:latin typeface="Times New Roman"/>
                          <a:ea typeface="Times New Roman"/>
                        </a:rPr>
                        <a:t>Temperature</a:t>
                      </a:r>
                    </a:p>
                    <a:p>
                      <a:pPr marL="342900" marR="0" lvl="0" indent="-342900" algn="l">
                        <a:lnSpc>
                          <a:spcPct val="100000"/>
                        </a:lnSpc>
                        <a:spcBef>
                          <a:spcPts val="0"/>
                        </a:spcBef>
                        <a:spcAft>
                          <a:spcPts val="0"/>
                        </a:spcAft>
                        <a:buFont typeface="Arial" pitchFamily="34" charset="0"/>
                        <a:buChar char="•"/>
                        <a:tabLst>
                          <a:tab pos="228600" algn="l"/>
                        </a:tabLst>
                      </a:pPr>
                      <a:r>
                        <a:rPr lang="en-US" sz="2800" dirty="0">
                          <a:latin typeface="Times New Roman"/>
                          <a:ea typeface="Times New Roman"/>
                        </a:rPr>
                        <a:t>Precipitation</a:t>
                      </a:r>
                    </a:p>
                    <a:p>
                      <a:pPr marL="342900" marR="0" lvl="0" indent="-342900" algn="l">
                        <a:lnSpc>
                          <a:spcPct val="100000"/>
                        </a:lnSpc>
                        <a:spcBef>
                          <a:spcPts val="0"/>
                        </a:spcBef>
                        <a:spcAft>
                          <a:spcPts val="0"/>
                        </a:spcAft>
                        <a:buFont typeface="Arial" pitchFamily="34" charset="0"/>
                        <a:buChar char="•"/>
                        <a:tabLst>
                          <a:tab pos="228600" algn="l"/>
                        </a:tabLst>
                      </a:pPr>
                      <a:r>
                        <a:rPr lang="en-US" sz="2800" dirty="0">
                          <a:latin typeface="Times New Roman"/>
                          <a:ea typeface="Times New Roman"/>
                        </a:rPr>
                        <a:t>Humidity</a:t>
                      </a:r>
                    </a:p>
                    <a:p>
                      <a:pPr marL="342900" marR="0" lvl="0" indent="-342900" algn="l">
                        <a:lnSpc>
                          <a:spcPct val="100000"/>
                        </a:lnSpc>
                        <a:spcBef>
                          <a:spcPts val="0"/>
                        </a:spcBef>
                        <a:spcAft>
                          <a:spcPts val="0"/>
                        </a:spcAft>
                        <a:buFont typeface="Arial" pitchFamily="34" charset="0"/>
                        <a:buChar char="•"/>
                        <a:tabLst>
                          <a:tab pos="228600" algn="l"/>
                        </a:tabLst>
                      </a:pPr>
                      <a:r>
                        <a:rPr lang="en-US" sz="2800" dirty="0">
                          <a:latin typeface="Times New Roman"/>
                          <a:ea typeface="Times New Roman"/>
                        </a:rPr>
                        <a:t>Evaporation</a:t>
                      </a:r>
                    </a:p>
                    <a:p>
                      <a:pPr marL="0" marR="0" algn="l">
                        <a:lnSpc>
                          <a:spcPct val="100000"/>
                        </a:lnSpc>
                        <a:spcBef>
                          <a:spcPts val="0"/>
                        </a:spcBef>
                        <a:spcAft>
                          <a:spcPts val="0"/>
                        </a:spcAft>
                        <a:buFont typeface="Arial" pitchFamily="34" charset="0"/>
                        <a:buChar char="•"/>
                      </a:pPr>
                      <a:r>
                        <a:rPr lang="en-US" sz="2800" dirty="0" smtClean="0">
                          <a:latin typeface="Times New Roman"/>
                          <a:ea typeface="Times New Roman"/>
                        </a:rPr>
                        <a:t>   Air </a:t>
                      </a:r>
                      <a:r>
                        <a:rPr lang="en-US" sz="2800" dirty="0">
                          <a:latin typeface="Times New Roman"/>
                          <a:ea typeface="Times New Roman"/>
                        </a:rPr>
                        <a:t>movement</a:t>
                      </a: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endParaRPr lang="en-US" sz="2800" dirty="0" smtClean="0">
                        <a:latin typeface="Times New Roman"/>
                        <a:ea typeface="Times New Roman"/>
                      </a:endParaRPr>
                    </a:p>
                    <a:p>
                      <a:pPr marL="0" marR="0">
                        <a:lnSpc>
                          <a:spcPct val="100000"/>
                        </a:lnSpc>
                        <a:spcBef>
                          <a:spcPts val="0"/>
                        </a:spcBef>
                        <a:spcAft>
                          <a:spcPts val="0"/>
                        </a:spcAft>
                      </a:pPr>
                      <a:endParaRPr lang="en-US" sz="2800" dirty="0" smtClean="0">
                        <a:latin typeface="Times New Roman"/>
                        <a:ea typeface="Times New Roman"/>
                      </a:endParaRPr>
                    </a:p>
                    <a:p>
                      <a:pPr marL="0" marR="0">
                        <a:lnSpc>
                          <a:spcPct val="100000"/>
                        </a:lnSpc>
                        <a:spcBef>
                          <a:spcPts val="0"/>
                        </a:spcBef>
                        <a:spcAft>
                          <a:spcPts val="0"/>
                        </a:spcAft>
                      </a:pPr>
                      <a:r>
                        <a:rPr lang="en-US" sz="2800" dirty="0" smtClean="0">
                          <a:latin typeface="Times New Roman"/>
                          <a:ea typeface="Times New Roman"/>
                        </a:rPr>
                        <a:t>Produce </a:t>
                      </a:r>
                      <a:r>
                        <a:rPr lang="en-US" sz="2800" dirty="0">
                          <a:latin typeface="Times New Roman"/>
                          <a:ea typeface="Times New Roman"/>
                        </a:rPr>
                        <a:t>a variety weather and climate</a:t>
                      </a: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0"/>
            <a:ext cx="7772400" cy="631825"/>
          </a:xfrm>
        </p:spPr>
        <p:txBody>
          <a:bodyPr/>
          <a:lstStyle/>
          <a:p>
            <a:pPr algn="l"/>
            <a:r>
              <a:rPr lang="en-US" sz="3200" b="1" dirty="0" smtClean="0">
                <a:solidFill>
                  <a:schemeClr val="bg1"/>
                </a:solidFill>
              </a:rPr>
              <a:t>Latitude</a:t>
            </a:r>
            <a:endParaRPr lang="en-US" sz="3200" b="1" dirty="0">
              <a:solidFill>
                <a:schemeClr val="bg1"/>
              </a:solidFill>
            </a:endParaRPr>
          </a:p>
        </p:txBody>
      </p:sp>
      <p:sp>
        <p:nvSpPr>
          <p:cNvPr id="3" name="Subtitle 2"/>
          <p:cNvSpPr>
            <a:spLocks noGrp="1"/>
          </p:cNvSpPr>
          <p:nvPr>
            <p:ph type="subTitle" idx="1"/>
          </p:nvPr>
        </p:nvSpPr>
        <p:spPr>
          <a:xfrm>
            <a:off x="228600" y="762000"/>
            <a:ext cx="8534400" cy="5181600"/>
          </a:xfrm>
        </p:spPr>
        <p:txBody>
          <a:bodyPr>
            <a:noAutofit/>
          </a:bodyPr>
          <a:lstStyle/>
          <a:p>
            <a:pPr algn="just"/>
            <a:r>
              <a:rPr lang="en-US" sz="2400" b="0" dirty="0" smtClean="0">
                <a:solidFill>
                  <a:srgbClr val="FF0000"/>
                </a:solidFill>
                <a:latin typeface="+mj-lt"/>
              </a:rPr>
              <a:t>Latitude </a:t>
            </a:r>
            <a:r>
              <a:rPr lang="en-US" sz="2400" b="0" dirty="0" smtClean="0">
                <a:solidFill>
                  <a:schemeClr val="tx1"/>
                </a:solidFill>
                <a:latin typeface="+mj-lt"/>
              </a:rPr>
              <a:t>is the distance of a location from the equator. </a:t>
            </a:r>
          </a:p>
          <a:p>
            <a:pPr algn="just"/>
            <a:r>
              <a:rPr lang="en-US" sz="2400" b="0" dirty="0" smtClean="0">
                <a:solidFill>
                  <a:srgbClr val="FF0000"/>
                </a:solidFill>
                <a:latin typeface="+mj-lt"/>
              </a:rPr>
              <a:t>Latitudinal location of Ethiopia and the Horn:</a:t>
            </a:r>
            <a:endParaRPr lang="en-US" sz="2400" b="0" dirty="0">
              <a:solidFill>
                <a:srgbClr val="FF0000"/>
              </a:solidFill>
              <a:latin typeface="+mj-lt"/>
            </a:endParaRPr>
          </a:p>
          <a:p>
            <a:pPr algn="just"/>
            <a:r>
              <a:rPr lang="en-US" sz="2400" b="0" dirty="0" smtClean="0">
                <a:solidFill>
                  <a:schemeClr val="tx1"/>
                </a:solidFill>
                <a:latin typeface="+mj-lt"/>
              </a:rPr>
              <a:t>The sun shines directly on equator for more hours during the year than anywhere else. </a:t>
            </a:r>
          </a:p>
          <a:p>
            <a:pPr algn="just"/>
            <a:r>
              <a:rPr lang="en-US" sz="2400" b="0" dirty="0" smtClean="0">
                <a:solidFill>
                  <a:schemeClr val="tx1"/>
                </a:solidFill>
                <a:latin typeface="+mj-lt"/>
              </a:rPr>
              <a:t>As you move further away from the equator towards the poles, solar </a:t>
            </a:r>
            <a:r>
              <a:rPr lang="en-US" sz="2400" b="0" dirty="0" err="1" smtClean="0">
                <a:solidFill>
                  <a:schemeClr val="tx1"/>
                </a:solidFill>
                <a:latin typeface="+mj-lt"/>
              </a:rPr>
              <a:t>insolation</a:t>
            </a:r>
            <a:r>
              <a:rPr lang="en-US" sz="2400" b="0" dirty="0" smtClean="0">
                <a:solidFill>
                  <a:schemeClr val="tx1"/>
                </a:solidFill>
                <a:latin typeface="+mj-lt"/>
              </a:rPr>
              <a:t> varies with seasons.</a:t>
            </a:r>
          </a:p>
          <a:p>
            <a:pPr algn="just"/>
            <a:r>
              <a:rPr lang="en-US" sz="2400" b="0" dirty="0" smtClean="0">
                <a:solidFill>
                  <a:schemeClr val="tx1"/>
                </a:solidFill>
                <a:latin typeface="+mj-lt"/>
              </a:rPr>
              <a:t> </a:t>
            </a:r>
            <a:r>
              <a:rPr lang="en-US" sz="2400" b="0" dirty="0" err="1" smtClean="0">
                <a:solidFill>
                  <a:schemeClr val="tx1"/>
                </a:solidFill>
                <a:latin typeface="+mj-lt"/>
              </a:rPr>
              <a:t>Eg</a:t>
            </a:r>
            <a:r>
              <a:rPr lang="en-US" sz="2400" b="0" dirty="0" smtClean="0">
                <a:solidFill>
                  <a:schemeClr val="tx1"/>
                </a:solidFill>
                <a:latin typeface="+mj-lt"/>
              </a:rPr>
              <a:t>.  When the sun is above the </a:t>
            </a:r>
            <a:r>
              <a:rPr lang="en-US" sz="2400" b="0" dirty="0" err="1" smtClean="0">
                <a:solidFill>
                  <a:schemeClr val="tx1"/>
                </a:solidFill>
                <a:latin typeface="+mj-lt"/>
              </a:rPr>
              <a:t>equater</a:t>
            </a:r>
            <a:r>
              <a:rPr lang="en-US" sz="2400" b="0" dirty="0" smtClean="0">
                <a:solidFill>
                  <a:schemeClr val="tx1"/>
                </a:solidFill>
                <a:latin typeface="+mj-lt"/>
              </a:rPr>
              <a:t> the NH will be summer and more solar </a:t>
            </a:r>
            <a:r>
              <a:rPr lang="en-US" sz="2400" b="0" dirty="0" err="1" smtClean="0">
                <a:solidFill>
                  <a:schemeClr val="tx1"/>
                </a:solidFill>
                <a:latin typeface="+mj-lt"/>
              </a:rPr>
              <a:t>insolation</a:t>
            </a:r>
            <a:r>
              <a:rPr lang="en-US" sz="2400" b="0" dirty="0" smtClean="0">
                <a:solidFill>
                  <a:schemeClr val="tx1"/>
                </a:solidFill>
                <a:latin typeface="+mj-lt"/>
              </a:rPr>
              <a:t> is received.</a:t>
            </a:r>
          </a:p>
          <a:p>
            <a:pPr algn="just"/>
            <a:r>
              <a:rPr lang="en-US" sz="2400" b="0" dirty="0" smtClean="0">
                <a:solidFill>
                  <a:schemeClr val="tx1"/>
                </a:solidFill>
                <a:latin typeface="+mj-lt"/>
              </a:rPr>
              <a:t>Ethiopia’s latitudinal location has bearings on its temperature and resulted in:</a:t>
            </a:r>
          </a:p>
          <a:p>
            <a:pPr marL="465138" indent="-180975" algn="just">
              <a:buFont typeface="Arial" pitchFamily="34" charset="0"/>
              <a:buChar char="•"/>
            </a:pPr>
            <a:r>
              <a:rPr lang="en-US" sz="2400" b="0" dirty="0">
                <a:solidFill>
                  <a:schemeClr val="tx1"/>
                </a:solidFill>
                <a:latin typeface="+mj-lt"/>
              </a:rPr>
              <a:t> </a:t>
            </a:r>
            <a:r>
              <a:rPr lang="en-US" sz="2400" b="0" dirty="0" smtClean="0">
                <a:solidFill>
                  <a:schemeClr val="tx1"/>
                </a:solidFill>
                <a:latin typeface="+mj-lt"/>
              </a:rPr>
              <a:t>high average temperatures,  </a:t>
            </a:r>
          </a:p>
          <a:p>
            <a:pPr marL="465138" indent="-180975" algn="just">
              <a:buFont typeface="Arial" pitchFamily="34" charset="0"/>
              <a:buChar char="•"/>
            </a:pPr>
            <a:r>
              <a:rPr lang="en-US" sz="2400" b="0" dirty="0" smtClean="0">
                <a:solidFill>
                  <a:schemeClr val="tx1"/>
                </a:solidFill>
                <a:latin typeface="+mj-lt"/>
              </a:rPr>
              <a:t> high daily and small annual ranges of temperature,</a:t>
            </a:r>
          </a:p>
          <a:p>
            <a:pPr marL="465138" indent="-180975" algn="just">
              <a:buFont typeface="Arial" pitchFamily="34" charset="0"/>
              <a:buChar char="•"/>
            </a:pPr>
            <a:r>
              <a:rPr lang="en-US" sz="2400" b="0" dirty="0" smtClean="0">
                <a:solidFill>
                  <a:schemeClr val="tx1"/>
                </a:solidFill>
                <a:latin typeface="+mj-lt"/>
              </a:rPr>
              <a:t>  no significant variation in length of day and night between summer and winter. </a:t>
            </a:r>
            <a:endParaRPr lang="en-US" sz="2400" b="0" dirty="0">
              <a:solidFill>
                <a:schemeClr val="tx1"/>
              </a:solidFill>
              <a:latin typeface="+mj-l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endParaRPr lang="en-US" b="1" dirty="0" smtClean="0"/>
          </a:p>
          <a:p>
            <a:pPr algn="ctr">
              <a:buNone/>
            </a:pPr>
            <a:endParaRPr lang="en-US" dirty="0" smtClean="0"/>
          </a:p>
          <a:p>
            <a:pPr algn="ctr">
              <a:buNone/>
            </a:pPr>
            <a:r>
              <a:rPr lang="en-US" b="1" dirty="0" smtClean="0"/>
              <a:t>Rotation and Revolution</a:t>
            </a:r>
          </a:p>
          <a:p>
            <a:pPr algn="ctr">
              <a:buNone/>
            </a:pPr>
            <a:r>
              <a:rPr lang="en-US" b="1" dirty="0" smtClean="0"/>
              <a:t>of  Earth</a:t>
            </a:r>
            <a:endParaRPr lang="en-US"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0"/>
            <a:ext cx="7772400" cy="990600"/>
          </a:xfrm>
        </p:spPr>
        <p:txBody>
          <a:bodyPr/>
          <a:lstStyle/>
          <a:p>
            <a:pPr eaLnBrk="1" hangingPunct="1"/>
            <a:r>
              <a:rPr lang="en-US" smtClean="0">
                <a:latin typeface="Comic Sans MS" charset="0"/>
              </a:rPr>
              <a:t>Rotation</a:t>
            </a:r>
          </a:p>
        </p:txBody>
      </p:sp>
      <p:sp>
        <p:nvSpPr>
          <p:cNvPr id="3075" name="Rectangle 3"/>
          <p:cNvSpPr>
            <a:spLocks noGrp="1" noChangeArrowheads="1"/>
          </p:cNvSpPr>
          <p:nvPr>
            <p:ph idx="1"/>
          </p:nvPr>
        </p:nvSpPr>
        <p:spPr>
          <a:xfrm>
            <a:off x="381000" y="685800"/>
            <a:ext cx="8382000" cy="5562600"/>
          </a:xfrm>
        </p:spPr>
        <p:txBody>
          <a:bodyPr>
            <a:noAutofit/>
          </a:bodyPr>
          <a:lstStyle/>
          <a:p>
            <a:pPr marL="609600" indent="-609600" algn="just" eaLnBrk="1" hangingPunct="1">
              <a:lnSpc>
                <a:spcPct val="90000"/>
              </a:lnSpc>
              <a:buFontTx/>
              <a:buNone/>
            </a:pPr>
            <a:endParaRPr lang="en-US" sz="2800" b="0" dirty="0" smtClean="0">
              <a:solidFill>
                <a:srgbClr val="FF0000"/>
              </a:solidFill>
              <a:latin typeface="Times New Roman" pitchFamily="18" charset="0"/>
              <a:cs typeface="Times New Roman" pitchFamily="18" charset="0"/>
            </a:endParaRPr>
          </a:p>
          <a:p>
            <a:pPr marL="609600" indent="-609600" algn="just" eaLnBrk="1" hangingPunct="1">
              <a:lnSpc>
                <a:spcPct val="90000"/>
              </a:lnSpc>
              <a:buFontTx/>
              <a:buNone/>
            </a:pPr>
            <a:r>
              <a:rPr lang="en-US" sz="2800" b="0" dirty="0" smtClean="0">
                <a:solidFill>
                  <a:srgbClr val="FF0000"/>
                </a:solidFill>
                <a:latin typeface="Times New Roman" pitchFamily="18" charset="0"/>
                <a:cs typeface="Times New Roman" pitchFamily="18" charset="0"/>
              </a:rPr>
              <a:t>Rotation</a:t>
            </a:r>
            <a:r>
              <a:rPr lang="en-US" sz="2800" b="0" dirty="0" smtClean="0">
                <a:latin typeface="Times New Roman" pitchFamily="18" charset="0"/>
                <a:cs typeface="Times New Roman" pitchFamily="18" charset="0"/>
              </a:rPr>
              <a:t> occurs when something is spinning </a:t>
            </a:r>
          </a:p>
          <a:p>
            <a:pPr marL="609600" indent="-609600" algn="just" eaLnBrk="1" hangingPunct="1">
              <a:lnSpc>
                <a:spcPct val="90000"/>
              </a:lnSpc>
              <a:buFontTx/>
              <a:buNone/>
            </a:pPr>
            <a:r>
              <a:rPr lang="en-US" sz="2800" b="0" dirty="0" smtClean="0">
                <a:latin typeface="Times New Roman" pitchFamily="18" charset="0"/>
                <a:cs typeface="Times New Roman" pitchFamily="18" charset="0"/>
              </a:rPr>
              <a:t>around an axis.</a:t>
            </a:r>
          </a:p>
          <a:p>
            <a:pPr marL="609600" indent="-609600" algn="just" eaLnBrk="1" hangingPunct="1">
              <a:lnSpc>
                <a:spcPct val="90000"/>
              </a:lnSpc>
              <a:buFontTx/>
              <a:buNone/>
            </a:pPr>
            <a:endParaRPr lang="en-US" sz="2800" b="0" i="1" dirty="0" smtClean="0">
              <a:latin typeface="Times New Roman" pitchFamily="18" charset="0"/>
              <a:cs typeface="Times New Roman" pitchFamily="18" charset="0"/>
            </a:endParaRPr>
          </a:p>
          <a:p>
            <a:pPr marL="609600" indent="-609600" algn="just" eaLnBrk="1" hangingPunct="1">
              <a:lnSpc>
                <a:spcPct val="90000"/>
              </a:lnSpc>
              <a:buFontTx/>
              <a:buNone/>
            </a:pPr>
            <a:r>
              <a:rPr lang="en-US" b="0" i="1" dirty="0" smtClean="0">
                <a:latin typeface="Times New Roman" pitchFamily="18" charset="0"/>
                <a:cs typeface="Times New Roman" pitchFamily="18" charset="0"/>
              </a:rPr>
              <a:t>Rotation of the earth is the spinning of earth on its axis</a:t>
            </a:r>
          </a:p>
          <a:p>
            <a:pPr marL="609600" indent="-609600" algn="just" eaLnBrk="1" hangingPunct="1">
              <a:lnSpc>
                <a:spcPct val="90000"/>
              </a:lnSpc>
              <a:buFontTx/>
              <a:buNone/>
            </a:pPr>
            <a:endParaRPr lang="en-US" sz="2800" b="0" i="1" dirty="0" smtClean="0">
              <a:latin typeface="Times New Roman" pitchFamily="18" charset="0"/>
              <a:cs typeface="Times New Roman" pitchFamily="18" charset="0"/>
            </a:endParaRPr>
          </a:p>
          <a:p>
            <a:pPr marL="609600" indent="-609600" algn="just" eaLnBrk="1" hangingPunct="1">
              <a:lnSpc>
                <a:spcPct val="90000"/>
              </a:lnSpc>
              <a:buFontTx/>
              <a:buNone/>
            </a:pPr>
            <a:r>
              <a:rPr lang="en-US" sz="2800" b="0" i="1" dirty="0" smtClean="0">
                <a:latin typeface="Times New Roman" pitchFamily="18" charset="0"/>
                <a:cs typeface="Times New Roman" pitchFamily="18" charset="0"/>
              </a:rPr>
              <a:t>How do we know that the Earth rotates?</a:t>
            </a:r>
            <a:endParaRPr lang="en-US" sz="2400" b="0" i="1" dirty="0" smtClean="0">
              <a:latin typeface="Times New Roman" pitchFamily="18" charset="0"/>
              <a:cs typeface="Times New Roman" pitchFamily="18" charset="0"/>
            </a:endParaRPr>
          </a:p>
        </p:txBody>
      </p:sp>
      <p:pic>
        <p:nvPicPr>
          <p:cNvPr id="3076" name="Picture 4" descr="images 2                                                       00021D99Macintosh HD                   B746699A:"/>
          <p:cNvPicPr>
            <a:picLocks noChangeAspect="1" noChangeArrowheads="1"/>
          </p:cNvPicPr>
          <p:nvPr/>
        </p:nvPicPr>
        <p:blipFill>
          <a:blip r:embed="rId3" cstate="print"/>
          <a:srcRect/>
          <a:stretch>
            <a:fillRect/>
          </a:stretch>
        </p:blipFill>
        <p:spPr bwMode="auto">
          <a:xfrm>
            <a:off x="7543800" y="0"/>
            <a:ext cx="1600200" cy="1752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5">
                                            <p:txEl>
                                              <p:pRg st="1" end="1"/>
                                            </p:txEl>
                                          </p:spTgt>
                                        </p:tgtEl>
                                        <p:attrNameLst>
                                          <p:attrName>style.visibility</p:attrName>
                                        </p:attrNameLst>
                                      </p:cBhvr>
                                      <p:to>
                                        <p:strVal val="visible"/>
                                      </p:to>
                                    </p:set>
                                    <p:anim calcmode="lin" valueType="num">
                                      <p:cBhvr additive="base">
                                        <p:cTn id="7" dur="500" fill="hold"/>
                                        <p:tgtEl>
                                          <p:spTgt spid="307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5">
                                            <p:txEl>
                                              <p:pRg st="2" end="2"/>
                                            </p:txEl>
                                          </p:spTgt>
                                        </p:tgtEl>
                                        <p:attrNameLst>
                                          <p:attrName>style.visibility</p:attrName>
                                        </p:attrNameLst>
                                      </p:cBhvr>
                                      <p:to>
                                        <p:strVal val="visible"/>
                                      </p:to>
                                    </p:set>
                                    <p:anim calcmode="lin" valueType="num">
                                      <p:cBhvr additive="base">
                                        <p:cTn id="13" dur="500" fill="hold"/>
                                        <p:tgtEl>
                                          <p:spTgt spid="307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7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75">
                                            <p:txEl>
                                              <p:pRg st="4" end="4"/>
                                            </p:txEl>
                                          </p:spTgt>
                                        </p:tgtEl>
                                        <p:attrNameLst>
                                          <p:attrName>style.visibility</p:attrName>
                                        </p:attrNameLst>
                                      </p:cBhvr>
                                      <p:to>
                                        <p:strVal val="visible"/>
                                      </p:to>
                                    </p:set>
                                    <p:anim calcmode="lin" valueType="num">
                                      <p:cBhvr additive="base">
                                        <p:cTn id="19" dur="500" fill="hold"/>
                                        <p:tgtEl>
                                          <p:spTgt spid="3075">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7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75">
                                            <p:txEl>
                                              <p:pRg st="6" end="6"/>
                                            </p:txEl>
                                          </p:spTgt>
                                        </p:tgtEl>
                                        <p:attrNameLst>
                                          <p:attrName>style.visibility</p:attrName>
                                        </p:attrNameLst>
                                      </p:cBhvr>
                                      <p:to>
                                        <p:strVal val="visible"/>
                                      </p:to>
                                    </p:set>
                                    <p:anim calcmode="lin" valueType="num">
                                      <p:cBhvr additive="base">
                                        <p:cTn id="25" dur="500" fill="hold"/>
                                        <p:tgtEl>
                                          <p:spTgt spid="3075">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075">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609600" indent="-609600" algn="just">
              <a:lnSpc>
                <a:spcPct val="90000"/>
              </a:lnSpc>
              <a:buFont typeface="Times" charset="0"/>
              <a:buAutoNum type="arabicPeriod"/>
            </a:pPr>
            <a:r>
              <a:rPr lang="en-US" b="0" dirty="0" smtClean="0">
                <a:latin typeface="Times New Roman" pitchFamily="18" charset="0"/>
                <a:cs typeface="Times New Roman" pitchFamily="18" charset="0"/>
              </a:rPr>
              <a:t>Star trails- trails made with time exposure, circular paths that occur because the planet is moving and not stationary.</a:t>
            </a:r>
          </a:p>
          <a:p>
            <a:pPr marL="609600" indent="-609600" algn="just">
              <a:lnSpc>
                <a:spcPct val="90000"/>
              </a:lnSpc>
              <a:buFont typeface="Times" charset="0"/>
              <a:buAutoNum type="arabicPeriod"/>
            </a:pPr>
            <a:r>
              <a:rPr lang="en-US" b="0" dirty="0" smtClean="0">
                <a:latin typeface="Times New Roman" pitchFamily="18" charset="0"/>
                <a:cs typeface="Times New Roman" pitchFamily="18" charset="0"/>
              </a:rPr>
              <a:t>Winds curve because of the Earth’s rotation.</a:t>
            </a:r>
          </a:p>
          <a:p>
            <a:pPr marL="609600" indent="-609600" algn="just">
              <a:lnSpc>
                <a:spcPct val="90000"/>
              </a:lnSpc>
              <a:buFont typeface="Times" charset="0"/>
              <a:buAutoNum type="arabicPeriod"/>
            </a:pPr>
            <a:r>
              <a:rPr lang="en-US" b="0" dirty="0" smtClean="0">
                <a:latin typeface="Times New Roman" pitchFamily="18" charset="0"/>
                <a:cs typeface="Times New Roman" pitchFamily="18" charset="0"/>
              </a:rPr>
              <a:t>Ocean currents curve clockwise in the northern hemisphere, and counterclockwise in the southern hemisphere.</a:t>
            </a:r>
          </a:p>
          <a:p>
            <a:pPr marL="609600" indent="-609600" algn="just">
              <a:lnSpc>
                <a:spcPct val="90000"/>
              </a:lnSpc>
              <a:buFont typeface="Times" charset="0"/>
              <a:buAutoNum type="arabicPeriod"/>
            </a:pPr>
            <a:r>
              <a:rPr lang="en-US" b="0" dirty="0" smtClean="0">
                <a:latin typeface="Times New Roman" pitchFamily="18" charset="0"/>
                <a:cs typeface="Times New Roman" pitchFamily="18" charset="0"/>
              </a:rPr>
              <a:t>The movement of a pendulum. It does not actually move, it is the Earth moving that causes the pendulum to appear to change the direction of its swing.</a:t>
            </a:r>
          </a:p>
          <a:p>
            <a:pPr marL="609600" indent="-609600" algn="just">
              <a:lnSpc>
                <a:spcPct val="90000"/>
              </a:lnSpc>
            </a:pPr>
            <a:endParaRPr lang="en-US" sz="2400" b="0" i="1" dirty="0" smtClean="0">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fld id="{1AB22B66-FD69-4985-A338-1E20EE7EBE84}"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0" dirty="0" smtClean="0">
                <a:latin typeface="+mj-lt"/>
              </a:rPr>
              <a:t>Revolution</a:t>
            </a:r>
          </a:p>
          <a:p>
            <a:pPr>
              <a:buFont typeface="Arial" pitchFamily="34" charset="0"/>
              <a:buChar char="•"/>
            </a:pPr>
            <a:endParaRPr lang="en-US" b="0" dirty="0" smtClean="0">
              <a:latin typeface="+mj-lt"/>
            </a:endParaRPr>
          </a:p>
          <a:p>
            <a:pPr>
              <a:buFont typeface="Arial" pitchFamily="34" charset="0"/>
              <a:buChar char="•"/>
            </a:pPr>
            <a:r>
              <a:rPr lang="en-US" b="0" dirty="0" smtClean="0">
                <a:latin typeface="+mj-lt"/>
              </a:rPr>
              <a:t>The Earth is revolves around the sun (orbit of the sun)</a:t>
            </a:r>
          </a:p>
          <a:p>
            <a:pPr>
              <a:buFont typeface="Arial" pitchFamily="34" charset="0"/>
              <a:buChar char="•"/>
            </a:pPr>
            <a:r>
              <a:rPr lang="en-US" b="0" dirty="0" smtClean="0">
                <a:latin typeface="+mj-lt"/>
              </a:rPr>
              <a:t>One full revolution takes 365</a:t>
            </a:r>
            <a:r>
              <a:rPr lang="en-US" sz="1600" b="0" dirty="0" smtClean="0">
                <a:latin typeface="+mj-lt"/>
              </a:rPr>
              <a:t>1</a:t>
            </a:r>
            <a:r>
              <a:rPr lang="en-US" sz="1400" b="0" dirty="0" smtClean="0">
                <a:latin typeface="+mj-lt"/>
              </a:rPr>
              <a:t>/4 days </a:t>
            </a:r>
            <a:r>
              <a:rPr lang="en-US" sz="2400" b="0" dirty="0" smtClean="0">
                <a:latin typeface="+mj-lt"/>
              </a:rPr>
              <a:t>(1year)</a:t>
            </a:r>
          </a:p>
          <a:p>
            <a:pPr>
              <a:buFont typeface="Arial" pitchFamily="34" charset="0"/>
              <a:buChar char="•"/>
            </a:pPr>
            <a:endParaRPr lang="en-US" sz="2400" b="0" dirty="0" smtClean="0">
              <a:latin typeface="+mj-lt"/>
            </a:endParaRPr>
          </a:p>
          <a:p>
            <a:r>
              <a:rPr lang="en-US" b="0" dirty="0" smtClean="0">
                <a:solidFill>
                  <a:srgbClr val="FF0000"/>
                </a:solidFill>
                <a:latin typeface="+mj-lt"/>
              </a:rPr>
              <a:t>What is the effects of revolution?</a:t>
            </a:r>
          </a:p>
          <a:p>
            <a:endParaRPr lang="en-US" dirty="0"/>
          </a:p>
        </p:txBody>
      </p:sp>
      <p:sp>
        <p:nvSpPr>
          <p:cNvPr id="4" name="Date Placeholder 3"/>
          <p:cNvSpPr>
            <a:spLocks noGrp="1"/>
          </p:cNvSpPr>
          <p:nvPr>
            <p:ph type="dt" sz="half" idx="10"/>
          </p:nvPr>
        </p:nvSpPr>
        <p:spPr/>
        <p:txBody>
          <a:bodyPr/>
          <a:lstStyle/>
          <a:p>
            <a:fld id="{6BBB4043-D689-437D-8ECF-DA5F858AFC9C}"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
            <a:ext cx="6934200" cy="712788"/>
          </a:xfrm>
        </p:spPr>
        <p:txBody>
          <a:bodyPr/>
          <a:lstStyle/>
          <a:p>
            <a:r>
              <a:rPr lang="en-US" b="0" dirty="0" smtClean="0">
                <a:solidFill>
                  <a:schemeClr val="tx1"/>
                </a:solidFill>
              </a:rPr>
              <a:t/>
            </a:r>
            <a:br>
              <a:rPr lang="en-US" b="0" dirty="0" smtClean="0">
                <a:solidFill>
                  <a:schemeClr val="tx1"/>
                </a:solidFill>
              </a:rPr>
            </a:br>
            <a:r>
              <a:rPr lang="en-US" sz="3200" b="0" dirty="0" smtClean="0">
                <a:solidFill>
                  <a:schemeClr val="tx1"/>
                </a:solidFill>
                <a:latin typeface="Times New Roman" pitchFamily="18" charset="0"/>
                <a:cs typeface="Times New Roman" pitchFamily="18" charset="0"/>
              </a:rPr>
              <a:t>Drainage </a:t>
            </a:r>
            <a:r>
              <a:rPr lang="en-US" sz="3200" b="0" dirty="0">
                <a:solidFill>
                  <a:schemeClr val="tx1"/>
                </a:solidFill>
                <a:latin typeface="Times New Roman" pitchFamily="18" charset="0"/>
                <a:cs typeface="Times New Roman" pitchFamily="18" charset="0"/>
              </a:rPr>
              <a:t>Systems</a:t>
            </a:r>
            <a:br>
              <a:rPr lang="en-US" sz="3200" b="0" dirty="0">
                <a:solidFill>
                  <a:schemeClr val="tx1"/>
                </a:solidFill>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76200" y="900113"/>
            <a:ext cx="8991600" cy="5576887"/>
          </a:xfrm>
        </p:spPr>
        <p:txBody>
          <a:bodyPr/>
          <a:lstStyle/>
          <a:p>
            <a:endParaRPr lang="en-US" sz="2400" b="0" dirty="0" smtClean="0">
              <a:latin typeface="+mj-lt"/>
            </a:endParaRPr>
          </a:p>
          <a:p>
            <a:endParaRPr lang="en-US" sz="2400" b="0" dirty="0" smtClean="0">
              <a:solidFill>
                <a:schemeClr val="tx1"/>
              </a:solidFill>
              <a:latin typeface="+mj-lt"/>
            </a:endParaRPr>
          </a:p>
        </p:txBody>
      </p:sp>
      <p:sp>
        <p:nvSpPr>
          <p:cNvPr id="4" name="Date Placeholder 3"/>
          <p:cNvSpPr>
            <a:spLocks noGrp="1"/>
          </p:cNvSpPr>
          <p:nvPr>
            <p:ph type="dt" sz="half" idx="10"/>
          </p:nvPr>
        </p:nvSpPr>
        <p:spPr/>
        <p:txBody>
          <a:bodyPr/>
          <a:lstStyle/>
          <a:p>
            <a:fld id="{5B86ED12-95EF-4618-BCFC-2CB972748B10}"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228600" y="1143000"/>
            <a:ext cx="8763000" cy="3046988"/>
          </a:xfrm>
          <a:prstGeom prst="rect">
            <a:avLst/>
          </a:prstGeom>
        </p:spPr>
        <p:txBody>
          <a:bodyPr wrap="square">
            <a:spAutoFit/>
          </a:bodyPr>
          <a:lstStyle/>
          <a:p>
            <a:pPr marL="342900" indent="-342900">
              <a:buFont typeface="Wingdings" pitchFamily="2" charset="2"/>
              <a:buChar char="v"/>
            </a:pPr>
            <a:r>
              <a:rPr lang="en-US" sz="2400" dirty="0">
                <a:solidFill>
                  <a:srgbClr val="C00000"/>
                </a:solidFill>
                <a:latin typeface="Times New Roman" pitchFamily="18" charset="0"/>
                <a:cs typeface="Times New Roman" pitchFamily="18" charset="0"/>
              </a:rPr>
              <a:t>River Drainage </a:t>
            </a:r>
            <a:r>
              <a:rPr lang="en-US" sz="2400" dirty="0" smtClean="0">
                <a:solidFill>
                  <a:srgbClr val="C00000"/>
                </a:solidFill>
                <a:latin typeface="Times New Roman" pitchFamily="18" charset="0"/>
                <a:cs typeface="Times New Roman" pitchFamily="18" charset="0"/>
              </a:rPr>
              <a:t>Basins: </a:t>
            </a:r>
            <a:r>
              <a:rPr lang="en-US" sz="2400" dirty="0" smtClean="0">
                <a:solidFill>
                  <a:schemeClr val="tx1"/>
                </a:solidFill>
                <a:latin typeface="Times New Roman" pitchFamily="18" charset="0"/>
                <a:cs typeface="Times New Roman" pitchFamily="18" charset="0"/>
              </a:rPr>
              <a:t>is </a:t>
            </a:r>
            <a:r>
              <a:rPr lang="en-US" sz="2400" dirty="0">
                <a:solidFill>
                  <a:schemeClr val="tx1"/>
                </a:solidFill>
                <a:latin typeface="Times New Roman" pitchFamily="18" charset="0"/>
                <a:cs typeface="Times New Roman" pitchFamily="18" charset="0"/>
              </a:rPr>
              <a:t>an area drained by a river and all of its tributaries. </a:t>
            </a:r>
            <a:endParaRPr lang="en-US" sz="2400" dirty="0" smtClean="0">
              <a:solidFill>
                <a:schemeClr val="tx1"/>
              </a:solidFill>
              <a:latin typeface="Times New Roman" pitchFamily="18" charset="0"/>
              <a:cs typeface="Times New Roman" pitchFamily="18" charset="0"/>
            </a:endParaRPr>
          </a:p>
          <a:p>
            <a:pPr marL="342900" indent="-342900">
              <a:buFont typeface="Wingdings" pitchFamily="2" charset="2"/>
              <a:buChar char="v"/>
            </a:pPr>
            <a:r>
              <a:rPr lang="en-US" sz="2400" dirty="0" smtClean="0">
                <a:solidFill>
                  <a:srgbClr val="C00000"/>
                </a:solidFill>
                <a:latin typeface="Times New Roman" pitchFamily="18" charset="0"/>
                <a:cs typeface="Times New Roman" pitchFamily="18" charset="0"/>
              </a:rPr>
              <a:t>Watershed:</a:t>
            </a:r>
            <a:r>
              <a:rPr lang="en-US" sz="2400" dirty="0" smtClean="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is </a:t>
            </a:r>
            <a:r>
              <a:rPr lang="en-US" sz="2400" dirty="0" smtClean="0">
                <a:solidFill>
                  <a:schemeClr val="tx1"/>
                </a:solidFill>
                <a:latin typeface="Times New Roman" pitchFamily="18" charset="0"/>
                <a:cs typeface="Times New Roman" pitchFamily="18" charset="0"/>
              </a:rPr>
              <a:t>a </a:t>
            </a:r>
            <a:r>
              <a:rPr lang="en-US" sz="2400" dirty="0">
                <a:solidFill>
                  <a:schemeClr val="tx1"/>
                </a:solidFill>
                <a:latin typeface="Times New Roman" pitchFamily="18" charset="0"/>
                <a:cs typeface="Times New Roman" pitchFamily="18" charset="0"/>
              </a:rPr>
              <a:t>smaller area of land that drains to a smaller stream, lake or wetland</a:t>
            </a:r>
          </a:p>
          <a:p>
            <a:pPr marL="1085850" lvl="1" indent="-342900">
              <a:buFont typeface="Wingdings" pitchFamily="2" charset="2"/>
              <a:buChar char="Ø"/>
            </a:pPr>
            <a:r>
              <a:rPr lang="en-US" sz="2400" dirty="0">
                <a:solidFill>
                  <a:schemeClr val="tx1"/>
                </a:solidFill>
                <a:latin typeface="Times New Roman" pitchFamily="18" charset="0"/>
                <a:cs typeface="Times New Roman" pitchFamily="18" charset="0"/>
              </a:rPr>
              <a:t>Both river basins and watersheds are areas of land that drain to a particular water body, such as a lake, stream, river</a:t>
            </a:r>
          </a:p>
          <a:p>
            <a:pPr marL="1085850" lvl="1" indent="-342900">
              <a:buFont typeface="Wingdings" pitchFamily="2" charset="2"/>
              <a:buChar char="Ø"/>
            </a:pPr>
            <a:r>
              <a:rPr lang="en-US" sz="2400" dirty="0" smtClean="0">
                <a:solidFill>
                  <a:schemeClr val="tx1"/>
                </a:solidFill>
                <a:latin typeface="Times New Roman" pitchFamily="18" charset="0"/>
                <a:cs typeface="Times New Roman" pitchFamily="18" charset="0"/>
              </a:rPr>
              <a:t>A </a:t>
            </a:r>
            <a:r>
              <a:rPr lang="en-US" sz="2400" dirty="0">
                <a:solidFill>
                  <a:schemeClr val="tx1"/>
                </a:solidFill>
                <a:latin typeface="Times New Roman" pitchFamily="18" charset="0"/>
                <a:cs typeface="Times New Roman" pitchFamily="18" charset="0"/>
              </a:rPr>
              <a:t>river basin is made up of many different watersheds. There are many smaller watersheds within a river basin</a:t>
            </a:r>
            <a:r>
              <a:rPr lang="en-US" dirty="0"/>
              <a:t>.</a:t>
            </a:r>
          </a:p>
        </p:txBody>
      </p:sp>
      <p:sp>
        <p:nvSpPr>
          <p:cNvPr id="6" name="Rectangle 5"/>
          <p:cNvSpPr/>
          <p:nvPr/>
        </p:nvSpPr>
        <p:spPr>
          <a:xfrm>
            <a:off x="228600" y="4419600"/>
            <a:ext cx="8763000" cy="1200329"/>
          </a:xfrm>
          <a:prstGeom prst="rect">
            <a:avLst/>
          </a:prstGeom>
        </p:spPr>
        <p:txBody>
          <a:bodyPr wrap="square">
            <a:spAutoFit/>
          </a:bodyPr>
          <a:lstStyle/>
          <a:p>
            <a:pPr marL="342900" indent="-342900">
              <a:lnSpc>
                <a:spcPct val="150000"/>
              </a:lnSpc>
              <a:buFont typeface="Wingdings" pitchFamily="2" charset="2"/>
              <a:buChar char="v"/>
            </a:pPr>
            <a:r>
              <a:rPr lang="en-US" sz="2400" dirty="0" smtClean="0">
                <a:solidFill>
                  <a:srgbClr val="C00000"/>
                </a:solidFill>
                <a:latin typeface="Times New Roman" pitchFamily="18" charset="0"/>
                <a:cs typeface="Times New Roman" pitchFamily="18" charset="0"/>
              </a:rPr>
              <a:t>Catchment area (water contributing area</a:t>
            </a:r>
            <a:r>
              <a:rPr lang="en-US" sz="2400" dirty="0" smtClean="0">
                <a:solidFill>
                  <a:schemeClr val="tx1"/>
                </a:solidFill>
                <a:latin typeface="Times New Roman" pitchFamily="18" charset="0"/>
                <a:cs typeface="Times New Roman" pitchFamily="18" charset="0"/>
              </a:rPr>
              <a:t>): an area of land where water collects when it rains. Often bounded by hills</a:t>
            </a:r>
            <a:endParaRPr lang="en-US" sz="24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611313"/>
            <a:ext cx="8228013" cy="4560887"/>
          </a:xfrm>
        </p:spPr>
        <p:txBody>
          <a:bodyPr/>
          <a:lstStyle/>
          <a:p>
            <a:r>
              <a:rPr lang="en-US" b="0" dirty="0" smtClean="0">
                <a:solidFill>
                  <a:srgbClr val="FF0000"/>
                </a:solidFill>
                <a:latin typeface="+mj-lt"/>
              </a:rPr>
              <a:t>Revolution effects</a:t>
            </a:r>
          </a:p>
          <a:p>
            <a:pPr>
              <a:buFont typeface="Arial" pitchFamily="34" charset="0"/>
              <a:buChar char="•"/>
            </a:pPr>
            <a:r>
              <a:rPr lang="en-US" b="0" dirty="0" smtClean="0">
                <a:latin typeface="+mj-lt"/>
              </a:rPr>
              <a:t>Occurrence of Seasons</a:t>
            </a:r>
          </a:p>
          <a:p>
            <a:pPr>
              <a:buFont typeface="Arial" pitchFamily="34" charset="0"/>
              <a:buChar char="•"/>
            </a:pPr>
            <a:r>
              <a:rPr lang="en-US" b="0" dirty="0" smtClean="0">
                <a:latin typeface="+mj-lt"/>
              </a:rPr>
              <a:t>Variation in the length of days and night</a:t>
            </a:r>
          </a:p>
          <a:p>
            <a:pPr>
              <a:buFont typeface="Arial" pitchFamily="34" charset="0"/>
              <a:buChar char="•"/>
            </a:pPr>
            <a:endParaRPr lang="en-US" b="0" dirty="0" smtClean="0">
              <a:latin typeface="+mj-lt"/>
            </a:endParaRPr>
          </a:p>
          <a:p>
            <a:pPr marL="609600" indent="-609600"/>
            <a:r>
              <a:rPr lang="en-US" b="0" dirty="0" smtClean="0">
                <a:latin typeface="+mj-lt"/>
              </a:rPr>
              <a:t> </a:t>
            </a:r>
            <a:r>
              <a:rPr lang="en-US" i="1" dirty="0" smtClean="0">
                <a:latin typeface="Arial" pitchFamily="34" charset="0"/>
                <a:cs typeface="Arial" pitchFamily="34" charset="0"/>
              </a:rPr>
              <a:t>Why vary seasons?</a:t>
            </a:r>
          </a:p>
          <a:p>
            <a:pPr marL="609600" indent="-609600">
              <a:buFontTx/>
              <a:buAutoNum type="arabicPeriod"/>
            </a:pPr>
            <a:r>
              <a:rPr lang="en-US" dirty="0" smtClean="0">
                <a:latin typeface="Arial" pitchFamily="34" charset="0"/>
                <a:cs typeface="Arial" pitchFamily="34" charset="0"/>
              </a:rPr>
              <a:t>The angle of the sun’s rays</a:t>
            </a:r>
          </a:p>
          <a:p>
            <a:pPr marL="609600" indent="-609600">
              <a:buFontTx/>
              <a:buAutoNum type="arabicPeriod"/>
            </a:pPr>
            <a:r>
              <a:rPr lang="en-US" dirty="0" smtClean="0">
                <a:latin typeface="Arial" pitchFamily="34" charset="0"/>
                <a:cs typeface="Arial" pitchFamily="34" charset="0"/>
              </a:rPr>
              <a:t>The length of the days</a:t>
            </a:r>
          </a:p>
          <a:p>
            <a:pPr>
              <a:buFont typeface="Arial" pitchFamily="34" charset="0"/>
              <a:buChar char="•"/>
            </a:pPr>
            <a:endParaRPr lang="en-US" b="0" dirty="0">
              <a:latin typeface="+mj-lt"/>
            </a:endParaRPr>
          </a:p>
        </p:txBody>
      </p:sp>
      <p:sp>
        <p:nvSpPr>
          <p:cNvPr id="4" name="Date Placeholder 3"/>
          <p:cNvSpPr>
            <a:spLocks noGrp="1"/>
          </p:cNvSpPr>
          <p:nvPr>
            <p:ph type="dt" sz="half" idx="10"/>
          </p:nvPr>
        </p:nvSpPr>
        <p:spPr/>
        <p:txBody>
          <a:bodyPr/>
          <a:lstStyle/>
          <a:p>
            <a:fld id="{370FD8D6-35BF-4D2A-AB75-69AA667195A8}"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125" name="Picture 5" descr="images 8                                                       00021D99Macintosh HD                   B746699A:"/>
          <p:cNvPicPr>
            <a:picLocks noChangeAspect="1" noChangeArrowheads="1"/>
          </p:cNvPicPr>
          <p:nvPr/>
        </p:nvPicPr>
        <p:blipFill>
          <a:blip r:embed="rId3" cstate="print"/>
          <a:srcRect/>
          <a:stretch>
            <a:fillRect/>
          </a:stretch>
        </p:blipFill>
        <p:spPr bwMode="auto">
          <a:xfrm>
            <a:off x="6477000" y="685799"/>
            <a:ext cx="2667000" cy="1846385"/>
          </a:xfrm>
          <a:prstGeom prst="rect">
            <a:avLst/>
          </a:prstGeom>
          <a:noFill/>
          <a:ln w="9525">
            <a:noFill/>
            <a:miter lim="800000"/>
            <a:headEnd/>
            <a:tailEnd/>
          </a:ln>
        </p:spPr>
      </p:pic>
      <p:sp>
        <p:nvSpPr>
          <p:cNvPr id="5122" name="Rectangle 2"/>
          <p:cNvSpPr>
            <a:spLocks noGrp="1" noChangeArrowheads="1"/>
          </p:cNvSpPr>
          <p:nvPr>
            <p:ph type="title"/>
          </p:nvPr>
        </p:nvSpPr>
        <p:spPr>
          <a:xfrm>
            <a:off x="457200" y="228600"/>
            <a:ext cx="7772400" cy="685800"/>
          </a:xfrm>
        </p:spPr>
        <p:txBody>
          <a:bodyPr>
            <a:normAutofit/>
          </a:bodyPr>
          <a:lstStyle/>
          <a:p>
            <a:pPr eaLnBrk="1" hangingPunct="1"/>
            <a:r>
              <a:rPr lang="en-US" dirty="0" smtClean="0">
                <a:latin typeface="Arial" pitchFamily="34" charset="0"/>
                <a:cs typeface="Arial" pitchFamily="34" charset="0"/>
              </a:rPr>
              <a:t>Seasons</a:t>
            </a:r>
          </a:p>
        </p:txBody>
      </p:sp>
      <p:pic>
        <p:nvPicPr>
          <p:cNvPr id="5124" name="Picture 4" descr="images 9                                                       00021D99Macintosh HD                   B746699A:"/>
          <p:cNvPicPr>
            <a:picLocks noChangeAspect="1" noChangeArrowheads="1"/>
          </p:cNvPicPr>
          <p:nvPr/>
        </p:nvPicPr>
        <p:blipFill>
          <a:blip r:embed="rId4" cstate="print"/>
          <a:srcRect/>
          <a:stretch>
            <a:fillRect/>
          </a:stretch>
        </p:blipFill>
        <p:spPr bwMode="auto">
          <a:xfrm>
            <a:off x="5943600" y="4495800"/>
            <a:ext cx="3200400" cy="2362200"/>
          </a:xfrm>
          <a:prstGeom prst="rect">
            <a:avLst/>
          </a:prstGeom>
          <a:noFill/>
          <a:ln w="9525">
            <a:noFill/>
            <a:miter lim="800000"/>
            <a:headEnd/>
            <a:tailEnd/>
          </a:ln>
        </p:spPr>
      </p:pic>
      <p:sp>
        <p:nvSpPr>
          <p:cNvPr id="5123" name="Rectangle 3"/>
          <p:cNvSpPr>
            <a:spLocks noGrp="1" noChangeArrowheads="1"/>
          </p:cNvSpPr>
          <p:nvPr>
            <p:ph type="body" idx="1"/>
          </p:nvPr>
        </p:nvSpPr>
        <p:spPr>
          <a:xfrm>
            <a:off x="304800" y="914400"/>
            <a:ext cx="8610600" cy="5943600"/>
          </a:xfrm>
        </p:spPr>
        <p:txBody>
          <a:bodyPr>
            <a:noAutofit/>
          </a:bodyPr>
          <a:lstStyle/>
          <a:p>
            <a:pPr marL="609600" indent="-609600" eaLnBrk="1" hangingPunct="1">
              <a:buNone/>
            </a:pPr>
            <a:endParaRPr lang="en-US" sz="2400" dirty="0" smtClean="0">
              <a:latin typeface="Arial" pitchFamily="34" charset="0"/>
              <a:cs typeface="Arial" pitchFamily="34" charset="0"/>
            </a:endParaRPr>
          </a:p>
          <a:p>
            <a:pPr marL="609600" indent="-609600" eaLnBrk="1" hangingPunct="1">
              <a:buFontTx/>
              <a:buNone/>
            </a:pPr>
            <a:endParaRPr lang="en-US" sz="2400" b="1" i="1" dirty="0" smtClean="0">
              <a:latin typeface="Arial" pitchFamily="34" charset="0"/>
              <a:cs typeface="Arial" pitchFamily="34" charset="0"/>
            </a:endParaRPr>
          </a:p>
          <a:p>
            <a:pPr marL="609600" indent="-609600" eaLnBrk="1" hangingPunct="1">
              <a:buFontTx/>
              <a:buNone/>
            </a:pPr>
            <a:endParaRPr lang="en-US" sz="2400" i="1" dirty="0" smtClean="0">
              <a:latin typeface="Arial" pitchFamily="34" charset="0"/>
              <a:cs typeface="Arial" pitchFamily="34" charset="0"/>
            </a:endParaRPr>
          </a:p>
          <a:p>
            <a:pPr marL="609600" indent="-609600" eaLnBrk="1" hangingPunct="1">
              <a:buFontTx/>
              <a:buNone/>
            </a:pPr>
            <a:r>
              <a:rPr lang="en-US" sz="2400" b="1" i="1" dirty="0" smtClean="0">
                <a:latin typeface="Arial" pitchFamily="34" charset="0"/>
                <a:cs typeface="Arial" pitchFamily="34" charset="0"/>
              </a:rPr>
              <a:t>In Summer (in the Northern Hemisphere), we get high angle sun and the days are longer since sun is located above the equator. </a:t>
            </a:r>
          </a:p>
          <a:p>
            <a:pPr marL="609600" indent="-609600" eaLnBrk="1" hangingPunct="1">
              <a:buFontTx/>
              <a:buNone/>
            </a:pPr>
            <a:endParaRPr lang="en-US" sz="2400" b="1" i="1" dirty="0" smtClean="0">
              <a:latin typeface="Arial" pitchFamily="34" charset="0"/>
              <a:cs typeface="Arial" pitchFamily="34" charset="0"/>
            </a:endParaRPr>
          </a:p>
          <a:p>
            <a:pPr marL="609600" indent="-609600" eaLnBrk="1" hangingPunct="1">
              <a:buFontTx/>
              <a:buNone/>
            </a:pPr>
            <a:r>
              <a:rPr lang="en-US" sz="2400" b="1" i="1" dirty="0" smtClean="0">
                <a:latin typeface="Arial" pitchFamily="34" charset="0"/>
                <a:cs typeface="Arial" pitchFamily="34" charset="0"/>
              </a:rPr>
              <a:t>In the Winter (in the northern hemisphere), the Sun will be in the southern hemisphere and the days are shorter in NH. </a:t>
            </a:r>
          </a:p>
          <a:p>
            <a:pPr marL="609600" indent="-609600">
              <a:buNone/>
            </a:pPr>
            <a:r>
              <a:rPr lang="en-US" sz="2400" dirty="0" smtClean="0">
                <a:latin typeface="Times New Roman" charset="0"/>
              </a:rPr>
              <a:t>.</a:t>
            </a:r>
          </a:p>
          <a:p>
            <a:pPr marL="609600" indent="-609600" eaLnBrk="1" hangingPunct="1">
              <a:buFontTx/>
              <a:buNone/>
            </a:pPr>
            <a:endParaRPr lang="en-US" sz="2400" b="1" i="1" dirty="0" smtClean="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3">
                                            <p:txEl>
                                              <p:pRg st="3" end="3"/>
                                            </p:txEl>
                                          </p:spTgt>
                                        </p:tgtEl>
                                        <p:attrNameLst>
                                          <p:attrName>style.visibility</p:attrName>
                                        </p:attrNameLst>
                                      </p:cBhvr>
                                      <p:to>
                                        <p:strVal val="visible"/>
                                      </p:to>
                                    </p:set>
                                    <p:anim calcmode="lin" valueType="num">
                                      <p:cBhvr additive="base">
                                        <p:cTn id="7" dur="500" fill="hold"/>
                                        <p:tgtEl>
                                          <p:spTgt spid="5123">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2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23">
                                            <p:txEl>
                                              <p:pRg st="5" end="5"/>
                                            </p:txEl>
                                          </p:spTgt>
                                        </p:tgtEl>
                                        <p:attrNameLst>
                                          <p:attrName>style.visibility</p:attrName>
                                        </p:attrNameLst>
                                      </p:cBhvr>
                                      <p:to>
                                        <p:strVal val="visible"/>
                                      </p:to>
                                    </p:set>
                                    <p:anim calcmode="lin" valueType="num">
                                      <p:cBhvr additive="base">
                                        <p:cTn id="13" dur="500" fill="hold"/>
                                        <p:tgtEl>
                                          <p:spTgt spid="5123">
                                            <p:txEl>
                                              <p:pRg st="5" end="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12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123">
                                            <p:txEl>
                                              <p:pRg st="6" end="6"/>
                                            </p:txEl>
                                          </p:spTgt>
                                        </p:tgtEl>
                                        <p:attrNameLst>
                                          <p:attrName>style.visibility</p:attrName>
                                        </p:attrNameLst>
                                      </p:cBhvr>
                                      <p:to>
                                        <p:strVal val="visible"/>
                                      </p:to>
                                    </p:set>
                                    <p:anim calcmode="lin" valueType="num">
                                      <p:cBhvr additive="base">
                                        <p:cTn id="19" dur="500" fill="hold"/>
                                        <p:tgtEl>
                                          <p:spTgt spid="5123">
                                            <p:txEl>
                                              <p:pRg st="6" end="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12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solidFill>
                  <a:srgbClr val="FF0000"/>
                </a:solidFill>
                <a:latin typeface="+mj-lt"/>
              </a:rPr>
              <a:t>Solstice</a:t>
            </a:r>
            <a:r>
              <a:rPr lang="en-US" b="0" dirty="0" smtClean="0">
                <a:latin typeface="+mj-lt"/>
              </a:rPr>
              <a:t> is an event when the overhead sun appears to cross northern or southern points relative to the celestial equator resulting in unequal length of days and nights in the hemispheres. Both hemispheres during this event has either the most or least sunlight of the year. </a:t>
            </a:r>
          </a:p>
          <a:p>
            <a:pPr algn="just">
              <a:lnSpc>
                <a:spcPct val="80000"/>
              </a:lnSpc>
            </a:pPr>
            <a:r>
              <a:rPr lang="en-US" dirty="0" smtClean="0">
                <a:solidFill>
                  <a:srgbClr val="FF0000"/>
                </a:solidFill>
                <a:latin typeface="+mj-lt"/>
              </a:rPr>
              <a:t>Equinox: </a:t>
            </a:r>
          </a:p>
          <a:p>
            <a:pPr algn="just">
              <a:lnSpc>
                <a:spcPct val="80000"/>
              </a:lnSpc>
            </a:pPr>
            <a:r>
              <a:rPr lang="en-US" b="0" dirty="0" smtClean="0">
                <a:solidFill>
                  <a:srgbClr val="3333CC"/>
                </a:solidFill>
                <a:latin typeface="+mj-lt"/>
              </a:rPr>
              <a:t> </a:t>
            </a:r>
            <a:r>
              <a:rPr lang="en-US" b="0" dirty="0" smtClean="0">
                <a:solidFill>
                  <a:schemeClr val="tx1"/>
                </a:solidFill>
                <a:latin typeface="+mj-lt"/>
              </a:rPr>
              <a:t>     An equinox is the instant of time when the sun strikes the plane of the Earth's equator. During this passage the length of day and night are equal. </a:t>
            </a:r>
          </a:p>
          <a:p>
            <a:pPr algn="just"/>
            <a:endParaRPr lang="en-US" b="0" dirty="0">
              <a:latin typeface="+mj-lt"/>
            </a:endParaRPr>
          </a:p>
        </p:txBody>
      </p:sp>
      <p:sp>
        <p:nvSpPr>
          <p:cNvPr id="4" name="Date Placeholder 3"/>
          <p:cNvSpPr>
            <a:spLocks noGrp="1"/>
          </p:cNvSpPr>
          <p:nvPr>
            <p:ph type="dt" sz="half" idx="10"/>
          </p:nvPr>
        </p:nvSpPr>
        <p:spPr/>
        <p:txBody>
          <a:bodyPr/>
          <a:lstStyle/>
          <a:p>
            <a:fld id="{A3716DE1-167A-47DD-97C9-AF7130007224}"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00113"/>
            <a:ext cx="8228013" cy="5957887"/>
          </a:xfrm>
        </p:spPr>
        <p:txBody>
          <a:bodyPr/>
          <a:lstStyle/>
          <a:p>
            <a:pPr algn="just"/>
            <a:r>
              <a:rPr lang="en-US" sz="2400" dirty="0" smtClean="0">
                <a:latin typeface="+mj-lt"/>
              </a:rPr>
              <a:t>The summer Solstice</a:t>
            </a:r>
            <a:r>
              <a:rPr lang="en-US" sz="2400" b="0" dirty="0" smtClean="0">
                <a:latin typeface="+mj-lt"/>
              </a:rPr>
              <a:t>: </a:t>
            </a:r>
            <a:r>
              <a:rPr lang="en-US" sz="2400" b="0" dirty="0" smtClean="0">
                <a:solidFill>
                  <a:schemeClr val="tx1"/>
                </a:solidFill>
                <a:latin typeface="+mj-lt"/>
              </a:rPr>
              <a:t>On June 21st, the NH has maximum tilt towards the sun experiencing </a:t>
            </a:r>
            <a:r>
              <a:rPr lang="en-US" sz="2400" dirty="0" smtClean="0">
                <a:solidFill>
                  <a:schemeClr val="tx1"/>
                </a:solidFill>
                <a:latin typeface="+mj-lt"/>
              </a:rPr>
              <a:t>longest daylight </a:t>
            </a:r>
            <a:r>
              <a:rPr lang="en-US" sz="2400" b="0" dirty="0" smtClean="0">
                <a:solidFill>
                  <a:schemeClr val="tx1"/>
                </a:solidFill>
                <a:latin typeface="+mj-lt"/>
              </a:rPr>
              <a:t>of the year. It is the astronomical first day of summer in the Northern Hemisphere. The sun is at its highest position in the noonday sky, directly above 23 ½ in the Tropic of Cancer. </a:t>
            </a:r>
          </a:p>
          <a:p>
            <a:pPr algn="just"/>
            <a:endParaRPr lang="en-US" sz="2400" b="0" dirty="0" smtClean="0">
              <a:solidFill>
                <a:schemeClr val="tx1"/>
              </a:solidFill>
              <a:latin typeface="+mj-lt"/>
            </a:endParaRPr>
          </a:p>
          <a:p>
            <a:pPr algn="just"/>
            <a:r>
              <a:rPr lang="en-US" sz="2400" b="0" dirty="0" smtClean="0">
                <a:latin typeface="+mj-lt"/>
              </a:rPr>
              <a:t> </a:t>
            </a:r>
            <a:r>
              <a:rPr lang="en-US" sz="2400" dirty="0" smtClean="0">
                <a:latin typeface="+mj-lt"/>
              </a:rPr>
              <a:t>The winter solstice: </a:t>
            </a:r>
            <a:r>
              <a:rPr lang="en-US" sz="2400" b="0" dirty="0" smtClean="0">
                <a:solidFill>
                  <a:schemeClr val="tx1"/>
                </a:solidFill>
                <a:latin typeface="+mj-lt"/>
              </a:rPr>
              <a:t>22nd of December is the day when the maximum southward inclination is attained in the Southern Hemisphere. In this event the sun travels shortest length causing longest night and shortest daylight. In the Northern Hemisphere, it occurs when the sun is directly over the Tropic of Capricorn, which is located at 23 ½ ° south of the equator. </a:t>
            </a:r>
            <a:endParaRPr lang="en-US" sz="2400" b="0" dirty="0">
              <a:solidFill>
                <a:schemeClr val="tx1"/>
              </a:solidFill>
              <a:latin typeface="+mj-lt"/>
            </a:endParaRPr>
          </a:p>
        </p:txBody>
      </p:sp>
      <p:sp>
        <p:nvSpPr>
          <p:cNvPr id="4" name="Date Placeholder 3"/>
          <p:cNvSpPr>
            <a:spLocks noGrp="1"/>
          </p:cNvSpPr>
          <p:nvPr>
            <p:ph type="dt" sz="half" idx="10"/>
          </p:nvPr>
        </p:nvSpPr>
        <p:spPr/>
        <p:txBody>
          <a:bodyPr/>
          <a:lstStyle/>
          <a:p>
            <a:fld id="{F6F5D039-09EC-4DC0-9850-D10C82841169}"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0"/>
            <a:ext cx="8229600" cy="609600"/>
          </a:xfrm>
        </p:spPr>
        <p:txBody>
          <a:bodyPr>
            <a:normAutofit/>
          </a:bodyPr>
          <a:lstStyle/>
          <a:p>
            <a:pPr eaLnBrk="1" hangingPunct="1"/>
            <a:r>
              <a:rPr lang="en-US" sz="3200" b="1" dirty="0" smtClean="0">
                <a:latin typeface="Times New Roman" charset="0"/>
              </a:rPr>
              <a:t>Solstices and Equinoxes</a:t>
            </a:r>
          </a:p>
        </p:txBody>
      </p:sp>
      <p:sp>
        <p:nvSpPr>
          <p:cNvPr id="6147" name="Rectangle 3"/>
          <p:cNvSpPr>
            <a:spLocks noGrp="1" noChangeArrowheads="1"/>
          </p:cNvSpPr>
          <p:nvPr>
            <p:ph type="body" idx="1"/>
          </p:nvPr>
        </p:nvSpPr>
        <p:spPr>
          <a:xfrm>
            <a:off x="0" y="762000"/>
            <a:ext cx="8686800" cy="6096000"/>
          </a:xfrm>
        </p:spPr>
        <p:txBody>
          <a:bodyPr/>
          <a:lstStyle/>
          <a:p>
            <a:pPr algn="just" eaLnBrk="1" hangingPunct="1">
              <a:lnSpc>
                <a:spcPct val="80000"/>
              </a:lnSpc>
            </a:pPr>
            <a:r>
              <a:rPr lang="en-US" sz="2800" b="1" dirty="0" smtClean="0">
                <a:solidFill>
                  <a:srgbClr val="3333CC"/>
                </a:solidFill>
                <a:latin typeface="Times New Roman" charset="0"/>
              </a:rPr>
              <a:t>Equinox:</a:t>
            </a:r>
            <a:r>
              <a:rPr lang="en-US" sz="2800" dirty="0" smtClean="0">
                <a:solidFill>
                  <a:srgbClr val="3333CC"/>
                </a:solidFill>
                <a:latin typeface="Times New Roman" charset="0"/>
              </a:rPr>
              <a:t> </a:t>
            </a:r>
          </a:p>
          <a:p>
            <a:pPr algn="just">
              <a:lnSpc>
                <a:spcPct val="80000"/>
              </a:lnSpc>
            </a:pPr>
            <a:r>
              <a:rPr lang="en-US" sz="2800" dirty="0">
                <a:solidFill>
                  <a:srgbClr val="3333CC"/>
                </a:solidFill>
                <a:latin typeface="Times New Roman" charset="0"/>
              </a:rPr>
              <a:t> </a:t>
            </a:r>
            <a:r>
              <a:rPr lang="en-US" sz="2800" dirty="0" smtClean="0">
                <a:solidFill>
                  <a:schemeClr val="tx1"/>
                </a:solidFill>
                <a:latin typeface="+mj-lt"/>
              </a:rPr>
              <a:t>     </a:t>
            </a:r>
            <a:r>
              <a:rPr lang="en-US" dirty="0" smtClean="0">
                <a:solidFill>
                  <a:schemeClr val="tx1"/>
                </a:solidFill>
                <a:latin typeface="+mj-lt"/>
              </a:rPr>
              <a:t>An equinox is the instant of time when the sun strikes the plane of the Earth's equator. During this passage the length of day and night are equal. </a:t>
            </a:r>
            <a:endParaRPr lang="en-US" sz="2800" dirty="0" smtClean="0">
              <a:solidFill>
                <a:schemeClr val="tx1"/>
              </a:solidFill>
              <a:latin typeface="+mj-lt"/>
            </a:endParaRPr>
          </a:p>
          <a:p>
            <a:pPr algn="just" eaLnBrk="1" hangingPunct="1">
              <a:lnSpc>
                <a:spcPct val="80000"/>
              </a:lnSpc>
            </a:pPr>
            <a:r>
              <a:rPr lang="en-US" sz="2800" b="1" dirty="0" smtClean="0">
                <a:solidFill>
                  <a:srgbClr val="3333CC"/>
                </a:solidFill>
                <a:latin typeface="Times New Roman" charset="0"/>
              </a:rPr>
              <a:t>Solstice: </a:t>
            </a:r>
          </a:p>
          <a:p>
            <a:pPr marL="509588" indent="-104775" algn="just" eaLnBrk="1" hangingPunct="1">
              <a:lnSpc>
                <a:spcPct val="80000"/>
              </a:lnSpc>
              <a:buFont typeface="Arial" pitchFamily="34" charset="0"/>
              <a:buChar char="•"/>
            </a:pPr>
            <a:r>
              <a:rPr lang="en-US" sz="2800" b="0" dirty="0" smtClean="0">
                <a:solidFill>
                  <a:srgbClr val="3333CC"/>
                </a:solidFill>
                <a:latin typeface="Times New Roman" charset="0"/>
              </a:rPr>
              <a:t>  A solstice is either of the two times of the year when 	the sun is at its greatest distance from the equator.</a:t>
            </a:r>
          </a:p>
          <a:p>
            <a:pPr indent="61913" algn="just">
              <a:lnSpc>
                <a:spcPct val="80000"/>
              </a:lnSpc>
              <a:buFont typeface="Arial" pitchFamily="34" charset="0"/>
              <a:buChar char="•"/>
            </a:pPr>
            <a:r>
              <a:rPr lang="en-US" sz="2400" b="0" dirty="0" smtClean="0">
                <a:solidFill>
                  <a:srgbClr val="3333CC"/>
                </a:solidFill>
                <a:latin typeface="Times New Roman" charset="0"/>
              </a:rPr>
              <a:t>    Equinox appears twice a year. </a:t>
            </a:r>
          </a:p>
          <a:p>
            <a:pPr lvl="1" algn="just" eaLnBrk="1" hangingPunct="1">
              <a:lnSpc>
                <a:spcPct val="80000"/>
              </a:lnSpc>
            </a:pPr>
            <a:endParaRPr lang="en-US" sz="2400" dirty="0" smtClean="0">
              <a:latin typeface="Arial" pitchFamily="34" charset="0"/>
              <a:cs typeface="Arial" pitchFamily="34" charset="0"/>
            </a:endParaRPr>
          </a:p>
          <a:p>
            <a:pPr lvl="1" indent="576263" algn="just" eaLnBrk="1" hangingPunct="1">
              <a:lnSpc>
                <a:spcPct val="80000"/>
              </a:lnSpc>
            </a:pPr>
            <a:r>
              <a:rPr lang="en-US" sz="2400" dirty="0" smtClean="0">
                <a:latin typeface="Arial" pitchFamily="34" charset="0"/>
                <a:cs typeface="Arial" pitchFamily="34" charset="0"/>
              </a:rPr>
              <a:t>Spring/Vernal Equinox ~      March 21</a:t>
            </a:r>
          </a:p>
          <a:p>
            <a:pPr lvl="1" indent="576263" algn="just" eaLnBrk="1" hangingPunct="1">
              <a:lnSpc>
                <a:spcPct val="80000"/>
              </a:lnSpc>
            </a:pPr>
            <a:r>
              <a:rPr lang="en-US" sz="2400" dirty="0" smtClean="0">
                <a:latin typeface="Arial" pitchFamily="34" charset="0"/>
                <a:cs typeface="Arial" pitchFamily="34" charset="0"/>
              </a:rPr>
              <a:t>Summer Solstice          ~      June 21</a:t>
            </a:r>
          </a:p>
          <a:p>
            <a:pPr lvl="1" indent="576263" algn="just" eaLnBrk="1" hangingPunct="1">
              <a:lnSpc>
                <a:spcPct val="80000"/>
              </a:lnSpc>
            </a:pPr>
            <a:r>
              <a:rPr lang="en-US" sz="2400" dirty="0" err="1" smtClean="0">
                <a:latin typeface="Arial" pitchFamily="34" charset="0"/>
                <a:cs typeface="Arial" pitchFamily="34" charset="0"/>
              </a:rPr>
              <a:t>Automn</a:t>
            </a:r>
            <a:r>
              <a:rPr lang="en-US" sz="2400" dirty="0" smtClean="0">
                <a:latin typeface="Arial" pitchFamily="34" charset="0"/>
                <a:cs typeface="Arial" pitchFamily="34" charset="0"/>
              </a:rPr>
              <a:t>/Fall Equinox    ~      September 22</a:t>
            </a:r>
          </a:p>
          <a:p>
            <a:pPr lvl="1" indent="576263" algn="just" eaLnBrk="1" hangingPunct="1">
              <a:lnSpc>
                <a:spcPct val="80000"/>
              </a:lnSpc>
            </a:pPr>
            <a:r>
              <a:rPr lang="en-US" sz="2400" dirty="0" smtClean="0">
                <a:latin typeface="Arial" pitchFamily="34" charset="0"/>
                <a:cs typeface="Arial" pitchFamily="34" charset="0"/>
              </a:rPr>
              <a:t>Winter Solstice              ~     December 21</a:t>
            </a:r>
          </a:p>
          <a:p>
            <a:pPr algn="just" eaLnBrk="1" hangingPunct="1">
              <a:lnSpc>
                <a:spcPct val="80000"/>
              </a:lnSpc>
              <a:buFontTx/>
              <a:buNone/>
            </a:pPr>
            <a:endParaRPr lang="en-US" sz="1800" dirty="0" smtClean="0">
              <a:latin typeface="Times New Roman" charset="0"/>
            </a:endParaRPr>
          </a:p>
          <a:p>
            <a:pPr algn="just" eaLnBrk="1" hangingPunct="1">
              <a:lnSpc>
                <a:spcPct val="80000"/>
              </a:lnSpc>
            </a:pPr>
            <a:endParaRPr lang="en-US" sz="1600" dirty="0" smtClean="0">
              <a:latin typeface="Times New Roman"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6323013" cy="561975"/>
          </a:xfrm>
        </p:spPr>
        <p:txBody>
          <a:bodyPr/>
          <a:lstStyle/>
          <a:p>
            <a:pPr algn="l"/>
            <a:r>
              <a:rPr lang="en-US" sz="3200" dirty="0" smtClean="0">
                <a:solidFill>
                  <a:schemeClr val="bg1"/>
                </a:solidFill>
              </a:rPr>
              <a:t>Altitude</a:t>
            </a:r>
            <a:br>
              <a:rPr lang="en-US" sz="3200" dirty="0" smtClean="0">
                <a:solidFill>
                  <a:schemeClr val="bg1"/>
                </a:solidFill>
              </a:rPr>
            </a:br>
            <a:endParaRPr lang="en-US" sz="3200" dirty="0">
              <a:solidFill>
                <a:schemeClr val="bg1"/>
              </a:solidFill>
            </a:endParaRPr>
          </a:p>
        </p:txBody>
      </p:sp>
      <p:sp>
        <p:nvSpPr>
          <p:cNvPr id="4" name="Content Placeholder 3"/>
          <p:cNvSpPr>
            <a:spLocks noGrp="1"/>
          </p:cNvSpPr>
          <p:nvPr>
            <p:ph idx="1"/>
          </p:nvPr>
        </p:nvSpPr>
        <p:spPr>
          <a:xfrm>
            <a:off x="533400" y="1219200"/>
            <a:ext cx="8229600" cy="4525963"/>
          </a:xfrm>
        </p:spPr>
        <p:txBody>
          <a:bodyPr>
            <a:normAutofit fontScale="92500" lnSpcReduction="10000"/>
          </a:bodyPr>
          <a:lstStyle/>
          <a:p>
            <a:pPr algn="just">
              <a:buNone/>
            </a:pPr>
            <a:r>
              <a:rPr lang="en-US" dirty="0" smtClean="0">
                <a:latin typeface="+mj-lt"/>
              </a:rPr>
              <a:t>Altitude is the height of location above the sea level. </a:t>
            </a:r>
          </a:p>
          <a:p>
            <a:pPr algn="just">
              <a:buNone/>
            </a:pPr>
            <a:r>
              <a:rPr lang="en-US" dirty="0" smtClean="0">
                <a:latin typeface="+mj-lt"/>
              </a:rPr>
              <a:t>Under normal conditions there is a general </a:t>
            </a:r>
            <a:r>
              <a:rPr lang="en-US" dirty="0" smtClean="0">
                <a:solidFill>
                  <a:srgbClr val="FF0000"/>
                </a:solidFill>
                <a:latin typeface="+mj-lt"/>
              </a:rPr>
              <a:t>decrease in temperature with increasing elevation</a:t>
            </a:r>
            <a:r>
              <a:rPr lang="en-US" dirty="0" smtClean="0">
                <a:latin typeface="+mj-lt"/>
              </a:rPr>
              <a:t>. </a:t>
            </a:r>
          </a:p>
          <a:p>
            <a:pPr algn="just">
              <a:buNone/>
            </a:pPr>
            <a:r>
              <a:rPr lang="en-US" dirty="0" smtClean="0">
                <a:latin typeface="+mj-lt"/>
              </a:rPr>
              <a:t>The average rate at which temperature changes per unit of altitudinal change is known as </a:t>
            </a:r>
            <a:r>
              <a:rPr lang="en-US" dirty="0" smtClean="0">
                <a:solidFill>
                  <a:srgbClr val="FF0000"/>
                </a:solidFill>
                <a:latin typeface="+mj-lt"/>
              </a:rPr>
              <a:t>lapse rate</a:t>
            </a:r>
            <a:r>
              <a:rPr lang="en-US" dirty="0" smtClean="0">
                <a:latin typeface="+mj-lt"/>
              </a:rPr>
              <a:t>. The lapse rate is limited to the lower layer of the atmosphere named as troposphere. </a:t>
            </a:r>
          </a:p>
          <a:p>
            <a:pPr algn="just">
              <a:buNone/>
            </a:pPr>
            <a:r>
              <a:rPr lang="en-US" dirty="0" smtClean="0">
                <a:latin typeface="+mj-lt"/>
              </a:rPr>
              <a:t>The normal lapse rate is 6.5°C per kilometer rise in altitude.</a:t>
            </a:r>
            <a:endParaRPr lang="en-US" dirty="0">
              <a:latin typeface="+mj-l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b="0" dirty="0" smtClean="0">
              <a:latin typeface="+mj-lt"/>
            </a:endParaRPr>
          </a:p>
          <a:p>
            <a:pPr>
              <a:buNone/>
            </a:pPr>
            <a:r>
              <a:rPr lang="en-US" b="0" dirty="0" smtClean="0">
                <a:latin typeface="+mj-lt"/>
              </a:rPr>
              <a:t>Types of lapse rate </a:t>
            </a:r>
          </a:p>
          <a:p>
            <a:pPr>
              <a:buNone/>
            </a:pPr>
            <a:endParaRPr lang="en-US" b="0" dirty="0" smtClean="0">
              <a:latin typeface="+mj-lt"/>
            </a:endParaRPr>
          </a:p>
          <a:p>
            <a:pPr marL="974725" indent="-404813">
              <a:buAutoNum type="romanLcPeriod"/>
            </a:pPr>
            <a:r>
              <a:rPr lang="en-US" b="0" dirty="0" smtClean="0">
                <a:latin typeface="+mj-lt"/>
                <a:cs typeface="Arial" pitchFamily="34" charset="0"/>
              </a:rPr>
              <a:t>Dry adiabatic laps rate </a:t>
            </a:r>
          </a:p>
          <a:p>
            <a:pPr marL="974725" indent="-404813">
              <a:buAutoNum type="romanLcPeriod"/>
            </a:pPr>
            <a:r>
              <a:rPr lang="en-US" b="0" dirty="0" smtClean="0">
                <a:latin typeface="+mj-lt"/>
                <a:cs typeface="Arial" pitchFamily="34" charset="0"/>
              </a:rPr>
              <a:t>Wet Adiabatic laps rate </a:t>
            </a:r>
          </a:p>
          <a:p>
            <a:pPr marL="974725" indent="-404813">
              <a:buAutoNum type="romanLcPeriod"/>
            </a:pPr>
            <a:r>
              <a:rPr lang="en-US" b="0" dirty="0" smtClean="0">
                <a:latin typeface="+mj-lt"/>
                <a:cs typeface="Arial" pitchFamily="34" charset="0"/>
              </a:rPr>
              <a:t>Environmental lapse rate or Atmospheric lapse late</a:t>
            </a:r>
            <a:endParaRPr lang="en-US" b="0" dirty="0">
              <a:latin typeface="+mj-lt"/>
              <a:cs typeface="Arial"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00113"/>
            <a:ext cx="8228013" cy="5424487"/>
          </a:xfrm>
        </p:spPr>
        <p:txBody>
          <a:bodyPr/>
          <a:lstStyle/>
          <a:p>
            <a:pPr algn="just"/>
            <a:r>
              <a:rPr lang="en-US" b="0" dirty="0" smtClean="0">
                <a:solidFill>
                  <a:srgbClr val="FF0000"/>
                </a:solidFill>
                <a:latin typeface="Arial" pitchFamily="34" charset="0"/>
                <a:cs typeface="Arial" pitchFamily="34" charset="0"/>
              </a:rPr>
              <a:t>An adiabatic lapse rate </a:t>
            </a:r>
          </a:p>
          <a:p>
            <a:pPr algn="just"/>
            <a:r>
              <a:rPr lang="en-US" b="0" dirty="0" smtClean="0">
                <a:solidFill>
                  <a:schemeClr val="tx1"/>
                </a:solidFill>
                <a:latin typeface="Arial" pitchFamily="34" charset="0"/>
                <a:cs typeface="Arial" pitchFamily="34" charset="0"/>
              </a:rPr>
              <a:t>The temperature changes occurring in the rising or subsiding air mass are not the result of additions of heat to, or withdrawals of heat from outside sources, but rather are the consequence of internal processes of expansion and contraction</a:t>
            </a:r>
          </a:p>
          <a:p>
            <a:pPr algn="just"/>
            <a:endParaRPr lang="en-US" b="0" dirty="0" smtClean="0">
              <a:solidFill>
                <a:schemeClr val="tx1"/>
              </a:solidFill>
              <a:latin typeface="Arial" pitchFamily="34" charset="0"/>
              <a:cs typeface="Arial" pitchFamily="34" charset="0"/>
            </a:endParaRPr>
          </a:p>
          <a:p>
            <a:pPr algn="just"/>
            <a:r>
              <a:rPr lang="en-US" b="0" dirty="0" smtClean="0">
                <a:solidFill>
                  <a:schemeClr val="tx1"/>
                </a:solidFill>
                <a:latin typeface="Arial" pitchFamily="34" charset="0"/>
                <a:cs typeface="Arial" pitchFamily="34" charset="0"/>
              </a:rPr>
              <a:t>It is the rate at which the temperature of an air parcel changes in response to the expansion or compression process associated with a change in altitude.</a:t>
            </a:r>
          </a:p>
          <a:p>
            <a:pPr algn="just"/>
            <a:endParaRPr lang="en-US"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fld id="{373A1C41-1558-4E3D-A239-EF246F80018A}"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2400" b="0" dirty="0" smtClean="0">
                <a:solidFill>
                  <a:schemeClr val="tx1"/>
                </a:solidFill>
                <a:latin typeface="Arial" pitchFamily="34" charset="0"/>
                <a:cs typeface="Arial" pitchFamily="34" charset="0"/>
              </a:rPr>
              <a:t>Dry adiabatic laps rate :</a:t>
            </a:r>
          </a:p>
          <a:p>
            <a:pPr algn="just"/>
            <a:r>
              <a:rPr lang="en-US" sz="2400" b="0" dirty="0" smtClean="0">
                <a:solidFill>
                  <a:schemeClr val="tx1"/>
                </a:solidFill>
                <a:latin typeface="Arial" pitchFamily="34" charset="0"/>
                <a:cs typeface="Arial" pitchFamily="34" charset="0"/>
              </a:rPr>
              <a:t>Vertical displacements of air are the major cause of adiabatic temperature changes. </a:t>
            </a:r>
          </a:p>
          <a:p>
            <a:pPr algn="just"/>
            <a:r>
              <a:rPr lang="en-US" sz="2400" b="0" dirty="0" smtClean="0">
                <a:solidFill>
                  <a:schemeClr val="tx1"/>
                </a:solidFill>
                <a:latin typeface="Arial" pitchFamily="34" charset="0"/>
                <a:cs typeface="Arial" pitchFamily="34" charset="0"/>
              </a:rPr>
              <a:t>When air rises, it expands because there is less weight of air upon it. Thus, if a mass of dry air at sea level rises to an altitude of about 18,000ft (5486.22 meters), the pressure upon it is reduced by nearly half and consequently its volume is doubled.</a:t>
            </a:r>
          </a:p>
          <a:p>
            <a:pPr algn="just"/>
            <a:r>
              <a:rPr lang="en-US" sz="2400" b="0" dirty="0" smtClean="0">
                <a:solidFill>
                  <a:schemeClr val="tx1"/>
                </a:solidFill>
                <a:latin typeface="Arial" pitchFamily="34" charset="0"/>
                <a:cs typeface="Arial" pitchFamily="34" charset="0"/>
              </a:rPr>
              <a:t> if the upward movement of air does not produce condensation, then the energy expended by expansion will cause the temperature of the mass to fall at the constant </a:t>
            </a:r>
            <a:r>
              <a:rPr lang="en-US" sz="2400" dirty="0" smtClean="0">
                <a:solidFill>
                  <a:schemeClr val="tx1"/>
                </a:solidFill>
                <a:latin typeface="Arial" pitchFamily="34" charset="0"/>
                <a:cs typeface="Arial" pitchFamily="34" charset="0"/>
              </a:rPr>
              <a:t>dry adiabatic lapse rate</a:t>
            </a:r>
            <a:r>
              <a:rPr lang="en-US" sz="2400" b="0" dirty="0" smtClean="0">
                <a:solidFill>
                  <a:schemeClr val="tx1"/>
                </a:solidFill>
                <a:latin typeface="Arial" pitchFamily="34" charset="0"/>
                <a:cs typeface="Arial" pitchFamily="34" charset="0"/>
              </a:rPr>
              <a:t>. </a:t>
            </a:r>
          </a:p>
          <a:p>
            <a:pPr algn="just"/>
            <a:r>
              <a:rPr lang="en-US" sz="2400" b="0" dirty="0" smtClean="0">
                <a:solidFill>
                  <a:schemeClr val="tx1"/>
                </a:solidFill>
                <a:latin typeface="Arial" pitchFamily="34" charset="0"/>
                <a:cs typeface="Arial" pitchFamily="34" charset="0"/>
              </a:rPr>
              <a:t>The rate of heating or cooling is about 10°C for every 1000 m of change in elevation. </a:t>
            </a:r>
            <a:endParaRPr lang="en-US" sz="2400" b="0" dirty="0">
              <a:solidFill>
                <a:schemeClr val="tx1"/>
              </a:solidFill>
              <a:latin typeface="Arial" pitchFamily="34" charset="0"/>
              <a:cs typeface="Arial" pitchFamily="34" charset="0"/>
            </a:endParaRPr>
          </a:p>
        </p:txBody>
      </p:sp>
      <p:sp>
        <p:nvSpPr>
          <p:cNvPr id="4" name="Date Placeholder 3"/>
          <p:cNvSpPr>
            <a:spLocks noGrp="1"/>
          </p:cNvSpPr>
          <p:nvPr>
            <p:ph type="dt" sz="half" idx="10"/>
          </p:nvPr>
        </p:nvSpPr>
        <p:spPr/>
        <p:txBody>
          <a:bodyPr/>
          <a:lstStyle/>
          <a:p>
            <a:fld id="{D40E0C27-B52A-47C2-9C76-B7958EF3E6A8}"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0" dirty="0" smtClean="0">
                <a:solidFill>
                  <a:srgbClr val="FF0000"/>
                </a:solidFill>
                <a:latin typeface="+mj-lt"/>
              </a:rPr>
              <a:t>Wet Adiabatic laps rate </a:t>
            </a:r>
          </a:p>
          <a:p>
            <a:pPr algn="just"/>
            <a:r>
              <a:rPr lang="en-US" b="0" dirty="0" smtClean="0">
                <a:latin typeface="+mj-lt"/>
              </a:rPr>
              <a:t>When heat is added during condensation starts cooling following the expansion, the air will no longer cool at the dry adiabatic rate.</a:t>
            </a:r>
          </a:p>
          <a:p>
            <a:pPr algn="just"/>
            <a:r>
              <a:rPr lang="en-US" b="0" dirty="0" smtClean="0">
                <a:latin typeface="+mj-lt"/>
              </a:rPr>
              <a:t>The heat is released in the process of ascent, therefore affecting or lowering the rate of temperature change of the rising air. </a:t>
            </a:r>
          </a:p>
          <a:p>
            <a:pPr algn="just"/>
            <a:r>
              <a:rPr lang="en-US" b="0" dirty="0" smtClean="0">
                <a:latin typeface="+mj-lt"/>
              </a:rPr>
              <a:t>If a saturated air containing water droplets were to sink, it would compress and warm at the moist adiabatic rate because evaporation of the liquid droplets would start the rate of </a:t>
            </a:r>
            <a:r>
              <a:rPr lang="en-US" b="0" dirty="0" err="1" smtClean="0">
                <a:latin typeface="+mj-lt"/>
              </a:rPr>
              <a:t>compressional</a:t>
            </a:r>
            <a:r>
              <a:rPr lang="en-US" b="0" dirty="0" smtClean="0">
                <a:latin typeface="+mj-lt"/>
              </a:rPr>
              <a:t> warming. </a:t>
            </a:r>
          </a:p>
          <a:p>
            <a:pPr algn="just"/>
            <a:r>
              <a:rPr lang="en-US" b="0" dirty="0" smtClean="0">
                <a:latin typeface="+mj-lt"/>
              </a:rPr>
              <a:t>Hence</a:t>
            </a:r>
            <a:endParaRPr lang="en-US" b="0" dirty="0">
              <a:latin typeface="+mj-lt"/>
            </a:endParaRPr>
          </a:p>
        </p:txBody>
      </p:sp>
      <p:sp>
        <p:nvSpPr>
          <p:cNvPr id="4" name="Date Placeholder 3"/>
          <p:cNvSpPr>
            <a:spLocks noGrp="1"/>
          </p:cNvSpPr>
          <p:nvPr>
            <p:ph type="dt" sz="half" idx="10"/>
          </p:nvPr>
        </p:nvSpPr>
        <p:spPr/>
        <p:txBody>
          <a:bodyPr/>
          <a:lstStyle/>
          <a:p>
            <a:fld id="{7C6E5B97-3B19-454B-8CE2-2C8EE454B89E}"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
            <a:ext cx="6934200" cy="712788"/>
          </a:xfrm>
        </p:spPr>
        <p:txBody>
          <a:bodyPr/>
          <a:lstStyle/>
          <a:p>
            <a:r>
              <a:rPr lang="en-US" b="0" dirty="0" smtClean="0">
                <a:solidFill>
                  <a:schemeClr val="tx1"/>
                </a:solidFill>
              </a:rPr>
              <a:t/>
            </a:r>
            <a:br>
              <a:rPr lang="en-US" b="0" dirty="0" smtClean="0">
                <a:solidFill>
                  <a:schemeClr val="tx1"/>
                </a:solidFill>
              </a:rPr>
            </a:br>
            <a:r>
              <a:rPr lang="en-US" sz="3200" b="0" dirty="0" smtClean="0">
                <a:solidFill>
                  <a:schemeClr val="tx1"/>
                </a:solidFill>
                <a:latin typeface="Times New Roman" pitchFamily="18" charset="0"/>
                <a:cs typeface="Times New Roman" pitchFamily="18" charset="0"/>
              </a:rPr>
              <a:t>Drainage </a:t>
            </a:r>
            <a:r>
              <a:rPr lang="en-US" sz="3200" b="0" dirty="0">
                <a:solidFill>
                  <a:schemeClr val="tx1"/>
                </a:solidFill>
                <a:latin typeface="Times New Roman" pitchFamily="18" charset="0"/>
                <a:cs typeface="Times New Roman" pitchFamily="18" charset="0"/>
              </a:rPr>
              <a:t>Systems</a:t>
            </a:r>
            <a:br>
              <a:rPr lang="en-US" sz="3200" b="0" dirty="0">
                <a:solidFill>
                  <a:schemeClr val="tx1"/>
                </a:solidFill>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76200" y="900113"/>
            <a:ext cx="8991600" cy="5576887"/>
          </a:xfrm>
        </p:spPr>
        <p:txBody>
          <a:bodyPr/>
          <a:lstStyle/>
          <a:p>
            <a:endParaRPr lang="en-US" sz="2400" b="0" dirty="0" smtClean="0">
              <a:latin typeface="+mj-lt"/>
            </a:endParaRPr>
          </a:p>
          <a:p>
            <a:endParaRPr lang="en-US" sz="2400" b="0" dirty="0" smtClean="0">
              <a:solidFill>
                <a:schemeClr val="tx1"/>
              </a:solidFill>
              <a:latin typeface="+mj-lt"/>
            </a:endParaRPr>
          </a:p>
        </p:txBody>
      </p:sp>
      <p:sp>
        <p:nvSpPr>
          <p:cNvPr id="4" name="Date Placeholder 3"/>
          <p:cNvSpPr>
            <a:spLocks noGrp="1"/>
          </p:cNvSpPr>
          <p:nvPr>
            <p:ph type="dt" sz="half" idx="10"/>
          </p:nvPr>
        </p:nvSpPr>
        <p:spPr/>
        <p:txBody>
          <a:bodyPr/>
          <a:lstStyle/>
          <a:p>
            <a:fld id="{5B86ED12-95EF-4618-BCFC-2CB972748B10}"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762000"/>
            <a:ext cx="86106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10507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0" dirty="0" smtClean="0">
                <a:latin typeface="+mj-lt"/>
              </a:rPr>
              <a:t>The rate at which rising or sinking saturated air changes its temperature is less than the dry adiabatic rate. </a:t>
            </a:r>
          </a:p>
          <a:p>
            <a:pPr algn="just"/>
            <a:r>
              <a:rPr lang="en-US" b="0" dirty="0" smtClean="0">
                <a:latin typeface="+mj-lt"/>
              </a:rPr>
              <a:t>Prolonged cooling of air invariably produces condensation, thereby liberating latent heat.</a:t>
            </a:r>
          </a:p>
          <a:p>
            <a:pPr algn="just"/>
            <a:r>
              <a:rPr lang="en-US" b="0" dirty="0" smtClean="0">
                <a:latin typeface="+mj-lt"/>
              </a:rPr>
              <a:t> Therefore, rising and saturated or precipitating air cools at a slower rate than air that is unsaturated. This process is called wet adiabatic temperature change. </a:t>
            </a:r>
          </a:p>
          <a:p>
            <a:pPr algn="just"/>
            <a:r>
              <a:rPr lang="en-US" b="0" dirty="0" smtClean="0">
                <a:latin typeface="+mj-lt"/>
              </a:rPr>
              <a:t>The rate of cooling of wet air is approximately 50c per 1000 meters ascend. </a:t>
            </a:r>
            <a:endParaRPr lang="en-US" b="0" dirty="0">
              <a:latin typeface="+mj-lt"/>
            </a:endParaRPr>
          </a:p>
        </p:txBody>
      </p:sp>
      <p:sp>
        <p:nvSpPr>
          <p:cNvPr id="4" name="Date Placeholder 3"/>
          <p:cNvSpPr>
            <a:spLocks noGrp="1"/>
          </p:cNvSpPr>
          <p:nvPr>
            <p:ph type="dt" sz="half" idx="10"/>
          </p:nvPr>
        </p:nvSpPr>
        <p:spPr/>
        <p:txBody>
          <a:bodyPr/>
          <a:lstStyle/>
          <a:p>
            <a:fld id="{34C77C7D-3B69-435C-B799-AE25316E1905}"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153400" cy="611187"/>
          </a:xfrm>
        </p:spPr>
        <p:txBody>
          <a:bodyPr/>
          <a:lstStyle/>
          <a:p>
            <a:r>
              <a:rPr lang="en-US" sz="2500" dirty="0" smtClean="0">
                <a:solidFill>
                  <a:srgbClr val="FF0000"/>
                </a:solidFill>
              </a:rPr>
              <a:t>Environmental lapse rate or Atmospheric lapse late </a:t>
            </a:r>
            <a:br>
              <a:rPr lang="en-US" sz="2500" dirty="0" smtClean="0">
                <a:solidFill>
                  <a:srgbClr val="FF0000"/>
                </a:solidFill>
              </a:rPr>
            </a:br>
            <a:endParaRPr lang="en-US" sz="2500" dirty="0">
              <a:solidFill>
                <a:srgbClr val="FF0000"/>
              </a:solidFill>
            </a:endParaRPr>
          </a:p>
        </p:txBody>
      </p:sp>
      <p:sp>
        <p:nvSpPr>
          <p:cNvPr id="3" name="Content Placeholder 2"/>
          <p:cNvSpPr>
            <a:spLocks noGrp="1"/>
          </p:cNvSpPr>
          <p:nvPr>
            <p:ph idx="1"/>
          </p:nvPr>
        </p:nvSpPr>
        <p:spPr>
          <a:xfrm>
            <a:off x="381000" y="1611313"/>
            <a:ext cx="8229600" cy="3417887"/>
          </a:xfrm>
        </p:spPr>
        <p:txBody>
          <a:bodyPr/>
          <a:lstStyle/>
          <a:p>
            <a:pPr algn="just"/>
            <a:r>
              <a:rPr lang="en-US" b="0" dirty="0" smtClean="0">
                <a:latin typeface="+mj-lt"/>
              </a:rPr>
              <a:t>It is the actual, observed change of temperature with altitude. </a:t>
            </a:r>
          </a:p>
          <a:p>
            <a:pPr algn="just"/>
            <a:r>
              <a:rPr lang="en-US" b="0" dirty="0" smtClean="0">
                <a:latin typeface="+mj-lt"/>
              </a:rPr>
              <a:t>The fact that air temperature is normally highest at low elevations next to the earth and decreases with altitude clearly indicates that most of the atmospheric heat is received directly from the earth's surface and only indirectly from the sun.</a:t>
            </a:r>
            <a:endParaRPr lang="en-US" b="0" dirty="0">
              <a:latin typeface="+mj-lt"/>
            </a:endParaRPr>
          </a:p>
        </p:txBody>
      </p:sp>
      <p:sp>
        <p:nvSpPr>
          <p:cNvPr id="4" name="Date Placeholder 3"/>
          <p:cNvSpPr>
            <a:spLocks noGrp="1"/>
          </p:cNvSpPr>
          <p:nvPr>
            <p:ph type="dt" sz="half" idx="10"/>
          </p:nvPr>
        </p:nvSpPr>
        <p:spPr/>
        <p:txBody>
          <a:bodyPr/>
          <a:lstStyle/>
          <a:p>
            <a:fld id="{4AB83EFA-DCC2-44A9-B9E8-B8C35139CDC0}"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0" dirty="0" smtClean="0">
                <a:latin typeface="+mj-lt"/>
              </a:rPr>
              <a:t>But the lower layer is warmer, not only because it is closest to the direct source of heat but also of its high density. It contains more water vapor and dust, which causes it to be a more efficient absorber of earth radiation than is the thinner, drier, cleaner air aloft. </a:t>
            </a:r>
          </a:p>
          <a:p>
            <a:pPr algn="just"/>
            <a:r>
              <a:rPr lang="en-US" b="0" dirty="0" smtClean="0">
                <a:latin typeface="+mj-lt"/>
              </a:rPr>
              <a:t>The principal exception to the rule is the cause of temperature inversions. The rate of change is 6.50C/1000 meters. </a:t>
            </a:r>
            <a:endParaRPr lang="en-US" b="0" dirty="0">
              <a:latin typeface="+mj-lt"/>
            </a:endParaRPr>
          </a:p>
        </p:txBody>
      </p:sp>
      <p:sp>
        <p:nvSpPr>
          <p:cNvPr id="4" name="Date Placeholder 3"/>
          <p:cNvSpPr>
            <a:spLocks noGrp="1"/>
          </p:cNvSpPr>
          <p:nvPr>
            <p:ph type="dt" sz="half" idx="10"/>
          </p:nvPr>
        </p:nvSpPr>
        <p:spPr/>
        <p:txBody>
          <a:bodyPr/>
          <a:lstStyle/>
          <a:p>
            <a:fld id="{2D7A43FE-6955-48CB-8DE7-1FE7CA2FE7E4}"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5.3.</a:t>
            </a:r>
            <a:endParaRPr lang="en-US" dirty="0"/>
          </a:p>
        </p:txBody>
      </p:sp>
      <p:sp>
        <p:nvSpPr>
          <p:cNvPr id="3" name="Content Placeholder 2"/>
          <p:cNvSpPr>
            <a:spLocks noGrp="1"/>
          </p:cNvSpPr>
          <p:nvPr>
            <p:ph idx="1"/>
          </p:nvPr>
        </p:nvSpPr>
        <p:spPr/>
        <p:txBody>
          <a:bodyPr/>
          <a:lstStyle/>
          <a:p>
            <a:pPr algn="just"/>
            <a:r>
              <a:rPr lang="en-US" b="0" dirty="0" smtClean="0">
                <a:solidFill>
                  <a:srgbClr val="FF0000"/>
                </a:solidFill>
                <a:latin typeface="+mj-lt"/>
              </a:rPr>
              <a:t>Spatiotemporal Patterns and Distribution of Temperature and Rainfall in Ethiopia </a:t>
            </a:r>
          </a:p>
          <a:p>
            <a:pPr algn="just"/>
            <a:r>
              <a:rPr lang="en-US" u="sng" dirty="0" smtClean="0">
                <a:solidFill>
                  <a:schemeClr val="tx1"/>
                </a:solidFill>
                <a:latin typeface="+mj-lt"/>
              </a:rPr>
              <a:t>Temperature</a:t>
            </a:r>
          </a:p>
          <a:p>
            <a:pPr algn="just"/>
            <a:r>
              <a:rPr lang="en-US" b="0" dirty="0" smtClean="0">
                <a:solidFill>
                  <a:schemeClr val="tx1"/>
                </a:solidFill>
                <a:latin typeface="+mj-lt"/>
              </a:rPr>
              <a:t>Spatial variation:</a:t>
            </a:r>
          </a:p>
          <a:p>
            <a:pPr algn="just">
              <a:buFont typeface="Arial" pitchFamily="34" charset="0"/>
              <a:buChar char="•"/>
            </a:pPr>
            <a:r>
              <a:rPr lang="en-US" b="0" dirty="0" smtClean="0">
                <a:solidFill>
                  <a:schemeClr val="tx1"/>
                </a:solidFill>
                <a:latin typeface="+mj-lt"/>
              </a:rPr>
              <a:t>Altitude and Latitude are the dominant factors for the temperature of Ethiopia and the Horn. </a:t>
            </a:r>
          </a:p>
          <a:p>
            <a:pPr algn="just">
              <a:buFont typeface="Arial" pitchFamily="34" charset="0"/>
              <a:buChar char="•"/>
            </a:pPr>
            <a:r>
              <a:rPr lang="en-US" b="0" dirty="0" smtClean="0">
                <a:solidFill>
                  <a:schemeClr val="tx1"/>
                </a:solidFill>
                <a:latin typeface="+mj-lt"/>
              </a:rPr>
              <a:t>The location of Ethiopia is very proximate to equator where a zone of maximum </a:t>
            </a:r>
            <a:r>
              <a:rPr lang="en-US" b="0" dirty="0" err="1" smtClean="0">
                <a:solidFill>
                  <a:schemeClr val="tx1"/>
                </a:solidFill>
                <a:latin typeface="+mj-lt"/>
              </a:rPr>
              <a:t>insolation</a:t>
            </a:r>
            <a:r>
              <a:rPr lang="en-US" b="0" dirty="0" smtClean="0">
                <a:solidFill>
                  <a:schemeClr val="tx1"/>
                </a:solidFill>
                <a:latin typeface="+mj-lt"/>
              </a:rPr>
              <a:t> and experience overhead sun twice a year.</a:t>
            </a:r>
          </a:p>
          <a:p>
            <a:pPr algn="just">
              <a:buFont typeface="Arial" pitchFamily="34" charset="0"/>
              <a:buChar char="•"/>
            </a:pPr>
            <a:r>
              <a:rPr lang="en-US" b="0" dirty="0" smtClean="0">
                <a:solidFill>
                  <a:schemeClr val="tx1"/>
                </a:solidFill>
                <a:latin typeface="+mj-lt"/>
              </a:rPr>
              <a:t>Particularly, Ethiopia, as it is a highland country, tropical temperature conditions have no full spatial coverage. </a:t>
            </a:r>
          </a:p>
        </p:txBody>
      </p:sp>
      <p:sp>
        <p:nvSpPr>
          <p:cNvPr id="4" name="Date Placeholder 3"/>
          <p:cNvSpPr>
            <a:spLocks noGrp="1"/>
          </p:cNvSpPr>
          <p:nvPr>
            <p:ph type="dt" sz="half" idx="10"/>
          </p:nvPr>
        </p:nvSpPr>
        <p:spPr/>
        <p:txBody>
          <a:bodyPr/>
          <a:lstStyle/>
          <a:p>
            <a:fld id="{24074126-FAE3-4263-A7B5-C781056CE039}"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00113"/>
            <a:ext cx="8228013" cy="1309687"/>
          </a:xfrm>
        </p:spPr>
        <p:txBody>
          <a:bodyPr/>
          <a:lstStyle/>
          <a:p>
            <a:pPr algn="just">
              <a:buFont typeface="Arial" pitchFamily="34" charset="0"/>
              <a:buChar char="•"/>
            </a:pPr>
            <a:r>
              <a:rPr lang="en-US" b="0" dirty="0" smtClean="0">
                <a:latin typeface="+mj-lt"/>
              </a:rPr>
              <a:t>Environmental influences have their own traditional expressions for temperature zones in Ethiopia.</a:t>
            </a:r>
          </a:p>
        </p:txBody>
      </p:sp>
      <p:sp>
        <p:nvSpPr>
          <p:cNvPr id="4" name="Date Placeholder 3"/>
          <p:cNvSpPr>
            <a:spLocks noGrp="1"/>
          </p:cNvSpPr>
          <p:nvPr>
            <p:ph type="dt" sz="half" idx="10"/>
          </p:nvPr>
        </p:nvSpPr>
        <p:spPr/>
        <p:txBody>
          <a:bodyPr/>
          <a:lstStyle/>
          <a:p>
            <a:fld id="{4EC186A0-9E4D-4AEB-8A75-FB71FAC2250B}"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graphicFrame>
        <p:nvGraphicFramePr>
          <p:cNvPr id="8" name="Table 7"/>
          <p:cNvGraphicFramePr>
            <a:graphicFrameLocks noGrp="1"/>
          </p:cNvGraphicFramePr>
          <p:nvPr/>
        </p:nvGraphicFramePr>
        <p:xfrm>
          <a:off x="457200" y="2286000"/>
          <a:ext cx="8458201" cy="3606723"/>
        </p:xfrm>
        <a:graphic>
          <a:graphicData uri="http://schemas.openxmlformats.org/drawingml/2006/table">
            <a:tbl>
              <a:tblPr>
                <a:tableStyleId>{5DA37D80-6434-44D0-A028-1B22A696006F}</a:tableStyleId>
              </a:tblPr>
              <a:tblGrid>
                <a:gridCol w="2133600"/>
                <a:gridCol w="2133600"/>
                <a:gridCol w="2514600"/>
                <a:gridCol w="1676401"/>
              </a:tblGrid>
              <a:tr h="914400">
                <a:tc>
                  <a:txBody>
                    <a:bodyPr/>
                    <a:lstStyle/>
                    <a:p>
                      <a:pPr algn="ctr" fontAlgn="b"/>
                      <a:r>
                        <a:rPr lang="en-US" sz="2400" b="1" u="none" strike="noStrike" dirty="0">
                          <a:solidFill>
                            <a:srgbClr val="FF0000"/>
                          </a:solidFill>
                          <a:latin typeface="+mj-lt"/>
                        </a:rPr>
                        <a:t>Altitude </a:t>
                      </a:r>
                      <a:endParaRPr lang="en-US" sz="2400" b="1" u="none" strike="noStrike" dirty="0" smtClean="0">
                        <a:solidFill>
                          <a:srgbClr val="FF0000"/>
                        </a:solidFill>
                        <a:latin typeface="+mj-lt"/>
                      </a:endParaRPr>
                    </a:p>
                    <a:p>
                      <a:pPr algn="ctr" fontAlgn="b"/>
                      <a:r>
                        <a:rPr lang="en-US" sz="2400" b="1" u="none" strike="noStrike" dirty="0" smtClean="0">
                          <a:solidFill>
                            <a:srgbClr val="FF0000"/>
                          </a:solidFill>
                          <a:latin typeface="+mj-lt"/>
                        </a:rPr>
                        <a:t>(</a:t>
                      </a:r>
                      <a:r>
                        <a:rPr lang="en-US" sz="2400" b="1" u="none" strike="noStrike" dirty="0">
                          <a:solidFill>
                            <a:srgbClr val="FF0000"/>
                          </a:solidFill>
                          <a:latin typeface="+mj-lt"/>
                        </a:rPr>
                        <a:t>meter)</a:t>
                      </a:r>
                      <a:endParaRPr lang="en-US" sz="2400" b="1" i="0" u="none" strike="noStrike" dirty="0">
                        <a:solidFill>
                          <a:srgbClr val="FF0000"/>
                        </a:solidFill>
                        <a:latin typeface="+mj-lt"/>
                      </a:endParaRPr>
                    </a:p>
                  </a:txBody>
                  <a:tcPr marL="9525" marR="9525" marT="9525" marB="0" anchor="b"/>
                </a:tc>
                <a:tc>
                  <a:txBody>
                    <a:bodyPr/>
                    <a:lstStyle/>
                    <a:p>
                      <a:pPr algn="ctr" fontAlgn="b"/>
                      <a:r>
                        <a:rPr lang="en-US" sz="2400" b="1" u="none" strike="noStrike" dirty="0">
                          <a:solidFill>
                            <a:srgbClr val="FF0000"/>
                          </a:solidFill>
                          <a:latin typeface="+mj-lt"/>
                        </a:rPr>
                        <a:t>Mean annual Temp (0C)</a:t>
                      </a:r>
                      <a:endParaRPr lang="en-US" sz="2400" b="1" i="0" u="none" strike="noStrike" dirty="0">
                        <a:solidFill>
                          <a:srgbClr val="FF0000"/>
                        </a:solidFill>
                        <a:latin typeface="+mj-lt"/>
                      </a:endParaRPr>
                    </a:p>
                  </a:txBody>
                  <a:tcPr marL="9525" marR="9525" marT="9525" marB="0" anchor="b"/>
                </a:tc>
                <a:tc>
                  <a:txBody>
                    <a:bodyPr/>
                    <a:lstStyle/>
                    <a:p>
                      <a:pPr algn="ctr" fontAlgn="b"/>
                      <a:r>
                        <a:rPr lang="en-US" sz="2400" b="1" u="none" strike="noStrike" dirty="0">
                          <a:solidFill>
                            <a:srgbClr val="FF0000"/>
                          </a:solidFill>
                          <a:latin typeface="+mj-lt"/>
                        </a:rPr>
                        <a:t>Description</a:t>
                      </a:r>
                      <a:endParaRPr lang="en-US" sz="2400" b="1" i="0" u="none" strike="noStrike" dirty="0">
                        <a:solidFill>
                          <a:srgbClr val="FF0000"/>
                        </a:solidFill>
                        <a:latin typeface="+mj-lt"/>
                      </a:endParaRPr>
                    </a:p>
                  </a:txBody>
                  <a:tcPr marL="9525" marR="9525" marT="9525" marB="0" anchor="b"/>
                </a:tc>
                <a:tc>
                  <a:txBody>
                    <a:bodyPr/>
                    <a:lstStyle/>
                    <a:p>
                      <a:pPr algn="ctr" fontAlgn="b"/>
                      <a:r>
                        <a:rPr lang="en-US" sz="2200" b="1" u="none" strike="noStrike" dirty="0">
                          <a:solidFill>
                            <a:srgbClr val="FF0000"/>
                          </a:solidFill>
                          <a:latin typeface="+mj-lt"/>
                        </a:rPr>
                        <a:t>Local Equivalent</a:t>
                      </a:r>
                      <a:endParaRPr lang="en-US" sz="2200" b="1" i="0" u="none" strike="noStrike" dirty="0">
                        <a:solidFill>
                          <a:srgbClr val="FF0000"/>
                        </a:solidFill>
                        <a:latin typeface="+mj-lt"/>
                      </a:endParaRPr>
                    </a:p>
                  </a:txBody>
                  <a:tcPr marL="9525" marR="9525" marT="9525" marB="0" anchor="b"/>
                </a:tc>
              </a:tr>
              <a:tr h="403411">
                <a:tc>
                  <a:txBody>
                    <a:bodyPr/>
                    <a:lstStyle/>
                    <a:p>
                      <a:pPr algn="ctr" fontAlgn="b"/>
                      <a:r>
                        <a:rPr lang="en-US" sz="2400" b="0" u="none" strike="noStrike" dirty="0">
                          <a:latin typeface="+mj-lt"/>
                        </a:rPr>
                        <a:t>3,300 and above</a:t>
                      </a:r>
                      <a:endParaRPr lang="en-US" sz="2400" b="0" i="0" u="none" strike="noStrike" dirty="0">
                        <a:solidFill>
                          <a:srgbClr val="000000"/>
                        </a:solidFill>
                        <a:latin typeface="+mj-lt"/>
                      </a:endParaRPr>
                    </a:p>
                  </a:txBody>
                  <a:tcPr marL="9525" marR="9525" marT="9525" marB="0" anchor="b"/>
                </a:tc>
                <a:tc>
                  <a:txBody>
                    <a:bodyPr/>
                    <a:lstStyle/>
                    <a:p>
                      <a:pPr algn="ctr" fontAlgn="b"/>
                      <a:r>
                        <a:rPr lang="en-US" sz="2400" b="0" u="none" strike="noStrike" dirty="0">
                          <a:latin typeface="+mj-lt"/>
                        </a:rPr>
                        <a:t>10 or less</a:t>
                      </a:r>
                      <a:endParaRPr lang="en-US" sz="2400" b="0" i="0" u="none" strike="noStrike" dirty="0">
                        <a:solidFill>
                          <a:srgbClr val="000000"/>
                        </a:solidFill>
                        <a:latin typeface="+mj-lt"/>
                      </a:endParaRPr>
                    </a:p>
                  </a:txBody>
                  <a:tcPr marL="9525" marR="9525" marT="9525" marB="0" anchor="b"/>
                </a:tc>
                <a:tc>
                  <a:txBody>
                    <a:bodyPr/>
                    <a:lstStyle/>
                    <a:p>
                      <a:pPr algn="ctr" fontAlgn="b"/>
                      <a:r>
                        <a:rPr lang="en-US" sz="2400" b="0" u="none" strike="noStrike" dirty="0">
                          <a:latin typeface="+mj-lt"/>
                        </a:rPr>
                        <a:t>Cool</a:t>
                      </a:r>
                      <a:endParaRPr lang="en-US" sz="2400" b="0" i="0" u="none" strike="noStrike" dirty="0">
                        <a:solidFill>
                          <a:srgbClr val="000000"/>
                        </a:solidFill>
                        <a:latin typeface="+mj-lt"/>
                      </a:endParaRPr>
                    </a:p>
                  </a:txBody>
                  <a:tcPr marL="9525" marR="9525" marT="9525" marB="0" anchor="b"/>
                </a:tc>
                <a:tc>
                  <a:txBody>
                    <a:bodyPr/>
                    <a:lstStyle/>
                    <a:p>
                      <a:pPr algn="ctr" fontAlgn="b"/>
                      <a:r>
                        <a:rPr lang="en-US" sz="2400" b="0" u="none" strike="noStrike" dirty="0" err="1">
                          <a:latin typeface="+mj-lt"/>
                        </a:rPr>
                        <a:t>Wurch</a:t>
                      </a:r>
                      <a:endParaRPr lang="en-US" sz="2400" b="0" i="0" u="none" strike="noStrike" dirty="0">
                        <a:solidFill>
                          <a:srgbClr val="000000"/>
                        </a:solidFill>
                        <a:latin typeface="+mj-lt"/>
                      </a:endParaRPr>
                    </a:p>
                  </a:txBody>
                  <a:tcPr marL="9525" marR="9525" marT="9525" marB="0" anchor="b"/>
                </a:tc>
              </a:tr>
              <a:tr h="403411">
                <a:tc>
                  <a:txBody>
                    <a:bodyPr/>
                    <a:lstStyle/>
                    <a:p>
                      <a:pPr algn="ctr" fontAlgn="b"/>
                      <a:r>
                        <a:rPr lang="en-US" sz="2400" b="0" u="none" strike="noStrike" dirty="0">
                          <a:latin typeface="+mj-lt"/>
                        </a:rPr>
                        <a:t>2,300 - 3,300</a:t>
                      </a:r>
                      <a:endParaRPr lang="en-US" sz="2400" b="0" i="0" u="none" strike="noStrike" dirty="0">
                        <a:solidFill>
                          <a:srgbClr val="000000"/>
                        </a:solidFill>
                        <a:latin typeface="+mj-lt"/>
                      </a:endParaRPr>
                    </a:p>
                  </a:txBody>
                  <a:tcPr marL="9525" marR="9525" marT="9525" marB="0" anchor="b"/>
                </a:tc>
                <a:tc>
                  <a:txBody>
                    <a:bodyPr/>
                    <a:lstStyle/>
                    <a:p>
                      <a:pPr algn="ctr" fontAlgn="b"/>
                      <a:r>
                        <a:rPr lang="en-US" sz="2400" b="0" u="none" strike="noStrike" dirty="0">
                          <a:latin typeface="+mj-lt"/>
                        </a:rPr>
                        <a:t>10 – 15</a:t>
                      </a:r>
                      <a:endParaRPr lang="en-US" sz="2400" b="0" i="0" u="none" strike="noStrike" dirty="0">
                        <a:solidFill>
                          <a:srgbClr val="000000"/>
                        </a:solidFill>
                        <a:latin typeface="+mj-lt"/>
                      </a:endParaRPr>
                    </a:p>
                  </a:txBody>
                  <a:tcPr marL="9525" marR="9525" marT="9525" marB="0" anchor="b"/>
                </a:tc>
                <a:tc>
                  <a:txBody>
                    <a:bodyPr/>
                    <a:lstStyle/>
                    <a:p>
                      <a:pPr algn="ctr" fontAlgn="b"/>
                      <a:r>
                        <a:rPr lang="en-US" sz="2400" b="0" u="none" strike="noStrike" dirty="0">
                          <a:latin typeface="+mj-lt"/>
                        </a:rPr>
                        <a:t>Cool Temperate</a:t>
                      </a:r>
                      <a:endParaRPr lang="en-US" sz="2400" b="0" i="0" u="none" strike="noStrike" dirty="0">
                        <a:solidFill>
                          <a:srgbClr val="000000"/>
                        </a:solidFill>
                        <a:latin typeface="+mj-lt"/>
                      </a:endParaRPr>
                    </a:p>
                  </a:txBody>
                  <a:tcPr marL="9525" marR="9525" marT="9525" marB="0" anchor="b"/>
                </a:tc>
                <a:tc>
                  <a:txBody>
                    <a:bodyPr/>
                    <a:lstStyle/>
                    <a:p>
                      <a:pPr algn="ctr" fontAlgn="b"/>
                      <a:r>
                        <a:rPr lang="en-US" sz="2400" b="0" u="none" strike="noStrike">
                          <a:latin typeface="+mj-lt"/>
                        </a:rPr>
                        <a:t>Dega</a:t>
                      </a:r>
                      <a:endParaRPr lang="en-US" sz="2400" b="0" i="0" u="none" strike="noStrike">
                        <a:solidFill>
                          <a:srgbClr val="000000"/>
                        </a:solidFill>
                        <a:latin typeface="+mj-lt"/>
                      </a:endParaRPr>
                    </a:p>
                  </a:txBody>
                  <a:tcPr marL="9525" marR="9525" marT="9525" marB="0" anchor="b"/>
                </a:tc>
              </a:tr>
              <a:tr h="730176">
                <a:tc>
                  <a:txBody>
                    <a:bodyPr/>
                    <a:lstStyle/>
                    <a:p>
                      <a:pPr algn="ctr" fontAlgn="b"/>
                      <a:r>
                        <a:rPr lang="en-US" sz="2400" b="0" u="none" strike="noStrike" dirty="0">
                          <a:latin typeface="+mj-lt"/>
                        </a:rPr>
                        <a:t>1,500 - 2,300</a:t>
                      </a:r>
                      <a:endParaRPr lang="en-US" sz="2400" b="0" i="0" u="none" strike="noStrike" dirty="0">
                        <a:solidFill>
                          <a:srgbClr val="000000"/>
                        </a:solidFill>
                        <a:latin typeface="+mj-lt"/>
                      </a:endParaRPr>
                    </a:p>
                  </a:txBody>
                  <a:tcPr marL="9525" marR="9525" marT="9525" marB="0" anchor="b"/>
                </a:tc>
                <a:tc>
                  <a:txBody>
                    <a:bodyPr/>
                    <a:lstStyle/>
                    <a:p>
                      <a:pPr algn="ctr" fontAlgn="b"/>
                      <a:r>
                        <a:rPr lang="en-US" sz="2400" b="0" u="none" strike="noStrike" dirty="0">
                          <a:latin typeface="+mj-lt"/>
                        </a:rPr>
                        <a:t>15 – 20</a:t>
                      </a:r>
                      <a:endParaRPr lang="en-US" sz="2400" b="0" i="0" u="none" strike="noStrike" dirty="0">
                        <a:solidFill>
                          <a:srgbClr val="000000"/>
                        </a:solidFill>
                        <a:latin typeface="+mj-lt"/>
                      </a:endParaRPr>
                    </a:p>
                  </a:txBody>
                  <a:tcPr marL="9525" marR="9525" marT="9525" marB="0" anchor="b"/>
                </a:tc>
                <a:tc>
                  <a:txBody>
                    <a:bodyPr/>
                    <a:lstStyle/>
                    <a:p>
                      <a:pPr algn="ctr" fontAlgn="b"/>
                      <a:r>
                        <a:rPr lang="en-US" sz="2400" b="0" u="none" strike="noStrike" dirty="0">
                          <a:latin typeface="+mj-lt"/>
                        </a:rPr>
                        <a:t>Temperate</a:t>
                      </a:r>
                      <a:endParaRPr lang="en-US" sz="2400" b="0" i="0" u="none" strike="noStrike" dirty="0">
                        <a:solidFill>
                          <a:srgbClr val="000000"/>
                        </a:solidFill>
                        <a:latin typeface="+mj-lt"/>
                      </a:endParaRPr>
                    </a:p>
                  </a:txBody>
                  <a:tcPr marL="9525" marR="9525" marT="9525" marB="0" anchor="b"/>
                </a:tc>
                <a:tc>
                  <a:txBody>
                    <a:bodyPr/>
                    <a:lstStyle/>
                    <a:p>
                      <a:pPr algn="ctr" fontAlgn="b"/>
                      <a:r>
                        <a:rPr lang="en-US" sz="2400" b="0" u="none" strike="noStrike" dirty="0" err="1">
                          <a:latin typeface="+mj-lt"/>
                        </a:rPr>
                        <a:t>Woina</a:t>
                      </a:r>
                      <a:r>
                        <a:rPr lang="en-US" sz="2400" b="0" u="none" strike="noStrike" dirty="0">
                          <a:latin typeface="+mj-lt"/>
                        </a:rPr>
                        <a:t> </a:t>
                      </a:r>
                      <a:r>
                        <a:rPr lang="en-US" sz="2400" b="0" u="none" strike="noStrike" dirty="0" err="1">
                          <a:latin typeface="+mj-lt"/>
                        </a:rPr>
                        <a:t>Dega</a:t>
                      </a:r>
                      <a:endParaRPr lang="en-US" sz="2400" b="0" i="0" u="none" strike="noStrike" dirty="0">
                        <a:solidFill>
                          <a:srgbClr val="000000"/>
                        </a:solidFill>
                        <a:latin typeface="+mj-lt"/>
                      </a:endParaRPr>
                    </a:p>
                  </a:txBody>
                  <a:tcPr marL="9525" marR="9525" marT="9525" marB="0" anchor="b"/>
                </a:tc>
              </a:tr>
              <a:tr h="403411">
                <a:tc>
                  <a:txBody>
                    <a:bodyPr/>
                    <a:lstStyle/>
                    <a:p>
                      <a:pPr algn="ctr" fontAlgn="b"/>
                      <a:r>
                        <a:rPr lang="en-US" sz="2400" b="0" u="none" strike="noStrike">
                          <a:latin typeface="+mj-lt"/>
                        </a:rPr>
                        <a:t>500 - 1,500</a:t>
                      </a:r>
                      <a:endParaRPr lang="en-US" sz="2400" b="0" i="0" u="none" strike="noStrike">
                        <a:solidFill>
                          <a:srgbClr val="000000"/>
                        </a:solidFill>
                        <a:latin typeface="+mj-lt"/>
                      </a:endParaRPr>
                    </a:p>
                  </a:txBody>
                  <a:tcPr marL="9525" marR="9525" marT="9525" marB="0" anchor="b"/>
                </a:tc>
                <a:tc>
                  <a:txBody>
                    <a:bodyPr/>
                    <a:lstStyle/>
                    <a:p>
                      <a:pPr algn="ctr" fontAlgn="b"/>
                      <a:r>
                        <a:rPr lang="en-US" sz="2400" b="0" u="none" strike="noStrike" dirty="0">
                          <a:latin typeface="+mj-lt"/>
                        </a:rPr>
                        <a:t>20 – 25</a:t>
                      </a:r>
                      <a:endParaRPr lang="en-US" sz="2400" b="0" i="0" u="none" strike="noStrike" dirty="0">
                        <a:solidFill>
                          <a:srgbClr val="000000"/>
                        </a:solidFill>
                        <a:latin typeface="+mj-lt"/>
                      </a:endParaRPr>
                    </a:p>
                  </a:txBody>
                  <a:tcPr marL="9525" marR="9525" marT="9525" marB="0" anchor="b"/>
                </a:tc>
                <a:tc>
                  <a:txBody>
                    <a:bodyPr/>
                    <a:lstStyle/>
                    <a:p>
                      <a:pPr algn="ctr" fontAlgn="b"/>
                      <a:r>
                        <a:rPr lang="en-US" sz="2400" b="0" u="none" strike="noStrike" dirty="0">
                          <a:latin typeface="+mj-lt"/>
                        </a:rPr>
                        <a:t>Warm Temperate</a:t>
                      </a:r>
                      <a:endParaRPr lang="en-US" sz="2400" b="0" i="0" u="none" strike="noStrike" dirty="0">
                        <a:solidFill>
                          <a:srgbClr val="000000"/>
                        </a:solidFill>
                        <a:latin typeface="+mj-lt"/>
                      </a:endParaRPr>
                    </a:p>
                  </a:txBody>
                  <a:tcPr marL="9525" marR="9525" marT="9525" marB="0" anchor="b"/>
                </a:tc>
                <a:tc>
                  <a:txBody>
                    <a:bodyPr/>
                    <a:lstStyle/>
                    <a:p>
                      <a:pPr algn="ctr" fontAlgn="b"/>
                      <a:r>
                        <a:rPr lang="en-US" sz="2400" b="0" u="none" strike="noStrike" dirty="0">
                          <a:latin typeface="+mj-lt"/>
                        </a:rPr>
                        <a:t>Kola</a:t>
                      </a:r>
                      <a:endParaRPr lang="en-US" sz="2400" b="0" i="0" u="none" strike="noStrike" dirty="0">
                        <a:solidFill>
                          <a:srgbClr val="000000"/>
                        </a:solidFill>
                        <a:latin typeface="+mj-lt"/>
                      </a:endParaRPr>
                    </a:p>
                  </a:txBody>
                  <a:tcPr marL="9525" marR="9525" marT="9525" marB="0" anchor="b"/>
                </a:tc>
              </a:tr>
              <a:tr h="403411">
                <a:tc>
                  <a:txBody>
                    <a:bodyPr/>
                    <a:lstStyle/>
                    <a:p>
                      <a:pPr algn="ctr" fontAlgn="b"/>
                      <a:r>
                        <a:rPr lang="en-US" sz="2400" b="0" u="none" strike="noStrike">
                          <a:latin typeface="+mj-lt"/>
                        </a:rPr>
                        <a:t>below 500</a:t>
                      </a:r>
                      <a:endParaRPr lang="en-US" sz="2400" b="0" i="0" u="none" strike="noStrike">
                        <a:solidFill>
                          <a:srgbClr val="000000"/>
                        </a:solidFill>
                        <a:latin typeface="+mj-lt"/>
                      </a:endParaRPr>
                    </a:p>
                  </a:txBody>
                  <a:tcPr marL="9525" marR="9525" marT="9525" marB="0" anchor="b"/>
                </a:tc>
                <a:tc>
                  <a:txBody>
                    <a:bodyPr/>
                    <a:lstStyle/>
                    <a:p>
                      <a:pPr algn="ctr" fontAlgn="b"/>
                      <a:r>
                        <a:rPr lang="en-US" sz="2400" b="0" u="none" strike="noStrike">
                          <a:latin typeface="+mj-lt"/>
                        </a:rPr>
                        <a:t>25 and above</a:t>
                      </a:r>
                      <a:endParaRPr lang="en-US" sz="2400" b="0" i="0" u="none" strike="noStrike">
                        <a:solidFill>
                          <a:srgbClr val="000000"/>
                        </a:solidFill>
                        <a:latin typeface="+mj-lt"/>
                      </a:endParaRPr>
                    </a:p>
                  </a:txBody>
                  <a:tcPr marL="9525" marR="9525" marT="9525" marB="0" anchor="b"/>
                </a:tc>
                <a:tc>
                  <a:txBody>
                    <a:bodyPr/>
                    <a:lstStyle/>
                    <a:p>
                      <a:pPr algn="ctr" fontAlgn="b"/>
                      <a:r>
                        <a:rPr lang="en-US" sz="2400" b="0" u="none" strike="noStrike" dirty="0">
                          <a:latin typeface="+mj-lt"/>
                        </a:rPr>
                        <a:t>Hot</a:t>
                      </a:r>
                      <a:endParaRPr lang="en-US" sz="2400" b="0" i="0" u="none" strike="noStrike" dirty="0">
                        <a:solidFill>
                          <a:srgbClr val="000000"/>
                        </a:solidFill>
                        <a:latin typeface="+mj-lt"/>
                      </a:endParaRPr>
                    </a:p>
                  </a:txBody>
                  <a:tcPr marL="9525" marR="9525" marT="9525" marB="0" anchor="b"/>
                </a:tc>
                <a:tc>
                  <a:txBody>
                    <a:bodyPr/>
                    <a:lstStyle/>
                    <a:p>
                      <a:pPr algn="ctr" fontAlgn="b"/>
                      <a:r>
                        <a:rPr lang="en-US" sz="2400" b="0" u="none" strike="noStrike" dirty="0" err="1">
                          <a:latin typeface="+mj-lt"/>
                        </a:rPr>
                        <a:t>Bereha</a:t>
                      </a:r>
                      <a:endParaRPr lang="en-US" sz="2400" b="0" i="0" u="none" strike="noStrike" dirty="0">
                        <a:solidFill>
                          <a:srgbClr val="000000"/>
                        </a:solidFill>
                        <a:latin typeface="+mj-lt"/>
                      </a:endParaRPr>
                    </a:p>
                  </a:txBody>
                  <a:tcPr marL="9525" marR="9525" marT="9525" marB="0" anchor="b"/>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752600"/>
            <a:ext cx="8228013" cy="4394200"/>
          </a:xfrm>
        </p:spPr>
        <p:txBody>
          <a:bodyPr/>
          <a:lstStyle/>
          <a:p>
            <a:pPr algn="just"/>
            <a:r>
              <a:rPr lang="en-US" b="0" dirty="0" smtClean="0">
                <a:latin typeface="+mj-lt"/>
              </a:rPr>
              <a:t>Ethiopia’s daily range of temperature is more extreme than its annual averages. </a:t>
            </a:r>
          </a:p>
          <a:p>
            <a:pPr algn="just"/>
            <a:r>
              <a:rPr lang="en-US" b="0" dirty="0" smtClean="0">
                <a:latin typeface="+mj-lt"/>
              </a:rPr>
              <a:t>Daily maximum temperature reaches to more than 37</a:t>
            </a:r>
            <a:r>
              <a:rPr lang="en-US" b="0" baseline="30000" dirty="0" smtClean="0">
                <a:latin typeface="+mj-lt"/>
              </a:rPr>
              <a:t>o</a:t>
            </a:r>
            <a:r>
              <a:rPr lang="en-US" b="0" dirty="0" smtClean="0">
                <a:latin typeface="+mj-lt"/>
              </a:rPr>
              <a:t>C over the lowlands in northeast and southeast. </a:t>
            </a:r>
          </a:p>
          <a:p>
            <a:pPr algn="just"/>
            <a:r>
              <a:rPr lang="en-US" b="0" dirty="0" smtClean="0">
                <a:latin typeface="+mj-lt"/>
              </a:rPr>
              <a:t>About 10</a:t>
            </a:r>
            <a:r>
              <a:rPr lang="en-US" b="0" baseline="40000" dirty="0" smtClean="0">
                <a:latin typeface="+mj-lt"/>
              </a:rPr>
              <a:t>o</a:t>
            </a:r>
            <a:r>
              <a:rPr lang="en-US" b="0" dirty="0" smtClean="0">
                <a:latin typeface="+mj-lt"/>
              </a:rPr>
              <a:t>C-15</a:t>
            </a:r>
            <a:r>
              <a:rPr lang="en-US" b="0" baseline="30000" dirty="0" smtClean="0">
                <a:latin typeface="+mj-lt"/>
              </a:rPr>
              <a:t>o</a:t>
            </a:r>
            <a:r>
              <a:rPr lang="en-US" b="0" dirty="0" smtClean="0">
                <a:latin typeface="+mj-lt"/>
              </a:rPr>
              <a:t>C over the northwestern and southwestern highlands. </a:t>
            </a:r>
          </a:p>
          <a:p>
            <a:pPr algn="just"/>
            <a:endParaRPr lang="en-US" b="0" dirty="0">
              <a:latin typeface="+mj-lt"/>
            </a:endParaRPr>
          </a:p>
        </p:txBody>
      </p:sp>
      <p:sp>
        <p:nvSpPr>
          <p:cNvPr id="4" name="Date Placeholder 3"/>
          <p:cNvSpPr>
            <a:spLocks noGrp="1"/>
          </p:cNvSpPr>
          <p:nvPr>
            <p:ph type="dt" sz="half" idx="10"/>
          </p:nvPr>
        </p:nvSpPr>
        <p:spPr/>
        <p:txBody>
          <a:bodyPr/>
          <a:lstStyle/>
          <a:p>
            <a:fld id="{8DB0435E-1A80-4F82-B598-C20F8BBFF0A8}"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838200"/>
            <a:ext cx="8685213" cy="5805487"/>
          </a:xfrm>
        </p:spPr>
        <p:txBody>
          <a:bodyPr/>
          <a:lstStyle/>
          <a:p>
            <a:pPr algn="just">
              <a:buFont typeface="Arial" pitchFamily="34" charset="0"/>
              <a:buChar char="•"/>
            </a:pPr>
            <a:r>
              <a:rPr lang="en-US" b="0" dirty="0" smtClean="0">
                <a:latin typeface="Arial" pitchFamily="34" charset="0"/>
                <a:cs typeface="Arial" pitchFamily="34" charset="0"/>
              </a:rPr>
              <a:t>The monthly averages is minimal and the annual range of temperature is small. This holds true in both the highlands and lowlands. </a:t>
            </a:r>
          </a:p>
          <a:p>
            <a:pPr algn="just">
              <a:buFont typeface="Arial" pitchFamily="34" charset="0"/>
              <a:buChar char="•"/>
            </a:pPr>
            <a:r>
              <a:rPr lang="en-US" b="0" dirty="0" smtClean="0">
                <a:latin typeface="Arial" pitchFamily="34" charset="0"/>
                <a:cs typeface="Arial" pitchFamily="34" charset="0"/>
              </a:rPr>
              <a:t>In Ethiopia and elsewhere in the Horn, temperature shows  a seasonal variations. </a:t>
            </a:r>
          </a:p>
          <a:p>
            <a:pPr algn="just">
              <a:buFont typeface="Arial" pitchFamily="34" charset="0"/>
              <a:buChar char="•"/>
            </a:pPr>
            <a:r>
              <a:rPr lang="en-US" b="0" dirty="0" smtClean="0">
                <a:latin typeface="Arial" pitchFamily="34" charset="0"/>
                <a:cs typeface="Arial" pitchFamily="34" charset="0"/>
              </a:rPr>
              <a:t> March to June in Ethiopia have records of highest temperatures. Conversely, low temperatures are recorded from November to February.  </a:t>
            </a:r>
          </a:p>
          <a:p>
            <a:pPr algn="just">
              <a:buFont typeface="Arial" pitchFamily="34" charset="0"/>
              <a:buChar char="•"/>
            </a:pPr>
            <a:r>
              <a:rPr lang="en-US" b="0" dirty="0" smtClean="0">
                <a:latin typeface="Arial" pitchFamily="34" charset="0"/>
                <a:cs typeface="Arial" pitchFamily="34" charset="0"/>
              </a:rPr>
              <a:t>March to June is a time for the highest temperatures. </a:t>
            </a:r>
          </a:p>
          <a:p>
            <a:pPr algn="just">
              <a:buFont typeface="Arial" pitchFamily="34" charset="0"/>
              <a:buChar char="•"/>
            </a:pPr>
            <a:r>
              <a:rPr lang="en-US" b="0" dirty="0" smtClean="0">
                <a:latin typeface="Arial" pitchFamily="34" charset="0"/>
                <a:cs typeface="Arial" pitchFamily="34" charset="0"/>
              </a:rPr>
              <a:t>November to February is the low temperatures recording time.  </a:t>
            </a:r>
          </a:p>
          <a:p>
            <a:pPr algn="just">
              <a:buFont typeface="Arial" pitchFamily="34" charset="0"/>
              <a:buChar char="•"/>
            </a:pPr>
            <a:r>
              <a:rPr lang="en-US" b="0" dirty="0" smtClean="0">
                <a:latin typeface="Arial" pitchFamily="34" charset="0"/>
                <a:cs typeface="Arial" pitchFamily="34" charset="0"/>
              </a:rPr>
              <a:t>It </a:t>
            </a:r>
            <a:endParaRPr lang="en-US"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fld id="{65A46762-9C20-4464-96EB-6D1A5847AAC7}"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0" dirty="0" err="1" smtClean="0">
                <a:latin typeface="+mj-lt"/>
              </a:rPr>
              <a:t>Spatio</a:t>
            </a:r>
            <a:r>
              <a:rPr lang="en-US" b="0" dirty="0" smtClean="0">
                <a:latin typeface="+mj-lt"/>
              </a:rPr>
              <a:t>-temporal Distribution of Rainfall</a:t>
            </a:r>
          </a:p>
          <a:p>
            <a:r>
              <a:rPr lang="en-US" b="0" dirty="0" smtClean="0">
                <a:latin typeface="+mj-lt"/>
              </a:rPr>
              <a:t> The rainfall system in Ethiopia is characterized by spatial and temporal </a:t>
            </a:r>
            <a:r>
              <a:rPr lang="en-US" b="0" dirty="0" err="1" smtClean="0">
                <a:latin typeface="+mj-lt"/>
              </a:rPr>
              <a:t>variabilities</a:t>
            </a:r>
            <a:r>
              <a:rPr lang="en-US" b="0" dirty="0" smtClean="0">
                <a:latin typeface="+mj-lt"/>
              </a:rPr>
              <a:t> and influenced by:</a:t>
            </a:r>
          </a:p>
          <a:p>
            <a:pPr indent="284163">
              <a:buFont typeface="Arial" pitchFamily="34" charset="0"/>
              <a:buChar char="•"/>
            </a:pPr>
            <a:r>
              <a:rPr lang="en-US" b="0" dirty="0" smtClean="0">
                <a:latin typeface="+mj-lt"/>
              </a:rPr>
              <a:t>Inter Tropical Convergence Zone (ITCZ), </a:t>
            </a:r>
          </a:p>
          <a:p>
            <a:pPr indent="284163">
              <a:buFont typeface="Arial" pitchFamily="34" charset="0"/>
              <a:buChar char="•"/>
            </a:pPr>
            <a:r>
              <a:rPr lang="en-US" b="0" dirty="0" smtClean="0">
                <a:latin typeface="+mj-lt"/>
              </a:rPr>
              <a:t>pressure cells, and </a:t>
            </a:r>
          </a:p>
          <a:p>
            <a:pPr indent="284163">
              <a:buFont typeface="Arial" pitchFamily="34" charset="0"/>
              <a:buChar char="•"/>
            </a:pPr>
            <a:r>
              <a:rPr lang="en-US" b="0" dirty="0" smtClean="0">
                <a:latin typeface="+mj-lt"/>
              </a:rPr>
              <a:t>Trade Winds</a:t>
            </a:r>
            <a:endParaRPr lang="en-US" b="0" dirty="0">
              <a:latin typeface="+mj-lt"/>
            </a:endParaRPr>
          </a:p>
        </p:txBody>
      </p:sp>
      <p:sp>
        <p:nvSpPr>
          <p:cNvPr id="4" name="Date Placeholder 3"/>
          <p:cNvSpPr>
            <a:spLocks noGrp="1"/>
          </p:cNvSpPr>
          <p:nvPr>
            <p:ph type="dt" sz="half" idx="10"/>
          </p:nvPr>
        </p:nvSpPr>
        <p:spPr/>
        <p:txBody>
          <a:bodyPr/>
          <a:lstStyle/>
          <a:p>
            <a:fld id="{839AEA1B-FDD1-4063-8D45-AE1D96CF4994}"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762000"/>
            <a:ext cx="8610600" cy="5246687"/>
          </a:xfrm>
        </p:spPr>
        <p:txBody>
          <a:bodyPr/>
          <a:lstStyle/>
          <a:p>
            <a:pPr algn="just"/>
            <a:r>
              <a:rPr lang="en-US" b="0" dirty="0" smtClean="0">
                <a:latin typeface="+mj-lt"/>
              </a:rPr>
              <a:t>The position of (ITCZ) = </a:t>
            </a:r>
          </a:p>
          <a:p>
            <a:pPr algn="just">
              <a:buFont typeface="Arial" pitchFamily="34" charset="0"/>
              <a:buChar char="•"/>
            </a:pPr>
            <a:r>
              <a:rPr lang="en-US" b="0" dirty="0" smtClean="0">
                <a:latin typeface="+mj-lt"/>
              </a:rPr>
              <a:t>The convergence of Northeast Trade winds and the Equatorial </a:t>
            </a:r>
            <a:r>
              <a:rPr lang="en-US" b="0" dirty="0" err="1" smtClean="0">
                <a:latin typeface="+mj-lt"/>
              </a:rPr>
              <a:t>Westerlies</a:t>
            </a:r>
            <a:r>
              <a:rPr lang="en-US" b="0" dirty="0" smtClean="0">
                <a:latin typeface="+mj-lt"/>
              </a:rPr>
              <a:t> which is a low-pressure zone. </a:t>
            </a:r>
          </a:p>
          <a:p>
            <a:pPr algn="just">
              <a:buFont typeface="Arial" pitchFamily="34" charset="0"/>
              <a:buChar char="•"/>
            </a:pPr>
            <a:r>
              <a:rPr lang="en-US" b="0" dirty="0" smtClean="0">
                <a:latin typeface="+mj-lt"/>
              </a:rPr>
              <a:t>Following the position of the overhead sun, the ITCZ shifts north and south of the equator. As the shift takes place, equatorial </a:t>
            </a:r>
            <a:r>
              <a:rPr lang="en-US" b="0" dirty="0" err="1" smtClean="0">
                <a:latin typeface="+mj-lt"/>
              </a:rPr>
              <a:t>westerlies</a:t>
            </a:r>
            <a:r>
              <a:rPr lang="en-US" b="0" dirty="0" smtClean="0">
                <a:latin typeface="+mj-lt"/>
              </a:rPr>
              <a:t> from the south and southwest invade most parts of Ethiopia bringing moist winds. </a:t>
            </a:r>
          </a:p>
          <a:p>
            <a:pPr algn="just">
              <a:buFont typeface="Arial" pitchFamily="34" charset="0"/>
              <a:buChar char="•"/>
            </a:pPr>
            <a:r>
              <a:rPr lang="en-US" b="0" dirty="0" smtClean="0">
                <a:latin typeface="+mj-lt"/>
              </a:rPr>
              <a:t>The inter-annual oscillation of the surface position of the ITCZ causes a variation in the wind flow patterns. </a:t>
            </a:r>
          </a:p>
          <a:p>
            <a:pPr algn="just"/>
            <a:r>
              <a:rPr lang="en-US" b="0" dirty="0" smtClean="0">
                <a:latin typeface="+mj-lt"/>
              </a:rPr>
              <a:t> </a:t>
            </a:r>
            <a:endParaRPr lang="en-US" b="0" dirty="0">
              <a:latin typeface="+mj-lt"/>
            </a:endParaRPr>
          </a:p>
        </p:txBody>
      </p:sp>
      <p:sp>
        <p:nvSpPr>
          <p:cNvPr id="4" name="Date Placeholder 3"/>
          <p:cNvSpPr>
            <a:spLocks noGrp="1"/>
          </p:cNvSpPr>
          <p:nvPr>
            <p:ph type="dt" sz="half" idx="10"/>
          </p:nvPr>
        </p:nvSpPr>
        <p:spPr/>
        <p:txBody>
          <a:bodyPr/>
          <a:lstStyle/>
          <a:p>
            <a:fld id="{9817F7F4-708A-491E-A7D3-9EA694893875}"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828800"/>
            <a:ext cx="8228013" cy="5246687"/>
          </a:xfrm>
        </p:spPr>
        <p:txBody>
          <a:bodyPr/>
          <a:lstStyle/>
          <a:p>
            <a:pPr algn="just"/>
            <a:r>
              <a:rPr lang="en-US" b="0" dirty="0" smtClean="0">
                <a:latin typeface="+mj-lt"/>
              </a:rPr>
              <a:t>seasonality is basically the result of the seasonal migration of the Inter tropical Convergence Zone (ITCZ) and </a:t>
            </a:r>
          </a:p>
          <a:p>
            <a:pPr algn="just"/>
            <a:r>
              <a:rPr lang="en-US" b="0" dirty="0" smtClean="0">
                <a:latin typeface="+mj-lt"/>
              </a:rPr>
              <a:t>the seasonal distribution of the atmospheric pressure systems (both over land and over the near by Oceans) and the quasi stationary sub tropical anticyclones over the Indian Ocean and the Atlantic Ocean.</a:t>
            </a:r>
          </a:p>
          <a:p>
            <a:pPr algn="just"/>
            <a:endParaRPr lang="en-US" b="0" dirty="0" smtClean="0">
              <a:solidFill>
                <a:schemeClr val="tx1"/>
              </a:solidFill>
              <a:latin typeface="+mj-lt"/>
            </a:endParaRPr>
          </a:p>
          <a:p>
            <a:endParaRPr lang="en-US" dirty="0">
              <a:latin typeface="+mj-lt"/>
            </a:endParaRPr>
          </a:p>
        </p:txBody>
      </p:sp>
      <p:sp>
        <p:nvSpPr>
          <p:cNvPr id="4" name="Date Placeholder 3"/>
          <p:cNvSpPr>
            <a:spLocks noGrp="1"/>
          </p:cNvSpPr>
          <p:nvPr>
            <p:ph type="dt" sz="half" idx="10"/>
          </p:nvPr>
        </p:nvSpPr>
        <p:spPr/>
        <p:txBody>
          <a:bodyPr/>
          <a:lstStyle/>
          <a:p>
            <a:fld id="{DBA2B4B4-C42B-4517-8D28-248AF96F17C2}"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
            <a:ext cx="6934200" cy="712788"/>
          </a:xfrm>
        </p:spPr>
        <p:txBody>
          <a:bodyPr/>
          <a:lstStyle/>
          <a:p>
            <a:r>
              <a:rPr lang="en-US" b="0" dirty="0" smtClean="0">
                <a:solidFill>
                  <a:schemeClr val="tx1"/>
                </a:solidFill>
              </a:rPr>
              <a:t/>
            </a:r>
            <a:br>
              <a:rPr lang="en-US" b="0" dirty="0" smtClean="0">
                <a:solidFill>
                  <a:schemeClr val="tx1"/>
                </a:solidFill>
              </a:rPr>
            </a:br>
            <a:r>
              <a:rPr lang="en-US" sz="3200" b="0" dirty="0" smtClean="0">
                <a:solidFill>
                  <a:schemeClr val="tx1"/>
                </a:solidFill>
                <a:latin typeface="Times New Roman" pitchFamily="18" charset="0"/>
                <a:cs typeface="Times New Roman" pitchFamily="18" charset="0"/>
              </a:rPr>
              <a:t>Drainage </a:t>
            </a:r>
            <a:r>
              <a:rPr lang="en-US" sz="3200" b="0" dirty="0">
                <a:solidFill>
                  <a:schemeClr val="tx1"/>
                </a:solidFill>
                <a:latin typeface="Times New Roman" pitchFamily="18" charset="0"/>
                <a:cs typeface="Times New Roman" pitchFamily="18" charset="0"/>
              </a:rPr>
              <a:t>Systems</a:t>
            </a:r>
            <a:br>
              <a:rPr lang="en-US" sz="3200" b="0" dirty="0">
                <a:solidFill>
                  <a:schemeClr val="tx1"/>
                </a:solidFill>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76200" y="900113"/>
            <a:ext cx="8991600" cy="5576887"/>
          </a:xfrm>
        </p:spPr>
        <p:txBody>
          <a:bodyPr/>
          <a:lstStyle/>
          <a:p>
            <a:pPr marL="457200" indent="-457200">
              <a:spcBef>
                <a:spcPts val="1200"/>
              </a:spcBef>
              <a:spcAft>
                <a:spcPts val="1200"/>
              </a:spcAft>
              <a:buFont typeface="Wingdings" pitchFamily="2" charset="2"/>
              <a:buChar char="v"/>
            </a:pPr>
            <a:r>
              <a:rPr lang="en-US" b="0" dirty="0" smtClean="0">
                <a:solidFill>
                  <a:schemeClr val="tx1"/>
                </a:solidFill>
                <a:latin typeface="Times New Roman" pitchFamily="18" charset="0"/>
                <a:cs typeface="Times New Roman" pitchFamily="18" charset="0"/>
              </a:rPr>
              <a:t>The Major Drainage Systems</a:t>
            </a:r>
          </a:p>
          <a:p>
            <a:pPr marL="1371600" lvl="2" indent="-457200">
              <a:spcBef>
                <a:spcPts val="1200"/>
              </a:spcBef>
              <a:spcAft>
                <a:spcPts val="1200"/>
              </a:spcAft>
              <a:buFont typeface="Wingdings" pitchFamily="2" charset="2"/>
              <a:buChar char="Ø"/>
            </a:pPr>
            <a:r>
              <a:rPr lang="en-US" sz="2800" b="0" dirty="0" smtClean="0">
                <a:solidFill>
                  <a:schemeClr val="tx1"/>
                </a:solidFill>
                <a:latin typeface="Times New Roman" pitchFamily="18" charset="0"/>
                <a:cs typeface="Times New Roman" pitchFamily="18" charset="0"/>
              </a:rPr>
              <a:t>The Southeastern Drainage Systems </a:t>
            </a:r>
          </a:p>
          <a:p>
            <a:pPr marL="1371600" lvl="2" indent="-457200">
              <a:spcBef>
                <a:spcPts val="1200"/>
              </a:spcBef>
              <a:spcAft>
                <a:spcPts val="1200"/>
              </a:spcAft>
              <a:buFont typeface="Wingdings" pitchFamily="2" charset="2"/>
              <a:buChar char="Ø"/>
            </a:pPr>
            <a:r>
              <a:rPr lang="en-US" sz="2800" b="0" dirty="0" smtClean="0">
                <a:solidFill>
                  <a:schemeClr val="tx1"/>
                </a:solidFill>
                <a:latin typeface="Times New Roman" pitchFamily="18" charset="0"/>
                <a:cs typeface="Times New Roman" pitchFamily="18" charset="0"/>
              </a:rPr>
              <a:t>The Western Drainage Systems </a:t>
            </a:r>
          </a:p>
          <a:p>
            <a:pPr marL="1371600" lvl="2" indent="-457200">
              <a:spcBef>
                <a:spcPts val="1200"/>
              </a:spcBef>
              <a:spcAft>
                <a:spcPts val="1200"/>
              </a:spcAft>
              <a:buFont typeface="Wingdings" pitchFamily="2" charset="2"/>
              <a:buChar char="Ø"/>
            </a:pPr>
            <a:r>
              <a:rPr lang="en-US" sz="2800" b="0" dirty="0" smtClean="0">
                <a:solidFill>
                  <a:schemeClr val="tx1"/>
                </a:solidFill>
                <a:latin typeface="Times New Roman" pitchFamily="18" charset="0"/>
                <a:cs typeface="Times New Roman" pitchFamily="18" charset="0"/>
              </a:rPr>
              <a:t>The Rift Valley Drainage System</a:t>
            </a:r>
            <a:endParaRPr lang="en-US" sz="2800" b="0" dirty="0">
              <a:solidFill>
                <a:schemeClr val="tx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B86ED12-95EF-4618-BCFC-2CB972748B10}"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8875964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0" dirty="0" smtClean="0"/>
              <a:t>The major rainfall regimes of the country include four cases where group A of the rainfall regime corresponds with areas having a distinct wet and a distinct dry season, group B corresponds with areas having two wet and two dry seasons, and group C corresponds with two wet and one dry season in between. </a:t>
            </a:r>
          </a:p>
          <a:p>
            <a:pPr algn="just"/>
            <a:endParaRPr lang="en-US" dirty="0"/>
          </a:p>
        </p:txBody>
      </p:sp>
      <p:sp>
        <p:nvSpPr>
          <p:cNvPr id="4" name="Date Placeholder 3"/>
          <p:cNvSpPr>
            <a:spLocks noGrp="1"/>
          </p:cNvSpPr>
          <p:nvPr>
            <p:ph type="dt" sz="half" idx="10"/>
          </p:nvPr>
        </p:nvSpPr>
        <p:spPr/>
        <p:txBody>
          <a:bodyPr/>
          <a:lstStyle/>
          <a:p>
            <a:fld id="{0635CD13-5A9E-4EB1-B399-0759862FC1E9}"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95400"/>
            <a:ext cx="8228013" cy="4851400"/>
          </a:xfrm>
        </p:spPr>
        <p:txBody>
          <a:bodyPr/>
          <a:lstStyle/>
          <a:p>
            <a:pPr algn="just"/>
            <a:r>
              <a:rPr lang="en-US" b="0" dirty="0" smtClean="0">
                <a:latin typeface="+mj-lt"/>
              </a:rPr>
              <a:t>The major basic reasons for the division of the country, in to the given rainfall regimes can be ascribed to the combined effect of the major topographies of the country with the associated orientation of the moisture bearing winds and the North-South </a:t>
            </a:r>
            <a:r>
              <a:rPr lang="en-US" b="0" dirty="0" err="1" smtClean="0">
                <a:latin typeface="+mj-lt"/>
              </a:rPr>
              <a:t>meridional</a:t>
            </a:r>
            <a:r>
              <a:rPr lang="en-US" b="0" dirty="0" smtClean="0">
                <a:latin typeface="+mj-lt"/>
              </a:rPr>
              <a:t> movement of the ITCZ. </a:t>
            </a:r>
            <a:endParaRPr lang="en-US" b="0" dirty="0">
              <a:latin typeface="+mj-lt"/>
            </a:endParaRPr>
          </a:p>
        </p:txBody>
      </p:sp>
      <p:sp>
        <p:nvSpPr>
          <p:cNvPr id="4" name="Date Placeholder 3"/>
          <p:cNvSpPr>
            <a:spLocks noGrp="1"/>
          </p:cNvSpPr>
          <p:nvPr>
            <p:ph type="dt" sz="half" idx="10"/>
          </p:nvPr>
        </p:nvSpPr>
        <p:spPr/>
        <p:txBody>
          <a:bodyPr/>
          <a:lstStyle/>
          <a:p>
            <a:fld id="{60C3BD59-93AA-447D-9BD2-DB3167C04B8F}"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524000"/>
            <a:ext cx="8228013" cy="4281487"/>
          </a:xfrm>
        </p:spPr>
        <p:txBody>
          <a:bodyPr/>
          <a:lstStyle/>
          <a:p>
            <a:r>
              <a:rPr lang="en-US" b="0" dirty="0" smtClean="0">
                <a:solidFill>
                  <a:srgbClr val="FF0000"/>
                </a:solidFill>
                <a:latin typeface="+mj-lt"/>
              </a:rPr>
              <a:t>Seasonal or Temporal Variabilities</a:t>
            </a:r>
          </a:p>
          <a:p>
            <a:pPr algn="just"/>
            <a:r>
              <a:rPr lang="en-US" b="0" dirty="0" smtClean="0">
                <a:solidFill>
                  <a:schemeClr val="tx1"/>
                </a:solidFill>
                <a:latin typeface="+mj-lt"/>
              </a:rPr>
              <a:t>What winds bring summer rainfall for Ethiopian highlands?</a:t>
            </a:r>
          </a:p>
          <a:p>
            <a:pPr algn="just"/>
            <a:r>
              <a:rPr lang="en-US" b="0" dirty="0" smtClean="0">
                <a:solidFill>
                  <a:schemeClr val="tx1"/>
                </a:solidFill>
                <a:latin typeface="+mj-lt"/>
              </a:rPr>
              <a:t>The rainfall is highly variable both in amount and distribution across regions and seasons. </a:t>
            </a:r>
          </a:p>
        </p:txBody>
      </p:sp>
      <p:sp>
        <p:nvSpPr>
          <p:cNvPr id="4" name="Date Placeholder 3"/>
          <p:cNvSpPr>
            <a:spLocks noGrp="1"/>
          </p:cNvSpPr>
          <p:nvPr>
            <p:ph type="dt" sz="half" idx="10"/>
          </p:nvPr>
        </p:nvSpPr>
        <p:spPr/>
        <p:txBody>
          <a:bodyPr/>
          <a:lstStyle/>
          <a:p>
            <a:fld id="{B5F88209-080B-4B67-A325-3A7A70B85D95}"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524000"/>
            <a:ext cx="8228013" cy="4622800"/>
          </a:xfrm>
        </p:spPr>
        <p:txBody>
          <a:bodyPr/>
          <a:lstStyle/>
          <a:p>
            <a:pPr algn="just">
              <a:buFont typeface="Arial" pitchFamily="34" charset="0"/>
              <a:buChar char="•"/>
            </a:pPr>
            <a:r>
              <a:rPr lang="en-US" b="0" dirty="0" smtClean="0">
                <a:latin typeface="+mj-lt"/>
              </a:rPr>
              <a:t>In </a:t>
            </a:r>
            <a:r>
              <a:rPr lang="en-US" dirty="0" smtClean="0">
                <a:latin typeface="+mj-lt"/>
              </a:rPr>
              <a:t>high and mid-latitudes</a:t>
            </a:r>
            <a:r>
              <a:rPr lang="en-US" b="0" dirty="0" smtClean="0">
                <a:latin typeface="+mj-lt"/>
              </a:rPr>
              <a:t>, seasons are classified as </a:t>
            </a:r>
            <a:r>
              <a:rPr lang="en-US" b="0" u="sng" dirty="0" smtClean="0">
                <a:latin typeface="+mj-lt"/>
              </a:rPr>
              <a:t>winter, spring, summer and autumn</a:t>
            </a:r>
            <a:r>
              <a:rPr lang="en-US" b="0" dirty="0" smtClean="0">
                <a:latin typeface="+mj-lt"/>
              </a:rPr>
              <a:t>, while in low latitudes they are categorized as </a:t>
            </a:r>
            <a:r>
              <a:rPr lang="en-US" b="0" u="sng" dirty="0" smtClean="0">
                <a:latin typeface="+mj-lt"/>
              </a:rPr>
              <a:t>wet and dry seasons</a:t>
            </a:r>
            <a:r>
              <a:rPr lang="en-US" b="0" dirty="0" smtClean="0">
                <a:latin typeface="+mj-lt"/>
              </a:rPr>
              <a:t>. </a:t>
            </a:r>
          </a:p>
          <a:p>
            <a:pPr algn="just">
              <a:buFont typeface="Arial" pitchFamily="34" charset="0"/>
              <a:buChar char="•"/>
            </a:pPr>
            <a:r>
              <a:rPr lang="en-US" b="0" dirty="0" smtClean="0">
                <a:latin typeface="+mj-lt"/>
              </a:rPr>
              <a:t>In the </a:t>
            </a:r>
            <a:r>
              <a:rPr lang="en-US" dirty="0" smtClean="0">
                <a:latin typeface="+mj-lt"/>
              </a:rPr>
              <a:t>case of Ethiopia</a:t>
            </a:r>
            <a:r>
              <a:rPr lang="en-US" b="0" dirty="0" smtClean="0">
                <a:latin typeface="+mj-lt"/>
              </a:rPr>
              <a:t>, air mass analysis of seasonality over the country indicates that there are three major seasons over the country:</a:t>
            </a:r>
            <a:endParaRPr lang="en-US" b="0" dirty="0">
              <a:latin typeface="+mj-lt"/>
            </a:endParaRPr>
          </a:p>
        </p:txBody>
      </p:sp>
      <p:sp>
        <p:nvSpPr>
          <p:cNvPr id="4" name="Date Placeholder 3"/>
          <p:cNvSpPr>
            <a:spLocks noGrp="1"/>
          </p:cNvSpPr>
          <p:nvPr>
            <p:ph type="dt" sz="half" idx="10"/>
          </p:nvPr>
        </p:nvSpPr>
        <p:spPr/>
        <p:txBody>
          <a:bodyPr/>
          <a:lstStyle/>
          <a:p>
            <a:fld id="{A3EF24C3-0836-4F69-BA7B-219606272B22}"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00113"/>
            <a:ext cx="8458200" cy="5246687"/>
          </a:xfrm>
        </p:spPr>
        <p:txBody>
          <a:bodyPr/>
          <a:lstStyle/>
          <a:p>
            <a:endParaRPr lang="en-US" b="0" dirty="0" smtClean="0">
              <a:latin typeface="+mj-lt"/>
            </a:endParaRPr>
          </a:p>
          <a:p>
            <a:r>
              <a:rPr lang="en-US" b="0" dirty="0" smtClean="0">
                <a:latin typeface="+mj-lt"/>
              </a:rPr>
              <a:t>Seasons of Ethiopia</a:t>
            </a:r>
          </a:p>
          <a:p>
            <a:endParaRPr lang="en-US" b="0" dirty="0" smtClean="0">
              <a:latin typeface="+mj-lt"/>
            </a:endParaRPr>
          </a:p>
          <a:p>
            <a:pPr marL="463550" indent="-231775">
              <a:buAutoNum type="romanLcPeriod"/>
            </a:pPr>
            <a:r>
              <a:rPr lang="en-US" b="0" dirty="0" smtClean="0">
                <a:solidFill>
                  <a:schemeClr val="tx1"/>
                </a:solidFill>
                <a:latin typeface="+mj-lt"/>
              </a:rPr>
              <a:t>  </a:t>
            </a:r>
            <a:r>
              <a:rPr lang="en-US" b="0" dirty="0" err="1" smtClean="0">
                <a:solidFill>
                  <a:schemeClr val="tx1"/>
                </a:solidFill>
                <a:latin typeface="+mj-lt"/>
              </a:rPr>
              <a:t>Kiremt</a:t>
            </a:r>
            <a:r>
              <a:rPr lang="en-US" b="0" dirty="0" smtClean="0">
                <a:solidFill>
                  <a:schemeClr val="tx1"/>
                </a:solidFill>
                <a:latin typeface="+mj-lt"/>
              </a:rPr>
              <a:t> - Major rainy season (June, July, August,   September) </a:t>
            </a:r>
          </a:p>
          <a:p>
            <a:pPr indent="-165100">
              <a:buAutoNum type="romanLcPeriod"/>
            </a:pPr>
            <a:r>
              <a:rPr lang="en-US" b="0" dirty="0" smtClean="0">
                <a:solidFill>
                  <a:schemeClr val="tx1"/>
                </a:solidFill>
                <a:latin typeface="+mj-lt"/>
              </a:rPr>
              <a:t> </a:t>
            </a:r>
            <a:r>
              <a:rPr lang="en-US" b="0" dirty="0" err="1" smtClean="0">
                <a:solidFill>
                  <a:schemeClr val="tx1"/>
                </a:solidFill>
                <a:latin typeface="+mj-lt"/>
              </a:rPr>
              <a:t>Belg</a:t>
            </a:r>
            <a:r>
              <a:rPr lang="en-US" b="0" dirty="0" smtClean="0">
                <a:solidFill>
                  <a:schemeClr val="tx1"/>
                </a:solidFill>
                <a:latin typeface="+mj-lt"/>
              </a:rPr>
              <a:t> - Minor Rainy season (February, March, April and May) </a:t>
            </a:r>
          </a:p>
          <a:p>
            <a:pPr indent="-165100">
              <a:buAutoNum type="romanLcPeriod"/>
            </a:pPr>
            <a:r>
              <a:rPr lang="en-US" b="0" dirty="0" smtClean="0">
                <a:solidFill>
                  <a:schemeClr val="tx1"/>
                </a:solidFill>
                <a:latin typeface="+mj-lt"/>
              </a:rPr>
              <a:t> </a:t>
            </a:r>
            <a:r>
              <a:rPr lang="en-US" b="0" dirty="0" err="1" smtClean="0">
                <a:solidFill>
                  <a:schemeClr val="tx1"/>
                </a:solidFill>
                <a:latin typeface="+mj-lt"/>
              </a:rPr>
              <a:t>Bega</a:t>
            </a:r>
            <a:r>
              <a:rPr lang="en-US" b="0" dirty="0" smtClean="0">
                <a:solidFill>
                  <a:schemeClr val="tx1"/>
                </a:solidFill>
                <a:latin typeface="+mj-lt"/>
              </a:rPr>
              <a:t> - Dry season (October, December,   	January and February)</a:t>
            </a:r>
          </a:p>
        </p:txBody>
      </p:sp>
      <p:sp>
        <p:nvSpPr>
          <p:cNvPr id="4" name="Date Placeholder 3"/>
          <p:cNvSpPr>
            <a:spLocks noGrp="1"/>
          </p:cNvSpPr>
          <p:nvPr>
            <p:ph type="dt" sz="half" idx="10"/>
          </p:nvPr>
        </p:nvSpPr>
        <p:spPr/>
        <p:txBody>
          <a:bodyPr/>
          <a:lstStyle/>
          <a:p>
            <a:fld id="{661D71CA-53CC-47FB-8868-96729D3E3D9B}"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0" dirty="0" smtClean="0">
                <a:latin typeface="+mj-lt"/>
              </a:rPr>
              <a:t>seasonality is basically the result of the seasonal migration of the Inter tropical Convergence Zone (ITCZ) and </a:t>
            </a:r>
          </a:p>
          <a:p>
            <a:pPr algn="just"/>
            <a:r>
              <a:rPr lang="en-US" b="0" dirty="0" smtClean="0">
                <a:latin typeface="+mj-lt"/>
              </a:rPr>
              <a:t>the seasonal distribution of the atmospheric pressure systems (both over land and over the near by Oceans) and the quasi stationary sub tropical anticyclones over the Indian Ocean and the Atlantic Ocean</a:t>
            </a:r>
            <a:endParaRPr lang="en-US" b="0" dirty="0">
              <a:latin typeface="+mj-lt"/>
            </a:endParaRPr>
          </a:p>
        </p:txBody>
      </p:sp>
      <p:sp>
        <p:nvSpPr>
          <p:cNvPr id="4" name="Date Placeholder 3"/>
          <p:cNvSpPr>
            <a:spLocks noGrp="1"/>
          </p:cNvSpPr>
          <p:nvPr>
            <p:ph type="dt" sz="half" idx="10"/>
          </p:nvPr>
        </p:nvSpPr>
        <p:spPr/>
        <p:txBody>
          <a:bodyPr/>
          <a:lstStyle/>
          <a:p>
            <a:fld id="{252D4416-0EA5-4438-ABBB-EE11501AB741}"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2400" b="0" dirty="0" smtClean="0">
                <a:latin typeface="+mj-lt"/>
              </a:rPr>
              <a:t>Rainfall Regions of Ethiopia</a:t>
            </a:r>
          </a:p>
          <a:p>
            <a:pPr algn="just"/>
            <a:r>
              <a:rPr lang="en-US" sz="2400" b="0" dirty="0" err="1" smtClean="0">
                <a:latin typeface="+mj-lt"/>
              </a:rPr>
              <a:t>i</a:t>
            </a:r>
            <a:r>
              <a:rPr lang="en-US" sz="2400" b="0" dirty="0" smtClean="0">
                <a:latin typeface="+mj-lt"/>
              </a:rPr>
              <a:t>. Summer rainfall region  </a:t>
            </a:r>
          </a:p>
          <a:p>
            <a:pPr algn="just"/>
            <a:r>
              <a:rPr lang="en-US" sz="2400" b="0" dirty="0" smtClean="0">
                <a:solidFill>
                  <a:schemeClr val="tx1"/>
                </a:solidFill>
                <a:latin typeface="+mj-lt"/>
              </a:rPr>
              <a:t>This region comprises almost all parts of the country, except the southeastern and northeastern lowlands. The region experiences most of its rain during summer (</a:t>
            </a:r>
            <a:r>
              <a:rPr lang="en-US" sz="2400" b="0" dirty="0" err="1" smtClean="0">
                <a:solidFill>
                  <a:schemeClr val="tx1"/>
                </a:solidFill>
                <a:latin typeface="+mj-lt"/>
              </a:rPr>
              <a:t>kiremt</a:t>
            </a:r>
            <a:r>
              <a:rPr lang="en-US" sz="2400" b="0" dirty="0" smtClean="0">
                <a:solidFill>
                  <a:schemeClr val="tx1"/>
                </a:solidFill>
                <a:latin typeface="+mj-lt"/>
              </a:rPr>
              <a:t>), while some places also receive spring (</a:t>
            </a:r>
            <a:r>
              <a:rPr lang="en-US" sz="2400" b="0" dirty="0" err="1" smtClean="0">
                <a:solidFill>
                  <a:schemeClr val="tx1"/>
                </a:solidFill>
                <a:latin typeface="+mj-lt"/>
              </a:rPr>
              <a:t>Belg</a:t>
            </a:r>
            <a:r>
              <a:rPr lang="en-US" sz="2400" b="0" dirty="0" smtClean="0">
                <a:solidFill>
                  <a:schemeClr val="tx1"/>
                </a:solidFill>
                <a:latin typeface="+mj-lt"/>
              </a:rPr>
              <a:t>) rain. </a:t>
            </a:r>
          </a:p>
          <a:p>
            <a:pPr algn="just"/>
            <a:r>
              <a:rPr lang="en-US" sz="2400" b="0" dirty="0" smtClean="0">
                <a:solidFill>
                  <a:schemeClr val="accent2"/>
                </a:solidFill>
                <a:latin typeface="+mj-lt"/>
              </a:rPr>
              <a:t>ii. All year-round rainfall region </a:t>
            </a:r>
          </a:p>
          <a:p>
            <a:pPr algn="just"/>
            <a:r>
              <a:rPr lang="en-US" sz="2400" b="0" dirty="0" smtClean="0">
                <a:solidFill>
                  <a:schemeClr val="tx1"/>
                </a:solidFill>
                <a:latin typeface="+mj-lt"/>
              </a:rPr>
              <a:t>It has many rainy days than any part of the country. It is a rainfall region in the southwestern part of the country. Both duration and amount of rainfall decreases as we move from southwest to north and eastwards. Months in summer gain highest rainfall whereas the winter months receive the reduced amount</a:t>
            </a:r>
            <a:endParaRPr lang="en-US" sz="2400" b="0" dirty="0">
              <a:solidFill>
                <a:schemeClr val="tx1"/>
              </a:solidFill>
              <a:latin typeface="+mj-lt"/>
            </a:endParaRPr>
          </a:p>
        </p:txBody>
      </p:sp>
      <p:sp>
        <p:nvSpPr>
          <p:cNvPr id="4" name="Date Placeholder 3"/>
          <p:cNvSpPr>
            <a:spLocks noGrp="1"/>
          </p:cNvSpPr>
          <p:nvPr>
            <p:ph type="dt" sz="half" idx="10"/>
          </p:nvPr>
        </p:nvSpPr>
        <p:spPr/>
        <p:txBody>
          <a:bodyPr/>
          <a:lstStyle/>
          <a:p>
            <a:fld id="{4F27E46E-E5D0-43D4-8CD1-5752C2C094BE}"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0" dirty="0" smtClean="0">
                <a:latin typeface="+mj-lt"/>
              </a:rPr>
              <a:t>iii. Autumn and Spring rainfall regions </a:t>
            </a:r>
          </a:p>
          <a:p>
            <a:pPr algn="just"/>
            <a:r>
              <a:rPr lang="en-US" b="0" dirty="0" smtClean="0">
                <a:solidFill>
                  <a:schemeClr val="tx1"/>
                </a:solidFill>
                <a:latin typeface="+mj-lt"/>
              </a:rPr>
              <a:t>The region comprises areas receiving rain following the influence of southeasterly winds. South eastern lowlands of Ethiopia receive rain during autumn and spring seasons when both the north easterlies and equatorial </a:t>
            </a:r>
            <a:r>
              <a:rPr lang="en-US" b="0" dirty="0" err="1" smtClean="0">
                <a:solidFill>
                  <a:schemeClr val="tx1"/>
                </a:solidFill>
                <a:latin typeface="+mj-lt"/>
              </a:rPr>
              <a:t>westerlies</a:t>
            </a:r>
            <a:r>
              <a:rPr lang="en-US" b="0" dirty="0" smtClean="0">
                <a:solidFill>
                  <a:schemeClr val="tx1"/>
                </a:solidFill>
                <a:latin typeface="+mj-lt"/>
              </a:rPr>
              <a:t> are weak.</a:t>
            </a:r>
          </a:p>
          <a:p>
            <a:pPr algn="just"/>
            <a:r>
              <a:rPr lang="en-US" b="0" dirty="0" smtClean="0">
                <a:solidFill>
                  <a:schemeClr val="tx1"/>
                </a:solidFill>
                <a:latin typeface="+mj-lt"/>
              </a:rPr>
              <a:t>The average RF from less than 500 to 1,000 mm. </a:t>
            </a:r>
          </a:p>
        </p:txBody>
      </p:sp>
      <p:sp>
        <p:nvSpPr>
          <p:cNvPr id="4" name="Date Placeholder 3"/>
          <p:cNvSpPr>
            <a:spLocks noGrp="1"/>
          </p:cNvSpPr>
          <p:nvPr>
            <p:ph type="dt" sz="half" idx="10"/>
          </p:nvPr>
        </p:nvSpPr>
        <p:spPr/>
        <p:txBody>
          <a:bodyPr/>
          <a:lstStyle/>
          <a:p>
            <a:fld id="{F97BE70A-4B89-4B07-8DFE-FD32E0B16A62}"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latin typeface="+mj-lt"/>
              </a:rPr>
              <a:t>iv. Winter rainfall region </a:t>
            </a:r>
          </a:p>
          <a:p>
            <a:pPr algn="just"/>
            <a:r>
              <a:rPr lang="en-US" b="0" dirty="0" smtClean="0">
                <a:solidFill>
                  <a:schemeClr val="tx1"/>
                </a:solidFill>
                <a:latin typeface="+mj-lt"/>
              </a:rPr>
              <a:t>This rainfall region receives rain from the northeasterly winds. During the winter season, the Red sea escarpments and some parts of the Afar region receive their main rain. </a:t>
            </a:r>
            <a:endParaRPr lang="en-US" b="0" dirty="0">
              <a:solidFill>
                <a:schemeClr val="tx1"/>
              </a:solidFill>
              <a:latin typeface="+mj-lt"/>
            </a:endParaRPr>
          </a:p>
        </p:txBody>
      </p:sp>
      <p:sp>
        <p:nvSpPr>
          <p:cNvPr id="4" name="Date Placeholder 3"/>
          <p:cNvSpPr>
            <a:spLocks noGrp="1"/>
          </p:cNvSpPr>
          <p:nvPr>
            <p:ph type="dt" sz="half" idx="10"/>
          </p:nvPr>
        </p:nvSpPr>
        <p:spPr/>
        <p:txBody>
          <a:bodyPr/>
          <a:lstStyle/>
          <a:p>
            <a:fld id="{8333019C-249B-48CF-9F81-4C57D465D2E7}"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cstate="print"/>
          <a:srcRect/>
          <a:stretch>
            <a:fillRect/>
          </a:stretch>
        </p:blipFill>
        <p:spPr bwMode="auto">
          <a:xfrm>
            <a:off x="381000" y="1208013"/>
            <a:ext cx="6858000" cy="5649987"/>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00113"/>
            <a:ext cx="8228013" cy="395287"/>
          </a:xfrm>
        </p:spPr>
        <p:txBody>
          <a:bodyPr/>
          <a:lstStyle/>
          <a:p>
            <a:endParaRPr lang="en-US" dirty="0"/>
          </a:p>
        </p:txBody>
      </p:sp>
      <p:sp>
        <p:nvSpPr>
          <p:cNvPr id="4" name="Date Placeholder 3"/>
          <p:cNvSpPr>
            <a:spLocks noGrp="1"/>
          </p:cNvSpPr>
          <p:nvPr>
            <p:ph type="dt" sz="half" idx="10"/>
          </p:nvPr>
        </p:nvSpPr>
        <p:spPr/>
        <p:txBody>
          <a:bodyPr/>
          <a:lstStyle/>
          <a:p>
            <a:fld id="{DE8B0549-4868-43E8-BAC8-755DC760AD18}"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B63F14-81B5-4EB6-BE07-D335437D9BB3}"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pic>
        <p:nvPicPr>
          <p:cNvPr id="2052" name="Picture 4"/>
          <p:cNvPicPr>
            <a:picLocks noChangeAspect="1" noChangeArrowheads="1"/>
          </p:cNvPicPr>
          <p:nvPr/>
        </p:nvPicPr>
        <p:blipFill>
          <a:blip r:embed="rId2" cstate="print"/>
          <a:srcRect/>
          <a:stretch>
            <a:fillRect/>
          </a:stretch>
        </p:blipFill>
        <p:spPr bwMode="auto">
          <a:xfrm>
            <a:off x="1066801" y="884231"/>
            <a:ext cx="6858000" cy="520521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600200"/>
            <a:ext cx="6323013" cy="1095375"/>
          </a:xfrm>
        </p:spPr>
        <p:txBody>
          <a:bodyPr/>
          <a:lstStyle/>
          <a:p>
            <a:r>
              <a:rPr lang="en-US" dirty="0" smtClean="0">
                <a:solidFill>
                  <a:schemeClr val="accent2"/>
                </a:solidFill>
              </a:rPr>
              <a:t>5.4 Agro-ecological Zones of Ethiopia </a:t>
            </a:r>
            <a:br>
              <a:rPr lang="en-US" dirty="0" smtClean="0">
                <a:solidFill>
                  <a:schemeClr val="accent2"/>
                </a:solidFill>
              </a:rPr>
            </a:br>
            <a:endParaRPr lang="en-US" dirty="0">
              <a:solidFill>
                <a:schemeClr val="accent2"/>
              </a:solidFill>
            </a:endParaRPr>
          </a:p>
        </p:txBody>
      </p:sp>
      <p:sp>
        <p:nvSpPr>
          <p:cNvPr id="4" name="Date Placeholder 3"/>
          <p:cNvSpPr>
            <a:spLocks noGrp="1"/>
          </p:cNvSpPr>
          <p:nvPr>
            <p:ph type="dt" sz="half" idx="10"/>
          </p:nvPr>
        </p:nvSpPr>
        <p:spPr/>
        <p:txBody>
          <a:bodyPr/>
          <a:lstStyle/>
          <a:p>
            <a:fld id="{BD106453-0018-47B9-BFED-D1E038F7EF33}"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0" dirty="0" smtClean="0">
                <a:latin typeface="+mj-lt"/>
              </a:rPr>
              <a:t>As a result of the diversified altitude and climatic conditions, Ethiopia possesses diverse </a:t>
            </a:r>
            <a:r>
              <a:rPr lang="en-US" b="0" dirty="0" err="1" smtClean="0">
                <a:latin typeface="+mj-lt"/>
              </a:rPr>
              <a:t>agroclimatic</a:t>
            </a:r>
            <a:r>
              <a:rPr lang="en-US" b="0" dirty="0" smtClean="0">
                <a:latin typeface="+mj-lt"/>
              </a:rPr>
              <a:t> zones. </a:t>
            </a:r>
          </a:p>
          <a:p>
            <a:pPr algn="just"/>
            <a:r>
              <a:rPr lang="en-US" b="0" dirty="0" smtClean="0">
                <a:latin typeface="+mj-lt"/>
              </a:rPr>
              <a:t>Traditionally zones are defined in terms of temperature. T</a:t>
            </a:r>
          </a:p>
          <a:p>
            <a:pPr algn="just"/>
            <a:r>
              <a:rPr lang="en-US" b="0" dirty="0" smtClean="0">
                <a:latin typeface="+mj-lt"/>
              </a:rPr>
              <a:t>This system divides the nation into five major climatic zones </a:t>
            </a:r>
          </a:p>
          <a:p>
            <a:pPr algn="just"/>
            <a:r>
              <a:rPr lang="en-US" b="0" dirty="0" err="1" smtClean="0">
                <a:latin typeface="+mj-lt"/>
              </a:rPr>
              <a:t>Bereha</a:t>
            </a:r>
            <a:r>
              <a:rPr lang="en-US" b="0" dirty="0" smtClean="0">
                <a:latin typeface="+mj-lt"/>
              </a:rPr>
              <a:t>, </a:t>
            </a:r>
            <a:r>
              <a:rPr lang="en-US" b="0" dirty="0" err="1" smtClean="0">
                <a:latin typeface="+mj-lt"/>
              </a:rPr>
              <a:t>Kolla</a:t>
            </a:r>
            <a:r>
              <a:rPr lang="en-US" b="0" dirty="0" smtClean="0">
                <a:latin typeface="+mj-lt"/>
              </a:rPr>
              <a:t>, </a:t>
            </a:r>
            <a:r>
              <a:rPr lang="en-US" b="0" dirty="0" err="1" smtClean="0">
                <a:latin typeface="+mj-lt"/>
              </a:rPr>
              <a:t>Woina</a:t>
            </a:r>
            <a:r>
              <a:rPr lang="en-US" b="0" dirty="0" smtClean="0">
                <a:latin typeface="+mj-lt"/>
              </a:rPr>
              <a:t> </a:t>
            </a:r>
            <a:r>
              <a:rPr lang="en-US" b="0" dirty="0" err="1" smtClean="0">
                <a:latin typeface="+mj-lt"/>
              </a:rPr>
              <a:t>Dega</a:t>
            </a:r>
            <a:r>
              <a:rPr lang="en-US" b="0" dirty="0" smtClean="0">
                <a:latin typeface="+mj-lt"/>
              </a:rPr>
              <a:t>, </a:t>
            </a:r>
            <a:r>
              <a:rPr lang="en-US" b="0" dirty="0" err="1" smtClean="0">
                <a:latin typeface="+mj-lt"/>
              </a:rPr>
              <a:t>Dega</a:t>
            </a:r>
            <a:r>
              <a:rPr lang="en-US" b="0" dirty="0" smtClean="0">
                <a:latin typeface="+mj-lt"/>
              </a:rPr>
              <a:t> and </a:t>
            </a:r>
            <a:r>
              <a:rPr lang="en-US" b="0" dirty="0" err="1" smtClean="0">
                <a:latin typeface="+mj-lt"/>
              </a:rPr>
              <a:t>Wurch</a:t>
            </a:r>
            <a:r>
              <a:rPr lang="en-US" b="0" dirty="0" smtClean="0">
                <a:latin typeface="+mj-lt"/>
              </a:rPr>
              <a:t>. A description on each of the zones is presented as follows. </a:t>
            </a:r>
            <a:endParaRPr lang="en-US" b="0" dirty="0">
              <a:latin typeface="+mj-lt"/>
            </a:endParaRPr>
          </a:p>
        </p:txBody>
      </p:sp>
      <p:sp>
        <p:nvSpPr>
          <p:cNvPr id="4" name="Date Placeholder 3"/>
          <p:cNvSpPr>
            <a:spLocks noGrp="1"/>
          </p:cNvSpPr>
          <p:nvPr>
            <p:ph type="dt" sz="half" idx="10"/>
          </p:nvPr>
        </p:nvSpPr>
        <p:spPr/>
        <p:txBody>
          <a:bodyPr/>
          <a:lstStyle/>
          <a:p>
            <a:fld id="{6C687439-C444-434D-9133-0BF4EBEB09C7}"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BC58402F-D81D-4C61-AB72-E78C2AA01D16}"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1143000" y="914400"/>
            <a:ext cx="6400800" cy="461665"/>
          </a:xfrm>
          <a:prstGeom prst="rect">
            <a:avLst/>
          </a:prstGeom>
        </p:spPr>
        <p:txBody>
          <a:bodyPr wrap="square">
            <a:spAutoFit/>
          </a:bodyPr>
          <a:lstStyle/>
          <a:p>
            <a:r>
              <a:rPr lang="en-US" sz="2400" b="1" dirty="0" smtClean="0">
                <a:solidFill>
                  <a:schemeClr val="accent2"/>
                </a:solidFill>
              </a:rPr>
              <a:t> Agro Ecological Zones of Ethiopia </a:t>
            </a:r>
            <a:endParaRPr lang="en-US" sz="2400" b="1" dirty="0">
              <a:solidFill>
                <a:schemeClr val="accent2"/>
              </a:solidFill>
            </a:endParaRPr>
          </a:p>
        </p:txBody>
      </p:sp>
      <p:graphicFrame>
        <p:nvGraphicFramePr>
          <p:cNvPr id="10" name="Content Placeholder 9"/>
          <p:cNvGraphicFramePr>
            <a:graphicFrameLocks noGrp="1"/>
          </p:cNvGraphicFramePr>
          <p:nvPr>
            <p:ph idx="1"/>
          </p:nvPr>
        </p:nvGraphicFramePr>
        <p:xfrm>
          <a:off x="381000" y="1371600"/>
          <a:ext cx="8534400" cy="4771386"/>
        </p:xfrm>
        <a:graphic>
          <a:graphicData uri="http://schemas.openxmlformats.org/drawingml/2006/table">
            <a:tbl>
              <a:tblPr/>
              <a:tblGrid>
                <a:gridCol w="1828800"/>
                <a:gridCol w="1676400"/>
                <a:gridCol w="1295400"/>
                <a:gridCol w="1295400"/>
                <a:gridCol w="1538068"/>
                <a:gridCol w="900332"/>
              </a:tblGrid>
              <a:tr h="1143000">
                <a:tc>
                  <a:txBody>
                    <a:bodyPr/>
                    <a:lstStyle/>
                    <a:p>
                      <a:pPr algn="ctr" fontAlgn="b"/>
                      <a:r>
                        <a:rPr lang="en-US" sz="2800" b="1" i="0" u="none" strike="noStrike" dirty="0" smtClean="0">
                          <a:solidFill>
                            <a:srgbClr val="000000"/>
                          </a:solidFill>
                          <a:latin typeface="Calibri"/>
                        </a:rPr>
                        <a:t>Zones</a:t>
                      </a:r>
                    </a:p>
                    <a:p>
                      <a:pPr algn="ctr" fontAlgn="b"/>
                      <a:r>
                        <a:rPr lang="en-US" sz="2000" b="1" i="0" u="none" strike="noStrike" dirty="0" smtClean="0">
                          <a:solidFill>
                            <a:srgbClr val="000000"/>
                          </a:solidFill>
                          <a:latin typeface="Calibri"/>
                        </a:rPr>
                        <a:t>        </a:t>
                      </a:r>
                      <a:endParaRPr lang="en-US" sz="2000" b="1" i="0" u="none" strike="noStrike" dirty="0">
                        <a:solidFill>
                          <a:srgbClr val="000000"/>
                        </a:solidFill>
                        <a:latin typeface="Calibri"/>
                      </a:endParaRPr>
                    </a:p>
                  </a:txBody>
                  <a:tcPr marL="2751" marR="2751" marT="2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2000" b="1" i="0" u="none" strike="noStrike" dirty="0" smtClean="0">
                          <a:solidFill>
                            <a:srgbClr val="000000"/>
                          </a:solidFill>
                          <a:latin typeface="Calibri"/>
                        </a:rPr>
                        <a:t>Altitude</a:t>
                      </a:r>
                    </a:p>
                    <a:p>
                      <a:pPr marL="0" marR="0" indent="0" algn="ctr" defTabSz="914400" rtl="0" eaLnBrk="1" fontAlgn="b" latinLnBrk="0" hangingPunct="1">
                        <a:lnSpc>
                          <a:spcPct val="100000"/>
                        </a:lnSpc>
                        <a:spcBef>
                          <a:spcPts val="0"/>
                        </a:spcBef>
                        <a:spcAft>
                          <a:spcPts val="0"/>
                        </a:spcAft>
                        <a:buClrTx/>
                        <a:buSzTx/>
                        <a:buFontTx/>
                        <a:buNone/>
                        <a:tabLst/>
                        <a:defRPr/>
                      </a:pPr>
                      <a:r>
                        <a:rPr lang="en-US" sz="2000" b="1" i="0" u="none" strike="noStrike" dirty="0" smtClean="0">
                          <a:solidFill>
                            <a:srgbClr val="FF0000"/>
                          </a:solidFill>
                          <a:latin typeface="Calibri"/>
                        </a:rPr>
                        <a:t>(m</a:t>
                      </a:r>
                      <a:r>
                        <a:rPr lang="en-US" sz="2000" b="1" i="0" u="none" strike="noStrike" dirty="0">
                          <a:solidFill>
                            <a:srgbClr val="FF0000"/>
                          </a:solidFill>
                          <a:latin typeface="Calibri"/>
                        </a:rPr>
                        <a:t>) </a:t>
                      </a:r>
                      <a:endParaRPr lang="en-US" sz="2000" b="1" i="0" u="none" strike="noStrike" dirty="0" smtClean="0">
                        <a:solidFill>
                          <a:srgbClr val="FF0000"/>
                        </a:solidFill>
                        <a:latin typeface="Calibri"/>
                      </a:endParaRPr>
                    </a:p>
                  </a:txBody>
                  <a:tcPr marL="2751" marR="2751" marT="2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Mean </a:t>
                      </a:r>
                      <a:endParaRPr lang="en-US" sz="2000" b="1" i="0" u="none" strike="noStrike" dirty="0" smtClean="0">
                        <a:solidFill>
                          <a:srgbClr val="000000"/>
                        </a:solidFill>
                        <a:latin typeface="Calibri"/>
                      </a:endParaRPr>
                    </a:p>
                    <a:p>
                      <a:pPr algn="ctr" fontAlgn="b"/>
                      <a:r>
                        <a:rPr lang="en-US" sz="2000" b="1" i="0" u="none" strike="noStrike" dirty="0" smtClean="0">
                          <a:solidFill>
                            <a:srgbClr val="000000"/>
                          </a:solidFill>
                          <a:latin typeface="Calibri"/>
                        </a:rPr>
                        <a:t>annual </a:t>
                      </a:r>
                      <a:r>
                        <a:rPr lang="en-US" sz="2000" b="1" i="0" u="none" strike="noStrike" dirty="0">
                          <a:solidFill>
                            <a:srgbClr val="000000"/>
                          </a:solidFill>
                          <a:latin typeface="Calibri"/>
                        </a:rPr>
                        <a:t>rainfall </a:t>
                      </a:r>
                      <a:endParaRPr lang="en-US" sz="2000" b="1" i="0" u="none" strike="noStrike" dirty="0" smtClean="0">
                        <a:solidFill>
                          <a:srgbClr val="000000"/>
                        </a:solidFill>
                        <a:latin typeface="Calibri"/>
                      </a:endParaRPr>
                    </a:p>
                    <a:p>
                      <a:pPr algn="ctr" fontAlgn="b"/>
                      <a:r>
                        <a:rPr lang="en-US" sz="2000" b="1" i="0" u="none" strike="noStrike" dirty="0" smtClean="0">
                          <a:solidFill>
                            <a:srgbClr val="FF0000"/>
                          </a:solidFill>
                          <a:latin typeface="Calibri"/>
                        </a:rPr>
                        <a:t>(</a:t>
                      </a:r>
                      <a:r>
                        <a:rPr lang="en-US" sz="2000" b="1" i="0" u="none" strike="noStrike" dirty="0">
                          <a:solidFill>
                            <a:srgbClr val="FF0000"/>
                          </a:solidFill>
                          <a:latin typeface="Calibri"/>
                        </a:rPr>
                        <a:t>mm) </a:t>
                      </a:r>
                    </a:p>
                  </a:txBody>
                  <a:tcPr marL="2751" marR="2751" marT="2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Length of growing periods </a:t>
                      </a:r>
                      <a:endParaRPr lang="en-US" sz="2000" b="1" i="0" u="none" strike="noStrike" dirty="0" smtClean="0">
                        <a:solidFill>
                          <a:srgbClr val="000000"/>
                        </a:solidFill>
                        <a:latin typeface="Calibri"/>
                      </a:endParaRPr>
                    </a:p>
                    <a:p>
                      <a:pPr algn="ctr" fontAlgn="b"/>
                      <a:r>
                        <a:rPr lang="en-US" sz="2000" b="1" i="0" u="none" strike="noStrike" dirty="0" smtClean="0">
                          <a:solidFill>
                            <a:srgbClr val="FF0000"/>
                          </a:solidFill>
                          <a:latin typeface="Calibri"/>
                        </a:rPr>
                        <a:t>(</a:t>
                      </a:r>
                      <a:r>
                        <a:rPr lang="en-US" sz="2000" b="1" i="0" u="none" strike="noStrike" dirty="0">
                          <a:solidFill>
                            <a:srgbClr val="FF0000"/>
                          </a:solidFill>
                          <a:latin typeface="Calibri"/>
                        </a:rPr>
                        <a:t>days) </a:t>
                      </a:r>
                    </a:p>
                  </a:txBody>
                  <a:tcPr marL="2751" marR="2751" marT="2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Mean annual temperature </a:t>
                      </a:r>
                      <a:r>
                        <a:rPr lang="en-US" sz="2000" b="1" i="0" u="none" strike="noStrike" dirty="0">
                          <a:solidFill>
                            <a:srgbClr val="FF0000"/>
                          </a:solidFill>
                          <a:latin typeface="Calibri"/>
                        </a:rPr>
                        <a:t>(</a:t>
                      </a:r>
                      <a:r>
                        <a:rPr lang="en-US" sz="2000" b="1" i="0" u="none" strike="noStrike" baseline="30000" dirty="0">
                          <a:solidFill>
                            <a:srgbClr val="FF0000"/>
                          </a:solidFill>
                          <a:latin typeface="Calibri"/>
                        </a:rPr>
                        <a:t>0</a:t>
                      </a:r>
                      <a:r>
                        <a:rPr lang="en-US" sz="2000" b="1" i="0" u="none" strike="noStrike" dirty="0">
                          <a:solidFill>
                            <a:srgbClr val="FF0000"/>
                          </a:solidFill>
                          <a:latin typeface="Calibri"/>
                        </a:rPr>
                        <a:t>C)</a:t>
                      </a:r>
                    </a:p>
                  </a:txBody>
                  <a:tcPr marL="2751" marR="2751" marT="2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   Area share </a:t>
                      </a:r>
                      <a:r>
                        <a:rPr lang="en-US" sz="2000" b="1" i="0" u="none" strike="noStrike" dirty="0">
                          <a:solidFill>
                            <a:srgbClr val="FF0000"/>
                          </a:solidFill>
                          <a:latin typeface="Calibri"/>
                        </a:rPr>
                        <a:t>(%)</a:t>
                      </a:r>
                    </a:p>
                  </a:txBody>
                  <a:tcPr marL="2751" marR="2751" marT="2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6288">
                <a:tc>
                  <a:txBody>
                    <a:bodyPr/>
                    <a:lstStyle/>
                    <a:p>
                      <a:pPr algn="l" fontAlgn="b"/>
                      <a:r>
                        <a:rPr lang="en-US" sz="2400" b="0" i="1" u="none" strike="noStrike" dirty="0" err="1">
                          <a:solidFill>
                            <a:srgbClr val="FF0000"/>
                          </a:solidFill>
                          <a:latin typeface="Calibri"/>
                        </a:rPr>
                        <a:t>Wurch</a:t>
                      </a:r>
                      <a:r>
                        <a:rPr lang="en-US" sz="2400" b="0" i="1" u="none" strike="noStrike" dirty="0">
                          <a:solidFill>
                            <a:srgbClr val="FF0000"/>
                          </a:solidFill>
                          <a:latin typeface="Calibri"/>
                        </a:rPr>
                        <a:t> </a:t>
                      </a:r>
                      <a:endParaRPr lang="en-US" sz="2400" b="0" i="1" u="none" strike="noStrike" dirty="0" smtClean="0">
                        <a:solidFill>
                          <a:srgbClr val="FF0000"/>
                        </a:solidFill>
                        <a:latin typeface="Calibri"/>
                      </a:endParaRPr>
                    </a:p>
                    <a:p>
                      <a:pPr algn="l" fontAlgn="b"/>
                      <a:r>
                        <a:rPr lang="en-US" sz="2400" b="0" i="0" u="none" strike="noStrike" dirty="0" smtClean="0">
                          <a:solidFill>
                            <a:srgbClr val="000000"/>
                          </a:solidFill>
                          <a:latin typeface="Calibri"/>
                        </a:rPr>
                        <a:t>(</a:t>
                      </a:r>
                      <a:r>
                        <a:rPr lang="en-US" sz="2000" b="1" i="0" u="none" strike="noStrike" dirty="0">
                          <a:solidFill>
                            <a:srgbClr val="000000"/>
                          </a:solidFill>
                          <a:latin typeface="Calibri"/>
                        </a:rPr>
                        <a:t>cold to moist</a:t>
                      </a:r>
                      <a:r>
                        <a:rPr lang="en-US" sz="2400" b="0" i="0" u="none" strike="noStrike" dirty="0">
                          <a:solidFill>
                            <a:srgbClr val="000000"/>
                          </a:solidFill>
                          <a:latin typeface="Calibri"/>
                        </a:rPr>
                        <a:t>)</a:t>
                      </a:r>
                    </a:p>
                  </a:txBody>
                  <a:tcPr marL="2751" marR="2751" marT="2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&gt;3,200</a:t>
                      </a:r>
                    </a:p>
                  </a:txBody>
                  <a:tcPr marL="2751" marR="2751" marT="2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900-2200</a:t>
                      </a:r>
                    </a:p>
                  </a:txBody>
                  <a:tcPr marL="2751" marR="2751" marT="2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211–365</a:t>
                      </a:r>
                    </a:p>
                  </a:txBody>
                  <a:tcPr marL="2751" marR="2751" marT="2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Below 10</a:t>
                      </a:r>
                    </a:p>
                  </a:txBody>
                  <a:tcPr marL="2751" marR="2751" marT="2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0.98</a:t>
                      </a:r>
                    </a:p>
                  </a:txBody>
                  <a:tcPr marL="2751" marR="2751" marT="2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6288">
                <a:tc>
                  <a:txBody>
                    <a:bodyPr/>
                    <a:lstStyle/>
                    <a:p>
                      <a:pPr algn="l" fontAlgn="b"/>
                      <a:r>
                        <a:rPr lang="en-US" sz="2400" b="0" i="1" u="none" strike="noStrike" dirty="0" err="1" smtClean="0">
                          <a:solidFill>
                            <a:srgbClr val="FF0000"/>
                          </a:solidFill>
                          <a:latin typeface="Calibri"/>
                        </a:rPr>
                        <a:t>Dega</a:t>
                      </a:r>
                      <a:endParaRPr lang="en-US" sz="2400" b="0" i="1" u="none" strike="noStrike" dirty="0" smtClean="0">
                        <a:solidFill>
                          <a:srgbClr val="FF0000"/>
                        </a:solidFill>
                        <a:latin typeface="Calibri"/>
                      </a:endParaRPr>
                    </a:p>
                    <a:p>
                      <a:pPr algn="l" fontAlgn="b"/>
                      <a:r>
                        <a:rPr lang="en-US" sz="2400" b="0" i="0" u="none" strike="noStrike" dirty="0" smtClean="0">
                          <a:solidFill>
                            <a:srgbClr val="000000"/>
                          </a:solidFill>
                          <a:latin typeface="Calibri"/>
                        </a:rPr>
                        <a:t> </a:t>
                      </a:r>
                      <a:r>
                        <a:rPr lang="en-US" sz="2000" b="1" i="0" u="none" strike="noStrike" dirty="0">
                          <a:solidFill>
                            <a:srgbClr val="000000"/>
                          </a:solidFill>
                          <a:latin typeface="Calibri"/>
                        </a:rPr>
                        <a:t>(cool to humid</a:t>
                      </a:r>
                      <a:r>
                        <a:rPr lang="en-US" sz="2400" b="0" i="0" u="none" strike="noStrike" dirty="0">
                          <a:solidFill>
                            <a:srgbClr val="000000"/>
                          </a:solidFill>
                          <a:latin typeface="Calibri"/>
                        </a:rPr>
                        <a:t>)</a:t>
                      </a:r>
                    </a:p>
                  </a:txBody>
                  <a:tcPr marL="2751" marR="2751" marT="2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2,300 - 3,200</a:t>
                      </a:r>
                    </a:p>
                  </a:txBody>
                  <a:tcPr marL="2751" marR="2751" marT="2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900-1,200</a:t>
                      </a:r>
                    </a:p>
                  </a:txBody>
                  <a:tcPr marL="2751" marR="2751" marT="2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121–210</a:t>
                      </a:r>
                    </a:p>
                  </a:txBody>
                  <a:tcPr marL="2751" marR="2751" marT="2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≥11.5–17.5</a:t>
                      </a:r>
                    </a:p>
                  </a:txBody>
                  <a:tcPr marL="2751" marR="2751" marT="2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9.94</a:t>
                      </a:r>
                    </a:p>
                  </a:txBody>
                  <a:tcPr marL="2751" marR="2751" marT="2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6288">
                <a:tc>
                  <a:txBody>
                    <a:bodyPr/>
                    <a:lstStyle/>
                    <a:p>
                      <a:pPr algn="l" fontAlgn="b"/>
                      <a:r>
                        <a:rPr lang="en-US" sz="2400" b="0" i="1" u="none" strike="noStrike" dirty="0" err="1">
                          <a:solidFill>
                            <a:srgbClr val="FF0000"/>
                          </a:solidFill>
                          <a:latin typeface="Calibri"/>
                        </a:rPr>
                        <a:t>Weyna</a:t>
                      </a:r>
                      <a:r>
                        <a:rPr lang="en-US" sz="2400" b="0" i="1" u="none" strike="noStrike" dirty="0">
                          <a:solidFill>
                            <a:srgbClr val="FF0000"/>
                          </a:solidFill>
                          <a:latin typeface="Calibri"/>
                        </a:rPr>
                        <a:t> </a:t>
                      </a:r>
                      <a:r>
                        <a:rPr lang="en-US" sz="2400" b="0" i="1" u="none" strike="noStrike" dirty="0" err="1">
                          <a:solidFill>
                            <a:srgbClr val="FF0000"/>
                          </a:solidFill>
                          <a:latin typeface="Calibri"/>
                        </a:rPr>
                        <a:t>Dega</a:t>
                      </a:r>
                      <a:r>
                        <a:rPr lang="en-US" sz="2400" b="0" i="1" u="none" strike="noStrike" dirty="0">
                          <a:solidFill>
                            <a:srgbClr val="FF0000"/>
                          </a:solidFill>
                          <a:latin typeface="Calibri"/>
                        </a:rPr>
                        <a:t> </a:t>
                      </a:r>
                      <a:endParaRPr lang="en-US" sz="2400" b="0" i="1" u="none" strike="noStrike" dirty="0" smtClean="0">
                        <a:solidFill>
                          <a:srgbClr val="FF0000"/>
                        </a:solidFill>
                        <a:latin typeface="Calibri"/>
                      </a:endParaRPr>
                    </a:p>
                    <a:p>
                      <a:pPr algn="l" fontAlgn="b"/>
                      <a:r>
                        <a:rPr lang="en-US" sz="2000" b="1" i="0" u="none" strike="noStrike" dirty="0" smtClean="0">
                          <a:solidFill>
                            <a:srgbClr val="000000"/>
                          </a:solidFill>
                          <a:latin typeface="Calibri"/>
                        </a:rPr>
                        <a:t>(</a:t>
                      </a:r>
                      <a:r>
                        <a:rPr lang="en-US" sz="2000" b="1" i="0" u="none" strike="noStrike" dirty="0">
                          <a:solidFill>
                            <a:srgbClr val="000000"/>
                          </a:solidFill>
                          <a:latin typeface="Calibri"/>
                        </a:rPr>
                        <a:t>cool sub humid)</a:t>
                      </a:r>
                    </a:p>
                  </a:txBody>
                  <a:tcPr marL="2751" marR="2751" marT="2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1,500 - 2300</a:t>
                      </a:r>
                    </a:p>
                  </a:txBody>
                  <a:tcPr marL="2751" marR="2751" marT="2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800-1,200</a:t>
                      </a:r>
                    </a:p>
                  </a:txBody>
                  <a:tcPr marL="2751" marR="2751" marT="2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91–120</a:t>
                      </a:r>
                    </a:p>
                  </a:txBody>
                  <a:tcPr marL="2751" marR="2751" marT="2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&gt;17.5 – 20.0</a:t>
                      </a:r>
                    </a:p>
                  </a:txBody>
                  <a:tcPr marL="2751" marR="2751" marT="2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26.75</a:t>
                      </a:r>
                    </a:p>
                  </a:txBody>
                  <a:tcPr marL="2751" marR="2751" marT="2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6288">
                <a:tc>
                  <a:txBody>
                    <a:bodyPr/>
                    <a:lstStyle/>
                    <a:p>
                      <a:pPr algn="l" fontAlgn="b"/>
                      <a:r>
                        <a:rPr lang="en-US" sz="2400" b="0" i="1" u="none" strike="noStrike" dirty="0">
                          <a:solidFill>
                            <a:srgbClr val="FF0000"/>
                          </a:solidFill>
                          <a:latin typeface="Calibri"/>
                        </a:rPr>
                        <a:t>Kola </a:t>
                      </a:r>
                      <a:endParaRPr lang="en-US" sz="2400" b="0" i="1" u="none" strike="noStrike" dirty="0" smtClean="0">
                        <a:solidFill>
                          <a:srgbClr val="FF0000"/>
                        </a:solidFill>
                        <a:latin typeface="Calibri"/>
                      </a:endParaRPr>
                    </a:p>
                    <a:p>
                      <a:pPr algn="l" fontAlgn="b"/>
                      <a:r>
                        <a:rPr lang="en-US" sz="2000" b="1" i="0" u="none" strike="noStrike" dirty="0" smtClean="0">
                          <a:solidFill>
                            <a:srgbClr val="000000"/>
                          </a:solidFill>
                          <a:latin typeface="Calibri"/>
                        </a:rPr>
                        <a:t>(</a:t>
                      </a:r>
                      <a:r>
                        <a:rPr lang="en-US" sz="2000" b="1" i="0" u="none" strike="noStrike" dirty="0">
                          <a:solidFill>
                            <a:srgbClr val="000000"/>
                          </a:solidFill>
                          <a:latin typeface="Calibri"/>
                        </a:rPr>
                        <a:t>Warm semiarid)</a:t>
                      </a:r>
                    </a:p>
                  </a:txBody>
                  <a:tcPr marL="2751" marR="2751" marT="2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500 - 1,500</a:t>
                      </a:r>
                    </a:p>
                  </a:txBody>
                  <a:tcPr marL="2751" marR="2751" marT="2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200-800</a:t>
                      </a:r>
                    </a:p>
                  </a:txBody>
                  <a:tcPr marL="2751" marR="2751" marT="2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46–90</a:t>
                      </a:r>
                    </a:p>
                  </a:txBody>
                  <a:tcPr marL="2751" marR="2751" marT="2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&gt;20.0 – 27.5</a:t>
                      </a:r>
                    </a:p>
                  </a:txBody>
                  <a:tcPr marL="2751" marR="2751" marT="2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52.94</a:t>
                      </a:r>
                    </a:p>
                  </a:txBody>
                  <a:tcPr marL="2751" marR="2751" marT="2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6288">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0" i="1" u="none" strike="noStrike" dirty="0" err="1" smtClean="0">
                          <a:solidFill>
                            <a:srgbClr val="FF0000"/>
                          </a:solidFill>
                          <a:latin typeface="Calibri"/>
                        </a:rPr>
                        <a:t>Berha</a:t>
                      </a:r>
                      <a:endParaRPr lang="en-US" sz="2400" b="0" i="1" u="none" strike="noStrike" dirty="0" smtClean="0">
                        <a:solidFill>
                          <a:srgbClr val="FF0000"/>
                        </a:solidFill>
                        <a:latin typeface="Calibri"/>
                      </a:endParaRPr>
                    </a:p>
                    <a:p>
                      <a:pPr algn="l" fontAlgn="b"/>
                      <a:r>
                        <a:rPr lang="en-US" sz="2400" b="0" i="0" u="none" strike="noStrike" dirty="0" smtClean="0">
                          <a:solidFill>
                            <a:srgbClr val="000000"/>
                          </a:solidFill>
                          <a:latin typeface="Calibri"/>
                        </a:rPr>
                        <a:t> </a:t>
                      </a:r>
                      <a:r>
                        <a:rPr lang="en-US" sz="2400" b="0" i="0" u="none" strike="noStrike" dirty="0">
                          <a:solidFill>
                            <a:srgbClr val="000000"/>
                          </a:solidFill>
                          <a:latin typeface="Calibri"/>
                        </a:rPr>
                        <a:t>(</a:t>
                      </a:r>
                      <a:r>
                        <a:rPr lang="en-US" sz="2400" b="1" i="0" u="none" strike="noStrike" dirty="0">
                          <a:solidFill>
                            <a:srgbClr val="000000"/>
                          </a:solidFill>
                          <a:latin typeface="Calibri"/>
                        </a:rPr>
                        <a:t>Hot arid</a:t>
                      </a:r>
                      <a:r>
                        <a:rPr lang="en-US" sz="2400" b="0" i="0" u="none" strike="noStrike" dirty="0">
                          <a:solidFill>
                            <a:srgbClr val="000000"/>
                          </a:solidFill>
                          <a:latin typeface="Calibri"/>
                        </a:rPr>
                        <a:t>)</a:t>
                      </a:r>
                    </a:p>
                  </a:txBody>
                  <a:tcPr marL="2751" marR="2751" marT="2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smtClean="0">
                          <a:solidFill>
                            <a:srgbClr val="000000"/>
                          </a:solidFill>
                          <a:latin typeface="Calibri"/>
                        </a:rPr>
                        <a:t>&lt;500</a:t>
                      </a:r>
                      <a:endParaRPr lang="en-US" sz="2000" b="1" i="0" u="none" strike="noStrike" dirty="0">
                        <a:solidFill>
                          <a:srgbClr val="000000"/>
                        </a:solidFill>
                        <a:latin typeface="Calibri"/>
                      </a:endParaRPr>
                    </a:p>
                  </a:txBody>
                  <a:tcPr marL="2751" marR="2751" marT="2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smtClean="0">
                          <a:solidFill>
                            <a:srgbClr val="000000"/>
                          </a:solidFill>
                          <a:latin typeface="Calibri"/>
                        </a:rPr>
                        <a:t>&lt;200</a:t>
                      </a:r>
                      <a:endParaRPr lang="en-US" sz="2000" b="1" i="0" u="none" strike="noStrike" dirty="0">
                        <a:solidFill>
                          <a:srgbClr val="000000"/>
                        </a:solidFill>
                        <a:latin typeface="Calibri"/>
                      </a:endParaRPr>
                    </a:p>
                  </a:txBody>
                  <a:tcPr marL="2751" marR="2751" marT="2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0–45</a:t>
                      </a:r>
                    </a:p>
                  </a:txBody>
                  <a:tcPr marL="2751" marR="2751" marT="2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&gt;27.5</a:t>
                      </a:r>
                    </a:p>
                  </a:txBody>
                  <a:tcPr marL="2751" marR="2751" marT="2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9.39</a:t>
                      </a:r>
                    </a:p>
                  </a:txBody>
                  <a:tcPr marL="2751" marR="2751" marT="2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2400" b="0" dirty="0" err="1" smtClean="0">
                <a:solidFill>
                  <a:srgbClr val="FF0000"/>
                </a:solidFill>
                <a:latin typeface="+mj-lt"/>
              </a:rPr>
              <a:t>Wurch</a:t>
            </a:r>
            <a:endParaRPr lang="en-US" sz="2400" b="0" dirty="0" smtClean="0">
              <a:solidFill>
                <a:srgbClr val="FF0000"/>
              </a:solidFill>
              <a:latin typeface="+mj-lt"/>
            </a:endParaRPr>
          </a:p>
          <a:p>
            <a:pPr algn="just"/>
            <a:r>
              <a:rPr lang="en-US" sz="2400" b="0" dirty="0" smtClean="0">
                <a:solidFill>
                  <a:schemeClr val="tx1"/>
                </a:solidFill>
                <a:latin typeface="+mj-lt"/>
              </a:rPr>
              <a:t> Include mountain systems of </a:t>
            </a:r>
          </a:p>
          <a:p>
            <a:pPr algn="just"/>
            <a:r>
              <a:rPr lang="en-US" sz="2400" b="0" dirty="0" err="1" smtClean="0">
                <a:solidFill>
                  <a:schemeClr val="tx1"/>
                </a:solidFill>
                <a:latin typeface="+mj-lt"/>
              </a:rPr>
              <a:t>Ras</a:t>
            </a:r>
            <a:r>
              <a:rPr lang="en-US" sz="2400" b="0" dirty="0" smtClean="0">
                <a:solidFill>
                  <a:schemeClr val="tx1"/>
                </a:solidFill>
                <a:latin typeface="+mj-lt"/>
              </a:rPr>
              <a:t> </a:t>
            </a:r>
            <a:r>
              <a:rPr lang="en-US" sz="2400" b="0" dirty="0" err="1" smtClean="0">
                <a:solidFill>
                  <a:schemeClr val="tx1"/>
                </a:solidFill>
                <a:latin typeface="+mj-lt"/>
              </a:rPr>
              <a:t>Dashen</a:t>
            </a:r>
            <a:r>
              <a:rPr lang="en-US" sz="2400" b="0" dirty="0" smtClean="0">
                <a:solidFill>
                  <a:schemeClr val="tx1"/>
                </a:solidFill>
                <a:latin typeface="+mj-lt"/>
              </a:rPr>
              <a:t>, </a:t>
            </a:r>
            <a:r>
              <a:rPr lang="en-US" sz="2400" b="0" dirty="0" err="1" smtClean="0">
                <a:solidFill>
                  <a:schemeClr val="tx1"/>
                </a:solidFill>
                <a:latin typeface="+mj-lt"/>
              </a:rPr>
              <a:t>Guna</a:t>
            </a:r>
            <a:r>
              <a:rPr lang="en-US" sz="2400" b="0" dirty="0" smtClean="0">
                <a:solidFill>
                  <a:schemeClr val="tx1"/>
                </a:solidFill>
                <a:latin typeface="+mj-lt"/>
              </a:rPr>
              <a:t>, </a:t>
            </a:r>
            <a:r>
              <a:rPr lang="en-US" sz="2400" b="0" dirty="0" err="1" smtClean="0">
                <a:solidFill>
                  <a:schemeClr val="tx1"/>
                </a:solidFill>
                <a:latin typeface="+mj-lt"/>
              </a:rPr>
              <a:t>Megezez</a:t>
            </a:r>
            <a:r>
              <a:rPr lang="en-US" sz="2400" b="0" dirty="0" smtClean="0">
                <a:solidFill>
                  <a:schemeClr val="tx1"/>
                </a:solidFill>
                <a:latin typeface="+mj-lt"/>
              </a:rPr>
              <a:t> in North </a:t>
            </a:r>
            <a:r>
              <a:rPr lang="en-US" sz="2400" b="0" dirty="0" err="1" smtClean="0">
                <a:solidFill>
                  <a:schemeClr val="tx1"/>
                </a:solidFill>
                <a:latin typeface="+mj-lt"/>
              </a:rPr>
              <a:t>Shoa</a:t>
            </a:r>
            <a:r>
              <a:rPr lang="en-US" sz="2400" b="0" dirty="0" smtClean="0">
                <a:solidFill>
                  <a:schemeClr val="tx1"/>
                </a:solidFill>
                <a:latin typeface="+mj-lt"/>
              </a:rPr>
              <a:t>, </a:t>
            </a:r>
            <a:r>
              <a:rPr lang="en-US" sz="2400" b="0" dirty="0" err="1" smtClean="0">
                <a:solidFill>
                  <a:schemeClr val="tx1"/>
                </a:solidFill>
                <a:latin typeface="+mj-lt"/>
              </a:rPr>
              <a:t>Batu</a:t>
            </a:r>
            <a:r>
              <a:rPr lang="en-US" sz="2400" b="0" dirty="0" smtClean="0">
                <a:solidFill>
                  <a:schemeClr val="tx1"/>
                </a:solidFill>
                <a:latin typeface="+mj-lt"/>
              </a:rPr>
              <a:t>, Choke, </a:t>
            </a:r>
            <a:r>
              <a:rPr lang="en-US" sz="2400" b="0" dirty="0" err="1" smtClean="0">
                <a:solidFill>
                  <a:schemeClr val="tx1"/>
                </a:solidFill>
                <a:latin typeface="+mj-lt"/>
              </a:rPr>
              <a:t>Abune</a:t>
            </a:r>
            <a:r>
              <a:rPr lang="en-US" sz="2400" b="0" dirty="0" smtClean="0">
                <a:solidFill>
                  <a:schemeClr val="tx1"/>
                </a:solidFill>
                <a:latin typeface="+mj-lt"/>
              </a:rPr>
              <a:t> </a:t>
            </a:r>
            <a:r>
              <a:rPr lang="en-US" sz="2400" b="0" dirty="0" err="1" smtClean="0">
                <a:solidFill>
                  <a:schemeClr val="tx1"/>
                </a:solidFill>
                <a:latin typeface="+mj-lt"/>
              </a:rPr>
              <a:t>Yoseph</a:t>
            </a:r>
            <a:r>
              <a:rPr lang="en-US" sz="2400" b="0" dirty="0" smtClean="0">
                <a:solidFill>
                  <a:schemeClr val="tx1"/>
                </a:solidFill>
                <a:latin typeface="+mj-lt"/>
              </a:rPr>
              <a:t> etc. </a:t>
            </a:r>
          </a:p>
          <a:p>
            <a:pPr algn="just"/>
            <a:r>
              <a:rPr lang="en-US" sz="2400" b="0" dirty="0" err="1" smtClean="0">
                <a:solidFill>
                  <a:srgbClr val="FF0000"/>
                </a:solidFill>
                <a:latin typeface="+mj-lt"/>
              </a:rPr>
              <a:t>Dega</a:t>
            </a:r>
            <a:endParaRPr lang="en-US" sz="2400" b="0" dirty="0" smtClean="0">
              <a:solidFill>
                <a:srgbClr val="FF0000"/>
              </a:solidFill>
              <a:latin typeface="+mj-lt"/>
            </a:endParaRPr>
          </a:p>
          <a:p>
            <a:pPr algn="just"/>
            <a:r>
              <a:rPr lang="en-US" sz="2400" b="0" dirty="0" smtClean="0">
                <a:solidFill>
                  <a:schemeClr val="tx1"/>
                </a:solidFill>
                <a:latin typeface="+mj-lt"/>
              </a:rPr>
              <a:t> Long inhabited and has dense human settlement due to reliable rainfall for agriculture and absence of vector-born diseases such as malaria.</a:t>
            </a:r>
          </a:p>
          <a:p>
            <a:pPr algn="just"/>
            <a:r>
              <a:rPr lang="en-US" sz="2400" b="0" dirty="0" err="1" smtClean="0">
                <a:solidFill>
                  <a:srgbClr val="FF0000"/>
                </a:solidFill>
                <a:latin typeface="+mj-lt"/>
              </a:rPr>
              <a:t>Weyna</a:t>
            </a:r>
            <a:r>
              <a:rPr lang="en-US" sz="2400" b="0" dirty="0" smtClean="0">
                <a:solidFill>
                  <a:srgbClr val="FF0000"/>
                </a:solidFill>
                <a:latin typeface="+mj-lt"/>
              </a:rPr>
              <a:t> </a:t>
            </a:r>
            <a:r>
              <a:rPr lang="en-US" sz="2400" b="0" dirty="0" err="1" smtClean="0">
                <a:solidFill>
                  <a:srgbClr val="FF0000"/>
                </a:solidFill>
                <a:latin typeface="+mj-lt"/>
              </a:rPr>
              <a:t>Dega</a:t>
            </a:r>
            <a:r>
              <a:rPr lang="en-US" sz="2400" b="0" dirty="0" smtClean="0">
                <a:solidFill>
                  <a:srgbClr val="FF0000"/>
                </a:solidFill>
                <a:latin typeface="+mj-lt"/>
              </a:rPr>
              <a:t> </a:t>
            </a:r>
          </a:p>
          <a:p>
            <a:pPr algn="just">
              <a:buFont typeface="Arial" pitchFamily="34" charset="0"/>
              <a:buChar char="•"/>
            </a:pPr>
            <a:r>
              <a:rPr lang="en-US" sz="2400" b="0" dirty="0" smtClean="0">
                <a:solidFill>
                  <a:schemeClr val="tx1"/>
                </a:solidFill>
                <a:latin typeface="+mj-lt"/>
              </a:rPr>
              <a:t>About 26% of the landmass of Ethiopia. </a:t>
            </a:r>
          </a:p>
          <a:p>
            <a:pPr algn="just">
              <a:buFont typeface="Arial" pitchFamily="34" charset="0"/>
              <a:buChar char="•"/>
            </a:pPr>
            <a:r>
              <a:rPr lang="en-US" sz="2400" b="0" dirty="0" smtClean="0">
                <a:solidFill>
                  <a:schemeClr val="tx1"/>
                </a:solidFill>
                <a:latin typeface="+mj-lt"/>
              </a:rPr>
              <a:t>Area of suitable for majority of crops grown in Ethiopia. </a:t>
            </a:r>
          </a:p>
          <a:p>
            <a:pPr algn="just">
              <a:buFont typeface="Arial" pitchFamily="34" charset="0"/>
              <a:buChar char="•"/>
            </a:pPr>
            <a:r>
              <a:rPr lang="en-US" sz="2400" b="0" dirty="0" smtClean="0">
                <a:solidFill>
                  <a:schemeClr val="tx1"/>
                </a:solidFill>
                <a:latin typeface="+mj-lt"/>
              </a:rPr>
              <a:t>The zone includes most of the agricultural land. </a:t>
            </a:r>
            <a:endParaRPr lang="en-US" sz="2400" b="0" dirty="0">
              <a:solidFill>
                <a:schemeClr val="tx1"/>
              </a:solidFill>
              <a:latin typeface="+mj-lt"/>
            </a:endParaRPr>
          </a:p>
        </p:txBody>
      </p:sp>
      <p:sp>
        <p:nvSpPr>
          <p:cNvPr id="4" name="Date Placeholder 3"/>
          <p:cNvSpPr>
            <a:spLocks noGrp="1"/>
          </p:cNvSpPr>
          <p:nvPr>
            <p:ph type="dt" sz="half" idx="10"/>
          </p:nvPr>
        </p:nvSpPr>
        <p:spPr/>
        <p:txBody>
          <a:bodyPr/>
          <a:lstStyle/>
          <a:p>
            <a:fld id="{F335E7B7-FD0C-4FBD-8E40-72D335A22212}"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81000" y="914400"/>
            <a:ext cx="8228013" cy="5246687"/>
          </a:xfrm>
        </p:spPr>
        <p:txBody>
          <a:bodyPr/>
          <a:lstStyle/>
          <a:p>
            <a:pPr algn="just"/>
            <a:r>
              <a:rPr lang="en-US" sz="2400" b="0" dirty="0" err="1" smtClean="0">
                <a:solidFill>
                  <a:srgbClr val="FF0000"/>
                </a:solidFill>
                <a:latin typeface="+mj-lt"/>
              </a:rPr>
              <a:t>Kolla</a:t>
            </a:r>
            <a:endParaRPr lang="en-US" sz="2400" b="0" dirty="0" smtClean="0">
              <a:solidFill>
                <a:srgbClr val="FF0000"/>
              </a:solidFill>
              <a:latin typeface="+mj-lt"/>
            </a:endParaRPr>
          </a:p>
          <a:p>
            <a:pPr algn="just">
              <a:buFont typeface="Arial" pitchFamily="34" charset="0"/>
              <a:buChar char="•"/>
            </a:pPr>
            <a:r>
              <a:rPr lang="en-US" sz="2400" b="0" dirty="0" smtClean="0">
                <a:solidFill>
                  <a:schemeClr val="tx1"/>
                </a:solidFill>
                <a:latin typeface="+mj-lt"/>
              </a:rPr>
              <a:t>These Areas are: south, southeast, west and northeastern part. </a:t>
            </a:r>
          </a:p>
          <a:p>
            <a:pPr algn="just">
              <a:buFont typeface="Arial" pitchFamily="34" charset="0"/>
              <a:buChar char="•"/>
            </a:pPr>
            <a:r>
              <a:rPr lang="en-US" sz="2400" b="0" dirty="0" smtClean="0">
                <a:solidFill>
                  <a:schemeClr val="tx1"/>
                </a:solidFill>
                <a:latin typeface="+mj-lt"/>
              </a:rPr>
              <a:t>Rainfall is highly variable from year to year. </a:t>
            </a:r>
          </a:p>
          <a:p>
            <a:pPr algn="just">
              <a:buFont typeface="Arial" pitchFamily="34" charset="0"/>
              <a:buChar char="•"/>
            </a:pPr>
            <a:r>
              <a:rPr lang="en-US" sz="2400" b="0" dirty="0" smtClean="0">
                <a:solidFill>
                  <a:schemeClr val="tx1"/>
                </a:solidFill>
                <a:latin typeface="+mj-lt"/>
              </a:rPr>
              <a:t>The region is boundary between the hot arid (</a:t>
            </a:r>
            <a:r>
              <a:rPr lang="en-US" sz="2400" b="0" dirty="0" err="1" smtClean="0">
                <a:solidFill>
                  <a:schemeClr val="tx1"/>
                </a:solidFill>
                <a:latin typeface="+mj-lt"/>
              </a:rPr>
              <a:t>Bereha</a:t>
            </a:r>
            <a:r>
              <a:rPr lang="en-US" sz="2400" b="0" dirty="0" smtClean="0">
                <a:solidFill>
                  <a:schemeClr val="tx1"/>
                </a:solidFill>
                <a:latin typeface="+mj-lt"/>
              </a:rPr>
              <a:t>) and the humid climates (</a:t>
            </a:r>
            <a:r>
              <a:rPr lang="en-US" sz="2400" b="0" dirty="0" err="1" smtClean="0">
                <a:solidFill>
                  <a:schemeClr val="tx1"/>
                </a:solidFill>
                <a:latin typeface="+mj-lt"/>
              </a:rPr>
              <a:t>Woina</a:t>
            </a:r>
            <a:r>
              <a:rPr lang="en-US" sz="2400" b="0" dirty="0" smtClean="0">
                <a:solidFill>
                  <a:schemeClr val="tx1"/>
                </a:solidFill>
                <a:latin typeface="+mj-lt"/>
              </a:rPr>
              <a:t> </a:t>
            </a:r>
            <a:r>
              <a:rPr lang="en-US" sz="2400" b="0" dirty="0" err="1" smtClean="0">
                <a:solidFill>
                  <a:schemeClr val="tx1"/>
                </a:solidFill>
                <a:latin typeface="+mj-lt"/>
              </a:rPr>
              <a:t>Dega</a:t>
            </a:r>
            <a:r>
              <a:rPr lang="en-US" sz="2400" b="0" dirty="0" smtClean="0">
                <a:solidFill>
                  <a:schemeClr val="tx1"/>
                </a:solidFill>
                <a:latin typeface="+mj-lt"/>
              </a:rPr>
              <a:t>).</a:t>
            </a:r>
          </a:p>
          <a:p>
            <a:pPr algn="just"/>
            <a:r>
              <a:rPr lang="en-US" sz="2400" b="0" dirty="0" err="1" smtClean="0">
                <a:solidFill>
                  <a:srgbClr val="FF0000"/>
                </a:solidFill>
                <a:latin typeface="+mj-lt"/>
              </a:rPr>
              <a:t>Bereha</a:t>
            </a:r>
            <a:endParaRPr lang="en-US" sz="2400" b="0" dirty="0" smtClean="0">
              <a:solidFill>
                <a:srgbClr val="FF0000"/>
              </a:solidFill>
              <a:latin typeface="+mj-lt"/>
            </a:endParaRPr>
          </a:p>
          <a:p>
            <a:pPr algn="just">
              <a:buFont typeface="Arial" pitchFamily="34" charset="0"/>
              <a:buChar char="•"/>
            </a:pPr>
            <a:r>
              <a:rPr lang="en-US" sz="2400" b="0" dirty="0" smtClean="0">
                <a:solidFill>
                  <a:schemeClr val="tx1"/>
                </a:solidFill>
                <a:latin typeface="+mj-lt"/>
              </a:rPr>
              <a:t>confined to lowland areas.</a:t>
            </a:r>
          </a:p>
          <a:p>
            <a:pPr algn="just">
              <a:buFont typeface="Arial" pitchFamily="34" charset="0"/>
              <a:buChar char="•"/>
            </a:pPr>
            <a:r>
              <a:rPr lang="en-US" sz="2400" b="0" dirty="0" smtClean="0">
                <a:solidFill>
                  <a:schemeClr val="tx1"/>
                </a:solidFill>
                <a:latin typeface="+mj-lt"/>
              </a:rPr>
              <a:t>Around Danakil depression.</a:t>
            </a:r>
          </a:p>
          <a:p>
            <a:pPr algn="just">
              <a:buFont typeface="Arial" pitchFamily="34" charset="0"/>
              <a:buChar char="•"/>
            </a:pPr>
            <a:r>
              <a:rPr lang="en-US" sz="2400" b="0" dirty="0" err="1" smtClean="0">
                <a:solidFill>
                  <a:schemeClr val="tx1"/>
                </a:solidFill>
                <a:latin typeface="+mj-lt"/>
              </a:rPr>
              <a:t>Evapotranspiration</a:t>
            </a:r>
            <a:r>
              <a:rPr lang="en-US" sz="2400" b="0" dirty="0" smtClean="0">
                <a:solidFill>
                  <a:schemeClr val="tx1"/>
                </a:solidFill>
                <a:latin typeface="+mj-lt"/>
              </a:rPr>
              <a:t> is always in excess of rainfall.</a:t>
            </a:r>
          </a:p>
          <a:p>
            <a:pPr algn="just">
              <a:buFont typeface="Arial" pitchFamily="34" charset="0"/>
              <a:buChar char="•"/>
            </a:pPr>
            <a:r>
              <a:rPr lang="en-US" sz="2400" b="0" dirty="0" smtClean="0">
                <a:solidFill>
                  <a:schemeClr val="tx1"/>
                </a:solidFill>
                <a:latin typeface="+mj-lt"/>
              </a:rPr>
              <a:t>Include: Djibouti, majority of Somalia, and coastal areas of Eritrea.</a:t>
            </a:r>
            <a:endParaRPr lang="en-US" sz="2400" b="0" dirty="0">
              <a:solidFill>
                <a:schemeClr val="tx1"/>
              </a:solidFill>
              <a:latin typeface="+mj-lt"/>
            </a:endParaRPr>
          </a:p>
        </p:txBody>
      </p:sp>
      <p:sp>
        <p:nvSpPr>
          <p:cNvPr id="4" name="Date Placeholder 3"/>
          <p:cNvSpPr>
            <a:spLocks noGrp="1"/>
          </p:cNvSpPr>
          <p:nvPr>
            <p:ph type="dt" sz="half" idx="10"/>
          </p:nvPr>
        </p:nvSpPr>
        <p:spPr/>
        <p:txBody>
          <a:bodyPr/>
          <a:lstStyle/>
          <a:p>
            <a:fld id="{B48007C0-07C6-45E5-A97C-6DA458329AD6}"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2" cstate="print"/>
          <a:srcRect/>
          <a:stretch>
            <a:fillRect/>
          </a:stretch>
        </p:blipFill>
        <p:spPr bwMode="auto">
          <a:xfrm>
            <a:off x="0" y="514350"/>
            <a:ext cx="9144000" cy="6432332"/>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0B6439FC-B432-4076-94DD-A4E12ABFC375}"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pic>
        <p:nvPicPr>
          <p:cNvPr id="60419" name="Picture 3"/>
          <p:cNvPicPr>
            <a:picLocks noChangeAspect="1" noChangeArrowheads="1"/>
          </p:cNvPicPr>
          <p:nvPr/>
        </p:nvPicPr>
        <p:blipFill>
          <a:blip r:embed="rId3" cstate="print"/>
          <a:srcRect/>
          <a:stretch>
            <a:fillRect/>
          </a:stretch>
        </p:blipFill>
        <p:spPr bwMode="auto">
          <a:xfrm>
            <a:off x="5143500" y="609600"/>
            <a:ext cx="4000500" cy="2667000"/>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3200400"/>
            <a:ext cx="8686800" cy="852487"/>
          </a:xfrm>
        </p:spPr>
        <p:txBody>
          <a:bodyPr/>
          <a:lstStyle/>
          <a:p>
            <a:pPr algn="ctr"/>
            <a:r>
              <a:rPr lang="en-US" sz="2400" b="0" dirty="0" smtClean="0">
                <a:solidFill>
                  <a:schemeClr val="accent2"/>
                </a:solidFill>
                <a:latin typeface="+mj-lt"/>
              </a:rPr>
              <a:t>5.5. Climate Change/Global Warming: </a:t>
            </a:r>
          </a:p>
          <a:p>
            <a:pPr algn="ctr"/>
            <a:r>
              <a:rPr lang="en-US" sz="2400" b="0" dirty="0" smtClean="0">
                <a:solidFill>
                  <a:schemeClr val="accent2"/>
                </a:solidFill>
                <a:latin typeface="+mj-lt"/>
              </a:rPr>
              <a:t>Causes, Consequences and Response Mechanisms</a:t>
            </a:r>
            <a:endParaRPr lang="en-US" sz="2400" b="0" dirty="0">
              <a:solidFill>
                <a:schemeClr val="accent2"/>
              </a:solidFill>
              <a:latin typeface="+mj-lt"/>
            </a:endParaRPr>
          </a:p>
        </p:txBody>
      </p:sp>
      <p:sp>
        <p:nvSpPr>
          <p:cNvPr id="4" name="Date Placeholder 3"/>
          <p:cNvSpPr>
            <a:spLocks noGrp="1"/>
          </p:cNvSpPr>
          <p:nvPr>
            <p:ph type="dt" sz="half" idx="10"/>
          </p:nvPr>
        </p:nvSpPr>
        <p:spPr/>
        <p:txBody>
          <a:bodyPr/>
          <a:lstStyle/>
          <a:p>
            <a:fld id="{D9A82C1E-9D54-46D4-BB42-6062F2642DBD}"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371600"/>
            <a:ext cx="8228013" cy="3048000"/>
          </a:xfrm>
        </p:spPr>
        <p:txBody>
          <a:bodyPr/>
          <a:lstStyle/>
          <a:p>
            <a:pPr algn="just"/>
            <a:r>
              <a:rPr lang="en-US" sz="2400" dirty="0" smtClean="0">
                <a:latin typeface="+mj-lt"/>
              </a:rPr>
              <a:t>Climate change </a:t>
            </a:r>
            <a:r>
              <a:rPr lang="en-US" sz="2400" b="0" dirty="0" smtClean="0">
                <a:solidFill>
                  <a:schemeClr val="tx1"/>
                </a:solidFill>
                <a:latin typeface="+mj-lt"/>
              </a:rPr>
              <a:t>refers to a change in the state of the climate that can be identified (e.g. using statistical tests) by changes in the mean and/or the variability of its properties and that persists for an extended period, typically decades or longer. It refers to any change in climate over time, due to either natural variability or human activities.</a:t>
            </a:r>
          </a:p>
          <a:p>
            <a:pPr algn="just"/>
            <a:r>
              <a:rPr lang="en-US" sz="2400" b="0" dirty="0" smtClean="0">
                <a:solidFill>
                  <a:schemeClr val="tx1"/>
                </a:solidFill>
                <a:latin typeface="+mj-lt"/>
              </a:rPr>
              <a:t>The majority of these resulted in famines. The severe drought of 2015-2016 was exacerbated by the strongest El Nino that caused successive harvest failures and widespread livestock deaths in some region</a:t>
            </a:r>
            <a:endParaRPr lang="en-US" sz="2400" b="0" dirty="0">
              <a:solidFill>
                <a:schemeClr val="tx1"/>
              </a:solidFill>
              <a:latin typeface="+mj-lt"/>
            </a:endParaRPr>
          </a:p>
        </p:txBody>
      </p:sp>
      <p:sp>
        <p:nvSpPr>
          <p:cNvPr id="4" name="Date Placeholder 3"/>
          <p:cNvSpPr>
            <a:spLocks noGrp="1"/>
          </p:cNvSpPr>
          <p:nvPr>
            <p:ph type="dt" sz="half" idx="10"/>
          </p:nvPr>
        </p:nvSpPr>
        <p:spPr/>
        <p:txBody>
          <a:bodyPr/>
          <a:lstStyle/>
          <a:p>
            <a:fld id="{9BDCE7F1-73EC-4ED0-B203-B2073B0BA652}"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cstate="print"/>
          <a:srcRect/>
          <a:stretch>
            <a:fillRect/>
          </a:stretch>
        </p:blipFill>
        <p:spPr bwMode="auto">
          <a:xfrm>
            <a:off x="1600199" y="2743200"/>
            <a:ext cx="6368473" cy="3752850"/>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900113"/>
            <a:ext cx="8534400" cy="2147887"/>
          </a:xfrm>
        </p:spPr>
        <p:txBody>
          <a:bodyPr/>
          <a:lstStyle/>
          <a:p>
            <a:r>
              <a:rPr lang="en-US" sz="2400" b="0" dirty="0" smtClean="0">
                <a:latin typeface="+mj-lt"/>
              </a:rPr>
              <a:t>Trends in Temperature Variability</a:t>
            </a:r>
          </a:p>
          <a:p>
            <a:pPr algn="just">
              <a:buFont typeface="Arial" pitchFamily="34" charset="0"/>
              <a:buChar char="•"/>
            </a:pPr>
            <a:r>
              <a:rPr lang="en-US" sz="2400" b="0" dirty="0" smtClean="0">
                <a:latin typeface="+mj-lt"/>
              </a:rPr>
              <a:t>Mean annual temperature has shown 0.2°C to 0.28°C rise per decade over the last 40-50 years. A rise in average temperature of about 1.3°C has been observed between 1960 and 2006.</a:t>
            </a:r>
            <a:endParaRPr lang="en-US" sz="2400" b="0" dirty="0">
              <a:latin typeface="+mj-lt"/>
            </a:endParaRPr>
          </a:p>
        </p:txBody>
      </p:sp>
      <p:sp>
        <p:nvSpPr>
          <p:cNvPr id="4" name="Date Placeholder 3"/>
          <p:cNvSpPr>
            <a:spLocks noGrp="1"/>
          </p:cNvSpPr>
          <p:nvPr>
            <p:ph type="dt" sz="half" idx="10"/>
          </p:nvPr>
        </p:nvSpPr>
        <p:spPr/>
        <p:txBody>
          <a:bodyPr/>
          <a:lstStyle/>
          <a:p>
            <a:fld id="{E4964D05-7D02-42AA-A094-ABE821B6EED7}"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2400" b="0" dirty="0" smtClean="0"/>
              <a:t>Causes of Climate Change</a:t>
            </a:r>
          </a:p>
          <a:p>
            <a:pPr marL="457200" indent="-457200" algn="just">
              <a:buFont typeface="+mj-lt"/>
              <a:buAutoNum type="alphaUcPeriod"/>
            </a:pPr>
            <a:r>
              <a:rPr lang="en-US" sz="2400" b="0" dirty="0" smtClean="0"/>
              <a:t> Natural Causes</a:t>
            </a:r>
          </a:p>
          <a:p>
            <a:pPr marL="1371600" lvl="2" indent="-457200" algn="just"/>
            <a:r>
              <a:rPr lang="en-US" b="0" dirty="0" smtClean="0">
                <a:solidFill>
                  <a:schemeClr val="tx1"/>
                </a:solidFill>
              </a:rPr>
              <a:t> Earth orbital changes </a:t>
            </a:r>
          </a:p>
          <a:p>
            <a:pPr marL="1371600" lvl="2" indent="-457200" algn="just"/>
            <a:r>
              <a:rPr lang="en-US" b="0" dirty="0" smtClean="0">
                <a:solidFill>
                  <a:schemeClr val="tx1"/>
                </a:solidFill>
              </a:rPr>
              <a:t> Energy Budget </a:t>
            </a:r>
          </a:p>
          <a:p>
            <a:pPr marL="1371600" lvl="2" indent="-457200" algn="just"/>
            <a:r>
              <a:rPr lang="en-US" b="0" dirty="0" smtClean="0">
                <a:solidFill>
                  <a:schemeClr val="tx1"/>
                </a:solidFill>
              </a:rPr>
              <a:t> Volcanic eruptions</a:t>
            </a:r>
            <a:endParaRPr lang="en-US" dirty="0" smtClean="0">
              <a:solidFill>
                <a:schemeClr val="tx1"/>
              </a:solidFill>
            </a:endParaRPr>
          </a:p>
          <a:p>
            <a:pPr marL="463550" lvl="2" indent="-463550" algn="just">
              <a:buAutoNum type="alphaUcPeriod" startAt="2"/>
            </a:pPr>
            <a:r>
              <a:rPr lang="en-US" dirty="0" smtClean="0"/>
              <a:t>Anthropogenic Causes</a:t>
            </a:r>
          </a:p>
          <a:p>
            <a:pPr marL="463550" lvl="2" indent="-463550" algn="just"/>
            <a:r>
              <a:rPr lang="en-US" dirty="0" smtClean="0">
                <a:solidFill>
                  <a:schemeClr val="tx1"/>
                </a:solidFill>
              </a:rPr>
              <a:t>The growing influence of human activities on the environment is being increasingly recognized, and concern over the potential for global warming caused by human effects. </a:t>
            </a:r>
          </a:p>
        </p:txBody>
      </p:sp>
      <p:sp>
        <p:nvSpPr>
          <p:cNvPr id="4" name="Date Placeholder 3"/>
          <p:cNvSpPr>
            <a:spLocks noGrp="1"/>
          </p:cNvSpPr>
          <p:nvPr>
            <p:ph type="dt" sz="half" idx="10"/>
          </p:nvPr>
        </p:nvSpPr>
        <p:spPr/>
        <p:txBody>
          <a:bodyPr/>
          <a:lstStyle/>
          <a:p>
            <a:fld id="{EAB176FF-7A63-45CF-BF2B-D0946DFC60EA}"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DBA62A-92F4-4B2E-BBDA-60728145C305}"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762000"/>
            <a:ext cx="7315200" cy="5715000"/>
          </a:xfrm>
          <a:prstGeom prst="rect">
            <a:avLst/>
          </a:prstGeom>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762000"/>
            <a:ext cx="8686800" cy="5246687"/>
          </a:xfrm>
        </p:spPr>
        <p:txBody>
          <a:bodyPr/>
          <a:lstStyle/>
          <a:p>
            <a:pPr algn="just"/>
            <a:r>
              <a:rPr lang="en-US" sz="2400" b="0" dirty="0" smtClean="0">
                <a:latin typeface="+mj-lt"/>
              </a:rPr>
              <a:t>Trends in Rainfall Variability</a:t>
            </a:r>
          </a:p>
          <a:p>
            <a:pPr algn="just">
              <a:buFont typeface="Arial" pitchFamily="34" charset="0"/>
              <a:buChar char="•"/>
            </a:pPr>
            <a:r>
              <a:rPr lang="en-US" sz="2400" b="0" dirty="0" smtClean="0">
                <a:solidFill>
                  <a:schemeClr val="tx1"/>
                </a:solidFill>
                <a:latin typeface="+mj-lt"/>
              </a:rPr>
              <a:t>Precipitation has remained fairly stable over the last 50 years when averaged over the country. </a:t>
            </a:r>
          </a:p>
          <a:p>
            <a:pPr algn="just">
              <a:buFont typeface="Arial" pitchFamily="34" charset="0"/>
              <a:buChar char="•"/>
            </a:pPr>
            <a:r>
              <a:rPr lang="en-US" sz="2400" b="0" dirty="0" smtClean="0">
                <a:solidFill>
                  <a:schemeClr val="tx1"/>
                </a:solidFill>
                <a:latin typeface="+mj-lt"/>
              </a:rPr>
              <a:t>Rainfall variability is increasing (and predictability is decreasing) in many parts of the country. </a:t>
            </a:r>
          </a:p>
          <a:p>
            <a:pPr algn="just">
              <a:buFont typeface="Arial" pitchFamily="34" charset="0"/>
              <a:buChar char="•"/>
            </a:pPr>
            <a:r>
              <a:rPr lang="en-US" sz="2400" b="0" dirty="0" smtClean="0">
                <a:solidFill>
                  <a:schemeClr val="tx1"/>
                </a:solidFill>
                <a:latin typeface="+mj-lt"/>
              </a:rPr>
              <a:t>In some regions, total average rainfall is showing decline. For instance, parts of southern, southwestern and south-eastern regions.</a:t>
            </a:r>
          </a:p>
          <a:p>
            <a:pPr algn="just"/>
            <a:r>
              <a:rPr lang="en-US" sz="2400" dirty="0" smtClean="0">
                <a:solidFill>
                  <a:schemeClr val="tx1"/>
                </a:solidFill>
                <a:latin typeface="+mj-lt"/>
              </a:rPr>
              <a:t>Changes in temperature and rainfall </a:t>
            </a:r>
          </a:p>
          <a:p>
            <a:pPr algn="just">
              <a:buFont typeface="Arial" pitchFamily="34" charset="0"/>
              <a:buChar char="•"/>
            </a:pPr>
            <a:r>
              <a:rPr lang="en-US" sz="2400" b="0" dirty="0" smtClean="0">
                <a:solidFill>
                  <a:schemeClr val="tx1"/>
                </a:solidFill>
                <a:latin typeface="+mj-lt"/>
              </a:rPr>
              <a:t>Increase the frequency and severity of extreme events. Major floods have been a common occurrence, leading to loss of life and property in numerous parts of the country.</a:t>
            </a:r>
          </a:p>
          <a:p>
            <a:pPr algn="just">
              <a:buFont typeface="Arial" pitchFamily="34" charset="0"/>
              <a:buChar char="•"/>
            </a:pPr>
            <a:r>
              <a:rPr lang="en-US" sz="2400" b="0" dirty="0" smtClean="0">
                <a:solidFill>
                  <a:schemeClr val="tx1"/>
                </a:solidFill>
                <a:latin typeface="+mj-lt"/>
              </a:rPr>
              <a:t> Warming has exacerbated droughts, and desertification in the lowlands of the country is expanding.</a:t>
            </a:r>
            <a:endParaRPr lang="en-US" sz="2400" b="0" dirty="0">
              <a:solidFill>
                <a:schemeClr val="tx1"/>
              </a:solidFill>
              <a:latin typeface="+mj-lt"/>
            </a:endParaRPr>
          </a:p>
        </p:txBody>
      </p:sp>
      <p:sp>
        <p:nvSpPr>
          <p:cNvPr id="4" name="Date Placeholder 3"/>
          <p:cNvSpPr>
            <a:spLocks noGrp="1"/>
          </p:cNvSpPr>
          <p:nvPr>
            <p:ph type="dt" sz="half" idx="10"/>
          </p:nvPr>
        </p:nvSpPr>
        <p:spPr/>
        <p:txBody>
          <a:bodyPr/>
          <a:lstStyle/>
          <a:p>
            <a:fld id="{D48271FF-0D68-4B9C-9145-E224A5BDB83F}"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33400" y="1143000"/>
            <a:ext cx="8228013" cy="5246687"/>
          </a:xfrm>
        </p:spPr>
        <p:txBody>
          <a:bodyPr/>
          <a:lstStyle/>
          <a:p>
            <a:pPr algn="just"/>
            <a:r>
              <a:rPr lang="en-US" sz="2400" b="0" dirty="0" smtClean="0">
                <a:solidFill>
                  <a:schemeClr val="tx1"/>
                </a:solidFill>
                <a:latin typeface="+mj-lt"/>
              </a:rPr>
              <a:t>The industrial activities that our modern civilization depends upon have raised atmospheric carbon dioxide levels from 280 parts per million to 400 parts per million in the last 150 years. Human induced greenhouse gases such as carbon dioxide, methane and nitrous oxide have caused much of the observed increase in Earth's temperatures over the past 50 years. </a:t>
            </a:r>
            <a:endParaRPr lang="en-US" sz="2400" b="0" dirty="0">
              <a:solidFill>
                <a:schemeClr val="tx1"/>
              </a:solidFill>
              <a:latin typeface="+mj-lt"/>
            </a:endParaRPr>
          </a:p>
        </p:txBody>
      </p:sp>
      <p:sp>
        <p:nvSpPr>
          <p:cNvPr id="4" name="Date Placeholder 3"/>
          <p:cNvSpPr>
            <a:spLocks noGrp="1"/>
          </p:cNvSpPr>
          <p:nvPr>
            <p:ph type="dt" sz="half" idx="10"/>
          </p:nvPr>
        </p:nvSpPr>
        <p:spPr/>
        <p:txBody>
          <a:bodyPr/>
          <a:lstStyle/>
          <a:p>
            <a:fld id="{67C6EC28-744D-4552-8993-17202A1A1338}"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900113"/>
            <a:ext cx="8456613" cy="5246687"/>
          </a:xfrm>
        </p:spPr>
        <p:txBody>
          <a:bodyPr/>
          <a:lstStyle/>
          <a:p>
            <a:pPr algn="just"/>
            <a:r>
              <a:rPr lang="en-US" sz="2400" b="0" dirty="0" smtClean="0"/>
              <a:t> </a:t>
            </a:r>
            <a:r>
              <a:rPr lang="en-US" sz="2400" dirty="0" smtClean="0">
                <a:solidFill>
                  <a:schemeClr val="tx1"/>
                </a:solidFill>
              </a:rPr>
              <a:t>Consequences of Climate Change </a:t>
            </a:r>
          </a:p>
          <a:p>
            <a:pPr algn="just"/>
            <a:r>
              <a:rPr lang="en-US" sz="2400" b="0" dirty="0" smtClean="0">
                <a:solidFill>
                  <a:schemeClr val="tx1"/>
                </a:solidFill>
              </a:rPr>
              <a:t>In many parts of the world, climate change has already caused loss of life, damaging property and affecting livelihoods. The impact of climate change is higher in low income countries, since they have limited capacity to cope with the changes. </a:t>
            </a:r>
          </a:p>
          <a:p>
            <a:pPr algn="just"/>
            <a:endParaRPr lang="en-US" sz="2400" b="0" dirty="0" smtClean="0">
              <a:solidFill>
                <a:schemeClr val="tx1"/>
              </a:solidFill>
            </a:endParaRPr>
          </a:p>
          <a:p>
            <a:pPr marL="627063" indent="341313" algn="just">
              <a:buFont typeface="Arial" pitchFamily="34" charset="0"/>
              <a:buChar char="•"/>
            </a:pPr>
            <a:r>
              <a:rPr lang="en-US" sz="2400" b="0" dirty="0" smtClean="0">
                <a:solidFill>
                  <a:schemeClr val="tx1"/>
                </a:solidFill>
              </a:rPr>
              <a:t>Impacts on human health: </a:t>
            </a:r>
          </a:p>
          <a:p>
            <a:pPr marL="627063" indent="341313" algn="just">
              <a:buFont typeface="Arial" pitchFamily="34" charset="0"/>
              <a:buChar char="•"/>
            </a:pPr>
            <a:r>
              <a:rPr lang="en-US" sz="2400" b="0" dirty="0" smtClean="0">
                <a:solidFill>
                  <a:schemeClr val="tx1"/>
                </a:solidFill>
              </a:rPr>
              <a:t>Impact on water resources: </a:t>
            </a:r>
          </a:p>
          <a:p>
            <a:pPr marL="627063" indent="341313" algn="just">
              <a:buFont typeface="Arial" pitchFamily="34" charset="0"/>
              <a:buChar char="•"/>
            </a:pPr>
            <a:r>
              <a:rPr lang="en-US" sz="2400" b="0" dirty="0" smtClean="0">
                <a:solidFill>
                  <a:schemeClr val="tx1"/>
                </a:solidFill>
              </a:rPr>
              <a:t>Impact on Agriculture:</a:t>
            </a:r>
          </a:p>
          <a:p>
            <a:pPr marL="627063" indent="341313" algn="just">
              <a:buFont typeface="Arial" pitchFamily="34" charset="0"/>
              <a:buChar char="•"/>
            </a:pPr>
            <a:r>
              <a:rPr lang="en-US" sz="2400" b="0" dirty="0" smtClean="0">
                <a:solidFill>
                  <a:schemeClr val="tx1"/>
                </a:solidFill>
              </a:rPr>
              <a:t>Impact on Ecosystem </a:t>
            </a:r>
            <a:endParaRPr lang="en-US" sz="2400" b="0" dirty="0">
              <a:solidFill>
                <a:schemeClr val="tx1"/>
              </a:solidFill>
            </a:endParaRPr>
          </a:p>
        </p:txBody>
      </p:sp>
      <p:sp>
        <p:nvSpPr>
          <p:cNvPr id="4" name="Date Placeholder 3"/>
          <p:cNvSpPr>
            <a:spLocks noGrp="1"/>
          </p:cNvSpPr>
          <p:nvPr>
            <p:ph type="dt" sz="half" idx="10"/>
          </p:nvPr>
        </p:nvSpPr>
        <p:spPr/>
        <p:txBody>
          <a:bodyPr/>
          <a:lstStyle/>
          <a:p>
            <a:fld id="{B96CB4C1-10FA-4488-B664-85D3112AA9F2}"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0" dirty="0" smtClean="0">
                <a:solidFill>
                  <a:schemeClr val="tx1"/>
                </a:solidFill>
              </a:rPr>
              <a:t>Impacts on human health: </a:t>
            </a:r>
          </a:p>
          <a:p>
            <a:pPr algn="just"/>
            <a:r>
              <a:rPr lang="en-US" b="0" dirty="0" smtClean="0">
                <a:solidFill>
                  <a:schemeClr val="tx1"/>
                </a:solidFill>
              </a:rPr>
              <a:t>The change can cause increased heat related mortality and morbidity, greater frequency of infectious disease epidemics following floods and storms, and substantial health effects following population displacement to escape extreme weather events. </a:t>
            </a:r>
          </a:p>
          <a:p>
            <a:pPr algn="just"/>
            <a:r>
              <a:rPr lang="en-US" b="0" dirty="0" smtClean="0">
                <a:solidFill>
                  <a:schemeClr val="tx1"/>
                </a:solidFill>
              </a:rPr>
              <a:t>Climate change also raises the incidence malaria. </a:t>
            </a:r>
            <a:endParaRPr lang="en-US" b="0" dirty="0">
              <a:solidFill>
                <a:schemeClr val="tx1"/>
              </a:solidFill>
            </a:endParaRPr>
          </a:p>
        </p:txBody>
      </p:sp>
      <p:sp>
        <p:nvSpPr>
          <p:cNvPr id="4" name="Date Placeholder 3"/>
          <p:cNvSpPr>
            <a:spLocks noGrp="1"/>
          </p:cNvSpPr>
          <p:nvPr>
            <p:ph type="dt" sz="half" idx="10"/>
          </p:nvPr>
        </p:nvSpPr>
        <p:spPr/>
        <p:txBody>
          <a:bodyPr/>
          <a:lstStyle/>
          <a:p>
            <a:fld id="{3C1302F0-47C9-4B47-B165-201852FD101C}"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0" dirty="0" smtClean="0">
                <a:solidFill>
                  <a:schemeClr val="tx1"/>
                </a:solidFill>
                <a:latin typeface="+mj-lt"/>
              </a:rPr>
              <a:t>Impact on water resources: </a:t>
            </a:r>
          </a:p>
          <a:p>
            <a:pPr algn="just"/>
            <a:r>
              <a:rPr lang="en-US" b="0" dirty="0" smtClean="0">
                <a:solidFill>
                  <a:schemeClr val="tx1"/>
                </a:solidFill>
                <a:latin typeface="+mj-lt"/>
              </a:rPr>
              <a:t>Climate change is leading to melting of snow and glaciers that increases rise in sea level, increase drought and floods, distorts wind flow pattern, decreases water table. More frequent and longer droughts reduce the amount of run-off into rivers, streams and lakes. </a:t>
            </a:r>
            <a:endParaRPr lang="en-US" b="0" dirty="0">
              <a:solidFill>
                <a:schemeClr val="tx1"/>
              </a:solidFill>
              <a:latin typeface="+mj-lt"/>
            </a:endParaRPr>
          </a:p>
        </p:txBody>
      </p:sp>
      <p:sp>
        <p:nvSpPr>
          <p:cNvPr id="4" name="Date Placeholder 3"/>
          <p:cNvSpPr>
            <a:spLocks noGrp="1"/>
          </p:cNvSpPr>
          <p:nvPr>
            <p:ph type="dt" sz="half" idx="10"/>
          </p:nvPr>
        </p:nvSpPr>
        <p:spPr/>
        <p:txBody>
          <a:bodyPr/>
          <a:lstStyle/>
          <a:p>
            <a:fld id="{4557171C-CB82-485B-9A0F-17B23121638B}"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0" dirty="0" smtClean="0">
                <a:solidFill>
                  <a:schemeClr val="tx1"/>
                </a:solidFill>
                <a:latin typeface="+mj-lt"/>
              </a:rPr>
              <a:t> Impact on Agriculture: </a:t>
            </a:r>
          </a:p>
          <a:p>
            <a:pPr algn="just"/>
            <a:r>
              <a:rPr lang="en-US" b="0" dirty="0" smtClean="0">
                <a:solidFill>
                  <a:schemeClr val="tx1"/>
                </a:solidFill>
                <a:latin typeface="+mj-lt"/>
              </a:rPr>
              <a:t>changes in temperature and rainfall patterns as well as significantly affect agricultural production. Climate change increases physiological stress and fodder quality and availability. </a:t>
            </a:r>
          </a:p>
          <a:p>
            <a:pPr algn="just"/>
            <a:r>
              <a:rPr lang="en-US" b="0" dirty="0" smtClean="0">
                <a:solidFill>
                  <a:schemeClr val="tx1"/>
                </a:solidFill>
                <a:latin typeface="+mj-lt"/>
              </a:rPr>
              <a:t>5</a:t>
            </a:r>
            <a:endParaRPr lang="en-US" b="0" dirty="0">
              <a:solidFill>
                <a:schemeClr val="tx1"/>
              </a:solidFill>
              <a:latin typeface="+mj-lt"/>
            </a:endParaRPr>
          </a:p>
        </p:txBody>
      </p:sp>
      <p:sp>
        <p:nvSpPr>
          <p:cNvPr id="4" name="Date Placeholder 3"/>
          <p:cNvSpPr>
            <a:spLocks noGrp="1"/>
          </p:cNvSpPr>
          <p:nvPr>
            <p:ph type="dt" sz="half" idx="10"/>
          </p:nvPr>
        </p:nvSpPr>
        <p:spPr/>
        <p:txBody>
          <a:bodyPr/>
          <a:lstStyle/>
          <a:p>
            <a:fld id="{05A50E14-4816-4ED3-A46D-71C79D0FAE80}"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0" dirty="0" smtClean="0">
                <a:solidFill>
                  <a:schemeClr val="tx1"/>
                </a:solidFill>
              </a:rPr>
              <a:t>Impact on Ecosystem: </a:t>
            </a:r>
          </a:p>
          <a:p>
            <a:pPr algn="just"/>
            <a:endParaRPr lang="en-US" b="0" dirty="0" smtClean="0">
              <a:solidFill>
                <a:schemeClr val="tx1"/>
              </a:solidFill>
            </a:endParaRPr>
          </a:p>
          <a:p>
            <a:pPr algn="just"/>
            <a:r>
              <a:rPr lang="en-US" b="0" dirty="0" smtClean="0">
                <a:solidFill>
                  <a:schemeClr val="tx1"/>
                </a:solidFill>
              </a:rPr>
              <a:t>climate change affects the success of species, population, and community adaptation. The rate of climatic warming may exceed the rate of shifts in certain range species, these species could be seriously affected or even disappear because they are unable to resist. </a:t>
            </a:r>
          </a:p>
          <a:p>
            <a:pPr algn="just"/>
            <a:endParaRPr lang="en-US" dirty="0"/>
          </a:p>
        </p:txBody>
      </p:sp>
      <p:sp>
        <p:nvSpPr>
          <p:cNvPr id="4" name="Date Placeholder 3"/>
          <p:cNvSpPr>
            <a:spLocks noGrp="1"/>
          </p:cNvSpPr>
          <p:nvPr>
            <p:ph type="dt" sz="half" idx="10"/>
          </p:nvPr>
        </p:nvSpPr>
        <p:spPr/>
        <p:txBody>
          <a:bodyPr/>
          <a:lstStyle/>
          <a:p>
            <a:fld id="{B078BE4E-017B-4AF8-9C53-D5C5480CAE78}"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81000" y="762000"/>
            <a:ext cx="8228013" cy="5246687"/>
          </a:xfrm>
        </p:spPr>
        <p:txBody>
          <a:bodyPr/>
          <a:lstStyle/>
          <a:p>
            <a:r>
              <a:rPr lang="en-US" b="0" dirty="0" smtClean="0">
                <a:solidFill>
                  <a:schemeClr val="tx1"/>
                </a:solidFill>
                <a:latin typeface="+mj-lt"/>
              </a:rPr>
              <a:t>Mitigation and Strategies </a:t>
            </a:r>
          </a:p>
          <a:p>
            <a:endParaRPr lang="en-US" b="0" dirty="0" smtClean="0">
              <a:solidFill>
                <a:schemeClr val="tx1"/>
              </a:solidFill>
              <a:latin typeface="+mj-lt"/>
            </a:endParaRPr>
          </a:p>
          <a:p>
            <a:r>
              <a:rPr lang="en-US" b="0" dirty="0" smtClean="0">
                <a:solidFill>
                  <a:schemeClr val="tx1"/>
                </a:solidFill>
                <a:latin typeface="+mj-lt"/>
              </a:rPr>
              <a:t>Mitigation </a:t>
            </a:r>
          </a:p>
          <a:p>
            <a:pPr algn="just"/>
            <a:r>
              <a:rPr lang="en-US" b="0" dirty="0" smtClean="0">
                <a:solidFill>
                  <a:schemeClr val="tx1"/>
                </a:solidFill>
                <a:latin typeface="+mj-lt"/>
              </a:rPr>
              <a:t>Technological change and substitution that reduce resource inputs and emissions per unit of output. Although several social, economic and technological policies would produce an emission reduction, with respect to climate change, mitigation means implementing policies to reduce GHG emissions and enhance sinks.</a:t>
            </a:r>
          </a:p>
        </p:txBody>
      </p:sp>
      <p:sp>
        <p:nvSpPr>
          <p:cNvPr id="4" name="Date Placeholder 3"/>
          <p:cNvSpPr>
            <a:spLocks noGrp="1"/>
          </p:cNvSpPr>
          <p:nvPr>
            <p:ph type="dt" sz="half" idx="10"/>
          </p:nvPr>
        </p:nvSpPr>
        <p:spPr/>
        <p:txBody>
          <a:bodyPr/>
          <a:lstStyle/>
          <a:p>
            <a:fld id="{012A5636-7532-49D8-940D-AF54703C04DE}"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endParaRPr lang="en-US" sz="2600" b="0" dirty="0" smtClean="0"/>
          </a:p>
          <a:p>
            <a:pPr algn="just"/>
            <a:r>
              <a:rPr lang="en-US" sz="2400" b="0" dirty="0" smtClean="0">
                <a:latin typeface="+mj-lt"/>
              </a:rPr>
              <a:t>Mitigation is defined as any anthropogenic interventions that can either reduce the sources of greenhouse gas (GHG) emissions (abatement) or enhance their sinks (sequestration).</a:t>
            </a:r>
            <a:r>
              <a:rPr lang="en-US" sz="2400" b="0" dirty="0" smtClean="0">
                <a:solidFill>
                  <a:schemeClr val="tx1"/>
                </a:solidFill>
              </a:rPr>
              <a:t> “sinks” means the accumulation and store of these gases in oceans, forests and soil.</a:t>
            </a:r>
            <a:endParaRPr lang="en-US" sz="2400" b="0" dirty="0" smtClean="0">
              <a:solidFill>
                <a:srgbClr val="FF0000"/>
              </a:solidFill>
              <a:latin typeface="+mj-lt"/>
            </a:endParaRPr>
          </a:p>
          <a:p>
            <a:pPr algn="just"/>
            <a:r>
              <a:rPr lang="en-US" sz="2400" b="0" dirty="0" smtClean="0">
                <a:latin typeface="+mj-lt"/>
              </a:rPr>
              <a:t>A mitigation assessment is a national-level analysis of the various technologies and practices that have the capacity to mitigate climate change.</a:t>
            </a:r>
          </a:p>
          <a:p>
            <a:pPr algn="just"/>
            <a:r>
              <a:rPr lang="en-US" sz="2600" b="0" dirty="0" smtClean="0">
                <a:solidFill>
                  <a:schemeClr val="tx1"/>
                </a:solidFill>
              </a:rPr>
              <a:t> </a:t>
            </a:r>
            <a:endParaRPr lang="en-US" sz="2600" dirty="0">
              <a:solidFill>
                <a:schemeClr val="tx1"/>
              </a:solidFill>
            </a:endParaRPr>
          </a:p>
        </p:txBody>
      </p:sp>
      <p:sp>
        <p:nvSpPr>
          <p:cNvPr id="4" name="Date Placeholder 3"/>
          <p:cNvSpPr>
            <a:spLocks noGrp="1"/>
          </p:cNvSpPr>
          <p:nvPr>
            <p:ph type="dt" sz="half" idx="10"/>
          </p:nvPr>
        </p:nvSpPr>
        <p:spPr/>
        <p:txBody>
          <a:bodyPr/>
          <a:lstStyle/>
          <a:p>
            <a:fld id="{7DED5E59-5F0C-4E33-A2CA-0001EB85C8DD}"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00113"/>
            <a:ext cx="8458200" cy="5246687"/>
          </a:xfrm>
        </p:spPr>
        <p:txBody>
          <a:bodyPr/>
          <a:lstStyle/>
          <a:p>
            <a:pPr algn="just"/>
            <a:r>
              <a:rPr lang="en-US" b="0" dirty="0" smtClean="0">
                <a:solidFill>
                  <a:schemeClr val="tx1"/>
                </a:solidFill>
              </a:rPr>
              <a:t>Mitigation measures:</a:t>
            </a:r>
          </a:p>
          <a:p>
            <a:pPr algn="just"/>
            <a:r>
              <a:rPr lang="en-US" b="0" dirty="0" err="1" smtClean="0">
                <a:solidFill>
                  <a:schemeClr val="tx1"/>
                </a:solidFill>
              </a:rPr>
              <a:t>Eg</a:t>
            </a:r>
            <a:r>
              <a:rPr lang="en-US" b="0" dirty="0" smtClean="0">
                <a:solidFill>
                  <a:schemeClr val="tx1"/>
                </a:solidFill>
              </a:rPr>
              <a:t>.</a:t>
            </a:r>
          </a:p>
          <a:p>
            <a:pPr algn="just">
              <a:buFont typeface="Arial" pitchFamily="34" charset="0"/>
              <a:buChar char="•"/>
            </a:pPr>
            <a:r>
              <a:rPr lang="en-US" b="0" dirty="0" smtClean="0">
                <a:solidFill>
                  <a:schemeClr val="tx1"/>
                </a:solidFill>
              </a:rPr>
              <a:t>Practice Energy efficiency </a:t>
            </a:r>
          </a:p>
          <a:p>
            <a:pPr algn="just">
              <a:buFont typeface="Arial" pitchFamily="34" charset="0"/>
              <a:buChar char="•"/>
            </a:pPr>
            <a:r>
              <a:rPr lang="en-US" b="0" dirty="0" smtClean="0">
                <a:solidFill>
                  <a:schemeClr val="tx1"/>
                </a:solidFill>
              </a:rPr>
              <a:t>Increase the use of renewable energy such as solar </a:t>
            </a:r>
          </a:p>
          <a:p>
            <a:pPr algn="just">
              <a:buFont typeface="Arial" pitchFamily="34" charset="0"/>
              <a:buChar char="•"/>
            </a:pPr>
            <a:r>
              <a:rPr lang="en-US" b="0" dirty="0" smtClean="0">
                <a:solidFill>
                  <a:schemeClr val="tx1"/>
                </a:solidFill>
              </a:rPr>
              <a:t>Efficient means of transport implementation electric public transport, bicycle, shared cars etc. </a:t>
            </a:r>
            <a:endParaRPr lang="en-US" b="0" dirty="0">
              <a:solidFill>
                <a:schemeClr val="tx1"/>
              </a:solidFill>
            </a:endParaRPr>
          </a:p>
        </p:txBody>
      </p:sp>
      <p:sp>
        <p:nvSpPr>
          <p:cNvPr id="4" name="Date Placeholder 3"/>
          <p:cNvSpPr>
            <a:spLocks noGrp="1"/>
          </p:cNvSpPr>
          <p:nvPr>
            <p:ph type="dt" sz="half" idx="10"/>
          </p:nvPr>
        </p:nvSpPr>
        <p:spPr/>
        <p:txBody>
          <a:bodyPr/>
          <a:lstStyle/>
          <a:p>
            <a:fld id="{196F8C7B-CE6E-4CE5-A3AF-A199BED8CBA1}"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948B018-2FFF-4DBC-9BB8-F4047F08DEF1}" type="datetime1">
              <a:rPr lang="en-US" smtClean="0"/>
              <a:t>2019-11-30</a:t>
            </a:fld>
            <a:endParaRPr lang="en-US"/>
          </a:p>
        </p:txBody>
      </p:sp>
      <p:sp>
        <p:nvSpPr>
          <p:cNvPr id="5" name="Footer Placeholder 4"/>
          <p:cNvSpPr>
            <a:spLocks noGrp="1"/>
          </p:cNvSpPr>
          <p:nvPr>
            <p:ph type="ftr" sz="quarter" idx="11"/>
          </p:nvPr>
        </p:nvSpPr>
        <p:spPr/>
        <p:txBody>
          <a:bodyPr/>
          <a:lstStyle/>
          <a:p>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685800"/>
            <a:ext cx="8153400" cy="5867400"/>
          </a:xfrm>
        </p:spPr>
      </p:pic>
    </p:spTree>
    <p:extLst>
      <p:ext uri="{BB962C8B-B14F-4D97-AF65-F5344CB8AC3E}">
        <p14:creationId xmlns:p14="http://schemas.microsoft.com/office/powerpoint/2010/main" val="426361947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2600" dirty="0" smtClean="0">
                <a:solidFill>
                  <a:srgbClr val="FF0000"/>
                </a:solidFill>
              </a:rPr>
              <a:t>Adaptation and its Strategies</a:t>
            </a:r>
          </a:p>
          <a:p>
            <a:pPr algn="just"/>
            <a:r>
              <a:rPr lang="en-US" sz="2600" b="0" dirty="0" smtClean="0">
                <a:solidFill>
                  <a:srgbClr val="FF0000"/>
                </a:solidFill>
              </a:rPr>
              <a:t>Adaptation</a:t>
            </a:r>
            <a:r>
              <a:rPr lang="en-US" sz="2600" b="0" dirty="0" smtClean="0">
                <a:solidFill>
                  <a:schemeClr val="tx1"/>
                </a:solidFill>
              </a:rPr>
              <a:t> </a:t>
            </a:r>
          </a:p>
          <a:p>
            <a:pPr algn="just"/>
            <a:r>
              <a:rPr lang="en-US" sz="2600" b="0" dirty="0" smtClean="0">
                <a:solidFill>
                  <a:schemeClr val="tx1"/>
                </a:solidFill>
              </a:rPr>
              <a:t>Initiatives and measures to reduce the vulnerability of natural and human systems against actual or expected climate change effects. </a:t>
            </a:r>
          </a:p>
          <a:p>
            <a:pPr algn="just"/>
            <a:r>
              <a:rPr lang="en-US" sz="2600" b="0" dirty="0" smtClean="0">
                <a:solidFill>
                  <a:schemeClr val="tx1"/>
                </a:solidFill>
              </a:rPr>
              <a:t>Various types of adaptation exist, </a:t>
            </a:r>
          </a:p>
          <a:p>
            <a:pPr algn="just"/>
            <a:r>
              <a:rPr lang="en-US" sz="2600" b="0" dirty="0" smtClean="0">
                <a:solidFill>
                  <a:schemeClr val="tx1"/>
                </a:solidFill>
              </a:rPr>
              <a:t>Like anticipatory and reactive, private and public, and autonomous and planned. Examples are raising river or coastal dikes, the substitution of more temperature shock resistant plants for sensitive ones, etc.</a:t>
            </a:r>
          </a:p>
          <a:p>
            <a:pPr algn="just"/>
            <a:endParaRPr lang="en-US" sz="2600" b="0" dirty="0">
              <a:solidFill>
                <a:schemeClr val="tx1"/>
              </a:solidFill>
            </a:endParaRPr>
          </a:p>
        </p:txBody>
      </p:sp>
      <p:sp>
        <p:nvSpPr>
          <p:cNvPr id="4" name="Date Placeholder 3"/>
          <p:cNvSpPr>
            <a:spLocks noGrp="1"/>
          </p:cNvSpPr>
          <p:nvPr>
            <p:ph type="dt" sz="half" idx="10"/>
          </p:nvPr>
        </p:nvSpPr>
        <p:spPr/>
        <p:txBody>
          <a:bodyPr/>
          <a:lstStyle/>
          <a:p>
            <a:fld id="{C7E82964-AC55-4A98-A13A-62BE9B085588}"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00113"/>
            <a:ext cx="8381999" cy="5500687"/>
          </a:xfrm>
        </p:spPr>
        <p:txBody>
          <a:bodyPr/>
          <a:lstStyle/>
          <a:p>
            <a:pPr algn="just"/>
            <a:r>
              <a:rPr lang="en-US" sz="2600" b="0" dirty="0" smtClean="0">
                <a:solidFill>
                  <a:srgbClr val="FF0000"/>
                </a:solidFill>
              </a:rPr>
              <a:t>Some of the major adaptation strategies:</a:t>
            </a:r>
          </a:p>
          <a:p>
            <a:pPr algn="just">
              <a:buFont typeface="Arial" pitchFamily="34" charset="0"/>
              <a:buChar char="•"/>
            </a:pPr>
            <a:r>
              <a:rPr lang="en-US" sz="2600" b="0" dirty="0" smtClean="0"/>
              <a:t>Building flood defenses, </a:t>
            </a:r>
          </a:p>
          <a:p>
            <a:pPr algn="just">
              <a:buFont typeface="Arial" pitchFamily="34" charset="0"/>
              <a:buChar char="•"/>
            </a:pPr>
            <a:r>
              <a:rPr lang="en-US" sz="2600" b="0" dirty="0" smtClean="0"/>
              <a:t>Plan for heat waves and higher temperatures,</a:t>
            </a:r>
          </a:p>
          <a:p>
            <a:pPr algn="just">
              <a:buFont typeface="Arial" pitchFamily="34" charset="0"/>
              <a:buChar char="•"/>
            </a:pPr>
            <a:r>
              <a:rPr lang="en-US" sz="2600" b="0" dirty="0" smtClean="0"/>
              <a:t>Installing water-permeable pavements to better deal with floods and storm water</a:t>
            </a:r>
          </a:p>
          <a:p>
            <a:pPr algn="just">
              <a:buFont typeface="Arial" pitchFamily="34" charset="0"/>
              <a:buChar char="•"/>
            </a:pPr>
            <a:r>
              <a:rPr lang="en-US" sz="2600" b="0" dirty="0" smtClean="0"/>
              <a:t>Improve water storage and use are some of measures taken by cities and towns. </a:t>
            </a:r>
          </a:p>
          <a:p>
            <a:pPr algn="just">
              <a:buFont typeface="Arial" pitchFamily="34" charset="0"/>
              <a:buChar char="•"/>
            </a:pPr>
            <a:r>
              <a:rPr lang="en-US" sz="2600" b="0" dirty="0" smtClean="0"/>
              <a:t>Landscape restoration and reforestation,</a:t>
            </a:r>
          </a:p>
          <a:p>
            <a:pPr algn="just">
              <a:buFont typeface="Arial" pitchFamily="34" charset="0"/>
              <a:buChar char="•"/>
            </a:pPr>
            <a:r>
              <a:rPr lang="en-US" sz="2600" b="0" dirty="0" smtClean="0"/>
              <a:t>Flexible and diverse cultivation to be prepared for natural catastrophes </a:t>
            </a:r>
          </a:p>
          <a:p>
            <a:pPr algn="just">
              <a:buFont typeface="Arial" pitchFamily="34" charset="0"/>
              <a:buChar char="•"/>
            </a:pPr>
            <a:r>
              <a:rPr lang="en-US" sz="2600" b="0" dirty="0" smtClean="0"/>
              <a:t>Preventive and precautionary measures (evacuation plans, health issues, etc).</a:t>
            </a:r>
            <a:endParaRPr lang="en-US" sz="2600" b="0" dirty="0"/>
          </a:p>
        </p:txBody>
      </p:sp>
      <p:sp>
        <p:nvSpPr>
          <p:cNvPr id="4" name="Date Placeholder 3"/>
          <p:cNvSpPr>
            <a:spLocks noGrp="1"/>
          </p:cNvSpPr>
          <p:nvPr>
            <p:ph type="dt" sz="half" idx="10"/>
          </p:nvPr>
        </p:nvSpPr>
        <p:spPr/>
        <p:txBody>
          <a:bodyPr/>
          <a:lstStyle/>
          <a:p>
            <a:fld id="{D6CFA6E2-AB33-4A37-B06A-E11F4666F881}"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sz="2400" i="1" dirty="0" smtClean="0">
              <a:latin typeface="+mj-lt"/>
            </a:endParaRPr>
          </a:p>
          <a:p>
            <a:endParaRPr lang="en-US" sz="2400" i="1" dirty="0" smtClean="0">
              <a:latin typeface="+mj-lt"/>
            </a:endParaRPr>
          </a:p>
          <a:p>
            <a:endParaRPr lang="en-US" sz="2400" i="1" dirty="0" smtClean="0">
              <a:latin typeface="+mj-lt"/>
            </a:endParaRPr>
          </a:p>
          <a:p>
            <a:endParaRPr lang="en-US" sz="2400" i="1" dirty="0" smtClean="0">
              <a:latin typeface="+mj-lt"/>
            </a:endParaRPr>
          </a:p>
          <a:p>
            <a:endParaRPr lang="en-US" sz="2400" i="1" dirty="0" smtClean="0">
              <a:latin typeface="+mj-lt"/>
            </a:endParaRPr>
          </a:p>
          <a:p>
            <a:pPr algn="ctr"/>
            <a:r>
              <a:rPr lang="en-US" sz="2400" i="1" dirty="0" smtClean="0">
                <a:latin typeface="+mj-lt"/>
              </a:rPr>
              <a:t>End of </a:t>
            </a:r>
            <a:r>
              <a:rPr lang="en-US" sz="2400" i="1" smtClean="0">
                <a:latin typeface="+mj-lt"/>
              </a:rPr>
              <a:t>Chapter 5</a:t>
            </a:r>
            <a:endParaRPr lang="en-US" sz="2400" i="1" dirty="0">
              <a:latin typeface="+mj-lt"/>
            </a:endParaRPr>
          </a:p>
        </p:txBody>
      </p:sp>
      <p:sp>
        <p:nvSpPr>
          <p:cNvPr id="4" name="Date Placeholder 3"/>
          <p:cNvSpPr>
            <a:spLocks noGrp="1"/>
          </p:cNvSpPr>
          <p:nvPr>
            <p:ph type="dt" sz="half" idx="10"/>
          </p:nvPr>
        </p:nvSpPr>
        <p:spPr/>
        <p:txBody>
          <a:bodyPr/>
          <a:lstStyle/>
          <a:p>
            <a:fld id="{A4ACA361-C096-4451-A8C5-F8ABEF812418}" type="datetime1">
              <a:rPr lang="en-US" smtClean="0"/>
              <a:pPr/>
              <a:t>2019-11-30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theme/theme1.xml><?xml version="1.0" encoding="utf-8"?>
<a:theme xmlns:a="http://schemas.openxmlformats.org/drawingml/2006/main" name="Theme1">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Verdana"/>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2008</TotalTime>
  <Words>5105</Words>
  <Application>Microsoft Office PowerPoint</Application>
  <PresentationFormat>On-screen Show (4:3)</PresentationFormat>
  <Paragraphs>664</Paragraphs>
  <Slides>92</Slides>
  <Notes>5</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92</vt:i4>
      </vt:variant>
    </vt:vector>
  </HeadingPairs>
  <TitlesOfParts>
    <vt:vector size="93" baseType="lpstr">
      <vt:lpstr>Theme1</vt:lpstr>
      <vt:lpstr>PowerPoint Presentation</vt:lpstr>
      <vt:lpstr> Introduction </vt:lpstr>
      <vt:lpstr>Cont.…</vt:lpstr>
      <vt:lpstr> Drainage Systems </vt:lpstr>
      <vt:lpstr> Drainage Systems </vt:lpstr>
      <vt:lpstr> Drainage Systems </vt:lpstr>
      <vt:lpstr>PowerPoint Presentation</vt:lpstr>
      <vt:lpstr>PowerPoint Presentation</vt:lpstr>
      <vt:lpstr>PowerPoint Presentation</vt:lpstr>
      <vt:lpstr> The Western Drainage Systems  </vt:lpstr>
      <vt:lpstr>Cont.…..</vt:lpstr>
      <vt:lpstr> The Southeastern Drainage Systems  </vt:lpstr>
      <vt:lpstr>Cont.…..</vt:lpstr>
      <vt:lpstr> The Rift Valley Drainage System: </vt:lpstr>
      <vt:lpstr> The Ethiopian Rivers  </vt:lpstr>
      <vt:lpstr>Cont.…..</vt:lpstr>
      <vt:lpstr>Cont.…..</vt:lpstr>
      <vt:lpstr> General Characteristics of Ethiopian Rivers  </vt:lpstr>
      <vt:lpstr>Cant….</vt:lpstr>
      <vt:lpstr> The Ethiopian Lakes :  </vt:lpstr>
      <vt:lpstr>Cont.…..</vt:lpstr>
      <vt:lpstr>PowerPoint Presentation</vt:lpstr>
      <vt:lpstr> Subsurface (Ground) Water Resource of Ethiopia </vt:lpstr>
      <vt:lpstr>Chapter 5    THE CLIMATE OF ETHIOPIA   AND  THE HORN </vt:lpstr>
      <vt:lpstr>Weather and Climate</vt:lpstr>
      <vt:lpstr>Weather and Climate</vt:lpstr>
      <vt:lpstr>PowerPoint Presentation</vt:lpstr>
      <vt:lpstr>PowerPoint Presentation</vt:lpstr>
      <vt:lpstr>Weather  Vs Climate</vt:lpstr>
      <vt:lpstr>PowerPoint Presentation</vt:lpstr>
      <vt:lpstr>cont</vt:lpstr>
      <vt:lpstr>cont</vt:lpstr>
      <vt:lpstr>Controls of Climate</vt:lpstr>
      <vt:lpstr>PowerPoint Presentation</vt:lpstr>
      <vt:lpstr>Latitude</vt:lpstr>
      <vt:lpstr>PowerPoint Presentation</vt:lpstr>
      <vt:lpstr>Rotation</vt:lpstr>
      <vt:lpstr>PowerPoint Presentation</vt:lpstr>
      <vt:lpstr>PowerPoint Presentation</vt:lpstr>
      <vt:lpstr>PowerPoint Presentation</vt:lpstr>
      <vt:lpstr>Seasons</vt:lpstr>
      <vt:lpstr>PowerPoint Presentation</vt:lpstr>
      <vt:lpstr>PowerPoint Presentation</vt:lpstr>
      <vt:lpstr>Solstices and Equinoxes</vt:lpstr>
      <vt:lpstr>Altitude </vt:lpstr>
      <vt:lpstr>PowerPoint Presentation</vt:lpstr>
      <vt:lpstr>PowerPoint Presentation</vt:lpstr>
      <vt:lpstr>PowerPoint Presentation</vt:lpstr>
      <vt:lpstr>PowerPoint Presentation</vt:lpstr>
      <vt:lpstr>PowerPoint Presentation</vt:lpstr>
      <vt:lpstr>Environmental lapse rate or Atmospheric lapse late  </vt:lpstr>
      <vt:lpstr>PowerPoint Presentation</vt:lpstr>
      <vt:lpstr>5.3.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5.4 Agro-ecological Zones of Ethiopia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Adane GIS</cp:lastModifiedBy>
  <cp:revision>65</cp:revision>
  <dcterms:created xsi:type="dcterms:W3CDTF">2019-10-18T20:54:09Z</dcterms:created>
  <dcterms:modified xsi:type="dcterms:W3CDTF">2019-11-30T10:18:03Z</dcterms:modified>
</cp:coreProperties>
</file>