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9" r:id="rId8"/>
    <p:sldId id="263" r:id="rId9"/>
    <p:sldId id="264" r:id="rId10"/>
    <p:sldId id="265" r:id="rId11"/>
    <p:sldId id="270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2" autoAdjust="0"/>
    <p:restoredTop sz="94660"/>
  </p:normalViewPr>
  <p:slideViewPr>
    <p:cSldViewPr snapToGrid="0">
      <p:cViewPr varScale="1">
        <p:scale>
          <a:sx n="59" d="100"/>
          <a:sy n="59" d="100"/>
        </p:scale>
        <p:origin x="7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14917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781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09839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94959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764279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99373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786511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870499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112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15038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75128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13859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71121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8265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80068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85890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3954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061E8-587C-496C-AE8A-9D147FDC6F40}" type="datetimeFigureOut">
              <a:rPr lang="en-ZA" smtClean="0"/>
              <a:t>2025/01/18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77FC55-E2C3-4E7D-93D3-81B94AF13F8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037023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3" r:id="rId3"/>
    <p:sldLayoutId id="2147483834" r:id="rId4"/>
    <p:sldLayoutId id="2147483835" r:id="rId5"/>
    <p:sldLayoutId id="2147483836" r:id="rId6"/>
    <p:sldLayoutId id="2147483837" r:id="rId7"/>
    <p:sldLayoutId id="2147483838" r:id="rId8"/>
    <p:sldLayoutId id="2147483839" r:id="rId9"/>
    <p:sldLayoutId id="2147483840" r:id="rId10"/>
    <p:sldLayoutId id="2147483841" r:id="rId11"/>
    <p:sldLayoutId id="2147483842" r:id="rId12"/>
    <p:sldLayoutId id="2147483843" r:id="rId13"/>
    <p:sldLayoutId id="2147483844" r:id="rId14"/>
    <p:sldLayoutId id="2147483845" r:id="rId15"/>
    <p:sldLayoutId id="2147483846" r:id="rId16"/>
    <p:sldLayoutId id="214748384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256C-C40F-3121-394E-AB70A9F6A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71" y="1646691"/>
            <a:ext cx="8948058" cy="2163310"/>
          </a:xfrm>
        </p:spPr>
        <p:txBody>
          <a:bodyPr>
            <a:normAutofit/>
          </a:bodyPr>
          <a:lstStyle/>
          <a:p>
            <a:r>
              <a:rPr lang="en-GB" dirty="0"/>
              <a:t>Predicting Loan Defaults: Integrating </a:t>
            </a:r>
            <a:br>
              <a:rPr lang="en-GB" dirty="0"/>
            </a:br>
            <a:r>
              <a:rPr lang="en-GB" dirty="0"/>
              <a:t>  Demographic and Financial Data in  </a:t>
            </a:r>
            <a:br>
              <a:rPr lang="en-GB" dirty="0"/>
            </a:br>
            <a:r>
              <a:rPr lang="en-GB" dirty="0"/>
              <a:t>	  Machine Learning Models</a:t>
            </a:r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9E7EFC-8526-DA63-EAFF-D8F76E203C2D}"/>
              </a:ext>
            </a:extLst>
          </p:cNvPr>
          <p:cNvSpPr txBox="1"/>
          <p:nvPr/>
        </p:nvSpPr>
        <p:spPr>
          <a:xfrm>
            <a:off x="4517571" y="4073725"/>
            <a:ext cx="3450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Mulweli Mudau</a:t>
            </a:r>
          </a:p>
          <a:p>
            <a:r>
              <a:rPr lang="en-ZA" dirty="0"/>
              <a:t>January 2025     </a:t>
            </a:r>
          </a:p>
        </p:txBody>
      </p:sp>
      <p:pic>
        <p:nvPicPr>
          <p:cNvPr id="5" name="Picture 4" descr="A black background with a black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42828C4-8E84-BB1A-4CA5-3B9574696E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3371" y="274843"/>
            <a:ext cx="2656114" cy="782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1004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F81E66-D4A9-B4E7-0A7F-2632D5E6D19B}"/>
              </a:ext>
            </a:extLst>
          </p:cNvPr>
          <p:cNvSpPr txBox="1"/>
          <p:nvPr/>
        </p:nvSpPr>
        <p:spPr>
          <a:xfrm>
            <a:off x="4800600" y="489857"/>
            <a:ext cx="15893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ED2FD2-4FC7-95DA-57BB-440C6AAB6CF7}"/>
              </a:ext>
            </a:extLst>
          </p:cNvPr>
          <p:cNvSpPr txBox="1"/>
          <p:nvPr/>
        </p:nvSpPr>
        <p:spPr>
          <a:xfrm>
            <a:off x="1665514" y="1742497"/>
            <a:ext cx="22315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Classification report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8E9610-F48C-C5D0-1A84-886247BE87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028337"/>
              </p:ext>
            </p:extLst>
          </p:nvPr>
        </p:nvGraphicFramePr>
        <p:xfrm>
          <a:off x="1665514" y="2375077"/>
          <a:ext cx="9840688" cy="34044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40396">
                  <a:extLst>
                    <a:ext uri="{9D8B030D-6E8A-4147-A177-3AD203B41FA5}">
                      <a16:colId xmlns:a16="http://schemas.microsoft.com/office/drawing/2014/main" val="1109042543"/>
                    </a:ext>
                  </a:extLst>
                </a:gridCol>
                <a:gridCol w="1750073">
                  <a:extLst>
                    <a:ext uri="{9D8B030D-6E8A-4147-A177-3AD203B41FA5}">
                      <a16:colId xmlns:a16="http://schemas.microsoft.com/office/drawing/2014/main" val="731956297"/>
                    </a:ext>
                  </a:extLst>
                </a:gridCol>
                <a:gridCol w="1750073">
                  <a:extLst>
                    <a:ext uri="{9D8B030D-6E8A-4147-A177-3AD203B41FA5}">
                      <a16:colId xmlns:a16="http://schemas.microsoft.com/office/drawing/2014/main" val="2384330349"/>
                    </a:ext>
                  </a:extLst>
                </a:gridCol>
                <a:gridCol w="1750073">
                  <a:extLst>
                    <a:ext uri="{9D8B030D-6E8A-4147-A177-3AD203B41FA5}">
                      <a16:colId xmlns:a16="http://schemas.microsoft.com/office/drawing/2014/main" val="1246884161"/>
                    </a:ext>
                  </a:extLst>
                </a:gridCol>
                <a:gridCol w="1750073">
                  <a:extLst>
                    <a:ext uri="{9D8B030D-6E8A-4147-A177-3AD203B41FA5}">
                      <a16:colId xmlns:a16="http://schemas.microsoft.com/office/drawing/2014/main" val="1400678896"/>
                    </a:ext>
                  </a:extLst>
                </a:gridCol>
              </a:tblGrid>
              <a:tr h="978408">
                <a:tc>
                  <a:txBody>
                    <a:bodyPr/>
                    <a:lstStyle/>
                    <a:p>
                      <a:r>
                        <a:rPr lang="en-ZA" dirty="0"/>
                        <a:t>Machine Learning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Accuracy</a:t>
                      </a: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Precision  </a:t>
                      </a:r>
                      <a:br>
                        <a:rPr lang="en-ZA" dirty="0"/>
                      </a:br>
                      <a:r>
                        <a:rPr lang="en-ZA" dirty="0"/>
                        <a:t>(Macro 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Recall</a:t>
                      </a:r>
                      <a:br>
                        <a:rPr lang="en-ZA" dirty="0"/>
                      </a:br>
                      <a:r>
                        <a:rPr lang="en-ZA" dirty="0"/>
                        <a:t>(Macro Average)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F1-score</a:t>
                      </a:r>
                    </a:p>
                    <a:p>
                      <a:r>
                        <a:rPr lang="en-ZA" dirty="0"/>
                        <a:t>(Macro Average)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40416"/>
                  </a:ext>
                </a:extLst>
              </a:tr>
              <a:tr h="595324">
                <a:tc>
                  <a:txBody>
                    <a:bodyPr/>
                    <a:lstStyle/>
                    <a:p>
                      <a:r>
                        <a:rPr lang="en-ZA" dirty="0"/>
                        <a:t>K-Nearest </a:t>
                      </a:r>
                      <a:r>
                        <a:rPr lang="en-ZA" dirty="0" err="1"/>
                        <a:t>Neighbors</a:t>
                      </a:r>
                      <a:endParaRPr lang="en-Z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8144655"/>
                  </a:ext>
                </a:extLst>
              </a:tr>
              <a:tr h="595324">
                <a:tc>
                  <a:txBody>
                    <a:bodyPr/>
                    <a:lstStyle/>
                    <a:p>
                      <a:r>
                        <a:rPr lang="en-ZA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86974"/>
                  </a:ext>
                </a:extLst>
              </a:tr>
              <a:tr h="595324">
                <a:tc>
                  <a:txBody>
                    <a:bodyPr/>
                    <a:lstStyle/>
                    <a:p>
                      <a:r>
                        <a:rPr lang="en-ZA" dirty="0"/>
                        <a:t>Decision Tree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77250"/>
                  </a:ext>
                </a:extLst>
              </a:tr>
              <a:tr h="595324">
                <a:tc>
                  <a:txBody>
                    <a:bodyPr/>
                    <a:lstStyle/>
                    <a:p>
                      <a:r>
                        <a:rPr lang="en-ZA" dirty="0"/>
                        <a:t> Support Vector Machine (SVM)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ZA" dirty="0"/>
                        <a:t>44%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6746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0272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D2B357-39D1-8299-79E3-65651F5D9BA5}"/>
              </a:ext>
            </a:extLst>
          </p:cNvPr>
          <p:cNvSpPr txBox="1"/>
          <p:nvPr/>
        </p:nvSpPr>
        <p:spPr>
          <a:xfrm>
            <a:off x="5290458" y="653142"/>
            <a:ext cx="5758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2454-581F-340D-24F3-9EE70AF1CDBF}"/>
              </a:ext>
            </a:extLst>
          </p:cNvPr>
          <p:cNvSpPr txBox="1"/>
          <p:nvPr/>
        </p:nvSpPr>
        <p:spPr>
          <a:xfrm>
            <a:off x="1366151" y="1752599"/>
            <a:ext cx="4452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K-Nearest </a:t>
            </a:r>
            <a:r>
              <a:rPr lang="en-ZA" dirty="0" err="1"/>
              <a:t>Neighbors</a:t>
            </a:r>
            <a:r>
              <a:rPr lang="en-ZA" dirty="0"/>
              <a:t> Confusion matrix</a:t>
            </a:r>
          </a:p>
        </p:txBody>
      </p:sp>
      <p:pic>
        <p:nvPicPr>
          <p:cNvPr id="5" name="Picture 4" descr="A blue squares with numbers and labels&#10;&#10;Description automatically generated">
            <a:extLst>
              <a:ext uri="{FF2B5EF4-FFF2-40B4-BE49-F238E27FC236}">
                <a16:creationId xmlns:a16="http://schemas.microsoft.com/office/drawing/2014/main" id="{737258E0-BAB2-96BD-40C7-2FEF238C3B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0" y="2339646"/>
            <a:ext cx="5627919" cy="375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99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567089-4BF8-B1CB-0333-1D0D13272A0D}"/>
              </a:ext>
            </a:extLst>
          </p:cNvPr>
          <p:cNvSpPr txBox="1"/>
          <p:nvPr/>
        </p:nvSpPr>
        <p:spPr>
          <a:xfrm>
            <a:off x="3254829" y="478972"/>
            <a:ext cx="5301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Discussion and 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724FD8-9E7F-F4D5-4AEE-91D7E1ED9A1F}"/>
              </a:ext>
            </a:extLst>
          </p:cNvPr>
          <p:cNvSpPr txBox="1"/>
          <p:nvPr/>
        </p:nvSpPr>
        <p:spPr>
          <a:xfrm>
            <a:off x="1687285" y="2046513"/>
            <a:ext cx="94705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SVM and Logistic Regression achieve the highest accuracy at 80%, but both models have the lowest precision and F1-score among the models built. The Decision Tree has the lowest accuracy and recall but achieves the highest precision at 48% and F1-score. K-Nearest </a:t>
            </a:r>
            <a:r>
              <a:rPr lang="en-GB" dirty="0" err="1"/>
              <a:t>Neighbors</a:t>
            </a:r>
            <a:r>
              <a:rPr lang="en-GB" dirty="0"/>
              <a:t> (KNN) achieves an accuracy of 79%, with the second-best precision at 46% and F1-score at 45%. KNN also has the highest recall, similar to SVM and Logistic Regression, at 50%.</a:t>
            </a:r>
          </a:p>
          <a:p>
            <a:r>
              <a:rPr lang="en-GB" dirty="0"/>
              <a:t>In conclusion, KNN will be selected for loan prediction.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1301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66410D6-06D6-9471-22FF-BD997BA840B1}"/>
              </a:ext>
            </a:extLst>
          </p:cNvPr>
          <p:cNvSpPr txBox="1"/>
          <p:nvPr/>
        </p:nvSpPr>
        <p:spPr>
          <a:xfrm>
            <a:off x="3831771" y="2394858"/>
            <a:ext cx="295002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96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67925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99C4389-E1F9-F170-6692-648F79B2E961}"/>
              </a:ext>
            </a:extLst>
          </p:cNvPr>
          <p:cNvSpPr txBox="1"/>
          <p:nvPr/>
        </p:nvSpPr>
        <p:spPr>
          <a:xfrm>
            <a:off x="3924299" y="370115"/>
            <a:ext cx="384265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400" dirty="0"/>
              <a:t>Introduction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4B01D3-17F6-3C02-A885-73174F7CE3EB}"/>
              </a:ext>
            </a:extLst>
          </p:cNvPr>
          <p:cNvSpPr txBox="1"/>
          <p:nvPr/>
        </p:nvSpPr>
        <p:spPr>
          <a:xfrm>
            <a:off x="1262741" y="1948542"/>
            <a:ext cx="91657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Objective:  The study involves building a machine learning model to predict loan default status from demographic and financial data.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Outline:</a:t>
            </a:r>
          </a:p>
          <a:p>
            <a:endParaRPr lang="en-ZA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Data Summary and Description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Data Visualisation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Building Machine Learning 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Performance Metrics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ZA" dirty="0"/>
              <a:t>Discussion and Conclusion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/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2622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91E9AA-6D35-7C66-EBA1-1FC75DA1E9F1}"/>
              </a:ext>
            </a:extLst>
          </p:cNvPr>
          <p:cNvSpPr txBox="1"/>
          <p:nvPr/>
        </p:nvSpPr>
        <p:spPr>
          <a:xfrm>
            <a:off x="4005942" y="337848"/>
            <a:ext cx="43434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b="1" dirty="0"/>
              <a:t>Data Description</a:t>
            </a:r>
          </a:p>
          <a:p>
            <a:endParaRPr lang="en-Z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B3C425-9CA8-EC8E-6C5E-CF1E06988DC8}"/>
              </a:ext>
            </a:extLst>
          </p:cNvPr>
          <p:cNvSpPr txBox="1"/>
          <p:nvPr/>
        </p:nvSpPr>
        <p:spPr>
          <a:xfrm>
            <a:off x="936171" y="1448582"/>
            <a:ext cx="61395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Dataset Summary: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5A10D3-FB14-70B7-14B9-9AA3802A05CB}"/>
              </a:ext>
            </a:extLst>
          </p:cNvPr>
          <p:cNvSpPr txBox="1"/>
          <p:nvPr/>
        </p:nvSpPr>
        <p:spPr>
          <a:xfrm>
            <a:off x="1513114" y="6150820"/>
            <a:ext cx="801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Key points: 17 columns, 5000 non-null entries, 5 in numeric and others are objects.</a:t>
            </a:r>
          </a:p>
        </p:txBody>
      </p:sp>
      <p:pic>
        <p:nvPicPr>
          <p:cNvPr id="6" name="Picture 5" descr="A document with text and images&#10;&#10;Description automatically generated with medium confidence">
            <a:extLst>
              <a:ext uri="{FF2B5EF4-FFF2-40B4-BE49-F238E27FC236}">
                <a16:creationId xmlns:a16="http://schemas.microsoft.com/office/drawing/2014/main" id="{C13D60E0-CA59-1A4E-B22E-BCFA39C93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3085" y="1817914"/>
            <a:ext cx="6705600" cy="399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0EC0E24-C346-69D1-6FD6-458A002D30F7}"/>
              </a:ext>
            </a:extLst>
          </p:cNvPr>
          <p:cNvSpPr txBox="1"/>
          <p:nvPr/>
        </p:nvSpPr>
        <p:spPr>
          <a:xfrm>
            <a:off x="3526972" y="644482"/>
            <a:ext cx="6433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Data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5823D-99D3-72D4-D712-79FF3DE4A98B}"/>
              </a:ext>
            </a:extLst>
          </p:cNvPr>
          <p:cNvSpPr txBox="1"/>
          <p:nvPr/>
        </p:nvSpPr>
        <p:spPr>
          <a:xfrm>
            <a:off x="1240972" y="2220685"/>
            <a:ext cx="7794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Outline of the preprocessing steps taken:</a:t>
            </a:r>
          </a:p>
          <a:p>
            <a:endParaRPr lang="en-Z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Handling missing values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Dropping unnecessary columns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Converting categorical data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87484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21DFE0-0BC9-E4E2-134A-3650B205AE4D}"/>
              </a:ext>
            </a:extLst>
          </p:cNvPr>
          <p:cNvSpPr txBox="1"/>
          <p:nvPr/>
        </p:nvSpPr>
        <p:spPr>
          <a:xfrm>
            <a:off x="3755571" y="478970"/>
            <a:ext cx="4517572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Data Visualisation</a:t>
            </a:r>
          </a:p>
          <a:p>
            <a:endParaRPr lang="en-ZA" dirty="0"/>
          </a:p>
        </p:txBody>
      </p:sp>
      <p:pic>
        <p:nvPicPr>
          <p:cNvPr id="6" name="Picture 5" descr="A graph of a number of people&#10;&#10;Description automatically generated">
            <a:extLst>
              <a:ext uri="{FF2B5EF4-FFF2-40B4-BE49-F238E27FC236}">
                <a16:creationId xmlns:a16="http://schemas.microsoft.com/office/drawing/2014/main" id="{F718A97A-CEC5-5AEA-84E2-314AAF94B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523" y="1885859"/>
            <a:ext cx="5168721" cy="3876541"/>
          </a:xfrm>
          <a:prstGeom prst="rect">
            <a:avLst/>
          </a:prstGeom>
        </p:spPr>
      </p:pic>
      <p:pic>
        <p:nvPicPr>
          <p:cNvPr id="7" name="Picture 6" descr="A diagram of a number of different colored squares&#10;&#10;Description automatically generated">
            <a:extLst>
              <a:ext uri="{FF2B5EF4-FFF2-40B4-BE49-F238E27FC236}">
                <a16:creationId xmlns:a16="http://schemas.microsoft.com/office/drawing/2014/main" id="{B2C589BB-CFC5-6AD2-F214-52F21CA626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772" y="1943768"/>
            <a:ext cx="5168721" cy="3876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75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DC7DAA-DFE3-2821-E6CD-153805833F96}"/>
              </a:ext>
            </a:extLst>
          </p:cNvPr>
          <p:cNvSpPr txBox="1"/>
          <p:nvPr/>
        </p:nvSpPr>
        <p:spPr>
          <a:xfrm>
            <a:off x="2873829" y="457200"/>
            <a:ext cx="7968343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Data Visualisation Continued</a:t>
            </a:r>
          </a:p>
          <a:p>
            <a:endParaRPr lang="en-ZA" dirty="0"/>
          </a:p>
        </p:txBody>
      </p:sp>
      <p:pic>
        <p:nvPicPr>
          <p:cNvPr id="9" name="Picture 8" descr="A graph showing a number of blue lines&#10;&#10;Description automatically generated with medium confidence">
            <a:extLst>
              <a:ext uri="{FF2B5EF4-FFF2-40B4-BE49-F238E27FC236}">
                <a16:creationId xmlns:a16="http://schemas.microsoft.com/office/drawing/2014/main" id="{F8B279CE-7A5F-9F25-457E-B4E454866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442776"/>
            <a:ext cx="8251371" cy="5077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6327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29E4744-FDBB-12B5-0379-4ED39AF5B24F}"/>
              </a:ext>
            </a:extLst>
          </p:cNvPr>
          <p:cNvSpPr txBox="1"/>
          <p:nvPr/>
        </p:nvSpPr>
        <p:spPr>
          <a:xfrm>
            <a:off x="2590799" y="337686"/>
            <a:ext cx="64552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Data Visualisation Continued</a:t>
            </a:r>
          </a:p>
          <a:p>
            <a:endParaRPr lang="en-ZA" dirty="0"/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A407E110-CA70-50C4-A72D-AFC566A3E7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799" y="1808801"/>
            <a:ext cx="6792685" cy="45284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02490C7-1757-7120-DA0E-D9C0E96349AC}"/>
              </a:ext>
            </a:extLst>
          </p:cNvPr>
          <p:cNvSpPr txBox="1"/>
          <p:nvPr/>
        </p:nvSpPr>
        <p:spPr>
          <a:xfrm>
            <a:off x="1698172" y="1262656"/>
            <a:ext cx="4397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Heatmap of correlation of numeric data</a:t>
            </a:r>
          </a:p>
        </p:txBody>
      </p:sp>
    </p:spTree>
    <p:extLst>
      <p:ext uri="{BB962C8B-B14F-4D97-AF65-F5344CB8AC3E}">
        <p14:creationId xmlns:p14="http://schemas.microsoft.com/office/powerpoint/2010/main" val="3785805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801FA4-599A-AEDD-DA19-3D7445107390}"/>
              </a:ext>
            </a:extLst>
          </p:cNvPr>
          <p:cNvSpPr txBox="1"/>
          <p:nvPr/>
        </p:nvSpPr>
        <p:spPr>
          <a:xfrm>
            <a:off x="2530927" y="589393"/>
            <a:ext cx="78105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Building Machine learning  Models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66B59-2704-E737-8B84-7BF0652040E5}"/>
              </a:ext>
            </a:extLst>
          </p:cNvPr>
          <p:cNvSpPr txBox="1"/>
          <p:nvPr/>
        </p:nvSpPr>
        <p:spPr>
          <a:xfrm>
            <a:off x="794658" y="1992868"/>
            <a:ext cx="7609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Models selected: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C3A3EB-D448-5E48-EC69-A2129479CEC2}"/>
              </a:ext>
            </a:extLst>
          </p:cNvPr>
          <p:cNvSpPr txBox="1"/>
          <p:nvPr/>
        </p:nvSpPr>
        <p:spPr>
          <a:xfrm>
            <a:off x="762000" y="4212772"/>
            <a:ext cx="818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Training and testing:  80% of the data is used for training and 20% used for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F6148F-AD55-7ED0-4A51-7AFEF493DC0F}"/>
              </a:ext>
            </a:extLst>
          </p:cNvPr>
          <p:cNvSpPr txBox="1"/>
          <p:nvPr/>
        </p:nvSpPr>
        <p:spPr>
          <a:xfrm>
            <a:off x="1088571" y="2481943"/>
            <a:ext cx="51707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K-Nearest </a:t>
            </a:r>
            <a:r>
              <a:rPr lang="en-ZA" dirty="0" err="1"/>
              <a:t>Neighbors</a:t>
            </a:r>
            <a:endParaRPr lang="en-ZA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Logistic Regression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Decision Tree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ZA" dirty="0"/>
              <a:t>Support Vector Machines</a:t>
            </a:r>
          </a:p>
        </p:txBody>
      </p:sp>
    </p:spTree>
    <p:extLst>
      <p:ext uri="{BB962C8B-B14F-4D97-AF65-F5344CB8AC3E}">
        <p14:creationId xmlns:p14="http://schemas.microsoft.com/office/powerpoint/2010/main" val="3219871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9E5063-BB18-6042-709F-AF782B34587E}"/>
              </a:ext>
            </a:extLst>
          </p:cNvPr>
          <p:cNvSpPr txBox="1"/>
          <p:nvPr/>
        </p:nvSpPr>
        <p:spPr>
          <a:xfrm>
            <a:off x="3962400" y="979714"/>
            <a:ext cx="7434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4000" dirty="0"/>
              <a:t>Performance Metrics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E5B10B-2985-3468-2045-F444FE33763F}"/>
              </a:ext>
            </a:extLst>
          </p:cNvPr>
          <p:cNvSpPr txBox="1"/>
          <p:nvPr/>
        </p:nvSpPr>
        <p:spPr>
          <a:xfrm>
            <a:off x="1654628" y="2275896"/>
            <a:ext cx="2013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Classification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D9BC02-810A-7B33-D68E-6E0EE5531D47}"/>
              </a:ext>
            </a:extLst>
          </p:cNvPr>
          <p:cNvSpPr txBox="1"/>
          <p:nvPr/>
        </p:nvSpPr>
        <p:spPr>
          <a:xfrm>
            <a:off x="1654628" y="2906486"/>
            <a:ext cx="52360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SzPct val="150000"/>
              <a:buFont typeface="Wingdings" panose="05000000000000000000" pitchFamily="2" charset="2"/>
              <a:buChar char="Ø"/>
            </a:pPr>
            <a:r>
              <a:rPr lang="en-GB" dirty="0"/>
              <a:t>Accuracy: how many predictions got right.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Ø"/>
            </a:pPr>
            <a:r>
              <a:rPr lang="en-GB" dirty="0"/>
              <a:t>Precision: Out of predictions how many are correct.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Ø"/>
            </a:pPr>
            <a:r>
              <a:rPr lang="en-GB" dirty="0"/>
              <a:t>Recall: Correct predictions out of the truth.</a:t>
            </a:r>
          </a:p>
          <a:p>
            <a:pPr marL="285750" indent="-285750">
              <a:buSzPct val="150000"/>
              <a:buFont typeface="Wingdings" panose="05000000000000000000" pitchFamily="2" charset="2"/>
              <a:buChar char="Ø"/>
            </a:pPr>
            <a:r>
              <a:rPr lang="en-GB" dirty="0"/>
              <a:t> F1-score: Overall of recall and precision</a:t>
            </a:r>
            <a:endParaRPr lang="en-ZA" dirty="0"/>
          </a:p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982348-A0EC-FADA-8A4C-49551DCDC5D8}"/>
              </a:ext>
            </a:extLst>
          </p:cNvPr>
          <p:cNvSpPr txBox="1"/>
          <p:nvPr/>
        </p:nvSpPr>
        <p:spPr>
          <a:xfrm>
            <a:off x="1654628" y="4811877"/>
            <a:ext cx="85344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Confusion matrix: </a:t>
            </a:r>
            <a:r>
              <a:rPr lang="en-GB" dirty="0"/>
              <a:t>Truth vs prediction.(Diagonal correct and off diagonal incorrect)</a:t>
            </a:r>
            <a:r>
              <a:rPr lang="en-Z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154019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861</TotalTime>
  <Words>384</Words>
  <Application>Microsoft Office PowerPoint</Application>
  <PresentationFormat>Widescreen</PresentationFormat>
  <Paragraphs>78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Tw Cen MT</vt:lpstr>
      <vt:lpstr>Wingdings</vt:lpstr>
      <vt:lpstr>Circuit</vt:lpstr>
      <vt:lpstr>Predicting Loan Defaults: Integrating    Demographic and Financial Data in      Machine Learning Models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Mulweli Mudau</dc:creator>
  <cp:lastModifiedBy>Mulweli Mudau</cp:lastModifiedBy>
  <cp:revision>6</cp:revision>
  <dcterms:created xsi:type="dcterms:W3CDTF">2025-01-17T08:14:47Z</dcterms:created>
  <dcterms:modified xsi:type="dcterms:W3CDTF">2025-01-18T18:48:03Z</dcterms:modified>
</cp:coreProperties>
</file>