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7" r:id="rId2"/>
    <p:sldId id="258" r:id="rId3"/>
    <p:sldId id="259" r:id="rId4"/>
    <p:sldId id="262" r:id="rId5"/>
    <p:sldId id="269" r:id="rId6"/>
    <p:sldId id="270" r:id="rId7"/>
    <p:sldId id="260" r:id="rId8"/>
    <p:sldId id="263" r:id="rId9"/>
    <p:sldId id="264" r:id="rId10"/>
    <p:sldId id="265" r:id="rId11"/>
    <p:sldId id="271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C6FF5-38DB-4CD0-BBDB-11BD7E1C87F2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1963E-33D7-446F-A8AE-252A3B77048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6539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1963E-33D7-446F-A8AE-252A3B77048B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2123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329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259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675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417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3226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823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299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5054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3553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98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3206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053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4549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014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2993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832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7841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52752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256C-C40F-3121-394E-AB70A9F6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1736725"/>
            <a:ext cx="10874829" cy="2193018"/>
          </a:xfrm>
        </p:spPr>
        <p:txBody>
          <a:bodyPr/>
          <a:lstStyle/>
          <a:p>
            <a:r>
              <a:rPr lang="en-ZA" dirty="0"/>
              <a:t>Leveraging Cardiac Data for Predictive </a:t>
            </a:r>
            <a:br>
              <a:rPr lang="en-ZA" dirty="0"/>
            </a:br>
            <a:r>
              <a:rPr lang="en-ZA" dirty="0"/>
              <a:t>             Disease Modelling: </a:t>
            </a:r>
            <a:br>
              <a:rPr lang="en-ZA" dirty="0"/>
            </a:br>
            <a:r>
              <a:rPr lang="en-ZA" dirty="0"/>
              <a:t>     A Comprehensive Approach   </a:t>
            </a:r>
          </a:p>
        </p:txBody>
      </p:sp>
      <p:pic>
        <p:nvPicPr>
          <p:cNvPr id="4" name="Picture 3" descr="A black background with a black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7F0899F9-2245-F43F-3ED1-D3584C737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29" y="198419"/>
            <a:ext cx="3505199" cy="10319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A96C1-05FE-1770-1ED0-2A6F880ABB63}"/>
              </a:ext>
            </a:extLst>
          </p:cNvPr>
          <p:cNvSpPr txBox="1"/>
          <p:nvPr/>
        </p:nvSpPr>
        <p:spPr>
          <a:xfrm>
            <a:off x="4539344" y="5334002"/>
            <a:ext cx="2884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Mulweli Mudau</a:t>
            </a:r>
          </a:p>
          <a:p>
            <a:r>
              <a:rPr lang="en-ZA" dirty="0"/>
              <a:t>January 2025</a:t>
            </a:r>
          </a:p>
        </p:txBody>
      </p:sp>
    </p:spTree>
    <p:extLst>
      <p:ext uri="{BB962C8B-B14F-4D97-AF65-F5344CB8AC3E}">
        <p14:creationId xmlns:p14="http://schemas.microsoft.com/office/powerpoint/2010/main" val="115100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81E66-D4A9-B4E7-0A7F-2632D5E6D19B}"/>
              </a:ext>
            </a:extLst>
          </p:cNvPr>
          <p:cNvSpPr txBox="1"/>
          <p:nvPr/>
        </p:nvSpPr>
        <p:spPr>
          <a:xfrm>
            <a:off x="1132114" y="620485"/>
            <a:ext cx="66511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b="1" dirty="0"/>
              <a:t>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4E4BC2-CE47-5063-0A9B-5C5899300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43289"/>
              </p:ext>
            </p:extLst>
          </p:nvPr>
        </p:nvGraphicFramePr>
        <p:xfrm>
          <a:off x="1792514" y="2265436"/>
          <a:ext cx="9028159" cy="346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655">
                  <a:extLst>
                    <a:ext uri="{9D8B030D-6E8A-4147-A177-3AD203B41FA5}">
                      <a16:colId xmlns:a16="http://schemas.microsoft.com/office/drawing/2014/main" val="576863049"/>
                    </a:ext>
                  </a:extLst>
                </a:gridCol>
                <a:gridCol w="1662152">
                  <a:extLst>
                    <a:ext uri="{9D8B030D-6E8A-4147-A177-3AD203B41FA5}">
                      <a16:colId xmlns:a16="http://schemas.microsoft.com/office/drawing/2014/main" val="842089299"/>
                    </a:ext>
                  </a:extLst>
                </a:gridCol>
                <a:gridCol w="1692100">
                  <a:extLst>
                    <a:ext uri="{9D8B030D-6E8A-4147-A177-3AD203B41FA5}">
                      <a16:colId xmlns:a16="http://schemas.microsoft.com/office/drawing/2014/main" val="183672145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2506653145"/>
                    </a:ext>
                  </a:extLst>
                </a:gridCol>
                <a:gridCol w="1677126">
                  <a:extLst>
                    <a:ext uri="{9D8B030D-6E8A-4147-A177-3AD203B41FA5}">
                      <a16:colId xmlns:a16="http://schemas.microsoft.com/office/drawing/2014/main" val="1576629479"/>
                    </a:ext>
                  </a:extLst>
                </a:gridCol>
              </a:tblGrid>
              <a:tr h="692090">
                <a:tc>
                  <a:txBody>
                    <a:bodyPr/>
                    <a:lstStyle/>
                    <a:p>
                      <a:r>
                        <a:rPr lang="en-ZA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Precision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F1-score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892794"/>
                  </a:ext>
                </a:extLst>
              </a:tr>
              <a:tr h="69209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Logistic Regression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71%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71%</a:t>
                      </a:r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608921"/>
                  </a:ext>
                </a:extLst>
              </a:tr>
              <a:tr h="692090">
                <a:tc>
                  <a:txBody>
                    <a:bodyPr/>
                    <a:lstStyle/>
                    <a:p>
                      <a:r>
                        <a:rPr lang="en-ZA" b="1" dirty="0"/>
                        <a:t>K-Nearest </a:t>
                      </a:r>
                      <a:r>
                        <a:rPr lang="en-ZA" b="1" dirty="0" err="1"/>
                        <a:t>Neighbors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71%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71%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71%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71%</a:t>
                      </a:r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033082"/>
                  </a:ext>
                </a:extLst>
              </a:tr>
              <a:tr h="692090">
                <a:tc>
                  <a:txBody>
                    <a:bodyPr/>
                    <a:lstStyle/>
                    <a:p>
                      <a:r>
                        <a:rPr lang="en-ZA" b="1" dirty="0"/>
                        <a:t>Support Vector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71%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71%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71%</a:t>
                      </a:r>
                    </a:p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71%</a:t>
                      </a:r>
                    </a:p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185195"/>
                  </a:ext>
                </a:extLst>
              </a:tr>
              <a:tr h="692090">
                <a:tc>
                  <a:txBody>
                    <a:bodyPr/>
                    <a:lstStyle/>
                    <a:p>
                      <a:r>
                        <a:rPr lang="en-ZA" b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26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2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B9A639-938F-685F-82B2-AE605B91D17B}"/>
              </a:ext>
            </a:extLst>
          </p:cNvPr>
          <p:cNvSpPr txBox="1"/>
          <p:nvPr/>
        </p:nvSpPr>
        <p:spPr>
          <a:xfrm>
            <a:off x="1175657" y="489859"/>
            <a:ext cx="3211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b="1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61EA2-EA3C-A067-4F3A-D22EA8D9128C}"/>
              </a:ext>
            </a:extLst>
          </p:cNvPr>
          <p:cNvSpPr txBox="1"/>
          <p:nvPr/>
        </p:nvSpPr>
        <p:spPr>
          <a:xfrm>
            <a:off x="1175657" y="1861457"/>
            <a:ext cx="522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Decision Tree Confusion matrix</a:t>
            </a:r>
          </a:p>
        </p:txBody>
      </p:sp>
      <p:pic>
        <p:nvPicPr>
          <p:cNvPr id="5" name="Picture 4" descr="A blue squares with black text&#10;&#10;Description automatically generated">
            <a:extLst>
              <a:ext uri="{FF2B5EF4-FFF2-40B4-BE49-F238E27FC236}">
                <a16:creationId xmlns:a16="http://schemas.microsoft.com/office/drawing/2014/main" id="{67B72C7C-1433-4783-4B3A-2CE176A1F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405743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53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67089-4BF8-B1CB-0333-1D0D13272A0D}"/>
              </a:ext>
            </a:extLst>
          </p:cNvPr>
          <p:cNvSpPr txBox="1"/>
          <p:nvPr/>
        </p:nvSpPr>
        <p:spPr>
          <a:xfrm>
            <a:off x="816429" y="457200"/>
            <a:ext cx="6117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Discussion &amp;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909826-6255-259B-ECE4-5B3AFDEA7CD7}"/>
              </a:ext>
            </a:extLst>
          </p:cNvPr>
          <p:cNvSpPr txBox="1"/>
          <p:nvPr/>
        </p:nvSpPr>
        <p:spPr>
          <a:xfrm>
            <a:off x="914399" y="2198915"/>
            <a:ext cx="87521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results from building the models indicate that the Decision Tree is the best-performing model in terms of accuracy, precision, recall, and F1-score. K-Nearest </a:t>
            </a:r>
            <a:r>
              <a:rPr lang="en-GB" dirty="0" err="1"/>
              <a:t>Neighbors</a:t>
            </a:r>
            <a:r>
              <a:rPr lang="en-GB" dirty="0"/>
              <a:t> (KNN), Support Vector Machines (SVM), and Logistic Regression achieve similar accuracy, recall, and F1-score (micro average), though Logistic Regression exhibits a different precision compared to KNN and SVM.</a:t>
            </a:r>
          </a:p>
          <a:p>
            <a:endParaRPr lang="en-GB" dirty="0"/>
          </a:p>
          <a:p>
            <a:r>
              <a:rPr lang="en-GB" dirty="0"/>
              <a:t>In conclusion, we will use the Decision Tree model to classify whether a person has heart disease or not.</a:t>
            </a:r>
          </a:p>
        </p:txBody>
      </p:sp>
    </p:spTree>
    <p:extLst>
      <p:ext uri="{BB962C8B-B14F-4D97-AF65-F5344CB8AC3E}">
        <p14:creationId xmlns:p14="http://schemas.microsoft.com/office/powerpoint/2010/main" val="134130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6410D6-06D6-9471-22FF-BD997BA840B1}"/>
              </a:ext>
            </a:extLst>
          </p:cNvPr>
          <p:cNvSpPr txBox="1"/>
          <p:nvPr/>
        </p:nvSpPr>
        <p:spPr>
          <a:xfrm>
            <a:off x="3831771" y="2394858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6792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C4389-E1F9-F170-6692-648F79B2E961}"/>
              </a:ext>
            </a:extLst>
          </p:cNvPr>
          <p:cNvSpPr txBox="1"/>
          <p:nvPr/>
        </p:nvSpPr>
        <p:spPr>
          <a:xfrm>
            <a:off x="805543" y="413658"/>
            <a:ext cx="8055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b="1" dirty="0"/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B01D3-17F6-3C02-A885-73174F7CE3EB}"/>
              </a:ext>
            </a:extLst>
          </p:cNvPr>
          <p:cNvSpPr txBox="1"/>
          <p:nvPr/>
        </p:nvSpPr>
        <p:spPr>
          <a:xfrm>
            <a:off x="805543" y="1436914"/>
            <a:ext cx="101454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Objective: Building a  predictive model that classify individuals as </a:t>
            </a:r>
            <a:r>
              <a:rPr lang="en-GB" dirty="0"/>
              <a:t>either having or not having heart disease by analysing a comprehensive set of patient attributes, including demographic, clinical, and lifestyle factors.</a:t>
            </a:r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Overview: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Data overview and key points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Exploratory data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Building Machine learning models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Evaluation of  models built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Results and discussions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Conclusion :machine learning used to classify outcome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2622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1E9AA-6D35-7C66-EBA1-1FC75DA1E9F1}"/>
              </a:ext>
            </a:extLst>
          </p:cNvPr>
          <p:cNvSpPr txBox="1"/>
          <p:nvPr/>
        </p:nvSpPr>
        <p:spPr>
          <a:xfrm>
            <a:off x="832754" y="245454"/>
            <a:ext cx="4343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b="1" dirty="0"/>
              <a:t>Data Description</a:t>
            </a:r>
          </a:p>
          <a:p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C425-9CA8-EC8E-6C5E-CF1E06988DC8}"/>
              </a:ext>
            </a:extLst>
          </p:cNvPr>
          <p:cNvSpPr txBox="1"/>
          <p:nvPr/>
        </p:nvSpPr>
        <p:spPr>
          <a:xfrm>
            <a:off x="881742" y="1045673"/>
            <a:ext cx="613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Dataset Summary: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A10D3-FB14-70B7-14B9-9AA3802A05CB}"/>
              </a:ext>
            </a:extLst>
          </p:cNvPr>
          <p:cNvSpPr txBox="1"/>
          <p:nvPr/>
        </p:nvSpPr>
        <p:spPr>
          <a:xfrm>
            <a:off x="816427" y="5768912"/>
            <a:ext cx="865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Key points: 16 columns,  70000 entries , non-null , and age in days. </a:t>
            </a:r>
          </a:p>
        </p:txBody>
      </p:sp>
      <p:pic>
        <p:nvPicPr>
          <p:cNvPr id="6" name="Picture 5" descr="A table of medical records&#10;&#10;Description automatically generated">
            <a:extLst>
              <a:ext uri="{FF2B5EF4-FFF2-40B4-BE49-F238E27FC236}">
                <a16:creationId xmlns:a16="http://schemas.microsoft.com/office/drawing/2014/main" id="{537BA4C6-C664-F14D-E170-5A85D18FB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686" y="1458421"/>
            <a:ext cx="6988627" cy="427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DC7DAA-DFE3-2821-E6CD-153805833F96}"/>
              </a:ext>
            </a:extLst>
          </p:cNvPr>
          <p:cNvSpPr txBox="1"/>
          <p:nvPr/>
        </p:nvSpPr>
        <p:spPr>
          <a:xfrm>
            <a:off x="827315" y="381000"/>
            <a:ext cx="971005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Exploratory Data Analysis</a:t>
            </a:r>
          </a:p>
          <a:p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47E52-6570-7F30-AFA3-66FD21467875}"/>
              </a:ext>
            </a:extLst>
          </p:cNvPr>
          <p:cNvSpPr txBox="1"/>
          <p:nvPr/>
        </p:nvSpPr>
        <p:spPr>
          <a:xfrm>
            <a:off x="1790701" y="1295009"/>
            <a:ext cx="2950028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Distribution of 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DA9D9-0C71-E509-6FE3-E5668904E0B3}"/>
              </a:ext>
            </a:extLst>
          </p:cNvPr>
          <p:cNvSpPr txBox="1"/>
          <p:nvPr/>
        </p:nvSpPr>
        <p:spPr>
          <a:xfrm>
            <a:off x="6422572" y="1405354"/>
            <a:ext cx="576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Distribution of Active and Non-Active Participants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83B0B-20AA-3349-139F-B1F0BBB0F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5" y="2019572"/>
            <a:ext cx="5660571" cy="3009900"/>
          </a:xfrm>
          <a:prstGeom prst="rect">
            <a:avLst/>
          </a:prstGeom>
        </p:spPr>
      </p:pic>
      <p:pic>
        <p:nvPicPr>
          <p:cNvPr id="8" name="Picture 7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1536E787-D719-4B27-41BF-AD25B7971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857" y="1924050"/>
            <a:ext cx="4778829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3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E4744-FDBB-12B5-0379-4ED39AF5B24F}"/>
              </a:ext>
            </a:extLst>
          </p:cNvPr>
          <p:cNvSpPr txBox="1"/>
          <p:nvPr/>
        </p:nvSpPr>
        <p:spPr>
          <a:xfrm>
            <a:off x="451612" y="369214"/>
            <a:ext cx="961358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Exploratory Data Analysis Continued</a:t>
            </a:r>
          </a:p>
          <a:p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2932AE-7401-A61A-4A80-24C53C73F37E}"/>
              </a:ext>
            </a:extLst>
          </p:cNvPr>
          <p:cNvSpPr txBox="1"/>
          <p:nvPr/>
        </p:nvSpPr>
        <p:spPr>
          <a:xfrm>
            <a:off x="5970688" y="1447681"/>
            <a:ext cx="645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Distribution of disease depending on weight of patient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AD4F8-8176-6828-B71C-9C5A6E2D9FEC}"/>
              </a:ext>
            </a:extLst>
          </p:cNvPr>
          <p:cNvSpPr txBox="1"/>
          <p:nvPr/>
        </p:nvSpPr>
        <p:spPr>
          <a:xfrm>
            <a:off x="772884" y="1539276"/>
            <a:ext cx="4288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Distribution of disease in country</a:t>
            </a:r>
          </a:p>
        </p:txBody>
      </p:sp>
      <p:pic>
        <p:nvPicPr>
          <p:cNvPr id="6" name="Picture 5" descr="A graph showing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043EE08-BC0B-BFBC-A79A-2524EBBFF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04" y="1893812"/>
            <a:ext cx="5084170" cy="3534249"/>
          </a:xfrm>
          <a:prstGeom prst="rect">
            <a:avLst/>
          </a:prstGeom>
        </p:spPr>
      </p:pic>
      <p:pic>
        <p:nvPicPr>
          <p:cNvPr id="10" name="Picture 9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5CA4F5A-CEB8-5518-57F0-BB93D0ABB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4" y="2093785"/>
            <a:ext cx="5481640" cy="31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0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612D50-9F50-3B91-903C-C0A95691BF1D}"/>
              </a:ext>
            </a:extLst>
          </p:cNvPr>
          <p:cNvSpPr txBox="1"/>
          <p:nvPr/>
        </p:nvSpPr>
        <p:spPr>
          <a:xfrm>
            <a:off x="1251857" y="1283275"/>
            <a:ext cx="608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Heatmap showing correlation of numeric data </a:t>
            </a:r>
          </a:p>
        </p:txBody>
      </p:sp>
      <p:pic>
        <p:nvPicPr>
          <p:cNvPr id="4" name="Picture 3" descr="A diagram of heatmap and heatmap&#10;&#10;Description automatically generated">
            <a:extLst>
              <a:ext uri="{FF2B5EF4-FFF2-40B4-BE49-F238E27FC236}">
                <a16:creationId xmlns:a16="http://schemas.microsoft.com/office/drawing/2014/main" id="{E8736F90-FCD4-EE82-8E75-7F226ACF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479" y="1965846"/>
            <a:ext cx="8235042" cy="4226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01412A-F523-78C6-73AD-15677BE19D89}"/>
              </a:ext>
            </a:extLst>
          </p:cNvPr>
          <p:cNvSpPr txBox="1"/>
          <p:nvPr/>
        </p:nvSpPr>
        <p:spPr>
          <a:xfrm>
            <a:off x="1251857" y="262150"/>
            <a:ext cx="9416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Exploratory Data Analysis Continued</a:t>
            </a:r>
          </a:p>
        </p:txBody>
      </p:sp>
    </p:spTree>
    <p:extLst>
      <p:ext uri="{BB962C8B-B14F-4D97-AF65-F5344CB8AC3E}">
        <p14:creationId xmlns:p14="http://schemas.microsoft.com/office/powerpoint/2010/main" val="317773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C0E24-C346-69D1-6FD6-458A002D30F7}"/>
              </a:ext>
            </a:extLst>
          </p:cNvPr>
          <p:cNvSpPr txBox="1"/>
          <p:nvPr/>
        </p:nvSpPr>
        <p:spPr>
          <a:xfrm>
            <a:off x="751115" y="490249"/>
            <a:ext cx="6433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b="1" dirty="0"/>
              <a:t>Data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5823D-99D3-72D4-D712-79FF3DE4A98B}"/>
              </a:ext>
            </a:extLst>
          </p:cNvPr>
          <p:cNvSpPr txBox="1"/>
          <p:nvPr/>
        </p:nvSpPr>
        <p:spPr>
          <a:xfrm>
            <a:off x="751115" y="1338942"/>
            <a:ext cx="7794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Outline of the preprocessing steps taken: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ZA" dirty="0"/>
              <a:t>Handle missing values.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ZA" dirty="0"/>
              <a:t>Change age to years.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ZA" dirty="0"/>
              <a:t>Dropping unnecessary columns 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ZA" dirty="0"/>
              <a:t>Encoding categorical variables.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7484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801FA4-599A-AEDD-DA19-3D7445107390}"/>
              </a:ext>
            </a:extLst>
          </p:cNvPr>
          <p:cNvSpPr txBox="1"/>
          <p:nvPr/>
        </p:nvSpPr>
        <p:spPr>
          <a:xfrm>
            <a:off x="751114" y="620485"/>
            <a:ext cx="6988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b="1" dirty="0"/>
              <a:t>Machine Learning  Models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66B59-2704-E737-8B84-7BF0652040E5}"/>
              </a:ext>
            </a:extLst>
          </p:cNvPr>
          <p:cNvSpPr txBox="1"/>
          <p:nvPr/>
        </p:nvSpPr>
        <p:spPr>
          <a:xfrm>
            <a:off x="751114" y="1992868"/>
            <a:ext cx="698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Models</a:t>
            </a:r>
            <a:r>
              <a:rPr lang="en-ZA" b="1" dirty="0"/>
              <a:t> </a:t>
            </a:r>
            <a:r>
              <a:rPr lang="en-ZA" dirty="0"/>
              <a:t>selected: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3A3EB-D448-5E48-EC69-A2129479CEC2}"/>
              </a:ext>
            </a:extLst>
          </p:cNvPr>
          <p:cNvSpPr txBox="1"/>
          <p:nvPr/>
        </p:nvSpPr>
        <p:spPr>
          <a:xfrm>
            <a:off x="751114" y="4212772"/>
            <a:ext cx="7935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Training and testing: 80% of data for training and 20% for training the models.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E1DBA-2E76-FB19-E846-1B461A50CC18}"/>
              </a:ext>
            </a:extLst>
          </p:cNvPr>
          <p:cNvSpPr txBox="1"/>
          <p:nvPr/>
        </p:nvSpPr>
        <p:spPr>
          <a:xfrm>
            <a:off x="751114" y="2525486"/>
            <a:ext cx="4604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en-ZA" dirty="0"/>
              <a:t>Logistic Regression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en-ZA" dirty="0"/>
              <a:t>K-Nearest Neighbours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en-ZA" dirty="0"/>
              <a:t>Support Vector Machine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r>
              <a:rPr lang="en-ZA" dirty="0"/>
              <a:t>Decision Tree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§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987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9E5063-BB18-6042-709F-AF782B34587E}"/>
              </a:ext>
            </a:extLst>
          </p:cNvPr>
          <p:cNvSpPr txBox="1"/>
          <p:nvPr/>
        </p:nvSpPr>
        <p:spPr>
          <a:xfrm>
            <a:off x="1001486" y="555171"/>
            <a:ext cx="7434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b="1" dirty="0"/>
              <a:t>Evaluation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0ADA6-9F89-5680-0A9D-35FE2207C1DE}"/>
              </a:ext>
            </a:extLst>
          </p:cNvPr>
          <p:cNvSpPr txBox="1"/>
          <p:nvPr/>
        </p:nvSpPr>
        <p:spPr>
          <a:xfrm>
            <a:off x="1001486" y="1242107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Performance</a:t>
            </a:r>
            <a:r>
              <a:rPr lang="en-ZA" b="1" dirty="0"/>
              <a:t> </a:t>
            </a:r>
            <a:r>
              <a:rPr lang="en-ZA" dirty="0"/>
              <a:t>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668D2-DA4C-BAD2-CB4A-0CFEB9E738FE}"/>
              </a:ext>
            </a:extLst>
          </p:cNvPr>
          <p:cNvSpPr txBox="1"/>
          <p:nvPr/>
        </p:nvSpPr>
        <p:spPr>
          <a:xfrm>
            <a:off x="1001486" y="4386942"/>
            <a:ext cx="905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Confusion Matrix: </a:t>
            </a:r>
            <a:r>
              <a:rPr lang="en-GB" dirty="0"/>
              <a:t>Truth vs prediction.(Diagonal correct and off diagonal incorrect)</a:t>
            </a: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91F93-7529-5002-8051-FA5F0E1836BA}"/>
              </a:ext>
            </a:extLst>
          </p:cNvPr>
          <p:cNvSpPr txBox="1"/>
          <p:nvPr/>
        </p:nvSpPr>
        <p:spPr>
          <a:xfrm>
            <a:off x="1001486" y="2489848"/>
            <a:ext cx="7434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GB" dirty="0"/>
              <a:t>Accuracy: how many predictions got right.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GB" dirty="0"/>
              <a:t>Precision: Out of predictions how many are correct.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GB" dirty="0"/>
              <a:t>Recall: Correct predictions out of the truth.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GB" dirty="0"/>
              <a:t> F1-score: Overall of recall and precision</a:t>
            </a:r>
            <a:endParaRPr lang="en-Z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BFA5AF-1B51-292F-7245-152EC57DC9E7}"/>
              </a:ext>
            </a:extLst>
          </p:cNvPr>
          <p:cNvSpPr txBox="1"/>
          <p:nvPr/>
        </p:nvSpPr>
        <p:spPr>
          <a:xfrm>
            <a:off x="1001486" y="1956800"/>
            <a:ext cx="391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915401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632</TotalTime>
  <Words>406</Words>
  <Application>Microsoft Office PowerPoint</Application>
  <PresentationFormat>Widescreen</PresentationFormat>
  <Paragraphs>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Century Gothic</vt:lpstr>
      <vt:lpstr>Wingdings</vt:lpstr>
      <vt:lpstr>Wingdings 3</vt:lpstr>
      <vt:lpstr>Ion</vt:lpstr>
      <vt:lpstr>Leveraging Cardiac Data for Predictive               Disease Modelling:       A Comprehensive Approach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Mulweli Mudau</dc:creator>
  <cp:lastModifiedBy>Mulweli Mudau</cp:lastModifiedBy>
  <cp:revision>9</cp:revision>
  <dcterms:created xsi:type="dcterms:W3CDTF">2025-01-17T08:14:47Z</dcterms:created>
  <dcterms:modified xsi:type="dcterms:W3CDTF">2025-01-18T18:19:26Z</dcterms:modified>
</cp:coreProperties>
</file>