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58" r:id="rId5"/>
    <p:sldId id="270" r:id="rId6"/>
    <p:sldId id="271" r:id="rId7"/>
    <p:sldId id="263" r:id="rId8"/>
    <p:sldId id="256" r:id="rId9"/>
    <p:sldId id="265" r:id="rId10"/>
    <p:sldId id="274" r:id="rId11"/>
    <p:sldId id="259" r:id="rId12"/>
    <p:sldId id="262" r:id="rId13"/>
    <p:sldId id="272" r:id="rId14"/>
    <p:sldId id="273" r:id="rId15"/>
    <p:sldId id="260" r:id="rId16"/>
    <p:sldId id="266" r:id="rId17"/>
    <p:sldId id="27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70B4-17EE-4B30-BD55-38D152A66F11}" type="datetimeFigureOut">
              <a:rPr lang="en-ZA" smtClean="0"/>
              <a:t>2025/01/29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BD2E4-CCAD-4AB2-A195-D57B788B5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60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0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Relationship Id="rId4" Type="http://schemas.microsoft.com/office/2011/relationships/webextension" Target="../webextensions/webextension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e4effedf-e173-4c1a-b3b9-7650ad637334/?pbi_source=PowerPoin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4effedf-e173-4c1a-b3b9-7650ad63733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F4D3-1C49-9FE0-8598-BE76BBB3E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Sales Analytics: A Dashboard Perspective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D9D53-A1D5-84C9-BB86-E00A0CE84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Mulweli Mudau</a:t>
            </a:r>
          </a:p>
          <a:p>
            <a:endParaRPr lang="en-ZA" dirty="0"/>
          </a:p>
        </p:txBody>
      </p:sp>
      <p:pic>
        <p:nvPicPr>
          <p:cNvPr id="5" name="Picture 4" descr="A black background with a black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1747A21-8E05-8147-A85A-A18BA24A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327" y="776444"/>
            <a:ext cx="3007658" cy="8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547FC8A-6CCC-081D-61C2-DE791E8D6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918815"/>
                  </p:ext>
                </p:extLst>
              </p:nvPr>
            </p:nvGraphicFramePr>
            <p:xfrm>
              <a:off x="3179647" y="2458131"/>
              <a:ext cx="6131020" cy="380935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547FC8A-6CCC-081D-61C2-DE791E8D6C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9647" y="2458131"/>
                <a:ext cx="6131020" cy="38093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0BCE2E-DFFC-F0D4-2D49-66D6141ADD49}"/>
              </a:ext>
            </a:extLst>
          </p:cNvPr>
          <p:cNvSpPr txBox="1"/>
          <p:nvPr/>
        </p:nvSpPr>
        <p:spPr>
          <a:xfrm>
            <a:off x="888195" y="1760309"/>
            <a:ext cx="505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Map showing total sales by country: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971CB-9FF2-2CA6-CECF-E0ED281E724D}"/>
              </a:ext>
            </a:extLst>
          </p:cNvPr>
          <p:cNvSpPr txBox="1"/>
          <p:nvPr/>
        </p:nvSpPr>
        <p:spPr>
          <a:xfrm>
            <a:off x="888195" y="2458131"/>
            <a:ext cx="2162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Using the country slicer we are able  to get a  view op the map the total sales of that country.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3313D-CFF1-6CC8-68A3-9DDDFECC6452}"/>
              </a:ext>
            </a:extLst>
          </p:cNvPr>
          <p:cNvSpPr txBox="1"/>
          <p:nvPr/>
        </p:nvSpPr>
        <p:spPr>
          <a:xfrm>
            <a:off x="1735493" y="354563"/>
            <a:ext cx="7660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386373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15A1D90-41A0-A283-D826-EC06ADD7B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271225"/>
                  </p:ext>
                </p:extLst>
              </p:nvPr>
            </p:nvGraphicFramePr>
            <p:xfrm>
              <a:off x="1025620" y="2274979"/>
              <a:ext cx="6902423" cy="39771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15A1D90-41A0-A283-D826-EC06ADD7BA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20" y="2274979"/>
                <a:ext cx="6902423" cy="397712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3DC044-E99B-B28D-0D45-EBB7C248D897}"/>
              </a:ext>
            </a:extLst>
          </p:cNvPr>
          <p:cNvSpPr txBox="1"/>
          <p:nvPr/>
        </p:nvSpPr>
        <p:spPr>
          <a:xfrm>
            <a:off x="8343156" y="2274979"/>
            <a:ext cx="2733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sum of sales for each product are given by figure on the left. It allows us to drill through to page 3 of the dashboard we build where the product information and orders for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chart shows that home appliances have highest total sales of over 20M. Followed by Entertainment devices .  Clothing made lowest sales of approximately 1.5 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005EB-81A3-0E72-8247-56021F912593}"/>
              </a:ext>
            </a:extLst>
          </p:cNvPr>
          <p:cNvSpPr txBox="1"/>
          <p:nvPr/>
        </p:nvSpPr>
        <p:spPr>
          <a:xfrm>
            <a:off x="1025620" y="1651954"/>
            <a:ext cx="405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sales of each product: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07AFB-BE1B-F765-31B3-F38ECB12F5C5}"/>
              </a:ext>
            </a:extLst>
          </p:cNvPr>
          <p:cNvSpPr txBox="1"/>
          <p:nvPr/>
        </p:nvSpPr>
        <p:spPr>
          <a:xfrm>
            <a:off x="1864190" y="335705"/>
            <a:ext cx="738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312118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4BE80F9F-60E4-03F2-6ABA-52D44721A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003920"/>
                  </p:ext>
                </p:extLst>
              </p:nvPr>
            </p:nvGraphicFramePr>
            <p:xfrm>
              <a:off x="6745838" y="2268168"/>
              <a:ext cx="3579847" cy="26621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4BE80F9F-60E4-03F2-6ABA-52D44721AD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5838" y="2268168"/>
                <a:ext cx="3579847" cy="2662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E48E0CD-FE71-33EE-3C99-587B0BEA02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467690"/>
                  </p:ext>
                </p:extLst>
              </p:nvPr>
            </p:nvGraphicFramePr>
            <p:xfrm>
              <a:off x="696687" y="3290956"/>
              <a:ext cx="4749476" cy="29762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E48E0CD-FE71-33EE-3C99-587B0BEA02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87" y="3290956"/>
                <a:ext cx="4749476" cy="297623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150283-8F7A-C298-BD15-F59E298C90E4}"/>
              </a:ext>
            </a:extLst>
          </p:cNvPr>
          <p:cNvSpPr txBox="1"/>
          <p:nvPr/>
        </p:nvSpPr>
        <p:spPr>
          <a:xfrm>
            <a:off x="696687" y="1794253"/>
            <a:ext cx="47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sales distribution chart: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438C6-5F3F-1AE9-3F3A-FF5E3005FBE5}"/>
              </a:ext>
            </a:extLst>
          </p:cNvPr>
          <p:cNvSpPr txBox="1"/>
          <p:nvPr/>
        </p:nvSpPr>
        <p:spPr>
          <a:xfrm>
            <a:off x="6096000" y="1695124"/>
            <a:ext cx="47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Table of top ten costumers by total sales: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9C6AD-3E6E-B9E6-9BCA-4B284DB3DBA0}"/>
              </a:ext>
            </a:extLst>
          </p:cNvPr>
          <p:cNvSpPr txBox="1"/>
          <p:nvPr/>
        </p:nvSpPr>
        <p:spPr>
          <a:xfrm>
            <a:off x="6096000" y="5174427"/>
            <a:ext cx="42547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table gives top ten customers names and their total sales.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We can drill through to page 2 of dashboard to view other customer details and orders information.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67BE1-410D-DF23-9C47-9812A6453F6B}"/>
              </a:ext>
            </a:extLst>
          </p:cNvPr>
          <p:cNvSpPr txBox="1"/>
          <p:nvPr/>
        </p:nvSpPr>
        <p:spPr>
          <a:xfrm>
            <a:off x="696687" y="2444620"/>
            <a:ext cx="51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The chart below presents distribution of sales by gender. It can be observed that males have more total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DA97-B969-ECDE-3FA8-D1FB1987EE89}"/>
              </a:ext>
            </a:extLst>
          </p:cNvPr>
          <p:cNvSpPr txBox="1"/>
          <p:nvPr/>
        </p:nvSpPr>
        <p:spPr>
          <a:xfrm>
            <a:off x="858416" y="354563"/>
            <a:ext cx="763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410591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947B6-1B5F-C282-B3D1-A2860AC67236}"/>
              </a:ext>
            </a:extLst>
          </p:cNvPr>
          <p:cNvSpPr txBox="1"/>
          <p:nvPr/>
        </p:nvSpPr>
        <p:spPr>
          <a:xfrm>
            <a:off x="1680595" y="475142"/>
            <a:ext cx="7911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Findings &amp;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AA509-383E-6973-513D-DB90BF37212D}"/>
              </a:ext>
            </a:extLst>
          </p:cNvPr>
          <p:cNvSpPr txBox="1"/>
          <p:nvPr/>
        </p:nvSpPr>
        <p:spPr>
          <a:xfrm>
            <a:off x="912845" y="2388637"/>
            <a:ext cx="7389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Home appliances recorded the highest total sales, exceeding 20 million.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Entertainment devices ranked second in total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Clothing had the lowest sales, approximately 1.5 million.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Sales distribution by gender indicates that males have higher total sales than females.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A5CD-3092-AFA7-71DA-76BA5976FD1B}"/>
              </a:ext>
            </a:extLst>
          </p:cNvPr>
          <p:cNvSpPr txBox="1"/>
          <p:nvPr/>
        </p:nvSpPr>
        <p:spPr>
          <a:xfrm>
            <a:off x="912845" y="3606712"/>
            <a:ext cx="103663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Recommendations:</a:t>
            </a:r>
          </a:p>
          <a:p>
            <a:endParaRPr lang="en-ZA" dirty="0"/>
          </a:p>
          <a:p>
            <a:pPr>
              <a:buFont typeface="+mj-lt"/>
              <a:buAutoNum type="arabicPeriod"/>
            </a:pPr>
            <a:r>
              <a:rPr lang="en-GB" sz="1400" b="1" dirty="0"/>
              <a:t> Boost Clothing Sales</a:t>
            </a:r>
            <a:r>
              <a:rPr lang="en-GB" sz="1400" dirty="0"/>
              <a:t> – Implement targeted marketing strategies, discounts, or promotions to increase clothing sales.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 Leverage High-Performing Categories</a:t>
            </a:r>
            <a:r>
              <a:rPr lang="en-GB" sz="1400" dirty="0"/>
              <a:t> – Invest more in home appliances and entertainment devices to maximize profitability.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 </a:t>
            </a:r>
            <a:r>
              <a:rPr lang="en-GB" sz="1400" b="1" dirty="0" err="1"/>
              <a:t>Analyze</a:t>
            </a:r>
            <a:r>
              <a:rPr lang="en-GB" sz="1400" b="1" dirty="0"/>
              <a:t> Gender-Based Preferences</a:t>
            </a:r>
            <a:r>
              <a:rPr lang="en-GB" sz="1400" dirty="0"/>
              <a:t> – Use the gender sales data to create personalized promotions that appeal to different customer groups.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 Customer Engagement Strategies</a:t>
            </a:r>
            <a:r>
              <a:rPr lang="en-GB" sz="1400" dirty="0"/>
              <a:t> – Focus on retaining top customers by offering loyalty programs or personalized incentives.</a:t>
            </a:r>
          </a:p>
          <a:p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2573D-E2D1-1B3A-7416-CFEB1660E472}"/>
              </a:ext>
            </a:extLst>
          </p:cNvPr>
          <p:cNvSpPr txBox="1"/>
          <p:nvPr/>
        </p:nvSpPr>
        <p:spPr>
          <a:xfrm>
            <a:off x="912845" y="1706729"/>
            <a:ext cx="354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Findings:</a:t>
            </a:r>
          </a:p>
        </p:txBody>
      </p:sp>
    </p:spTree>
    <p:extLst>
      <p:ext uri="{BB962C8B-B14F-4D97-AF65-F5344CB8AC3E}">
        <p14:creationId xmlns:p14="http://schemas.microsoft.com/office/powerpoint/2010/main" val="118134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63F9A-681B-14B3-E760-7A3B199ADE52}"/>
              </a:ext>
            </a:extLst>
          </p:cNvPr>
          <p:cNvSpPr txBox="1"/>
          <p:nvPr/>
        </p:nvSpPr>
        <p:spPr>
          <a:xfrm>
            <a:off x="3484880" y="2062479"/>
            <a:ext cx="50851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6000" dirty="0"/>
              <a:t>Thank You!</a:t>
            </a:r>
          </a:p>
          <a:p>
            <a:endParaRPr lang="en-ZA" dirty="0"/>
          </a:p>
          <a:p>
            <a:r>
              <a:rPr lang="en-ZA" dirty="0"/>
              <a:t> 		                &amp;</a:t>
            </a:r>
          </a:p>
          <a:p>
            <a:r>
              <a:rPr lang="en-ZA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178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CB82A-43EF-E7D6-DA0F-4DAA8A6818B9}"/>
              </a:ext>
            </a:extLst>
          </p:cNvPr>
          <p:cNvSpPr txBox="1"/>
          <p:nvPr/>
        </p:nvSpPr>
        <p:spPr>
          <a:xfrm>
            <a:off x="2808515" y="410547"/>
            <a:ext cx="446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0DE32-6B50-3E4B-41F8-4201060CB62C}"/>
              </a:ext>
            </a:extLst>
          </p:cNvPr>
          <p:cNvSpPr txBox="1"/>
          <p:nvPr/>
        </p:nvSpPr>
        <p:spPr>
          <a:xfrm>
            <a:off x="1240970" y="1950099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Aim &amp; Objectives: </a:t>
            </a:r>
            <a:r>
              <a:rPr lang="en-GB" dirty="0"/>
              <a:t>This research aims to develop a Sales Performance Dashboard that </a:t>
            </a:r>
            <a:r>
              <a:rPr lang="en-GB" dirty="0" err="1"/>
              <a:t>analyzes</a:t>
            </a:r>
            <a:r>
              <a:rPr lang="en-GB" dirty="0"/>
              <a:t> key data factors impacting product sales and provides actionable insights.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1D26B-77C3-AAD3-14D3-33B05BDCE3B6}"/>
              </a:ext>
            </a:extLst>
          </p:cNvPr>
          <p:cNvSpPr txBox="1"/>
          <p:nvPr/>
        </p:nvSpPr>
        <p:spPr>
          <a:xfrm>
            <a:off x="1240971" y="3429000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Overview: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A13C1-E359-D5A7-5B07-7355EABEAD4A}"/>
              </a:ext>
            </a:extLst>
          </p:cNvPr>
          <p:cNvSpPr txBox="1"/>
          <p:nvPr/>
        </p:nvSpPr>
        <p:spPr>
          <a:xfrm>
            <a:off x="1278294" y="3928188"/>
            <a:ext cx="569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Data Summary &amp; Description.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Data wrangling.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Dashboard Overview.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Breakdown of Dashboard.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dirty="0"/>
              <a:t>Findings &amp;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3919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F2D17-ECA8-AA0A-7B5E-248C146C3C9F}"/>
              </a:ext>
            </a:extLst>
          </p:cNvPr>
          <p:cNvSpPr txBox="1"/>
          <p:nvPr/>
        </p:nvSpPr>
        <p:spPr>
          <a:xfrm>
            <a:off x="1604866" y="466531"/>
            <a:ext cx="744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Data Summary &amp; Description</a:t>
            </a:r>
          </a:p>
        </p:txBody>
      </p:sp>
      <p:pic>
        <p:nvPicPr>
          <p:cNvPr id="4" name="Picture 3" descr="A list of items with text&#10;&#10;Description automatically generated">
            <a:extLst>
              <a:ext uri="{FF2B5EF4-FFF2-40B4-BE49-F238E27FC236}">
                <a16:creationId xmlns:a16="http://schemas.microsoft.com/office/drawing/2014/main" id="{D747E646-CD91-B616-D70B-6618B6D0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42" y="2300769"/>
            <a:ext cx="5690699" cy="3493541"/>
          </a:xfrm>
          <a:prstGeom prst="rect">
            <a:avLst/>
          </a:prstGeom>
        </p:spPr>
      </p:pic>
      <p:pic>
        <p:nvPicPr>
          <p:cNvPr id="6" name="Picture 5" descr="A list of customer service&#10;&#10;Description automatically generated with medium confidence">
            <a:extLst>
              <a:ext uri="{FF2B5EF4-FFF2-40B4-BE49-F238E27FC236}">
                <a16:creationId xmlns:a16="http://schemas.microsoft.com/office/drawing/2014/main" id="{B186448E-4673-470C-C3FB-AFB0A6B5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9" y="2300769"/>
            <a:ext cx="4814596" cy="2682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F65ED-3A32-C4A1-FB33-360C00EB24E1}"/>
              </a:ext>
            </a:extLst>
          </p:cNvPr>
          <p:cNvSpPr txBox="1"/>
          <p:nvPr/>
        </p:nvSpPr>
        <p:spPr>
          <a:xfrm>
            <a:off x="289249" y="1746771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Customer details: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196AF-5CF4-E408-27A5-27589675575B}"/>
              </a:ext>
            </a:extLst>
          </p:cNvPr>
          <p:cNvSpPr txBox="1"/>
          <p:nvPr/>
        </p:nvSpPr>
        <p:spPr>
          <a:xfrm>
            <a:off x="5599342" y="174677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Purchase details:</a:t>
            </a:r>
          </a:p>
        </p:txBody>
      </p:sp>
    </p:spTree>
    <p:extLst>
      <p:ext uri="{BB962C8B-B14F-4D97-AF65-F5344CB8AC3E}">
        <p14:creationId xmlns:p14="http://schemas.microsoft.com/office/powerpoint/2010/main" val="293146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2F3F9-5976-EA2A-F948-980EE99B7BEF}"/>
              </a:ext>
            </a:extLst>
          </p:cNvPr>
          <p:cNvSpPr txBox="1"/>
          <p:nvPr/>
        </p:nvSpPr>
        <p:spPr>
          <a:xfrm>
            <a:off x="2677886" y="410547"/>
            <a:ext cx="608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Data wrangling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B6498-B53A-62B2-191D-4B9EC1D82C8F}"/>
              </a:ext>
            </a:extLst>
          </p:cNvPr>
          <p:cNvSpPr txBox="1"/>
          <p:nvPr/>
        </p:nvSpPr>
        <p:spPr>
          <a:xfrm>
            <a:off x="998375" y="2118048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Steps taken: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C13B5-4089-D558-8141-1CFB8DAE6A1A}"/>
              </a:ext>
            </a:extLst>
          </p:cNvPr>
          <p:cNvSpPr txBox="1"/>
          <p:nvPr/>
        </p:nvSpPr>
        <p:spPr>
          <a:xfrm>
            <a:off x="1390261" y="2827175"/>
            <a:ext cx="9097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b="1" dirty="0"/>
              <a:t>Uploading data to Power BI</a:t>
            </a:r>
            <a:r>
              <a:rPr lang="en-ZA" sz="1400" dirty="0"/>
              <a:t>: Upload customer CVS file and press transform and then upload purchase CVS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b="1" dirty="0"/>
              <a:t>Transformation:</a:t>
            </a:r>
            <a:br>
              <a:rPr lang="en-ZA" sz="1400" dirty="0"/>
            </a:br>
            <a:r>
              <a:rPr lang="en-ZA" sz="1400" dirty="0"/>
              <a:t>    - Promote first row to header for customers and purchase data.</a:t>
            </a:r>
            <a:br>
              <a:rPr lang="en-ZA" sz="1400" dirty="0"/>
            </a:br>
            <a:r>
              <a:rPr lang="en-ZA" sz="1400" dirty="0"/>
              <a:t>	- The customer data we change age and income from string to whole number.</a:t>
            </a:r>
            <a:br>
              <a:rPr lang="en-ZA" sz="1400" dirty="0"/>
            </a:br>
            <a:r>
              <a:rPr lang="en-ZA" sz="1400" dirty="0"/>
              <a:t>	</a:t>
            </a:r>
            <a:r>
              <a:rPr lang="en-GB" sz="1400" dirty="0"/>
              <a:t>- Convert the "Quantity" column in the purchase data from a string to a whole number.</a:t>
            </a:r>
            <a:r>
              <a:rPr lang="en-ZA" sz="1400" dirty="0"/>
              <a:t> 	</a:t>
            </a:r>
            <a:br>
              <a:rPr lang="en-ZA" sz="1400" dirty="0"/>
            </a:br>
            <a:r>
              <a:rPr lang="en-ZA" sz="1400" dirty="0"/>
              <a:t>	- The purchase data convert price and  shipping cost columns from string to decimal.</a:t>
            </a:r>
            <a:br>
              <a:rPr lang="en-ZA" sz="1400" dirty="0"/>
            </a:br>
            <a:r>
              <a:rPr lang="en-ZA" sz="1400" dirty="0"/>
              <a:t>	 - In the purchase  transform tax column from string to percentage.</a:t>
            </a:r>
            <a:br>
              <a:rPr lang="en-ZA" sz="1400" dirty="0"/>
            </a:br>
            <a:r>
              <a:rPr lang="en-ZA" sz="1400" dirty="0"/>
              <a:t>	- Purchase data delete discount column since not used.</a:t>
            </a:r>
            <a:br>
              <a:rPr lang="en-ZA" sz="1400" dirty="0"/>
            </a:br>
            <a:r>
              <a:rPr lang="en-ZA" sz="1400" dirty="0"/>
              <a:t>	- Purchase data transform order and shipping dates format  from string to date.</a:t>
            </a:r>
            <a:br>
              <a:rPr lang="en-ZA" sz="1400" dirty="0"/>
            </a:br>
            <a:endParaRPr lang="en-ZA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b="1" dirty="0"/>
              <a:t>Loading data</a:t>
            </a:r>
            <a:r>
              <a:rPr lang="en-ZA" sz="1400" dirty="0"/>
              <a:t> : load the transformed data to begin building dashboard.</a:t>
            </a:r>
          </a:p>
        </p:txBody>
      </p:sp>
    </p:spTree>
    <p:extLst>
      <p:ext uri="{BB962C8B-B14F-4D97-AF65-F5344CB8AC3E}">
        <p14:creationId xmlns:p14="http://schemas.microsoft.com/office/powerpoint/2010/main" val="38553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060480"/>
                  </p:ext>
                </p:extLst>
              </p:nvPr>
            </p:nvGraphicFramePr>
            <p:xfrm>
              <a:off x="1156997" y="1782146"/>
              <a:ext cx="9394140" cy="47048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997" y="1782146"/>
                <a:ext cx="9394140" cy="470489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19E998-D895-9436-4B30-27FFAEAA7C25}"/>
              </a:ext>
            </a:extLst>
          </p:cNvPr>
          <p:cNvSpPr txBox="1"/>
          <p:nvPr/>
        </p:nvSpPr>
        <p:spPr>
          <a:xfrm>
            <a:off x="2547258" y="279918"/>
            <a:ext cx="680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Dashboard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6B00F-15CC-DDB7-F8DF-0A86A086A726}"/>
              </a:ext>
            </a:extLst>
          </p:cNvPr>
          <p:cNvSpPr txBox="1"/>
          <p:nvPr/>
        </p:nvSpPr>
        <p:spPr>
          <a:xfrm>
            <a:off x="1073020" y="1408922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0455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title="This slide contains the following visuals: tableEx ,tableEx ,actionButton ,textbox ,textbox ,textbox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E7C57113-2A4C-D33F-BE54-62F5532B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758178"/>
            <a:ext cx="8824376" cy="503450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BB80ED-6443-1A7B-04F9-E864C3124EC9}"/>
              </a:ext>
            </a:extLst>
          </p:cNvPr>
          <p:cNvSpPr txBox="1"/>
          <p:nvPr/>
        </p:nvSpPr>
        <p:spPr>
          <a:xfrm>
            <a:off x="1362270" y="242596"/>
            <a:ext cx="932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Dashboard Overview Continued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98358-F604-D672-B932-B880AEB22760}"/>
              </a:ext>
            </a:extLst>
          </p:cNvPr>
          <p:cNvSpPr txBox="1"/>
          <p:nvPr/>
        </p:nvSpPr>
        <p:spPr>
          <a:xfrm>
            <a:off x="979714" y="1418253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45990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ableEx ,actionButton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80" y="1793574"/>
            <a:ext cx="8701491" cy="49644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 idx="4294967295"/>
          </p:nvPr>
        </p:nvSpPr>
        <p:spPr>
          <a:xfrm>
            <a:off x="0" y="1295400"/>
            <a:ext cx="2792413" cy="1600200"/>
          </a:xfrm>
        </p:spPr>
        <p:txBody>
          <a:bodyPr/>
          <a:lstStyle/>
          <a:p>
            <a:r>
              <a:t>Page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A0466-5BFF-F028-11FD-7316E3E41F78}"/>
              </a:ext>
            </a:extLst>
          </p:cNvPr>
          <p:cNvSpPr txBox="1"/>
          <p:nvPr/>
        </p:nvSpPr>
        <p:spPr>
          <a:xfrm>
            <a:off x="1231641" y="317241"/>
            <a:ext cx="943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Dashboard Overview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133FE-B3C1-2A9E-E910-016FF18506D7}"/>
              </a:ext>
            </a:extLst>
          </p:cNvPr>
          <p:cNvSpPr txBox="1"/>
          <p:nvPr/>
        </p:nvSpPr>
        <p:spPr>
          <a:xfrm>
            <a:off x="755780" y="1361883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329488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2508570-395A-6F32-E176-3ECEF3A17F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165590"/>
                  </p:ext>
                </p:extLst>
              </p:nvPr>
            </p:nvGraphicFramePr>
            <p:xfrm>
              <a:off x="1492898" y="2222921"/>
              <a:ext cx="4917233" cy="28741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2508570-395A-6F32-E176-3ECEF3A17F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2898" y="2222921"/>
                <a:ext cx="4917233" cy="287411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1BA107-6266-8AE9-F4C3-D041D50247BD}"/>
              </a:ext>
            </a:extLst>
          </p:cNvPr>
          <p:cNvSpPr txBox="1"/>
          <p:nvPr/>
        </p:nvSpPr>
        <p:spPr>
          <a:xfrm>
            <a:off x="877077" y="1576590"/>
            <a:ext cx="37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sales across the countries:</a:t>
            </a: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339A-57EB-CA3F-9DAD-99DC0F78FFEE}"/>
              </a:ext>
            </a:extLst>
          </p:cNvPr>
          <p:cNvSpPr txBox="1"/>
          <p:nvPr/>
        </p:nvSpPr>
        <p:spPr>
          <a:xfrm>
            <a:off x="877077" y="5632999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/>
              <a:t>The card represent total sale of all products across  the four countries  from 15/08/2019 till 01/01/2023.</a:t>
            </a:r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0036E-3632-F314-5AD7-CA01E6BF81D8}"/>
              </a:ext>
            </a:extLst>
          </p:cNvPr>
          <p:cNvSpPr txBox="1"/>
          <p:nvPr/>
        </p:nvSpPr>
        <p:spPr>
          <a:xfrm>
            <a:off x="2304662" y="345233"/>
            <a:ext cx="742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2568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730664D1-DF86-6853-3123-632BFC67F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771278"/>
                  </p:ext>
                </p:extLst>
              </p:nvPr>
            </p:nvGraphicFramePr>
            <p:xfrm>
              <a:off x="2861288" y="2871699"/>
              <a:ext cx="3187959" cy="20960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730664D1-DF86-6853-3123-632BFC67F1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1288" y="2871699"/>
                <a:ext cx="3187959" cy="2096045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3597DA-7893-9BA6-5190-C476688F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94" y="2871698"/>
            <a:ext cx="3944843" cy="2096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F9657-4511-2C52-60D0-0536E1A99E24}"/>
              </a:ext>
            </a:extLst>
          </p:cNvPr>
          <p:cNvSpPr txBox="1"/>
          <p:nvPr/>
        </p:nvSpPr>
        <p:spPr>
          <a:xfrm>
            <a:off x="972765" y="1873893"/>
            <a:ext cx="34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Country slicer: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B716C-4508-74FD-F31B-29D39073D68E}"/>
              </a:ext>
            </a:extLst>
          </p:cNvPr>
          <p:cNvSpPr txBox="1"/>
          <p:nvPr/>
        </p:nvSpPr>
        <p:spPr>
          <a:xfrm>
            <a:off x="6839339" y="1873893"/>
            <a:ext cx="34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Date slicer: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EBF2-0063-84C9-E895-9443860DDBF0}"/>
              </a:ext>
            </a:extLst>
          </p:cNvPr>
          <p:cNvSpPr txBox="1"/>
          <p:nvPr/>
        </p:nvSpPr>
        <p:spPr>
          <a:xfrm>
            <a:off x="6606074" y="5378006"/>
            <a:ext cx="4376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The date slicer allows us to look at the sales  performance in the given time interval our data was captured.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3E131-3A58-B4BA-DCDC-921F5F4F46B5}"/>
              </a:ext>
            </a:extLst>
          </p:cNvPr>
          <p:cNvSpPr txBox="1"/>
          <p:nvPr/>
        </p:nvSpPr>
        <p:spPr>
          <a:xfrm>
            <a:off x="972766" y="2871699"/>
            <a:ext cx="1741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This slicer gives us option to view sales in specific country.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23511-7F63-EB16-C462-174617B3F543}"/>
              </a:ext>
            </a:extLst>
          </p:cNvPr>
          <p:cNvSpPr txBox="1"/>
          <p:nvPr/>
        </p:nvSpPr>
        <p:spPr>
          <a:xfrm>
            <a:off x="1679511" y="205274"/>
            <a:ext cx="7567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3726536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98918f7-d090-4209-b5af-5416903e0c1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5C4AF&quot;"/>
    <we:property name="bookmark" value="&quot;H4sIAAAAAAAAA+1YW0/bSBT+Kyu/8BJW47HHF94KZaXVtl22oO7DqkJnZo7DtI7ttccUivjve8Z2QggJCSlpkboSEp7bme985zq58bRpqhyu38EEvQPvsCw/T6D+/Ivvjbyin4sw5jwNfJUCS2UgUKaSVsvKmrJovIMbz0I9RvvBNC3kThBN/vNx5EGen8DYjTLIGxx5FdZNWUBuvmK/mZZs3eLtyMOrKi9rcCJPLVh0Yi9pO40Jgv9rQDeCsuYST1HZfjYNhZIhZ4gZDyHlYawFbWv6DR2ypVuc6O76o7KwYAq6xs1BplD6PkIqfYkcI46pm89Mboct8vr4qqpJO9L5unLkvNKXUCjUXqdCjU2P+MZ7i9C0dafH8b2F07KtFb7HrFsqrLHXJKeiyQto0LslMk7qkqjq5s9KC/l5AznR6JYuyi9HNRJB2jtgtx9ppjHFOB/4vFPtrIenoHbQSvmJSHEq0IGy1lgfXndavDb1lE4+WgC6Ew0IMi3rRGshJNN+wDQLAxVp9sKpHs1wHNHUuKyNIr4XoRyVeTspvhVJVZe6Vfa8C8BtrJ63DfGIuodzdAG1fWFeMI1m2vJpLl4HbntYOyGT/I/W4zCRMgMNvlCoGHKh4rUOuHvDd0Y51y7/bWH2JjcK63uG9iZIqdl9jJHynDtE+lT9jQabO53vf32Ypl7yh9/qctIdG2pERTc81GTk9SiYs+3fF+hcprNhoY0dyHhVaPfvDWa252xSQW2aKYPT0R/G7aOb7zZuQG4/6PA9zup7M77oxL4xtqeE9IW8dWfdJmsmuMeZn+6zZN8XZ4wddH97znHnzz+OP/jB+Hmwz/x9xhfw9ym4i0DaDEv8oaFybl8PNRi7GNiOK4qRQj9N0ADaXxQ0KfU6KXuHaL8gFoOaXZ1ZkeT8xSS3g+hdmeI6vM0zJrh71/bpLUuSKIIYfOVHino3wcTPWF8VlcGSMuAiElW2haUis0WOJQZz1G+hWqynz13O1mPvTZ2qIJBpKlUcpUkYpgFD8R0r2Q4ofrSMrchZG+UHaIyazw7PG56bGgxiCQKzMFQqQdRMB5w/MFhfaunLjxBjETJGZwIV6zAJ3PzwNFu6PPp+Vs6hWdmljjwR+RJ4FjKumE9dlmYinAO/dHn0MrIRTcxFzQAYg0hkKg4CehgGALGSEu8An5XVOxpt1kM1rfy3RfKKxUp0Ol2g77+mH49JUvPd2MxOd93Y6Cl92ynmFAqbO/+sZ1EPvH5Acm60RysDhMxgTmO66c9nfX6s7p0evjvITtQBsC4We9X5HEnr6Fzd3P6+QNYTcsiGNHboQea4WsDMr4Yst6Pkfg/Vj6zkmalXZ6C1lcY6Mo+vXtjT2C1zP9YsoSohIEqBp6EP3T2Pq4NXVpYL6jhpIuOZQADN/cBnQaAZRP+3gzMk9DTWw+wTHagy+HP8uLKWuqEZ9UWYyihAenaIKOJBpMPt3ZbagxATxbmM3K+EMhbxN0hLY5aGAddMJSBAqCTV6fbSIKMnleaZFEypKKAuPNwaWydwWbNbtrapQOEJFLik6aVYAKJfr2l8ux/fZ23v7e1/qZZSVvQXAAA=&quot;"/>
    <we:property name="creatorSessionId" value="&quot;05a576e8-602f-4cc0-b86d-70c0c49ee6ff&quot;"/>
    <we:property name="creatorTenantId" value="&quot;4b1b908c-5582-4377-ba07-a36d65e34934&quot;"/>
    <we:property name="creatorUserId" value="&quot;1003000095ADA45A&quot;"/>
    <we:property name="datasetId" value="&quot;4a40d27e-992e-4095-8ff7-63bc4a3b6b15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bU/cOBD+K6d84ctycpw4L3wDykknCvQA9T6cKjSxJ4vbbJJLHApF/PcbJ9llWfaNLdsi9aSVNhnb42eeGc+Mc+8oXZcZ3J3CCJ0956Aovoyg+vKb6wycvJednR2f7J8fX53unxyRuCiNLvLa2bt3DFRDNB913UBmNZDwn08DB7LsAwztWwpZjQOnxKoucsj0N+wm05CpGnwYOHhbZkUFVuWFAYNW7Q1Np3fa2/3dox1BGn2DFyhNJ419IROfM8SU+xBzP1SCptXdhBbZ3ClWdbv9YZEb0DltY2WQSkxcFyFO3AQ5BhxjK091Zvopyd3RbVmRdWTzXWlZ2Vc3kEtUTmtChXWH+N45QaibqrXj6MnARdFUEs8xbYdyo80d6SlJeA01Og9ExoeqIKpa+WVhILuqISMa7dB18fWwQiJIOXvs4RNJap0Ps57PR9MuO3gSKgutSD4TKdYEWlBUCquDu9aKd7oa08kHM0C3YgFBpmEVKSVEwpTrMcV8TwaKvXGqBxMchyQaFpWWxPcslMMia0b59yIpq0I10ly1J28Tr2dNTTyi6uAcXkNl3lgUjE8zTfk8dV57bjtYWyGT4o/GQz9KkhQUuEKiZMiFDFcG4PYd3zrlStn8t4Hb60xLrJ442hkhpWb7METKc3YR2VN2O2qsH21++vRxnHopHv6oilG7rC8OJe3w3JKB06Fg1rd/X6MNmdaHudKmJ2M/V/bvPaam42xUQqXrMYPjt2Nt59HOjxPXILd7afEtZ/VcD69bte+16SgheyFr7Fo7yegR7nDmxrss2nXFJWN77W/HBu70+uX4vZ+Mn3u7zN1lfAZ/l4LbE0iTYU481FTOzbu+BmN7Bjbjis5Irl6mqAftzioaFWqVlp0DNF8R897Mts4sSHLubJLbwuldmOJavPUrJrgn23bpLY2iIIAQXOkGkseeYOJXrK+SymBBGXAWiSya3FCR2SDHEoMZqhMoZ+vpa5ez1dg7V8fS85I4TmQYxJHvxx5D8QMr2RYoXlrGFuSstfID1FpOZ4fXPZ7rOgzCBASmvi9lhKiY8jh/5rCu1NKTGyCGwmeM1ngyVH7kWXl/J5s7PPhxXs6gXtilDhwRuAnw1GdcMpe6LMWEPwV+7vDgbWQjEkydmh4weoFIZeh5dDH0AEKZJPgI+LIoT+ltvR6qbpJ/G6SomK1EF+MBev5r/LBMk5zuxiZ+euzGBi/p2y4wo6OwfvBPehb5LOp7JFdaOTTSQ0g1ZvROO5296vVjce/0/N5BfqIOgLVnsTOdT5G0is7Fze2fM2S9IIesSWOLHpIMFyuYxFWf5baU3J+g+pmVPNXV4gy0stIYS+bR7Ru7Gtth7oaKRVQlBAQx8Nh3od1nuTl4a5JixhyrTaQ8FQiguOu5zPMUg+D/dnCChK7Gqpe+MIBKjb/Gx5WV1PXNqCv8OAk8pGuHCALuBcrfPGypPfAxkpwngf1KmIQi/A5tcchi3+OKyQgECBnFKt5cG6R0pVI8TQSTMvCoC/c3xtYqnNfsFo2pS5D4AXKc0/TSWQCiX61ofNuP7901mtDovn4sWWA/yU/a5IeH/wCr2Vp1HRgAAA=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45cb420eef24a9247d5&quot;"/>
    <we:property name="reportEmbeddedTime" value="&quot;2025-01-25T11:57:05.933Z&quot;"/>
    <we:property name="reportName" value="&quot;E_commerce_project_2&quot;"/>
    <we:property name="reportState" value="&quot;CONNECTED&quot;"/>
    <we:property name="reportUrl" value="&quot;/groups/me/reports/e4effedf-e173-4c1a-b3b9-7650ad637334/945cb420eef24a9247d5?bookmarkGuid=98937eea-3cb1-495b-baa8-0316f07b6fec&amp;bookmarkUsage=1&amp;ctid=4b1b908c-5582-4377-ba07-a36d65e34934&amp;fromEntryPoint=export&amp;pbi_source=storytelling_addin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8689323-4FC7-4208-85AA-E2681923689A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e4effedf-e173-4c1a-b3b9-7650ad637334/945cb420eef24a9247d5?ctid=4b1b908c-5582-4377-ba07-a36d65e34934&amp;pbi_source=shareVisual&amp;visual=afceb11ea9b1be2e62e9&amp;height=224.29&amp;width=235.71&amp;bookmarkGuid=4d6123c8-d9e4-490b-bf1d-9a6938253ab3&amp;fromEntryPoint=sharevisual&quot;"/>
    <we:property name="artifactName" value="&quot;Card&quot;"/>
    <we:property name="reportName" value="&quot;E_commerce_project_2&quot;"/>
    <we:property name="reportState" value="&quot;CONNECTED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pageName" value="&quot;945cb420eef24a9247d5&quot;"/>
    <we:property name="pageDisplayName" value="&quot;Page 1&quot;"/>
    <we:property name="datasetId" value="&quot;4a40d27e-992e-4095-8ff7-63bc4a3b6b15&quot;"/>
    <we:property name="backgroundColor" value="&quot;#DBC3D6&quot;"/>
    <we:property name="bookmark" value="&quot;H4sIAAAAAAAAA+1ZW2/bNhT+K4Ne8qIMFCnqkrcmzYBhbdc1QfcwFMEReWSzlSVNotNkQf77DiXZcRzfksVtgA4wYOnwcr7z8dxo33jatHUB1+9ggt6Rd1xVXybQfPkp8Hyv7GVZwoUUKaoozhRmQgeM0WhVW1OVrXd041loRmg/mnYKhduIhH998j0oivcwcm85FC36Xo1NW5VQmH+wn0xDtpnire/hVV1UDbgtzyxYdNte0nR6JwjBz4I0grLmEs9Q2V6ahlJlIWeIOQ8h5WGsJU1r+wkdspVT3Nad+pOqtGBKUuNkkJN1QYCQZkGGHCOOqZPnprDDlOz69KpuyDqy+bp25LzSl1Aq1F5nQoNtj/jGe4vQTpvOjtN7A2fVtFH4AfNuqLTGXtM+NQnH0KJ3S2S8byqiqpOfVxaKixYKotENjauvJw0SQdo7YrefSNKaclQMfN6Zdt7DU9A4aFX2mUhxJtCCqtHYHF93Vrw2zYxO7i8B3YsFBJmGdaK1lBnTgWCahUJFmr1wqv05jhMSjarGKOJ7GcpJVUwn5X9FUjeVnip70QXgU069mLbEI+oezskYGvvCvGAWzTTl80K8Dtz2sPZCpiNvyHlu+aTSjrGx0RpLh8z34jDJshw0BFKhYsilirc65/6dojuwC+1y4xNcoi2MwuaeE3gTpLTtHkZIOdAtInvqXqPB9s7m+08fZ2mZfOWXppp0y4b6UZOGh5b4Xo+CuXP/c4zOnbrzLbWxAxmvSu2+3mBue84mNTSmnTE4e/vNuHmk+W7iDuT2Lx2+zax+MKNxt+0bY3tKyF4opm6tm2TNBA84C9JDlhwG8pyxo+5z4Fxncf1m/OI74+fikAWHjC/h79NzF500GVb4Q0ul3r4e6jN2MfA0rihGSv24jQbQwfJGfQhv3OXgGO1XxHIws6tBaxJgsJwA9xC9a9Nfh7d9xuR3T+321JcnSRRBDIEKIsVTIZn8EeuyovJZUXZcRqKqaWmpOD0h/xKDBeq3UC/X4ecug9uxb3eDVAmRpWmm4ihNwjAVDOU3rIB7oH9j+VuT63bKK9AatZhVnjesn+MwIc5AYh6GSiWImmnB+YPD7Ms3PQURYixDxmiNULEOE+Hks6vgqmH/23lAAe3artj3ZBRkwPOQccUC6tw0k+EC+JXD/svIYiRYiKgBMIpI5ioWgi6iAiBWWYZ3gM+r+h297daXtdPs7ymSxyxXt7PZAD3/MXvYtJNa7PDm53TX4fmP6QXPsKAw2T0w5n2QehARA5ILoz0aGSDkBgt6J02/P+t1Z30/9vCeQ+dEXQXrYrE3nS+QtI3O9Q3zr0tkPSK/7Ehjhx6yAtdvMPerIQPuKfHfQ/U9O4DcNOsz0NYqZB2Zp1cv7iq+uYDwINYsoQoiIUqBp2EAHYbNpuKVzaoHpm7WJHOeSwTQPBABE0IziP5vP+dI6JquB+kjHa82+GP8CLSVuh2a30CGaRYJpCuQjCIuIh3ux92pHQkxUZxnkfsVNItlvCdNaczSUHDNVAISpEpSne5HE+R0ZdQ8zyRTKhJ0kwj3YlOnbFUzX01tW4PC91Diiqae4hLIFfSWxr77w6K3iJCaoQZuWOD+xphfA25v/wVDSXeOWBkAAA==&quot;"/>
    <we:property name="initialStateBookmark" value="&quot;H4sIAAAAAAAAA+1ZW0/jRhT+K5VfeDHVeOyxY96ApVLFcimg7UO1Qsczx8nsOrZrj1ko4r/3jO2EEHKDkl2krRQp9pnL+c435zbJvaN0XWZwdwpjdPacg6L4Oobq6y+e4zp5Lzs7Oz7Zvzi+Pt0/OSJxURpd5LWzd+8YqIZoPum6gczuQMK/PrsOZNk5DO1bClmNrlNiVRc5ZPof7CbTkKkafHAdvC2zogK75aUBg3bbG5pO76Tb+9UnjSCNvsFLlKaTxoGQScAZYsoDiHkQKUHT6m5Ci2zhFLt1q/6wyA3onNRYGaQSE89DiBMvQY4hx9jKU52Zfkpyd3RbVmQd2XxXWlb21Q3kEpXTmlBh3SG+d04Q6qZq7Th6MnBZNJXEC0zbodxoc0f7lCQcQY3OA5FxXhVEVSu/Kgxk1zVkRKMdGhXfDiskgpSzxx4+k6TW+TDr+Xw07aqDJ6Gy0IrkC5FiTaAFRaWwOrhrrfigqwmd3J0DuhULCDINq4FSQiRMeT5TLPBlqNg7p9qd4jgk0bCotCS+56EcFlkzzv8rkrIqVCPNdRt5rzn1rKmJR1QdnMMRVOadecEkmmnKl5l47bntYG2FTEten+zs8nGhLGMjrRTmFpnrRMEgSVJQ4AmJkiEXMlrrnNt3ivbArpXNja9wiTrTEqsnTuCMkdK2fRgi5UC7iOwpO40a60ebnz59mqRl8pXfqmLcLusLR0kanlviOh0KZs/9zxFad2rPN1fa9GTs58p+fcTUdJyNS6h0PWFw8nas7TzS/DhxA3K7lxbfalYv9HDUbvtRm44Ssheyxq61k4we4w5nXrzLBrueuGJsr/3sWNeZXb8av/+D8XN/l3m7jM/h79JzG500GRb4Q02l3nzo6zO2MfA6rihGcvWyjXrQ3vxGXQiv3GXnAM03xLw3s61BSxKgN58AtxC9S9Nfi7d+w+T3RO361JcOBmEIEXjSCyWPfcHEz1iXJZXPgrLjPBJZNLmh4vSK/EsMZqhOoJyvw29dBtdjX+8GsfT9JI4TGYXxIAhin6H4jhVwC/SvLH9Lct1GeQVqLWezytuG9VscJkQJCEyDQMoBomLK5/zZYXblm568EDESAWO0xpeRCga+lfd3wIXD7vfzgAzqpV2x64jQS4CnAeOSedS5KSaCGfALh933kcVIMBNRPWD0Q5HKyPfpIuoDRDJJ8BHwVVGe0ttmfVndJH83SB4zX90uJwP0/MfkYdVOcrbDm57TY4fnvqQXvMSMwmTzwJj2QfJZRPRIrrVyaKSHkGrM6J00nb3pdWd5P/b8nkPnRF0Fa2OxM53PkLSOzuUN8+9zZL0gv2xIY4sekgyXbzD1qz4DbinxP0H1IzuAVFfLM9DaKmQsmUe37+4qvrqAcC9SbEAVREAYA48DD1oMq03FW5MUz0xdrUmkPBUIoLjne8z3FYPw//ZzioSu6aqXvtDxSo0/x49Aa6nboPn1RBAnoY90BRJhyP1QBdtxd2pHAhxIzpPQ/gqaRCLakqY4YnHgc8XkAAQIOYhVvB1NkNKVUfE0EUzK0KebRLAVm1pli5r5ojF1CRLPIccFTT3FJZArqDWNffuHRWcRIdV9DVyxwP6NMb0GPDz8C6r0iThRGQAA&quot;"/>
    <we:property name="isFooterCollapsed" value="true"/>
    <we:property name="isFiltersActionButtonVisible" value="true"/>
    <we:property name="isVisualContainerHeaderHidden" value="false"/>
    <we:property name="reportEmbeddedTime" value="&quot;2025-01-26T05:42:46.270Z&quot;"/>
    <we:property name="creatorTenantId" value="&quot;4b1b908c-5582-4377-ba07-a36d65e34934&quot;"/>
    <we:property name="creatorUserId" value="&quot;1003000095ADA45A&quot;"/>
    <we:property name="creatorSessionId" value="&quot;2fa2e652-88fa-4e82-b3f4-35e2d8e3c7a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416DCE9-E973-4ED5-8EF4-2DC9D9C022BC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Slicer&quot;"/>
    <we:property name="artifactViewState" value="&quot;live&quot;"/>
    <we:property name="backgroundColor" value="&quot;#67D4CC&quot;"/>
    <we:property name="bookmark" value="&quot;H4sIAAAAAAAAA+1ZW2/bNhT+K4Ne8uIMFCnqkrcmzYBhbZc1QfcwBMEReWSzlSVNotNkgf/7DiXZcRzfksVtgA4wYOnwcr7z8dxo33naNFUOtx9gjN6Rd1yWX8ZQf/nJ9wZe0cmSWAIKxFCGfhSxWKpQ0GhZWVMWjXd051moh2g/mWYCuduIhH9dDjzI8zMYurcM8gYHXoV1UxaQm3+wm0xDtp7gdODhTZWXNbgtzy1YdNte03R6Jwj+z04jKGuu8RyV7aRJIFUacIaY8QASHkRa0rSmm9AiWznFbd2qPykLC6YgNU4GmcLU9xGS1E+RY8gxcfLM5Lafkt6e3lQ1WUc231aOnDf6GgqF2mtNqLHpEN957xGaSd3acfpg4Lyc1Ao/YtYOFdbYW9qnIuEIGvSmRMZZXRJVrfyitJBfNZATjW5oVH49qZEI0t4Rm16SpDHFMO/5vDftooOnoHbQyvQzkeJMoAVlrbE+vm2teGvqGZ18sAR0LxZMyS96l3Orx6V2MEdGayzcMI3GWkuZMu0LplkgVKjZKz+GwRzHCYmGZW0UncUylJMyn4yL/4qkqks9UfaqDc7neEQ+aYhH1B2ckxHU9tV5SBfpNOXzQiz33Haw9kKmI2+zc0ZBnKYZaPClQsWQSxVtdc79O0V7YFfa5c1nuESTG4X1Ayfwxkgp3T0MkfKjW0T2VJ1Gg829zQ+fPs1SNvnKL3U5bpf1taUiDY8tGXgdCubO/c8ROndqz7fQxvZkvCm0+3qHme04G1dQm2bG4OztN+Pmkeb7iTuQ2720+Daz+tEMR+2274ztKCF7IZ+4tW6SNWM84MxPDll86MsLxo7az4FzncX1m/GL74yfi0PmHzK+hN8F5rTP32BhhT801AbYt33txjYGnscVxUihn7ZRD9pf3qgL4Y27HByj/YpY9GZeTtcnQH85Ae4hetemvxZv84LJ74Ha7akvi+MwhAh85YeKJ0Iy+SPWZUXls6TsuIxElZPCUnF6Rv4lBnPU76FarsMvXQa3Y9/uBokSIk2SVEVhEgdBIhjKb1gB90D/xvK3JtftlFegMWoxq7xsWO9ymK3WKAWJWRAoFSNqpgXnjw6sK9H05IeIkQwYozVCRTqIhZP3V8GVw4Nvd8o5NGs734FH99MUeBYwrphP3ZlmMlgAv3J48DoyFQkWoqYHjCKUmYqEoIuoAIhUmuI94Iuy+kBvu/VezST9e4LkFcsV7Hw2QM9/zB427aQWu7j5Od13cYOn9HvnmFMo7O78815HPfL6HsmV0R6N9BAygzm9k6bfX/RKs77nenyXoXOizoG1sdiZzhdI2kbn+qb41yWynpBDdqSxRQ9pjus3mPtVn+X2lNwfoPqeVT4z9foMtLXSWEfm6c2ru25vrvjcjzSLqYJICBPgSeBDi2GzqXhj0/KRqZs1yYxnEgE094XPhNAMwv9bzDkSuorrXvpEx6sM/hg/9GylbocG15dBkoYC6Zojw5CLUAf7cXdqRwKMFedp6H7pTCMZ7UlTErEkEFwzFYMEqeJEJ/vRBBldCzXPUsmUCgXdFoK92NQqW9WwlxPbVKDwDApc0bhTXAK5gt7SvLd/WHQWEVLT18ANC9zfGPNWfzr9FyQd+epYGQAA&quot;"/>
    <we:property name="creatorSessionId" value="&quot;05638d25-d3d1-48c6-9888-6fa565f067bd&quot;"/>
    <we:property name="creatorTenantId" value="&quot;4b1b908c-5582-4377-ba07-a36d65e34934&quot;"/>
    <we:property name="creatorUserId" value="&quot;1003000095ADA45A&quot;"/>
    <we:property name="datasetId" value="&quot;4a40d27e-992e-4095-8ff7-63bc4a3b6b15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ZW0/jRhT+K5VfeAnVeOzxhTdgqVSxwBbQ9qFC6HjmOMyuY7v2mIWi/PeesZ0QQm5Qsou0lSLFPnM53/nm3CZ5cJSuywzuT2GEzp5zUBRfR1B9/cV1Bk7ey87Ojk/2z4+vT/dPjkhclEYXee3sPTgGqiGaz7puILM7kPCvq4EDWfYJhvYthazGgVNiVRc5ZPof7CbTkKkaHA8cvCuzogK75YUBg3bbW5pO76Tb/dUjjSCNvsULlKaTxr6Qic8ZYsp9iLkfKkHT6m5Ci2zhFLt1q/6wyA3onNRYGaQSE9dFiBM3QY4Bx9jKU52Zfkpyf3RXVmQd2XxfWlb21S3kEpXTmlBh3SF+cE4Q6qZq7Th6MnBRNJXEc0zbodxoc0/7lCS8gRqdMZHxqSqIqlZ+WRjIrmvIiEY7dFN8O6yQCFLOHhtfkaTW+TDr+Xw07bKDJ6Gy0IrkC5FiTaAFRaWwOrhvrfigqwmdfDAHdCsWjMkvel+zq0eFsjBvtFKY22EajZQSImHK9ZhivicDxd75MQymOA5JNCwqLeks5qEcFlkzyv8rkrIqVCPNdRuVr/GIrKmJR1QdnMMbqMy785Au0mnKl5lY7rntYG2FTEveaucM/ShJUlDgComSIRcyXOuc23eK9sCulc2br3CJOtMSqydO4IyQUrp9GCLlR7uI7Ck7jRrrR5ufPn2epGzyld+qYtQu64tKSRqeWzJwOhTMnvufN2jdqT3fXGnTk7GfK/v1EVPTcTYqodL1hMHJ27G280jz48QNyO1eWnyrWT3Xw5t224/adJSQvZA1dq2dZPQIdzhz410W7brikrG99rNjXWd2/Wr83g/Gz71d5u4yPoffBua4z99gYIE/1NQGmA997cY2Bl7HFcVIrl62UQ/and+oC+GVu+wcoPmGmPdmXo2XJ0B3PgFuIXqXpr8Wb/2Gye+J2vWpL42iIIAQXOkGkseeYOJnrMuSymdB2XEeiSya3FBxekX+JQYzVCdQztfhty6D67Gvd4NYel4Sx4kMgzjy/dhjKL5jBdwC/SvL35Jct1FegVrL2azytmG9yWG2WsMEBKa+L2WEqJjyOH92YF2Jpic3QAyFzxit8WSo/Miz8v4OuHB48P1OOYN6aec7cETgJsBTn3HJXOrOFBP+DPiFw4P3kalIMBM1PWD0ApHK0PPoIuoBhDJJ8BHwZVGe0ttmvVfdJH83SF4xX8EuJgP0/MfkYdVOcraLm57TYxc3eEm/d4EZhcLmzj/tdeQzr++RXGvl0EgPIdWY0TtpOnvTK83ynuv5XYbOiToH1sZiZzqfIWkdncub4t/nyHpBDtmQxhY9JBku32DqV32W21Jyf4LqR1b5VFfLM9DaSmMsmUd37+66vbriczdULKIKIiCIgce+Cy2G1abinUmKZ6au1iRSngoEUNz1XOZ5ikHwf4s5RUJXcdVLX+h4pcaf44eetdRt0OC6wo+TwEO65ogg4F6g/O24O7UjPkaS8ySwv3QmoQi3pCkOWex7XDEZgQAho1jF29EEKV0LFU8TwaQMPLot+FuxqVW2qGEvGlOXIPET5Ligcae4BHIFtaZ5b/+w6CwipLqvgSsW2L8xpq3+ePwv4sODilEZ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45cb420eef24a9247d5&quot;"/>
    <we:property name="reportEmbeddedTime" value="&quot;2025-01-26T05:43:44.110Z&quot;"/>
    <we:property name="reportName" value="&quot;E_commerce_project_2&quot;"/>
    <we:property name="reportState" value="&quot;CONNECTED&quot;"/>
    <we:property name="reportUrl" value="&quot;/groups/me/reports/e4effedf-e173-4c1a-b3b9-7650ad637334/945cb420eef24a9247d5?ctid=4b1b908c-5582-4377-ba07-a36d65e34934&amp;pbi_source=shareVisual&amp;visual=9c33b99bc769844930e5&amp;height=167.14&amp;width=235.71&amp;bookmarkGuid=9ed54fda-c14d-43ba-9ee4-4e68a3917e7f&amp;fromEntryPoint=sharevisual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C2DF025-52E0-44CB-B54B-AF6907FFD8CA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Total_sales by country&quot;"/>
    <we:property name="artifactViewState" value="&quot;live&quot;"/>
    <we:property name="backgroundColor" value="&quot;#FFF&quot;"/>
    <we:property name="bookmark" value="&quot;H4sIAAAAAAAAA+1Z227bRhD9lYIvfqGL5ZLLi99ixwWKJqkbG+lDYRjD3aG0CUWy5NKxa+jfO0tSsizrZtdKDKSAAJGzlzlzdm4r3TlKN1UOtx9ggs6Rc1yWXyZQf/nJc1yn6GUBV1GchJxFoRcKFsSQ+DRaVkaXReMc3TkG6hGaT7ppIbcbkfAvJ4vjMIQIPOmFkie+YII5l64DeX4GIzsng7xB16mwbsoCcv0P9lvQkKlbnLoO3lR5WYNVdG7AoFV2TdPpnYB5P1scII2+xnOUppcmgZBpwBlixgNIeBApQdOafkKHd+UUu3Wn/qQsDOiC1FgZZBJTz0NIUi9FjiHHxMoznZthSnp7elPVZDMxcVtZyt6oaygkKqczocamR3znvEdo2rqz4/TBwHnZ1hI/YtYNFUabW9qnIuEYGnSmRMZZXRJVnfyiNJBfNZATjXZoXH49qZEIUs4Rm16SpNHFKB/4vDftoocnobbQyvQzkWJNoAVlrbA+vu2seKvrGZ3cXQK6Fwum5BeDI9rVk1JZmGOtFBZ2mEZjpYRImfJ8pljgy1CxV34M7hzHCYlGZa0lncUylJMybyfFf0VS1aVqpbnqQvY5HpG3DfGIqodzMobavDoP6SOdpnxeiOWB2x7WXsi05G12ziiI0zQDBZ6QKBlyIaOtzrl/p+gO7ErZvPkMl2hyLbF+4ATOBCnR24cRUn60i8ieqteosbm3+eHTp1nKJl/5pS4n3bKh4lSk4bElrtOjYPbc/xyjdafufAulzUDGm0LZr3eYmZ6zSQW1bmYMzt5+03Yeab6fuAO5/UuHbzOrH/Vo3G37TpueErIX8tautZOMnuABZ15yyOJDT1wwdtR9DqzrLK7fjN//zvi5f8i8Q8aX8NvAnA75Gwys8IeGmgPzdqjd2MXA87iiGCnU0zYaQHvLG/UhvHGXg2M0XxGLwczL6foE6C0nwD1E79r01+FtXjD5PVC7PfWt7PJ+vLosqXyWlB2XkciyLQwVp2fkX2IwR/UequU6/NJlcDv2y+6oE+n7aZKkMgqTOAgSn6H4hlVuDxRvLHFr8tlOuQMaLRczx8uG7i4Hti1uIUpBYBYEUsaIiimf80eH2ZdoevJCxEgEjNEaX0YqiH0rHy6IK4fdb+cBOTRrO1/XEaGXAs8CxiXzqDtTTAQL4FcOu68jU5FgIaIGwOiHIpOR79NF1AeIZJriPeCLsvpAb7v1Xk2b/t0iecxyBTufDdDzH7OHTTvJxS5ufk73XZz7lH7vHHMKk90DY97ryEcRMSC50sqhkQFCpjGnd9L0+4teadb3XI/vMnRO1DmwLhZ70/kCSdvoXN8U/7pE1hPyy440dughzXH9BnO/GjLgnhL/A1Tfs8pnul6fgbZWIWPJPL15ddftzQWEe5FiMVUQAWECPAk86DBsNhVvTFo+MnWzJpHxTCCA4p7vMd9XDML/W8w5ErqKq0H6RMerNP4YP/RspW57v5R4IkjS0Ee65ogw5H6ogv24O7UjAcaS8zS0v3SmkYj2pCmJWBL4XDEZgwAh40Ql+9EEGV0LFc9SwaQMfbpJBHuxqVO2qpkvW9NUIPEMClzR1FNcArmC2tLYd39Y9BYRUj3UwA0L7N8Y82vAdPov1VJSf24ZAAA=&quot;"/>
    <we:property name="creatorSessionId" value="&quot;548c6d55-1f8a-4b9f-b435-a02bca6d241f&quot;"/>
    <we:property name="creatorTenantId" value="&quot;4b1b908c-5582-4377-ba07-a36d65e34934&quot;"/>
    <we:property name="creatorUserId" value="&quot;1003000095ADA45A&quot;"/>
    <we:property name="datasetId" value="&quot;4a40d27e-992e-4095-8ff7-63bc4a3b6b15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ZW0/jRhT+K5VfeAnVeOzxhTdgqVSxwBbQ9qFC6HjmOMyuY7v2mIWi/PeesZ0QQm5Qsou0lSLFPnM53/nm3CZ5cJSuywzuT2GEzp5zUBRfR1B9/cV1Bk7ey87Ojk/2z4+vT/dPjkhclEYXee3sPTgGqiGaz7puILM7kPCvq4EDWfYJhvYthazGgVNiVRc5ZPof7CbTkKkaHA8cvCuzogK75YUBg3bbW5pO76Tb/dUjjSCNvsULlKaTxr6Qic8ZYsp9iLkfKkHT6m5Ci2zhFLt1q/6wyA3onNRYGaQSE9dFiBM3QY4Bx9jKU52Zfkpyf3RXVmQd2XxfWlb21S3kEpXTmlBh3SF+cE4Q6qZq7Th6MnBRNJXEc0zbodxoc0/7lCS8gRqdMZHxqSqIqlZ+WRjIrmvIiEY7dFN8O6yQCFLOHhtfkaTW+TDr+Xw07bKDJ6Gy0IrkC5FiTaAFRaWwOrhvrfigqwmdfDAHdCsWjMkvel+zq0eFsjBvtFKY22EajZQSImHK9ZhivicDxd75MQymOA5JNCwqLeks5qEcFlkzyv8rkrIqVCPNdRuVr/GIrKmJR1QdnMMbqMy785Au0mnKl5lY7rntYG2FTEveaucM/ShJUlDgComSIRcyXOuc23eK9sCulc2br3CJOtMSqydO4IyQUrp9GCLlR7uI7Ck7jRrrR5ufPn2epGzyld+qYtQu64tKSRqeWzJwOhTMnvufN2jdqT3fXGnTk7GfK/v1EVPTcTYqodL1hMHJ27G280jz48QNyO1eWnyrWT3Xw5t224/adJSQvZA1dq2dZPQIdzhz410W7brikrG99rNjXWd2/Wr83g/Gz71d5u4yPoffBua4z99gYIE/1NQGmA997cY2Bl7HFcVIrl62UQ/and+oC+GVu+wcoPmGmPdmXo2XJ0B3PgFuIXqXpr8Wb/2Gye+J2vWpL42iIIAQXOkGkseeYOJnrMuSymdB2XEeiSya3FBxekX+JQYzVCdQztfhty6D67FftUcdS89L4jiRYRBHvh97DMV3rHJboHhliVuSzzbKHVBrOZs53jZ0NzmwdXELYQICU9+XMkJUTHmcPzvMrkTTkxsghsJnjNZ4MlR+5Fl5fwdcODz4fh6QQb208x04InAT4KnPuGQudWeKCX8G/MLhwfvIVCSYiageMHqBSGXoeXQR9QBCmST4CPiyKE/pbbPeq26Svxskj5mvYBeTAXr+Y/Kwaic528VNz+mxixu8pN+7wIzCZPPAmPY68llE9EiutXJopIeQaszonTSdvemVZnnP9fwuQ+dEnQNrY7Eznc+QtI7O5U3x73NkvSC/bEhjix6SDJdvMPWrPgNuKfE/QfUjq3yqq+UZaG0VMpbMo7t3d91eXUC4GyoWUQUREMTAY9+FFsNqU/HOJMUzU1drEilPBQIo7nou8zzFIPi/xZwioau46qUvdLxS48/xQ89a6tb3S7Er/DgJPKRrjggC7gXK3467UzviYyQ5TwL7S2cSinBLmuKQxb7HFZMRCBAyilW8HU2Q0rVQ8TQRTMrAo5uEvxWbWmWLmvmiMXUJEj9BjguaeopLIFdQaxr79g+LziJCqvsauGKB/Rtjeg0Yj/8Fz+qaylEZ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45cb420eef24a9247d5&quot;"/>
    <we:property name="reportEmbeddedTime" value="&quot;2025-01-26T06:12:28.996Z&quot;"/>
    <we:property name="reportName" value="&quot;E_commerce_project_2&quot;"/>
    <we:property name="reportState" value="&quot;CONNECTED&quot;"/>
    <we:property name="reportUrl" value="&quot;/groups/me/reports/e4effedf-e173-4c1a-b3b9-7650ad637334/945cb420eef24a9247d5?ctid=4b1b908c-5582-4377-ba07-a36d65e34934&amp;pbi_source=shareVisual&amp;visual=f8866a7a1c16c2935050&amp;height=280.00&amp;width=568.57&amp;bookmarkGuid=98dd2a20-f7a2-4a9d-826f-f08d58b26859&amp;fromEntryPoint=sharevisual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1365ED45-30A2-4B38-BF9F-87DAB2E341E3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Total_sales by product_name&quot;"/>
    <we:property name="artifactViewState" value="&quot;live&quot;"/>
    <we:property name="backgroundColor" value="&quot;#E6E6E6&quot;"/>
    <we:property name="bookmark" value="&quot;H4sIAAAAAAAAA+1ZW2/bNhT+K4Ne8uIMFCnqkrcmzYBhbZc1QfcwBMEReWSzlSVNotNkgf/7DiXZcRzfksVtgA4wYOnwcr7z8dxo33naNFUOtx9gjN6Rd1yWX8ZQf/nJ9wZe0clixaSUWRxEQYxMSM1SRaNlZU1ZNN7RnWehHqL9ZJoJ5G4jEv51OfAgz89g6N4yyBsceBXWTVlAbv7BbjIN2XqC04GHN1Ve1uC2PLdg0W17TdPpnSD4PwvSCMqaazxHZTtpEkiVBpwhZjyAhAeRljSt6Sa0yFZOcVu36k/KwoIpSI2TQaYw9X2EJPVT5BhyTJw8M7ntp6S3pzdVTdaRzbeVI+eNvoZCofZaE2psOsR33nuEZlK3dpw+GDgvJ7XCj5i1Q4U19pb2qUg4gga9KZFxVpdEVSu/KC3kVw3kRKMbGpVfT2okgrR3xKaXJGlMMcx7Pu9Nu+jgKagdtDL9TKQ4E2hBWWusj29bK96aekYnHywB3YsFU/KL3uXc6nGpHcyR0RoLN0yjsdZSpkz7gmkWCBVq9sqPYTDHcUKiYVkbRWexDOWkzCfj4r8iqepST5S9aoPzOR6RTxriEXUH52QEtX11HtJFOk35vBDLPbcdrL2Qedk6IKW5NM1Agy8VKoZcqmirA+7/4NtDudIuNz7j2JvcKKwfHLQ3Rkrb7mGIlAPdIrKn6jQabO5tfvj0aZaWyR9+qctxu6yvHxVpeGzJwOtQMHe2f47QuUx7hoU2tifjTaHd1zvMbMfZuILaNDMGZ2+/GTePNN9P3IHc7qXFt5nVj2Y4ard9Z2xHCdkL+cStdZOsGeMBZ35yyOJDX14wdtR+DpzjLq7fjF98Z/xcHDL/kPEl/NMuBNocDRZW+ENDpd6+7esztjHwPK4oRgr9tI160P7yRl0N2bjLwTHar4hFb+bldH2S85eT3B6id22Ka/E2L5jgHqh1SWJz7c3iOAwhAl/5oeKJkEz+iLVXUYksKTsuI1HlpLBUgJ6Rf4nBHPV7qJZr7UuXuu3Yt7tBooRIkyRVUZjEQZAIhvIbVsA90L+x/K3JdTvlFWiMWswqLxvWL3GYEKUgMQsCpWJEzbTg/NFhduWbnvwQMZIBY7RGqEgHsXDy/iq4cnjw7Twgh2Zt5zvwZOinwLOAccV86tw0k8EC+JXDg9eRxUiwEFE9YBShzFQkBF1EBUCk0hTvAV+U1Qd6260vaybp3xMkj1mubuezAXr+Y/awaSe12OHNz+m+wxs8pRc8x5zCZPfAmPdB6lFE9EiujPZopIeQGczpnTT9/qJXmvX92OO7DJ0TdRWsjcXOdL5A0jY61zfMvy6R9YT8siONLXpIc1y/wdyv+gy4p8T/ANX37AAyU6/PQFurkHVknt68uuv25gLC/UizmCqIhDABngQ+tBg2m4o3Ni0fmbpZk8x4JhFAc1/4TAjNIPy//ZwjoWu67qVPdLzK4I/xQ89W6nZofn0ZJGkokK5AMgy5CHWwH3endiTAWHGehu6XzjSS0Z40JRFLAsE1UzFIkCpOdLIfTZDRlVHzLJVMqVDQTSLYi02tslXNfDmxTQUKz6DAFU09xSWQK+gtjX37h0VnESE1fQ3csMD9jTG/Bkyn/wI2VaaZWBkAAA==&quot;"/>
    <we:property name="creatorSessionId" value="&quot;7698b801-7112-4ad6-94a7-03d1754578ef&quot;"/>
    <we:property name="creatorTenantId" value="&quot;4b1b908c-5582-4377-ba07-a36d65e34934&quot;"/>
    <we:property name="creatorUserId" value="&quot;1003000095ADA45A&quot;"/>
    <we:property name="datasetId" value="&quot;4a40d27e-992e-4095-8ff7-63bc4a3b6b15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ZW0/jRhT+K5VfeAnVeOzxhTdgqVSxwBbQ9qFC6HjmOMyuY7v2mIWi/PeesZ0QQm5Qsou0lSLFPnM53/nm3CZ5cJSuywzuT2GEzp5zUBRfR1B9/cV1Bk7ey87Ojk/2z4+vT/dPjkhclEYXee3sPTgGqiGaz7puILM7kPCvq4EDWfYJhvYthazGgVNiVRc5ZPof7CbTkKkaHA8cvCuzogK75YUBg3bbW5pO76Tb/dUjjSCNvsULlKaTxr6Qic8ZYsp9iLkfKkHT6m5Ci2zhFLt1q/6wyA3onNRYGaQSE9dFiBM3QY4Bx9jKU52Zfkpyf3RXVmQd2XxfWlb21S3kEpXTmlBh3SF+cE4Q6qZq7Th6MnBRNJXEc0zbodxoc0/7lCS8gRqdMZHxqSqIqlZ+WRjIrmvIiEY7dFN8O6yQCFLOHhtfkaTW+TDr+Xw07bKDJ6Gy0IrkC5FiTaAFRaWwOrhvrfigqwmdfDAHdCsWjMkvel+zq0eFsjBvtFKY22EajZQSImHK9ZhivicDxd75MQymOA5JNCwqLeks5qEcFlkzyv8rkrIqVCPNdRuVr/GIrKmJR1QdnMMbqMy785Au0mnKl5lY7rntYG2FzKvWAUM/SpIUFLhComTIhQzXOuD2D749lGtlc+Mrjr3OtMTqyUE7I6S0bR+GSDnQLiJ7yk6jxvrR5qdPnydpmfzht6oYtcv6wlGShueWDJwOBbNn++cNWpdpzzBX2vRk7OfKfn3E1HScjUqodD1hcPJ2rO080vw4cQNyu5cW32pWz/Xwpt32ozYdJWQvZI1daycZPcIdztx4l0W7rrhkbK/97FjHnV2/Gr/3g/Fzb5e5u4zP4R93IdDmaDCwwB9qKvXmQ1+fsY2B13FFMZKrl23Ug3bnN+pqyMpddg7QfEPMezOvxsuTnDuf5LYQvUtTXIu3fsME90StTRKra28aRUEAIbjSDSSPPcHEz1h7JZXIgrLjPBJZNLmhAvSK/EsMZqhOoJyvtW9d6tZjX+8GsfS8JI4TGQZx5Puxx1B8xwq4BfpXlr8luW6jvAK1lrNZ5W3D+i0OE8IEBKa+L2WEqJjyOH92mF35pic3QAyFzxit8WSo/Miz8v4OuHB48P08IIN6aec7cETgJsBTn3HJXOrcFBP+DPiFw4P3kcVIMBNRPWD0ApHK0PPoIuoBhDJJ8BHwZVGe0ttmfVndJH83SB4zX90uJgP0/MfkYdVOcrbDm57TY4c3eEkveIEZhcnmgTHtg+SziOiRXGvl0EgPIdWY0TtpOnvTK83yfuz5XYbOiboK1sZiZzqfIWkdncsb5t/nyHpBftmQxhY9JBku32DqV30G3FLif4LqR3YAqa6WZ6C1VchYMo/u3t11e3UB4W6oWEQVREAQA499F1oMq03FO5MUz0xdrUmkPBUIoLjruczzFIPg//ZzioSu6aqXvtDxSo0/xw89a6nboPl1hR8ngYd0BRJBwL1A+dtxd2pHfIwk50lgf+lMQhFuSVMcstj3uGIyAgFCRrGKt6MJUroyKp4mgkkZeHST8LdiU6tsUTNfNKYuQeInyHFBU09xCeQKak1j3/5h0VlESHVfA1cssH9jTK8B4/G/JP7velEZ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45cb420eef24a9247d5&quot;"/>
    <we:property name="reportEmbeddedTime" value="&quot;2025-01-26T06:23:13.122Z&quot;"/>
    <we:property name="reportName" value="&quot;E_commerce_project_2&quot;"/>
    <we:property name="reportState" value="&quot;CONNECTED&quot;"/>
    <we:property name="reportUrl" value="&quot;/groups/me/reports/e4effedf-e173-4c1a-b3b9-7650ad637334/945cb420eef24a9247d5?ctid=4b1b908c-5582-4377-ba07-a36d65e34934&amp;pbi_source=shareVisual&amp;visual=d8dd55b0d130d043c6d0&amp;height=257.50&amp;width=568.75&amp;bookmarkGuid=c3ef646c-2352-475b-b434-ad7667f8d8d0&amp;fromEntryPoint=sharevisual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DCEEA7A2-67B8-485E-8FAC-E75E819EDEE7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Table&quot;"/>
    <we:property name="artifactViewState" value="&quot;live&quot;"/>
    <we:property name="backgroundColor" value="&quot;#BFC4C5&quot;"/>
    <we:property name="bookmark" value="&quot;H4sIAAAAAAAAA+1ZW2/bNhT+K4Ne8uIMFCnqkrcmzYBhbZc1QfcwBMEReeSwlSVNotNkgf/7DiXZcRzfktltgA4wYOnwcr7z8dxo33vaNFUOdx9ghN6Rd1yWX0ZQf/nJ9wZe0ckwjDXzQ80CwYAzEDp0o2VlTVk03tG9Z6Eeov1kmjHkbiMS/uVBlILELAiUihE104Jz73LgQZ6fwdDNySBvcOBVWDdlAbn5B7staMjWY5wMPLyt8rIGp+jcgkWn7Iam0zsB838WhAOUNTd4jsp20iSQKg04Q8x4AAkPIi1pWtNNaPEuneK2btWflIUFU5AaJ4NMYer7CEnqp8gx5Jg4eWZy209J705vq5psJibuKkfZG30DhULttSbU2HSI7733CM24bu04fTRwXo5rhR8xa4cKa+wd7VOR8Boa9CZExlldElWt/KK0kF81kBONbui6/HpSIxGkvSM2uSRJY4ph3vP5YNpFB09B7aCV6WcixZlAC8paY31811rx1tRTOvlgAeheLJiQX/SO6FaPSu1gXhutsXDDNBprLWXKtC+Y80RF/vjKj2Eww3FComFZG0VnsQjlpMzHo+K/IqnqUo+VvWpD9iUekY8b4hF1B+fkGmr76jyki3Sa8nkulntuO1h7IdORt945oyBO0ww0+FKhYsilijY65/6doj2wK+3y5gtcosmNwvqRE3gjpETvHoZI+dEtInuqTqPB5sHmx0+fpimbfOWXuhy1y/qKU5GGp5YMvA4Fc+f+5zU6d2rPt9DG9mS8KbT7eoeZ7TgbVVCbZsrg9O034+aR5oeJW5DbvbT41rP60Qyv223fGdtRQvZCPnZr3SRrRnjAmZ8csvjQlxeMHbWfA+c68+vX4xffGT8Xh8w/ZHwBvwvMSZ+/wcISf2ioObBv+9qNbQy8jCuKkUI/b6MetL+4URfCa3c5OEb7FbHozbycrE6A/mIC3EP0rkx/Ld5mh8nvkdrNqS+L4zCECHzlh4onQjL5I9ZlReWzpOy4iESV48JScXpB/iUGc9TvoVqsw7sug5uxb3aDRAmRJkmqojCJgyARDOU3rIB7oH9t+VuR67bKK9AYNZ9VdhvWuzjMpTe3xcPsyjc9+SFiJAPGaI1QkQ5i4eT95XHp8ODbeUAOzcqueODJ0E+BZwHjivnUuWkmgznwS4cHryOLkWAuoqZXdRHKTEVC0CVVAEQqTfEB8EVZfaC37fqyZpz+PUbymMXqdj4doOc/pg/rdlLzHd7snB46vMFzesFzzClMtg+MWR+knkREj+TKaI9GegiZwZzeSdPvO73urO7Hnt5z6Jyoq2BtLHam8zmSNtG5umH+dYGsZ+SXLWls0UOa4+oNZn7VZ8A9Jf5HqL5nB5CZenUG2liFrCPz9PalV/Hd59CuZnE/0iymEiEhTIAngQ/tka+3BW9tWj6xZX0tkhnPJAJo7gufCaEZhP/3lzMkdA/XvfSZnlUZ/DF+5dlI3RbdrS+DJA0F0h1HhiEXoQ724+7UbwQYK87T0P3MmUYy2pOmJGJJILhmKgYJUsWJTvajCTK6E2qepZIpFQq6KgR7salVtqxbL8e2qUDhGRS4pGunuARyBb2hc2//regsIqSmL3JrFrj/MGZ9/mTyL1MBFr1rGQAA&quot;"/>
    <we:property name="creatorSessionId" value="&quot;037775f1-3487-4140-a570-24498331b34e&quot;"/>
    <we:property name="creatorTenantId" value="&quot;4b1b908c-5582-4377-ba07-a36d65e34934&quot;"/>
    <we:property name="creatorUserId" value="&quot;1003000095ADA45A&quot;"/>
    <we:property name="datasetId" value="&quot;4a40d27e-992e-4095-8ff7-63bc4a3b6b15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ZW0/cOBT+K1VeeAmV49wmvHFbLWoptCD2YVWhE/uEcZtJso6Hwlb89z12MswwMDPAMi2rrgRS4mP7fOfzuTnz3ZOqbUq4/gAj9La8nbr+OgL99U3g+V7Vjx0dvTvc/vTu/MP24T4N141RddV6W989A/oCzZlqx1DaHWjwz8++B2V5DBf2rYCyRd9rULd1BaX6G7vJJDJ6jDe+h1dNWWuwW54YMGi3vaTp9E66g7chaQRh1CWeoDDdaBbFIo84Qyx4BBmPUhnTtLab4JA9OMVu7dTv1pUBVZEaOwaFwDwIELI8yJFjwjGz44UqTT8lv96/ajRZRzZfN5aVbXkJlUDpORM0th3i794hQjvWzo79O4KTeqwFfsLCiSqjzDXt09DgEFr0boiMY10TVW78tDZQnrdQEo1WNKy/7WokgqS3xW4+00irqouy53Nq2mkHT4C20Or8C5FiTaAFtZaod66dFXtKT+jk/hzQtVhwQ37R+5pdPaqlhTlUUmJlxSQdSBnHOZNByCSLQpFI9sqPwb/FsUtDF7VWgs5iHspuXY5H1b9F0uhajoU5d1H5HI8oxy3xiLKDszsEbV6dh3SRTlO+zMRyz20Hay1kWvKWOCdxrS6GJf0bK26xnDBDgCQYOITGCiba3t7Z3k5qBak+kJ03jBrQqp34xuTtnarsQfreeyzMGt3m08SM94rcoXOUMyjH1uKN3+sRvtlDUesNeyKWGXssXQhOYRyiAWu3XTv19XaNB+RTRhNDlA7pgcFRp0zRAdFOCtv/OM2+d2mFvSNR3vOmc5yD2j3TaJDnBTEfxAIFQx6LdGWGXH9mclnjXNri/Yy81JZKoL6TibwRUl9hHy6w6sgje5pOozvric13n84mfQMlrN90PXLL+s6mIQ33LfG9DgWzJ/DHEDX2PlxJZXoytivnUFN/WeZY/ImO1b04fMtZXeZPdpJRI9zgLMg22WAziE8Z23J/nYPNrF+OP/zJ+Hm4yYJNxufwd5moayJc3rnnDy31omavbyDRxcDzuKIYqeTTNupBB/MbdXVk6S4bO2i+IVbTdLuwCgfzVXgN0buwBju8L5ng76hdUX9JWgwGSQIpBCJIBM/CmMW/YnMoqIejuqDnkYh6XBnqkJ6Rf4nBEqUtPHPN4Ev3Yquxr3aDTIRhnmW5SJNsEEVZyDD+gRVwDfQvLX8Lct2j8gq0SsxmlZcN65c4TEhziLGIIiEGiJLJkPN7h9mVb3oKEsQ0jhijNaFIZTQI7Xj/keJBsf/jPKCEduHVzPfiJMiBFxHjggXUuUkWRzPgHxT7ryOL0cBMRPWAMUziQqRhyDELAVKR5zgFfFo3Hzz/kX1ZO87/GiN5zHx1O5kI6Pnj5GHZTmK2w7s9p2mH5z+lFzxxd7zHB8ZtHyTuRUSP5FxJjyQ9hEJhSe+k6ehF79yL+7H7l206J+oqmIvFznQ+Q9IqOhc3zAdzZD0hvzySRoce8hIXb3DrV30GXFPiv4PqZ3YAhdKLM9DKKmQsmftXr+x7kBXzIJVsQFUihiQDnkUBOD3LzcErk9f3zFlejuKCFzECSB6EAQtDySD5v8W8RUJXcdmPPtG5GoW/xtfGldQ9osEN4ijLkxDpmhMnCQ8TGa3H3anliHAgOM8T+7k9T+N0TZqylGVRyCUTA4ghFoNMZuvRBAVdCyUv8pgJkYR0W4jWYpNT9lDDXo9N24DAY6jwgcad4hLIFeSK5t39atZZREhVX+eWLLC/pd22+jc3/wA4R82Y1hsAAA=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45cb420eef24a9247d5&quot;"/>
    <we:property name="reportEmbeddedTime" value="&quot;2025-01-26T06:16:39.309Z&quot;"/>
    <we:property name="reportName" value="&quot;E_commerce_project_2&quot;"/>
    <we:property name="reportState" value="&quot;CONNECTED&quot;"/>
    <we:property name="reportUrl" value="&quot;/groups/me/reports/e4effedf-e173-4c1a-b3b9-7650ad637334/945cb420eef24a9247d5?ctid=4b1b908c-5582-4377-ba07-a36d65e34934&amp;pbi_source=shareVisual&amp;visual=a7ba5ef44cc8eed0d322&amp;height=277.14&amp;width=337.14&amp;bookmarkGuid=8122933c-0287-455c-9907-4b64e26794dd&amp;fromEntryPoint=sharevisual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E3D5CDC3-19C0-4A6D-A87F-0181F028C12E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Total_sales by gender&quot;"/>
    <we:property name="artifactViewState" value="&quot;live&quot;"/>
    <we:property name="backgroundColor" value="&quot;#FFF&quot;"/>
    <we:property name="bookmark" value="&quot;H4sIAAAAAAAAA+1ZW0/cRhT+K5VfeFmqmbHHF94CoVLVJKUBpQ8VQsczx7uTeG3XHhMo2v/eM7YXlmUvQNkEKZWQsM9czne+Obfx3njaNFUO1x9git6Bd1iWX6ZQf/mJeyOv6GUq5hgGmeY8ZZHkOtZC0GhZWVMWjXdw41mox2g/maaF3G1Ewr88mYlMIoAW3OfM9zWD0DsfeZDnJzB2czLIGxx5FdZNWUBu/sF+CxqydYuzkYdXVV7W4BSdWrDolF3SdHonYPxnn3CAsuYST1HZXpoEUqWBYIiZCCARQaQlTWv6CR3elVPc1p36o7KwYApS42SQKUw5R0hSnqLAUGDi5JnJ7TAlvT6+qmqymZi4rhxlb/QlFAq115lQY9MjvvHeIzRt3dlxfG/gtGxrhR8x64YKa+w17VORcAINejMi46QuiapOflZayC8ayIlGNzQpvx7VSARp74DNzknSmGKcD3zemXbWw1NQO2hl+plIcSbQgrLWWB9ed1a8NfWcTjFaAroTC2bkF4MjutXTUjuYE6M1Fm6YRmOtpUyZ5j7TLPBVqNkrP4bRLY4jEo3L2ig6i2UoR2XeTov/iqSqS90qe9GF7HM8Im8b4hF1D+doArV9dR7SRzpN+bwQywO3PaydkOnI2+ycURCnaQYauFSoGAqpoq3OuXun6A7sQru8+QyXaHKjsL7nBN4UKdG7hzFSfnSLyJ6q12iwubP5/tOnecomX/mlLqfdsqHiVKThoSUjr0fB3Ln/OUHnTt35FtrYgYw3hXb/3mFme86mFdSmmTM4f/vNuHmk+W7iI8jtXzp8m1n9aMaTbtt3xvaUkL2Qt26tm2TNFPcE48k+i/e5PGPsoPvbc66zuH4zfv874xf+PuP7TCzhd4E5G/I3WFjhDw01B/btULuxi4HncUUxUuinbTSA5ssb9SG8cZe9Q7RfEYvBzPPZ+gTIlxPgDqJ3bfrr8DYvmPzuqd2e+rI4DkOIgCseKpH4kskfsS4rKp8lZcdlJKpsC0vF6Rn5lxjMUb+HarkOv3QZ3I59uxskyvfTJElVFCZxECQ+Q/kNK+AO6N9Y/tbkukflFWiMWswqLxvWL3GYEKUgMQsCpWJEzbRPF77lw+zLNz3xEDGSAWO0xleRDmLfyYfL48rh0bfzgByatV3xyJMhT0FkAROKcercNJPBAviVw6PXkcVIsBBRA2D0Q5mpyPfpkuoDRCpN8Q7wWVl9oLfH9WVNm/7dInnMcnU7nQ/Q8x/zh007qcUO7/ac7jq80VN6wVPMKUweHxi3fZB6EBEDkgujPRoZIGQGc3onTb+/6HVnfT/28J5D50RdBetisTddLJC0jc71DfOvS2Q9Ib88ksYOPaQ5rt/g1q+GDLijxH8P1ffsADJTr89AW6uQdWQeX726q/jmAiJ4pFlMFURCmIBIAg4dhs2m4pVNywembta08iPj/+3nHAld0/UgfaLjVQZ/jI9AW6k77xtcLoMkDX2ka44MQ+GHOtiNS1PLEWCshEhD96UzjWS0I01JxJLAF5qpGCRIFSc62Y0myOhaqEWWSqZU6NNtIdiJTZ2yVQ172dqmAoUnUOCKxp1iD+i49ZbmvfvBoreIkJqhzm1Y4H7GuG31Z7N/Ae5aGThuGQAA&quot;"/>
    <we:property name="creatorSessionId" value="&quot;38195a7f-ce46-466b-9561-e76b38d9a143&quot;"/>
    <we:property name="creatorTenantId" value="&quot;4b1b908c-5582-4377-ba07-a36d65e34934&quot;"/>
    <we:property name="creatorUserId" value="&quot;1003000095ADA45A&quot;"/>
    <we:property name="datasetId" value="&quot;4a40d27e-992e-4095-8ff7-63bc4a3b6b15&quot;"/>
    <we:property name="embedUrl" value="&quot;/reportEmbed?reportId=e4effedf-e173-4c1a-b3b9-7650ad637334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ZW0/jRhT+K5VfeAnVeOzxhTdgqVSxwBbQ9qFC6HjmOJldx3btMQtF+e89YzshhFyAkl2krRQp9pnL+c435zbJvaN0XWZwdwpjdPacg6L4Oobq6y+uM3DyXnZ2dnyyf358fbp/ckTiojS6yGtn794xUA3RfNZ1A5ndgYR/XQ0cyLJPMLRvKWQ1DpwSq7rIIdP/YDeZhkzV4GTg4G2ZFRXYLS8MGLTb3tB0eifd7q8eaQRp9A1eoDSdNPaFTHzOEFPuQ8z9UAmaVncTWmRLp9itW/WHRW5A56TGyiCVmLguQpy4CXIMOMZWnurM9FOSu6PbsiLryOa70rKyr24gl6ic1oQK6w7xvXOCUDdVa8fRo4GLoqkknmPaDuVGmzvapyThCGp0JkTGp6ogqlr5ZWEgu64hIxrt0Kj4dlghEaScPTa5Ikmt82HW8/lg2mUHT0JloRXJFyLFmkALikphdXDXWvFBV1M6+WAB6FYsmJBf9L5mV48LZWGOtFKY22EajZQSImHK9ZhivicDxd75MQxmOA5JNCwqLeksFqEcFlkzzv8rkrIqVCPNdRuVr/GIrKmJR1QdnMMRVObdeUgX6TTly1ws99x2sLZCpiVvvXOGfpQkKShwhUTJkAsZbnTO7TtFe2DXyubNV7hEnWmJ1SMncMZIKd0+DJHyo11E9pSdRo31g82Pnz5PUzb5ym9VMW6X9UWlJA1PLRk4HQpmz/3PEVp3as83V9r0ZOznyn59xNR0nI1LqHQ9ZXD6dqztPNL8MPEZ5HYvLb71rJ7r4ajd9qM2HSVkL2SNXWsnGT3GHc7ceJdFu664ZGyv/exY15lfvx6/94Pxc2+XubuML+C3gTnp8zcYWOIPNbUB5kNfu7GNgddxRTGSq5dt1IN2FzfqQnjtLjsHaL4h5r2ZV5PVCdBdTIBbiN6V6a/FW79h8nukdnPqS6MoCCAEV7qB5LEnmPgZ67Kk8llQdlxEIosmN1ScXpF/icEM1QmUi3X4rcvgZuyb3SCWnpfEcSLDII58P/YYiu9YAbdA/9rytyLXPSuvQK3lfFZ527B+i8OEMAGBqe9LGSEqpjzOnxxmV77pyQ0QQ+EzRms8GSo/8qy8vx8uHR58Pw/IoF7ZFQ8cEbgJ8NRnXDKXOjfFhD8Hfunw4H1kMRLMRVQPGL1ApDL0PLqkegChTBJ8AHxZlKf09ry+rG6Svxskj1msbhfTAXr+Y/qwbic53+HNzumhwxu8pBe8wIzC5PmBMeuD5JOI6JFca+XQSA8h1ZjRO2k6e9Przup+7Ok9h86JugrWxmJnOp8jaROdqxvm3xfIekF+eSaNLXpIMly9wcyv+gy4pcT/CNWP7ABSXa3OQBurkLFkHt2+u6v4+gLC3VCxiCqIgCAGHvsutBjWm4q3JimemLpek0h5KhBAcddzmecpBsH/7ecMCV3TVS99oeOVGn+OH4E2UnfVNbiu8OMk8JCuOSIIuBcofzsuTS2Hj5HkPAnsL51JKMItaYpDFvseV0xGIEDIKFbxdjRBStdCxdNEMCkDj24L/lZsapUta9iLxtQlSPwEOS5p3Cn2gI5bbWje2z8sOosIqe7r3JoF9m+MWas/mfwLxMddylEZ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45cb420eef24a9247d5&quot;"/>
    <we:property name="reportEmbeddedTime" value="&quot;2025-01-26T06:22:01.866Z&quot;"/>
    <we:property name="reportName" value="&quot;E_commerce_project_2&quot;"/>
    <we:property name="reportState" value="&quot;CONNECTED&quot;"/>
    <we:property name="reportUrl" value="&quot;/groups/me/reports/e4effedf-e173-4c1a-b3b9-7650ad637334/945cb420eef24a9247d5?ctid=4b1b908c-5582-4377-ba07-a36d65e34934&amp;pbi_source=shareVisual&amp;visual=5f2f5eaad2131033d0a6&amp;height=254.29&amp;width=338.57&amp;bookmarkGuid=a962008d-0763-485c-9d62-60f5eec04e13&amp;fromEntryPoint=sharevisual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3a8291-14b5-452d-a8fa-8bd27ed411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D034A9325BA408FE8BB1DC17AE21B" ma:contentTypeVersion="15" ma:contentTypeDescription="Create a new document." ma:contentTypeScope="" ma:versionID="08b8ada41e33d506d7b4663482e55d49">
  <xsd:schema xmlns:xsd="http://www.w3.org/2001/XMLSchema" xmlns:xs="http://www.w3.org/2001/XMLSchema" xmlns:p="http://schemas.microsoft.com/office/2006/metadata/properties" xmlns:ns3="5a3a8291-14b5-452d-a8fa-8bd27ed411b3" xmlns:ns4="be1f735d-7db0-480f-8cba-4ab02e1bfe05" targetNamespace="http://schemas.microsoft.com/office/2006/metadata/properties" ma:root="true" ma:fieldsID="a6b325e78de0f01fc65f997a29d85bba" ns3:_="" ns4:_="">
    <xsd:import namespace="5a3a8291-14b5-452d-a8fa-8bd27ed411b3"/>
    <xsd:import namespace="be1f735d-7db0-480f-8cba-4ab02e1bfe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a8291-14b5-452d-a8fa-8bd27ed411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f735d-7db0-480f-8cba-4ab02e1bfe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be1f735d-7db0-480f-8cba-4ab02e1bfe05"/>
    <ds:schemaRef ds:uri="http://purl.org/dc/elements/1.1/"/>
    <ds:schemaRef ds:uri="http://schemas.openxmlformats.org/package/2006/metadata/core-properties"/>
    <ds:schemaRef ds:uri="5a3a8291-14b5-452d-a8fa-8bd27ed411b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0B4A6F-3F9E-45EF-8313-AFD4A5AE3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a8291-14b5-452d-a8fa-8bd27ed411b3"/>
    <ds:schemaRef ds:uri="be1f735d-7db0-480f-8cba-4ab02e1bf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2956</TotalTime>
  <Words>642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Century Gothic</vt:lpstr>
      <vt:lpstr>Wingdings</vt:lpstr>
      <vt:lpstr>Wingdings 3</vt:lpstr>
      <vt:lpstr>Ion Boardroom</vt:lpstr>
      <vt:lpstr>Sales Analytics: A Dashboard 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Mulweli Mudau</cp:lastModifiedBy>
  <cp:revision>20</cp:revision>
  <dcterms:created xsi:type="dcterms:W3CDTF">2018-06-07T21:39:02Z</dcterms:created>
  <dcterms:modified xsi:type="dcterms:W3CDTF">2025-01-29T20:48:54Z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0x010100496D034A9325BA408FE8BB1DC17AE21B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