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notesSlides/notesSlide2.xml" ContentType="application/vnd.openxmlformats-officedocument.presentationml.notesSlide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0" r:id="rId2"/>
  </p:sldMasterIdLst>
  <p:notesMasterIdLst>
    <p:notesMasterId r:id="rId17"/>
  </p:notesMasterIdLst>
  <p:sldIdLst>
    <p:sldId id="260" r:id="rId3"/>
    <p:sldId id="270" r:id="rId4"/>
    <p:sldId id="269" r:id="rId5"/>
    <p:sldId id="272" r:id="rId6"/>
    <p:sldId id="257" r:id="rId7"/>
    <p:sldId id="258" r:id="rId8"/>
    <p:sldId id="261" r:id="rId9"/>
    <p:sldId id="262" r:id="rId10"/>
    <p:sldId id="263" r:id="rId11"/>
    <p:sldId id="265" r:id="rId12"/>
    <p:sldId id="266" r:id="rId13"/>
    <p:sldId id="267" r:id="rId14"/>
    <p:sldId id="25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94" autoAdjust="0"/>
    <p:restoredTop sz="86410" autoAdjust="0"/>
  </p:normalViewPr>
  <p:slideViewPr>
    <p:cSldViewPr snapToGrid="0" snapToObjects="1">
      <p:cViewPr varScale="1">
        <p:scale>
          <a:sx n="82" d="100"/>
          <a:sy n="82" d="100"/>
        </p:scale>
        <p:origin x="18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AB8A0-CF6F-4563-A39A-468DF9FB5BE6}" type="datetimeFigureOut">
              <a:rPr lang="en-ZA" smtClean="0"/>
              <a:t>2025/02/03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A50E-7C58-408C-8CB1-5A068DE038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50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Sum of resale price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Sum of resale price by town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Sum of resale price by flat_type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Flat Model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Sum of resale price by town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resales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Sum of floor area sqm by flat model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846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305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38A50E-7C58-408C-8CB1-5A068DE0385C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443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63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52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58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7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2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78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64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254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761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315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34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58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92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661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7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52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8.xml"/><Relationship Id="rId4" Type="http://schemas.microsoft.com/office/2011/relationships/webextension" Target="../webextensions/webextension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18.xml"/><Relationship Id="rId4" Type="http://schemas.microsoft.com/office/2011/relationships/webextension" Target="../webextensions/webextension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8A7E-2E40-F7AE-49C0-7C9DFF1CE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437" y="1668549"/>
            <a:ext cx="9645125" cy="3329581"/>
          </a:xfrm>
        </p:spPr>
        <p:txBody>
          <a:bodyPr/>
          <a:lstStyle/>
          <a:p>
            <a:r>
              <a:rPr lang="en-GB" dirty="0"/>
              <a:t>Real Estate Resale Trends: Insights &amp; Analysis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F38ED-0971-08DF-A02D-44FA96D68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035" y="5442860"/>
            <a:ext cx="8825658" cy="861420"/>
          </a:xfrm>
        </p:spPr>
        <p:txBody>
          <a:bodyPr>
            <a:normAutofit/>
          </a:bodyPr>
          <a:lstStyle/>
          <a:p>
            <a:endParaRPr lang="en-ZA" sz="1800" dirty="0"/>
          </a:p>
          <a:p>
            <a:r>
              <a:rPr lang="en-ZA" sz="1800" dirty="0"/>
              <a:t>								</a:t>
            </a:r>
            <a:r>
              <a:rPr lang="en-ZA" sz="1800" dirty="0">
                <a:solidFill>
                  <a:schemeClr val="tx1"/>
                </a:solidFill>
              </a:rPr>
              <a:t>Mulweli Mudau</a:t>
            </a:r>
          </a:p>
        </p:txBody>
      </p:sp>
      <p:pic>
        <p:nvPicPr>
          <p:cNvPr id="5" name="Picture 4" descr="A black background with a black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7F1EB1A7-710C-D013-7E1F-7C9518E3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280" y="167404"/>
            <a:ext cx="2895600" cy="8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0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9A561D4A-13FA-641E-B31B-F18BAC7F43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085733"/>
                  </p:ext>
                </p:extLst>
              </p:nvPr>
            </p:nvGraphicFramePr>
            <p:xfrm>
              <a:off x="4306529" y="2141411"/>
              <a:ext cx="5948516" cy="378087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9A561D4A-13FA-641E-B31B-F18BAC7F43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6529" y="2141411"/>
                <a:ext cx="5948516" cy="378087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540A55D-2D0B-0AD5-1BA0-C4AA6093A0F1}"/>
              </a:ext>
            </a:extLst>
          </p:cNvPr>
          <p:cNvSpPr txBox="1"/>
          <p:nvPr/>
        </p:nvSpPr>
        <p:spPr>
          <a:xfrm>
            <a:off x="796413" y="1772079"/>
            <a:ext cx="55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Total sales by flat type chart: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4A1EC-F024-BBFC-7C7A-FB2C89D95321}"/>
              </a:ext>
            </a:extLst>
          </p:cNvPr>
          <p:cNvSpPr txBox="1"/>
          <p:nvPr/>
        </p:nvSpPr>
        <p:spPr>
          <a:xfrm>
            <a:off x="1002890" y="2300748"/>
            <a:ext cx="29595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sz="1400" dirty="0"/>
              <a:t>The chart gives total sales for each flat 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sz="1400" dirty="0"/>
              <a:t>We can observe from the chart that 4 room type of flats have highest resales and 1 room type flats have lowest resales.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sz="1400" dirty="0"/>
              <a:t>There is drill trough on the chat to see information of the flat and sum of resales by flat model for each flat type.</a:t>
            </a:r>
          </a:p>
          <a:p>
            <a:r>
              <a:rPr lang="en-ZA" sz="1400" dirty="0"/>
              <a:t> </a:t>
            </a:r>
          </a:p>
          <a:p>
            <a:endParaRPr lang="en-ZA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4FCD5-80E5-80CF-70AD-41DD8C4E9226}"/>
              </a:ext>
            </a:extLst>
          </p:cNvPr>
          <p:cNvSpPr txBox="1"/>
          <p:nvPr/>
        </p:nvSpPr>
        <p:spPr>
          <a:xfrm>
            <a:off x="2435291" y="288533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Breakdown of Dashboard</a:t>
            </a:r>
          </a:p>
        </p:txBody>
      </p:sp>
    </p:spTree>
    <p:extLst>
      <p:ext uri="{BB962C8B-B14F-4D97-AF65-F5344CB8AC3E}">
        <p14:creationId xmlns:p14="http://schemas.microsoft.com/office/powerpoint/2010/main" val="44706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8C302BFB-C4A8-CD2C-6CD7-A18FC5834D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555510"/>
                  </p:ext>
                </p:extLst>
              </p:nvPr>
            </p:nvGraphicFramePr>
            <p:xfrm>
              <a:off x="1011739" y="2205377"/>
              <a:ext cx="6766560" cy="38912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8C302BFB-C4A8-CD2C-6CD7-A18FC5834D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739" y="2205377"/>
                <a:ext cx="6766560" cy="38912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59C269A-C758-E3D6-5789-6FDA6874012F}"/>
              </a:ext>
            </a:extLst>
          </p:cNvPr>
          <p:cNvSpPr txBox="1"/>
          <p:nvPr/>
        </p:nvSpPr>
        <p:spPr>
          <a:xfrm>
            <a:off x="8219768" y="2064774"/>
            <a:ext cx="23204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sz="1400" dirty="0"/>
              <a:t>The chart illustrates the sum of resale price for individual towns in our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sz="1400" dirty="0"/>
              <a:t>The chart shows that top four towns have total resales more than 4 billion, with JURONG WEST town having highest resales prices.</a:t>
            </a:r>
          </a:p>
          <a:p>
            <a:endParaRPr lang="en-ZA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8028F-8042-8B16-508B-CA8D064DD499}"/>
              </a:ext>
            </a:extLst>
          </p:cNvPr>
          <p:cNvSpPr txBox="1"/>
          <p:nvPr/>
        </p:nvSpPr>
        <p:spPr>
          <a:xfrm>
            <a:off x="933080" y="1494504"/>
            <a:ext cx="453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Total resales by town: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9EB52-62BC-B420-9896-701A772692AA}"/>
              </a:ext>
            </a:extLst>
          </p:cNvPr>
          <p:cNvSpPr txBox="1"/>
          <p:nvPr/>
        </p:nvSpPr>
        <p:spPr>
          <a:xfrm>
            <a:off x="2705877" y="355184"/>
            <a:ext cx="7203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Breakdown of Dashboard</a:t>
            </a:r>
          </a:p>
        </p:txBody>
      </p:sp>
    </p:spTree>
    <p:extLst>
      <p:ext uri="{BB962C8B-B14F-4D97-AF65-F5344CB8AC3E}">
        <p14:creationId xmlns:p14="http://schemas.microsoft.com/office/powerpoint/2010/main" val="400344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0C447A15-B2AB-1EDD-7939-6CDE8A598C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4600246"/>
                  </p:ext>
                </p:extLst>
              </p:nvPr>
            </p:nvGraphicFramePr>
            <p:xfrm>
              <a:off x="3795251" y="2310581"/>
              <a:ext cx="6292645" cy="401156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0C447A15-B2AB-1EDD-7939-6CDE8A598C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5251" y="2310581"/>
                <a:ext cx="6292645" cy="401156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DD29DF5-A266-D199-45AF-E061E0654884}"/>
              </a:ext>
            </a:extLst>
          </p:cNvPr>
          <p:cNvSpPr txBox="1"/>
          <p:nvPr/>
        </p:nvSpPr>
        <p:spPr>
          <a:xfrm>
            <a:off x="717755" y="1597742"/>
            <a:ext cx="515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Total resales price over 12 months: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37B01-3A79-C8AD-454F-F1B25E470A75}"/>
              </a:ext>
            </a:extLst>
          </p:cNvPr>
          <p:cNvSpPr txBox="1"/>
          <p:nvPr/>
        </p:nvSpPr>
        <p:spPr>
          <a:xfrm>
            <a:off x="840658" y="2502309"/>
            <a:ext cx="28316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The graph gives the resale prices over different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/>
              <a:t>From the graph we observe that  resales are lowest by 2</a:t>
            </a:r>
            <a:r>
              <a:rPr lang="en-ZA" sz="1400" baseline="30000" dirty="0"/>
              <a:t>nd</a:t>
            </a:r>
            <a:r>
              <a:rPr lang="en-ZA" sz="1400" dirty="0"/>
              <a:t> months with resales just over 3 billions and the resales are highest from 3</a:t>
            </a:r>
            <a:r>
              <a:rPr lang="en-ZA" sz="1400" baseline="30000" dirty="0"/>
              <a:t>rd</a:t>
            </a:r>
            <a:r>
              <a:rPr lang="en-ZA" sz="1400" dirty="0"/>
              <a:t> month to 5</a:t>
            </a:r>
            <a:r>
              <a:rPr lang="en-ZA" sz="1400" baseline="30000" dirty="0"/>
              <a:t>th</a:t>
            </a:r>
            <a:r>
              <a:rPr lang="en-ZA" sz="1400" dirty="0"/>
              <a:t> month and start dropping after reaching over 6 billions.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92844-B33F-F1E7-FC8B-0CA2D94BA265}"/>
              </a:ext>
            </a:extLst>
          </p:cNvPr>
          <p:cNvSpPr txBox="1"/>
          <p:nvPr/>
        </p:nvSpPr>
        <p:spPr>
          <a:xfrm>
            <a:off x="2528596" y="522514"/>
            <a:ext cx="5803641" cy="73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B76B5-35F9-AA17-1256-7300848411D4}"/>
              </a:ext>
            </a:extLst>
          </p:cNvPr>
          <p:cNvSpPr txBox="1"/>
          <p:nvPr/>
        </p:nvSpPr>
        <p:spPr>
          <a:xfrm>
            <a:off x="2136709" y="279918"/>
            <a:ext cx="7791061" cy="974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C764A-872F-C623-EF97-64E234D39886}"/>
              </a:ext>
            </a:extLst>
          </p:cNvPr>
          <p:cNvSpPr txBox="1"/>
          <p:nvPr/>
        </p:nvSpPr>
        <p:spPr>
          <a:xfrm>
            <a:off x="2618791" y="354621"/>
            <a:ext cx="704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Breakdown of Dashboard</a:t>
            </a:r>
          </a:p>
        </p:txBody>
      </p:sp>
    </p:spTree>
    <p:extLst>
      <p:ext uri="{BB962C8B-B14F-4D97-AF65-F5344CB8AC3E}">
        <p14:creationId xmlns:p14="http://schemas.microsoft.com/office/powerpoint/2010/main" val="31555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77DAC-7315-FB7D-1FAB-5060E1F2E9E5}"/>
              </a:ext>
            </a:extLst>
          </p:cNvPr>
          <p:cNvSpPr txBox="1"/>
          <p:nvPr/>
        </p:nvSpPr>
        <p:spPr>
          <a:xfrm>
            <a:off x="727589" y="462118"/>
            <a:ext cx="9566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Key Findings &amp;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D28C7-F384-6760-8C88-4C2B4503FA46}"/>
              </a:ext>
            </a:extLst>
          </p:cNvPr>
          <p:cNvSpPr txBox="1"/>
          <p:nvPr/>
        </p:nvSpPr>
        <p:spPr>
          <a:xfrm>
            <a:off x="727589" y="2340037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Key findings: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3D2B5-F652-7F5F-3061-5FA573A9E115}"/>
              </a:ext>
            </a:extLst>
          </p:cNvPr>
          <p:cNvSpPr txBox="1"/>
          <p:nvPr/>
        </p:nvSpPr>
        <p:spPr>
          <a:xfrm>
            <a:off x="727588" y="4019489"/>
            <a:ext cx="3331029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Recommendations: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9E2D-EA78-C63E-E333-C25759EE9CF1}"/>
              </a:ext>
            </a:extLst>
          </p:cNvPr>
          <p:cNvSpPr txBox="1"/>
          <p:nvPr/>
        </p:nvSpPr>
        <p:spPr>
          <a:xfrm>
            <a:off x="727588" y="2709369"/>
            <a:ext cx="9088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Highest resales occur in 4-room flats, while 1-room flats have the lowest demand.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Model A and Improved flats take up the most floor area, each around 4 square metres.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Jurong West has the highest resale prices, with the top four towns exceeding 4 billion in total resales.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Resales peak between the 3rd and 5th months, dropping after reaching over 6 billion.</a:t>
            </a:r>
            <a:endParaRPr lang="en-ZA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90FB2-CD9F-3C65-DDD6-B1967DF15A0A}"/>
              </a:ext>
            </a:extLst>
          </p:cNvPr>
          <p:cNvSpPr txBox="1"/>
          <p:nvPr/>
        </p:nvSpPr>
        <p:spPr>
          <a:xfrm>
            <a:off x="727588" y="4402044"/>
            <a:ext cx="7604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Investors should focus on 4-room flats and high-demand areas like Jurong West.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Developers should prioritize Model A &amp; Improved flats due to their larger floor area.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Adjust pricing and marketing strategies to boost sales during low-demand months.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/>
              <a:t>Policymakers should explore ways to increase demand for 1-room flats.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306854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70013-76B1-B8E8-ED6E-686BD58C5773}"/>
              </a:ext>
            </a:extLst>
          </p:cNvPr>
          <p:cNvSpPr txBox="1"/>
          <p:nvPr/>
        </p:nvSpPr>
        <p:spPr>
          <a:xfrm>
            <a:off x="3545840" y="2321004"/>
            <a:ext cx="593406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6000" dirty="0"/>
              <a:t>Thank You!</a:t>
            </a:r>
          </a:p>
          <a:p>
            <a:r>
              <a:rPr lang="en-ZA" dirty="0"/>
              <a:t>                             &amp;</a:t>
            </a:r>
          </a:p>
          <a:p>
            <a:r>
              <a:rPr lang="en-ZA" sz="60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03902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BB2B0E-1CF2-AE37-CF29-FB691F112F4D}"/>
              </a:ext>
            </a:extLst>
          </p:cNvPr>
          <p:cNvSpPr txBox="1"/>
          <p:nvPr/>
        </p:nvSpPr>
        <p:spPr>
          <a:xfrm>
            <a:off x="1907458" y="462116"/>
            <a:ext cx="6430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Introduction &amp;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3ED8E-3D92-D572-19D8-7E7EDFBBCCE1}"/>
              </a:ext>
            </a:extLst>
          </p:cNvPr>
          <p:cNvSpPr txBox="1"/>
          <p:nvPr/>
        </p:nvSpPr>
        <p:spPr>
          <a:xfrm>
            <a:off x="1307690" y="1971800"/>
            <a:ext cx="9385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Aims &amp; objective: </a:t>
            </a:r>
            <a:r>
              <a:rPr lang="en-GB" dirty="0"/>
              <a:t>The objective of this research is to build a resale price dashboard using flat resale data. The dashboard provides insights and recommendations based on the data.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59F8EA-F71E-FE1A-158A-35C575E1E08F}"/>
              </a:ext>
            </a:extLst>
          </p:cNvPr>
          <p:cNvSpPr txBox="1"/>
          <p:nvPr/>
        </p:nvSpPr>
        <p:spPr>
          <a:xfrm>
            <a:off x="1307691" y="3696929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Outline:</a:t>
            </a:r>
          </a:p>
          <a:p>
            <a:endParaRPr lang="en-Z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Data Summary and Description.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Data processing and Transformation.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Dashboard Overview.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Breakdown of Dashboard.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Key Findings &amp; Recommendations.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1138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65ABE-8F91-B9AA-6B9B-DBFB1F98C022}"/>
              </a:ext>
            </a:extLst>
          </p:cNvPr>
          <p:cNvSpPr txBox="1"/>
          <p:nvPr/>
        </p:nvSpPr>
        <p:spPr>
          <a:xfrm>
            <a:off x="1878163" y="174876"/>
            <a:ext cx="7482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Data Summary &amp; Description</a:t>
            </a:r>
          </a:p>
        </p:txBody>
      </p:sp>
      <p:pic>
        <p:nvPicPr>
          <p:cNvPr id="4" name="Picture 3" descr="A table of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0A16E5ED-67F6-82E0-5506-6748B345C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719" y="1978090"/>
            <a:ext cx="6951306" cy="4572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9427C-4D95-DB43-F48D-F19C30ACCA64}"/>
              </a:ext>
            </a:extLst>
          </p:cNvPr>
          <p:cNvSpPr txBox="1"/>
          <p:nvPr/>
        </p:nvSpPr>
        <p:spPr>
          <a:xfrm>
            <a:off x="578497" y="1460241"/>
            <a:ext cx="30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Hdb resale flats data:</a:t>
            </a:r>
          </a:p>
        </p:txBody>
      </p:sp>
    </p:spTree>
    <p:extLst>
      <p:ext uri="{BB962C8B-B14F-4D97-AF65-F5344CB8AC3E}">
        <p14:creationId xmlns:p14="http://schemas.microsoft.com/office/powerpoint/2010/main" val="47001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FBAAB1-1BB8-FB2A-150A-9AA658223152}"/>
              </a:ext>
            </a:extLst>
          </p:cNvPr>
          <p:cNvSpPr txBox="1"/>
          <p:nvPr/>
        </p:nvSpPr>
        <p:spPr>
          <a:xfrm>
            <a:off x="1278195" y="294968"/>
            <a:ext cx="8593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Data Processing &amp; 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9716A-9A75-DC48-255F-0D8FC0B51452}"/>
              </a:ext>
            </a:extLst>
          </p:cNvPr>
          <p:cNvSpPr txBox="1"/>
          <p:nvPr/>
        </p:nvSpPr>
        <p:spPr>
          <a:xfrm>
            <a:off x="1073020" y="1903445"/>
            <a:ext cx="473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Steps taken: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27779-6D8D-3044-1C38-A87153C4B58F}"/>
              </a:ext>
            </a:extLst>
          </p:cNvPr>
          <p:cNvSpPr txBox="1"/>
          <p:nvPr/>
        </p:nvSpPr>
        <p:spPr>
          <a:xfrm>
            <a:off x="1073020" y="2547257"/>
            <a:ext cx="9535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b="1" dirty="0"/>
              <a:t>Importing file</a:t>
            </a:r>
            <a:r>
              <a:rPr lang="en-ZA" sz="1400" dirty="0"/>
              <a:t>: Upload the hbd resale flats CVS file to Power BI.</a:t>
            </a:r>
          </a:p>
          <a:p>
            <a:r>
              <a:rPr lang="en-ZA" sz="1400" b="1" dirty="0"/>
              <a:t>Transformation</a:t>
            </a:r>
            <a:r>
              <a:rPr lang="en-ZA" sz="1400" dirty="0"/>
              <a:t>:</a:t>
            </a:r>
          </a:p>
          <a:p>
            <a:r>
              <a:rPr lang="en-ZA" sz="1400" dirty="0"/>
              <a:t>	- Promote first row to headers.</a:t>
            </a:r>
          </a:p>
          <a:p>
            <a:r>
              <a:rPr lang="en-ZA" sz="1400" dirty="0"/>
              <a:t>	- Convert floor area square metre and resale price from string to whole number.</a:t>
            </a:r>
            <a:br>
              <a:rPr lang="en-ZA" sz="1400" dirty="0"/>
            </a:br>
            <a:r>
              <a:rPr lang="en-ZA" sz="1400" dirty="0"/>
              <a:t>	- Change the street latitude and longitude, town latitude and longitude to from string to decimal.</a:t>
            </a:r>
            <a:br>
              <a:rPr lang="en-ZA" sz="1400" dirty="0"/>
            </a:br>
            <a:r>
              <a:rPr lang="en-ZA" sz="1400" dirty="0"/>
              <a:t>	-Change month column from string to month format date.</a:t>
            </a:r>
            <a:br>
              <a:rPr lang="en-ZA" sz="1400" dirty="0"/>
            </a:br>
            <a:r>
              <a:rPr lang="en-ZA" sz="1400" dirty="0"/>
              <a:t>	-Transform lease commence date from string to date format.</a:t>
            </a:r>
            <a:br>
              <a:rPr lang="en-ZA" sz="1400" dirty="0"/>
            </a:br>
            <a:r>
              <a:rPr lang="en-ZA" sz="1400" dirty="0"/>
              <a:t>	- Delete the remaining lease columns since its empty.</a:t>
            </a:r>
          </a:p>
          <a:p>
            <a:r>
              <a:rPr lang="en-ZA" sz="1400" b="1" dirty="0"/>
              <a:t>Loading data</a:t>
            </a:r>
            <a:r>
              <a:rPr lang="en-ZA" sz="1400" dirty="0"/>
              <a:t>: The data is loaded to the report to start building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389726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A9E5D4-CB1B-AC60-D508-CFBF738D69BA}"/>
              </a:ext>
            </a:extLst>
          </p:cNvPr>
          <p:cNvSpPr txBox="1"/>
          <p:nvPr/>
        </p:nvSpPr>
        <p:spPr>
          <a:xfrm>
            <a:off x="2146041" y="205273"/>
            <a:ext cx="5719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Dashboard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9595E-D36C-18AA-E19A-69D221596530}"/>
              </a:ext>
            </a:extLst>
          </p:cNvPr>
          <p:cNvSpPr txBox="1"/>
          <p:nvPr/>
        </p:nvSpPr>
        <p:spPr>
          <a:xfrm>
            <a:off x="1502228" y="1263134"/>
            <a:ext cx="245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Page 1: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702E7D52-7753-086F-269E-F44FED2F59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5330924"/>
                  </p:ext>
                </p:extLst>
              </p:nvPr>
            </p:nvGraphicFramePr>
            <p:xfrm>
              <a:off x="1502227" y="1632467"/>
              <a:ext cx="8462867" cy="461904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702E7D52-7753-086F-269E-F44FED2F59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2227" y="1632467"/>
                <a:ext cx="8462867" cy="46190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19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3932238" cy="1600200"/>
          </a:xfrm>
        </p:spPr>
        <p:txBody>
          <a:bodyPr/>
          <a:lstStyle/>
          <a:p>
            <a:r>
              <a:t>Page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B5478E-2D60-5978-D2A9-E4BD712437C2}"/>
              </a:ext>
            </a:extLst>
          </p:cNvPr>
          <p:cNvSpPr txBox="1"/>
          <p:nvPr/>
        </p:nvSpPr>
        <p:spPr>
          <a:xfrm>
            <a:off x="2668555" y="246756"/>
            <a:ext cx="5561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Dashboard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30CFB-EC38-AF7F-E9EF-723DCF54A9AF}"/>
              </a:ext>
            </a:extLst>
          </p:cNvPr>
          <p:cNvSpPr txBox="1"/>
          <p:nvPr/>
        </p:nvSpPr>
        <p:spPr>
          <a:xfrm>
            <a:off x="1717719" y="1384823"/>
            <a:ext cx="174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Page 2: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F6695F44-C692-EAEF-B8DE-BD80BC6699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3721574"/>
                  </p:ext>
                </p:extLst>
              </p:nvPr>
            </p:nvGraphicFramePr>
            <p:xfrm>
              <a:off x="1717719" y="1754155"/>
              <a:ext cx="8586108" cy="49177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F6695F44-C692-EAEF-B8DE-BD80BC6699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7719" y="1754155"/>
                <a:ext cx="8586108" cy="49177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89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DD9D7142-4A86-5C7C-BBD0-3DE7BBCC3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918929"/>
                  </p:ext>
                </p:extLst>
              </p:nvPr>
            </p:nvGraphicFramePr>
            <p:xfrm>
              <a:off x="1206137" y="2399286"/>
              <a:ext cx="4013200" cy="291338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DD9D7142-4A86-5C7C-BBD0-3DE7BBCC35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6137" y="2399286"/>
                <a:ext cx="4013200" cy="2913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F739B186-C6CE-6065-F871-E2D573D996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76264294"/>
                  </p:ext>
                </p:extLst>
              </p:nvPr>
            </p:nvGraphicFramePr>
            <p:xfrm>
              <a:off x="6272867" y="2494823"/>
              <a:ext cx="4805680" cy="291338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F739B186-C6CE-6065-F871-E2D573D996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2867" y="2494823"/>
                <a:ext cx="4805680" cy="291338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9508AF7-60FB-2078-4B2D-5D190A13BABA}"/>
              </a:ext>
            </a:extLst>
          </p:cNvPr>
          <p:cNvSpPr txBox="1"/>
          <p:nvPr/>
        </p:nvSpPr>
        <p:spPr>
          <a:xfrm>
            <a:off x="823582" y="1719993"/>
            <a:ext cx="3797559" cy="38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Town Slicer: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D1E70-DBAD-036D-BC3C-B3E37D55EBDB}"/>
              </a:ext>
            </a:extLst>
          </p:cNvPr>
          <p:cNvSpPr txBox="1"/>
          <p:nvPr/>
        </p:nvSpPr>
        <p:spPr>
          <a:xfrm>
            <a:off x="6202267" y="1733216"/>
            <a:ext cx="44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Flat model Slicer: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CD8C0-6613-C753-3557-5CF4B0FB7B45}"/>
              </a:ext>
            </a:extLst>
          </p:cNvPr>
          <p:cNvSpPr txBox="1"/>
          <p:nvPr/>
        </p:nvSpPr>
        <p:spPr>
          <a:xfrm>
            <a:off x="765110" y="5523589"/>
            <a:ext cx="4566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The slicer above allows us to view resales of specific town.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9B3BF-A8A7-E97A-960D-313994ADA85D}"/>
              </a:ext>
            </a:extLst>
          </p:cNvPr>
          <p:cNvSpPr txBox="1"/>
          <p:nvPr/>
        </p:nvSpPr>
        <p:spPr>
          <a:xfrm>
            <a:off x="6404845" y="5523589"/>
            <a:ext cx="425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The flat model slicer allows one to check resales based on the model of the flat.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E5F1E-46BB-BD1E-AC4B-DE70EA613227}"/>
              </a:ext>
            </a:extLst>
          </p:cNvPr>
          <p:cNvSpPr txBox="1"/>
          <p:nvPr/>
        </p:nvSpPr>
        <p:spPr>
          <a:xfrm>
            <a:off x="2248678" y="340196"/>
            <a:ext cx="7875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/>
              <a:t>Breakdown of Dashboard</a:t>
            </a:r>
          </a:p>
        </p:txBody>
      </p:sp>
    </p:spTree>
    <p:extLst>
      <p:ext uri="{BB962C8B-B14F-4D97-AF65-F5344CB8AC3E}">
        <p14:creationId xmlns:p14="http://schemas.microsoft.com/office/powerpoint/2010/main" val="285113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B0582D5D-66C4-8FD8-8CCC-E1AAFAF9F0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7890098"/>
                  </p:ext>
                </p:extLst>
              </p:nvPr>
            </p:nvGraphicFramePr>
            <p:xfrm>
              <a:off x="800773" y="2645172"/>
              <a:ext cx="4196080" cy="28232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B0582D5D-66C4-8FD8-8CCC-E1AAFAF9F0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773" y="2645172"/>
                <a:ext cx="4196080" cy="2823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1435B0BA-A537-63E9-FF9E-CB004D484F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204092"/>
                  </p:ext>
                </p:extLst>
              </p:nvPr>
            </p:nvGraphicFramePr>
            <p:xfrm>
              <a:off x="6096000" y="2578508"/>
              <a:ext cx="4378960" cy="28232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1435B0BA-A537-63E9-FF9E-CB004D484F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2578508"/>
                <a:ext cx="4378960" cy="282321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AFC43C5-5EA6-47BA-EC0C-A11E38D96AB0}"/>
              </a:ext>
            </a:extLst>
          </p:cNvPr>
          <p:cNvSpPr txBox="1"/>
          <p:nvPr/>
        </p:nvSpPr>
        <p:spPr>
          <a:xfrm>
            <a:off x="800773" y="1676625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Flat Type slicer: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94BC7-11A9-936F-F7FA-7C74771FFA27}"/>
              </a:ext>
            </a:extLst>
          </p:cNvPr>
          <p:cNvSpPr txBox="1"/>
          <p:nvPr/>
        </p:nvSpPr>
        <p:spPr>
          <a:xfrm>
            <a:off x="800773" y="2192049"/>
            <a:ext cx="4707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The slicer allows to view based on room type.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0F94A-09D7-0359-02EA-087667D38F96}"/>
              </a:ext>
            </a:extLst>
          </p:cNvPr>
          <p:cNvSpPr txBox="1"/>
          <p:nvPr/>
        </p:nvSpPr>
        <p:spPr>
          <a:xfrm>
            <a:off x="5859520" y="1676625"/>
            <a:ext cx="48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Total resales across different estates in towns.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03459-902B-2FE1-3FEF-0BF19D6ADE43}"/>
              </a:ext>
            </a:extLst>
          </p:cNvPr>
          <p:cNvSpPr txBox="1"/>
          <p:nvPr/>
        </p:nvSpPr>
        <p:spPr>
          <a:xfrm>
            <a:off x="6096000" y="5401719"/>
            <a:ext cx="4707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/>
              <a:t>The card above gives total resales, the total sales are about 63 billion.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F1363-D059-F6EF-2B86-F8CA08FA6D87}"/>
              </a:ext>
            </a:extLst>
          </p:cNvPr>
          <p:cNvSpPr txBox="1"/>
          <p:nvPr/>
        </p:nvSpPr>
        <p:spPr>
          <a:xfrm>
            <a:off x="2522322" y="259405"/>
            <a:ext cx="6823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Breakdown of Dashboard</a:t>
            </a:r>
          </a:p>
        </p:txBody>
      </p:sp>
    </p:spTree>
    <p:extLst>
      <p:ext uri="{BB962C8B-B14F-4D97-AF65-F5344CB8AC3E}">
        <p14:creationId xmlns:p14="http://schemas.microsoft.com/office/powerpoint/2010/main" val="94703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EC163BB0-C00F-1038-DED8-6F73F21AAF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8858083"/>
                  </p:ext>
                </p:extLst>
              </p:nvPr>
            </p:nvGraphicFramePr>
            <p:xfrm>
              <a:off x="1054359" y="2537927"/>
              <a:ext cx="5243805" cy="352230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EC163BB0-C00F-1038-DED8-6F73F21AAF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359" y="2537927"/>
                <a:ext cx="5243805" cy="352230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FE7DB92-CEB6-EB1C-6185-BD77091139F6}"/>
              </a:ext>
            </a:extLst>
          </p:cNvPr>
          <p:cNvSpPr txBox="1"/>
          <p:nvPr/>
        </p:nvSpPr>
        <p:spPr>
          <a:xfrm>
            <a:off x="774440" y="1677567"/>
            <a:ext cx="6802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Pie Chart showing distribution floor area square metres by flat model: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4950C7-48DB-ACA7-5440-590D2D304081}"/>
              </a:ext>
            </a:extLst>
          </p:cNvPr>
          <p:cNvSpPr txBox="1"/>
          <p:nvPr/>
        </p:nvSpPr>
        <p:spPr>
          <a:xfrm>
            <a:off x="6873551" y="2883159"/>
            <a:ext cx="34523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sz="1400" dirty="0"/>
              <a:t>The pie chart gives distribution of floor area square metres by flat model. This enables us to see which model has  takes more area.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sz="1400" dirty="0"/>
              <a:t>The chart shows us that Model A and Improved flat models takes more area respectively with each one being 4 metres.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sz="1400" dirty="0"/>
              <a:t>There is a drill through on the chart that leads to page 2, giving  information of the flat and total resales of each flat model.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0A8C9-E189-E64E-B13C-C1EAA1034C34}"/>
              </a:ext>
            </a:extLst>
          </p:cNvPr>
          <p:cNvSpPr txBox="1"/>
          <p:nvPr/>
        </p:nvSpPr>
        <p:spPr>
          <a:xfrm>
            <a:off x="2258008" y="443825"/>
            <a:ext cx="6802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Breakdown of Dashboard</a:t>
            </a:r>
          </a:p>
        </p:txBody>
      </p:sp>
    </p:spTree>
    <p:extLst>
      <p:ext uri="{BB962C8B-B14F-4D97-AF65-F5344CB8AC3E}">
        <p14:creationId xmlns:p14="http://schemas.microsoft.com/office/powerpoint/2010/main" val="348817068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B517C4AD-2ACA-4F9A-A212-E7E7E4F2F166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groups/me/reports/54de00ed-bb66-4b3d-8f79-43ffa4f24d40/f0a74305c3ea39197687?bookmarkGuid=a6e9b44d-22c8-4bb1-a0c4-329cffcf96b3&amp;bookmarkUsage=1&amp;ctid=4b1b908c-5582-4377-ba07-a36d65e34934&amp;fromEntryPoint=export&quot;"/>
    <we:property name="reportName" value="&quot;Real_Estate&quot;"/>
    <we:property name="reportState" value="&quot;CONNECTED&quot;"/>
    <we:property name="embedUrl" value="&quot;/reportEmbed?reportId=54de00ed-bb66-4b3d-8f79-43ffa4f24d40&amp;config=eyJjbHVzdGVyVXJsIjoiaHR0cHM6Ly9XQUJJLU5PUlRILUVVUk9QRS1JLVBSSU1BUlktcmVkaXJlY3QuYW5hbHlzaXMud2luZG93cy5uZXQiLCJlbWJlZEZlYXR1cmVzIjp7InVzYWdlTWV0cmljc1ZOZXh0Ijp0cnVlfX0%3D&amp;disableSensitivityBanner=true&quot;"/>
    <we:property name="pageName" value="&quot;f0a74305c3ea39197687&quot;"/>
    <we:property name="pageDisplayName" value="&quot;Page 1&quot;"/>
    <we:property name="datasetId" value="&quot;1f4b8fb7-0258-418d-ad36-c4fd04e5aa90&quot;"/>
    <we:property name="backgroundColor" value="&quot;#FFFFFF&quot;"/>
    <we:property name="bookmark" value="&quot;H4sIAAAAAAAAA+1Y32/TMBD+V1BeeKmQG+fn3tYCT4AmhnhBVXWxL23AjYPjjJWp/ztnJxsMOgpjGytMldr47nK+u+/L+dKzQFZto2D9ClYYHAQTrT+swHx4NA5GQd3L0iTMOQ9zMQ4xyrMUeSxIqxtb6boNDs4CC2aB9m3VdqCcIxK+m40CUOoIFm5VgmpxFDRoWl2Dqj5jb0wqazrcjAI8bZQ24FweW7Do3J6QOa0phPETTjuCsNUJHqOwvbRkkEacxYIj8Hycp0mWklnbG/jItpo41377qa4tVDVt42RRFEdC5gVjnGeJTDEE8D4qZQeTYv3stDGUHeW8blxxDuUJ1AJl4FMw2PYRnwWHi4XBBdhh+eyScqpVt9oiP9adEfgaS6+qbWXXtMdSFnMyAoXzUoFtgw0V7MhoKqfXD7rGVAK97nlXDzVibrnUn6YGqajSCUYXsU9JtNB0F6gfwr/ZCFdU6GXwYywzkrRVvVADH75C86YPURE60yUY6whXvCdkHQ50lzYSzWTtoXhamXNOjEe3WunzPDazczaS8v03fBtK2sd1O3vPNk4hoggZQEKfMo9ZJKFMdpL17gC3+lO9Be/RHj83O7lKpVcoX0Lzi1wNv+fqvUn9b9B7YEzPbibjMctlykQUSp6EopDpQyu+kQidcO53vQbFhepaAgDlBMzvtOUHql8FwdDNaagqpcxiiCIoixRiDO9RN/cBr7REdR3SwPBcHitCwAxGl3jjnCKIMhYJL3kC2TjleVaI+1aC6z42rc/8Us7BCmlmdhcSLPicmn63Cns9ldv9ok/5LHhRURl6329Bdc7t4wm0lXjs5hFPpCuY7M3bO+ExxxgwTlieRhAXuRzzdA+mkv8Vv0tHbhhGIMK8LCRdSAmJ4Luhezhyb5N2F6dtH87DgXsjROeJKNKsyNK4pLd9+k7Y7oNm/4i+m11g5D/AJieiiYHRq0LBYmpdKdLJU+4HpKXS2syBUJu3H1f3s3v92fAndd3Zfelcu+D4ay8L5+XvO1iWQshZhoKxiCOLUDLpfP4UCIunttCn3w/e3uG2sUZ3tm1A4BHUuGW8IcZBLVHuGHH8H78XA85m8wXPbUqLcBYAAA==&quot;"/>
    <we:property name="initialStateBookmark" value="&quot;H4sIAAAAAAAAA+1Y3XPTOBD/Vxi98JJhFMufvLW53gsUOpThhelk1tI6NSiWkeXS0Mn/zkp2uCsEwvVaaO46mUms3fV+/X6W1rliqu5aDasXsET2lB0a834J9v2jKZuwZpS9fPns+ODVs/mLg+MjEpvW1abp2NMr5sAu0L2pux6090DCt2cTBlqfwMKvKtAdTliLtjMN6PoTDsakcrbH9YThZauNBe/y1IFD7/aCzGlNsadPBEUE6eoLPEXpBmnFIYsFT6RAEMW0yNI8I7NuMAiZbTXxrkP4mWkc1A2F8bI4TmKpipJzIfJUZRgBBB+1dqNJuTq6bC1VRzWvWt+VA3UBjUTFQgkWuyHjK3awWFhcgBuXR9eUM6P75Rb5qemtxFdYBVXjareiGOeqnJMRaJxXGlzH1tSwE2uonUE/6lpbSwy6P/tm7BH3y3PzcWaRmqq8YPIl9xmJFobuAv1N+reb4ZIafc6+zeWMJF3dLPTIh7+geT2kqAmd2TlY5wlXviNkPQ50l7EK7eEqQPFHbTecmE7utNObOtZnGzaS8t3f+Da2dMjrbmKfrb1CxjFygJQ+VZHwWEGV7iTrrwPcmY/NFrwne/zc7OQqtV6jOob2J7kafc3Ve1P676D3yJiB3VwlU16ojMs4UiKNZKmyh634VjL0wnmIegOKS913BACqQ7D/ZFt+oPr3IBh38wxFpVSeQBxDVWaQYHSPdvOQ8NIo1DchDYzP5akmBOxodI033imCrBKZikqkkE8zUeSlvG8tuOlj04XKr9XMlkgzs79Q4CDU1A7Rahz01G7/i6HkK/a8pjYMvt+A7r3bx4fQ1fKxn0cCkb7D5GDe/RIeC0wAk5QXWQxJWaipyPZgKvm/4nftyI2iGGRUVKWiC6UglWI3dA9H7l3S7stpO6TzcODeCtFFKsssL/Msqehtn75Tvvug2T+i72YXWPUfYJMX0cTA6VWh5AltXRnSyVPtB6SVNsbOgVCbdx+W93P3+nfDnzJN7/Zl59oFx297Wdi0f9jB8gwiwXOUnMcCeYyKK+/zh0A4vHSlufx68A4Ot401pnddCxJPoMEt4w0xDhqFaseI4//dZSEGJVOXetdItLEfSl1/BgGm7amYFgAA&quot;"/>
    <we:property name="isFiltersActionButtonVisible" value="true"/>
    <we:property name="isVisualContainerHeaderHidden" value="false"/>
    <we:property name="reportEmbeddedTime" value="&quot;2025-02-03T01:17:52.754Z&quot;"/>
    <we:property name="creatorTenantId" value="&quot;4b1b908c-5582-4377-ba07-a36d65e34934&quot;"/>
    <we:property name="creatorUserId" value="&quot;1003000095ADA45A&quot;"/>
    <we:property name="creatorSessionId" value="&quot;1312aad1-f723-45b5-9d07-78c2d578456d&quot;"/>
    <we:property name="artifactViewState" value="&quot;live&quot;"/>
  </we:properties>
  <we:bindings/>
  <we:snapshot xmlns:r="http://schemas.openxmlformats.org/officeDocument/2006/relationships"/>
</we:webextension>
</file>

<file path=ppt/webextensions/webextension10.xml><?xml version="1.0" encoding="utf-8"?>
<we:webextension xmlns:we="http://schemas.microsoft.com/office/webextensions/webextension/2010/11" id="{ADA72C3F-E278-4D0B-BFAC-36D8841518B0}">
  <we:reference id="wa200003233" version="2.0.0.3" store="en-GB" storeType="OMEX"/>
  <we:alternateReferences>
    <we:reference id="WA200003233" version="2.0.0.3" store="" storeType="OMEX"/>
  </we:alternateReferences>
  <we:properties>
    <we:property name="artifactName" value="&quot;Sum of resale price by month&quot;"/>
    <we:property name="artifactViewState" value="&quot;live&quot;"/>
    <we:property name="backgroundColor" value="&quot;#FFF&quot;"/>
    <we:property name="bookmark" value="&quot;H4sIAAAAAAAAA+1Y32/TMBD+V1BeeKmQG+cnb1uBJ0ATQ7ygqbrYlzbgxsFxxsrU/52zkw0G3TIGYytMldrk7mLfffed79LTQFZto2D9GlYYPA32tf64AvPx0TSYBHUv41ECkPAYMuBFmmcphkBa3dhK123w9DSwYBZo31VtB8otRML3R5MAlDqAhbsrQbU4CRo0ra5BVV+wNyaVNR1uJgGeNEobcEseWrDolj0mc7onF6ZPOO0IwlbHeIjC9tKSQRpxFguOwPNpniZZSmZtb+A922rilvbbz3RtoappGyeLojgSMi8Y4zxLpAsT/BqVsoNJsX5+0hiKjmJeNw6cPXkMtUAZ+BAMtr3Hp8HeYmFwAXa4fX5BOdOqW22RH+rOCHyDpVfVtrJr2mMpizkZgcJ5qcC2wYYAOzCa4PT6QdeYSqDXvejqASPmbpf688wggSqdYHLu+4xEC01PgfrJ/T/r4YqAXgY/+3JEkraqF2rgw7fUvO1dVJSd2RKMdYQrPlBmXR7oKW0kmv21T8WzypxxYjq5VaTP4tgcnbGRlB++49sAae/X7ex9tHEKEUXIqCzpU+YxiySUyShZ/17Crf5cb8n3ZIfrZpSrBL1C+Qqaa3I1/JGr9yb0u6D3wBiH8tCS3OMrLR20y0pKdGrSMhlPWS5TJqJQ8iQUhUwfjuk/4qETzv2uN6C/UF1LCUC5D+ZXjuyHMrgsBeO1IFLkpZRZDFEEZZFCjOE96gI+GOe2ugmhYKjZQ0XZMYPRD5y6Gh4EUcYi4SVPIJumPM8Kcd/guWm5tR6VC3gEK6Q53F1IsOBjavrdKmy/QXTqg3K/LyuCoV/7HajOLft4H9pKPHb4+VHjkgrw5u2d859jDBgnLE8jiItcTnm6A1PQ/5rba7f4MIxAhHlZSLqQEhLBx9P60OJvk5Ln3b1356HB33oR8EQUaVZkaVwKmdN3wsab1+4VwTjzwMh/gmlXp5smFEavNAWL6chLkbpZuRvpLpXWZg6U0Xn7aXU/T73fG0Slrju7KyfeWDru7KXmDP7xky9LIeQsQ8FYxJFFKJl0plcmyeKJLfTJr7wg+M22jVi6s20DAg+gxi2jFjEVaolyZNzyf3r3EZGnVaHG5jP3V/j5cLbZfAXonC1rnBcAAA==&quot;"/>
    <we:property name="creatorSessionId" value="&quot;1143119e-ba22-43b4-87b1-b44df518354f&quot;"/>
    <we:property name="creatorTenantId" value="&quot;4b1b908c-5582-4377-ba07-a36d65e34934&quot;"/>
    <we:property name="creatorUserId" value="&quot;1003000095ADA45A&quot;"/>
    <we:property name="datasetId" value="&quot;1f4b8fb7-0258-418d-ad36-c4fd04e5aa90&quot;"/>
    <we:property name="embedUrl" value="&quot;/reportEmbed?reportId=54de00ed-bb66-4b3d-8f79-43ffa4f24d40&amp;config=eyJjbHVzdGVyVXJsIjoiaHR0cHM6Ly9XQUJJLU5PUlRILUVVUk9QRS1JLVBSSU1BUlktcmVkaXJlY3QuYW5hbHlzaXMud2luZG93cy5uZXQiLCJlbWJlZEZlYXR1cmVzIjp7InVzYWdlTWV0cmljc1ZOZXh0Ijp0cnVlfX0%3D&amp;disableSensitivityBanner=true&quot;"/>
    <we:property name="initialStateBookmark" value="&quot;H4sIAAAAAAAAA+1YW2/bOgz+K4Nf9hIMiuXr3tqcnpetW7EOfRmKgJboxJtiebLcNSvy30fJbnfL6q1nXZudIkBik7RIfvwo0bkIZNU2CtYvYIXB02Bf63crMO8eTYNJUA+yly+fHe69ejZ/sXd4QGLd2ErXbfD0IrBgFmhPqrYD5VYg4ZvTSQBKHcHC3ZWgWpwEDZpW16Cqj9gbk8qaDjeTAM8bpQ24JY8tWHTLnpE53ZPv6RNOHkHY6gyPUdheWjJII85iwRF4Ps3TJEvJrO0NfGRbTdzS3v1M1xaqmtw4WRTFkZB5wRjnWSJTDAH8GpWyg0mxPjhvDGVHOa8bh8qePINaoAx8CgbbPuKLYG+xMLgAO9wefKWcadWttsiPdWcEvsLSq2pb2TX5WMpiTkagcF4qsG2wIcCOjCY4vX7QNaYS6HX/dvWAEXO3S/1hZpBAlU4wuYp9RqKFpqdAfRf+741wRUAvg+9jOSVJW9ULNfDhc2le9yEqqs5sCcY6whVvqbKuDvSUNhLN/tqX4p/KXHJiOrlVpC/z2JxespGUb7/g2wBpH9ft+D7dOIWIImQACX3KPGaRhDIZJeufK7jVH+ot9Z7scN+McpWgVygPoflJrobfcvXepH4X9B4Y41AeziL3+EpLB+2ykhKdmrRMxlOWy5SJKJQ8CUUh04dt+rdE6IRz7/UG9Beqa6kAKPfB/MqW/dAGPyrBeC+IFHkpZRZDFEFZpBBjeI9OAZ+MC1vdhFAw9OyxouqYwegbTl0PD4IoY5HwkieQTVOeZ4W4b/DctN1aj8pXeAQrpDncXUiw4HNqem8Vtp8huvBJud/nFcHQr30CqnPLPt6HthKPHX5+1PhBB3jz9s75zzEGjBOWpxHERS6nPN2BKej/WtufPuLDMAIR5mUh6UJKSAQfL+vDEX+blLw63ftwHg74W28CnogizYosjUshc/pO2PjhtXtNMM48MPKvYNr15aYJhdErTcFi2vJSpNOs3I1yl0prMweq6Lx9v7qfu95/G0Slrju7KzveWDnu7KXmEv7xnS9LIeQsQ8FYxJFFKJl0ptcWyeK5LfT5r7wgeGfbRizd2bYBgUdQ45ZRi5gKtUQ5Mm75P737jCjSqlBj85n7K/xqONtsPgHwNaDelRcAAA==&quot;"/>
    <we:property name="isFiltersActionButtonVisible" value="true"/>
    <we:property name="isVisualContainerHeaderHidden" value="false"/>
    <we:property name="pageDisplayName" value="&quot;Page 1&quot;"/>
    <we:property name="pageName" value="&quot;f0a74305c3ea39197687&quot;"/>
    <we:property name="reportEmbeddedTime" value="&quot;2025-01-26T07:39:10.904Z&quot;"/>
    <we:property name="reportName" value="&quot;Real_Estate&quot;"/>
    <we:property name="reportState" value="&quot;CONNECTED&quot;"/>
    <we:property name="reportUrl" value="&quot;/groups/me/reports/54de00ed-bb66-4b3d-8f79-43ffa4f24d40/f0a74305c3ea39197687?ctid=4b1b908c-5582-4377-ba07-a36d65e34934&amp;pbi_source=shareVisual&amp;visual=4454cd9b003386d7e2aa&amp;height=190.00&amp;width=392.00&amp;bookmarkGuid=b803869d-b325-4d7c-9169-0c48ba95d187&amp;fromEntryPoint=sharevisual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6532C71-CAC4-4E34-B8CF-3B47DB81DB62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groups/me/reports/54de00ed-bb66-4b3d-8f79-43ffa4f24d40/7cf48e787c9d0a71b542?bookmarkGuid=cd8d485e-9a40-4307-8e09-7995f5c78fef&amp;bookmarkUsage=1&amp;ctid=4b1b908c-5582-4377-ba07-a36d65e34934&amp;fromEntryPoint=export&quot;"/>
    <we:property name="reportName" value="&quot;Real_Estate&quot;"/>
    <we:property name="reportState" value="&quot;CONNECTED&quot;"/>
    <we:property name="embedUrl" value="&quot;/reportEmbed?reportId=54de00ed-bb66-4b3d-8f79-43ffa4f24d40&amp;config=eyJjbHVzdGVyVXJsIjoiaHR0cHM6Ly9XQUJJLU5PUlRILUVVUk9QRS1JLVBSSU1BUlktcmVkaXJlY3QuYW5hbHlzaXMud2luZG93cy5uZXQiLCJlbWJlZEZlYXR1cmVzIjp7InVzYWdlTWV0cmljc1ZOZXh0Ijp0cnVlfX0%3D&amp;disableSensitivityBanner=true&quot;"/>
    <we:property name="pageName" value="&quot;7cf48e787c9d0a71b542&quot;"/>
    <we:property name="pageDisplayName" value="&quot;Page 2&quot;"/>
    <we:property name="datasetId" value="&quot;1f4b8fb7-0258-418d-ad36-c4fd04e5aa90&quot;"/>
    <we:property name="backgroundColor" value="&quot;#FFFFFF&quot;"/>
    <we:property name="bookmark" value="&quot;H4sIAAAAAAAAA81WTW/bMAz9K4PPwSBZVmz31mbZaRiKddhlKAJaolO3iuXJcpasyH8fJadbv7YMBbr2FIlkyEe+R0PXiW76zsD2I6wwOUpOrL1agbt6w5NJ0o42WedcoJQ543qKHIGnGXlt5xvb9snRdeLBLdF/afoBTEhExq/nkwSMOYVluNVgepwkHbretmCaHzgGk8u7AXeTBDedsQ5CyjMPHkPaNYXTnSDwt4IqgvLNGs9Q+dGaqzorMC9yVWoGOa9kllJYPwZEZI+GkL1ujKfs4Vht55vOEeLrm4a5LDMhsazLrK6rFNMCQ8N+2wXvjNAtrWsUmCTidtiPMK+TmTXDKp7md+xndnAKP2EdXa1v/JYyXehqQUFgcFEb8H2yo0GcOktjiv5gXKysRhM9F/b7zCFV18mR3E1+wZ1mMtcilzrTAsoqTVM+fTG4sepDtOdkWUfKZ7b10LT74XOmRClr4HUB00ygYEUe7H3TLs1eJFEK8fR5bAkivyeD9wSXhFhdEuMh3S4ULjJeCJ3lTE4LVpaaF7X6M+X/fUqVserqwYRY4PM1CewFAT0qodt4jvUaWkXW+2COl0uHS/D76/xZkVrrFkDwFv23VfS+H9r9l4k9RB8W4K+i9lAZnG/u6pkuTqM72UatvmvczbePT565u1vCIOzkzQspyqlkglVMIOec5enBTfW48ZXdPLKkJcsxUypLK14AAlNlfnBJXwPve19H24CHWX91S31QhsoMPTGAegQ1uwDn/1GT6X1Nvhpaduc3jwf6y+Wt58GelbGVZ6ThPIqeCz0tpUgLkeEU6UUFAp6+Qgx0JplSshCVLAuWpQKfmi0m/G1JVkgPunCwg+87UHgKLcYhdWOHDcY40jG0Okgrnl34/dCQfsbSX8AMoWp8/iWxTJjE7ifIc/RNdgoAAA==&quot;"/>
    <we:property name="initialStateBookmark" value="&quot;H4sIAAAAAAAAA81WTW/bMAz9K4POwSBbdmz3lmbZpesH2qGXIQhoiU7dKpYny1myIP99tJxu/dpSFOjak6VHmnwiHwVtmCqbWsP6BBbIDtihMTcLsDcfAjZg1Q47PT06Hp0fzU5GxxOCTe1KUzXsYMMc2Dm6y7JpQXcRCPw2HTDQ+gzm3a4A3eCA1WgbU4Euf2LvTCZnW9wOGK5qbSx0IS8cOOzCLsmd9pQ7+CgoI0hXLvECpevRRBZRikmayExxSII8jkJya3oHz+xJF8KLUjuK3i3z9WRVW2K8uT1pEGeRiDErsqgo8hDDFCOK69Z1Zx0Tu7mxpQTNPG+LTU9zw8ZGtwu/mtzDL0xrJZ5j4U2VK92aIl2pfEZOoHFWaHAN21IhzqyhMnl7B84WRqH2livzY2yRsit2EG8Hv+kOozhRIolVpARkeRiGwfDN6Pqsj9lOCVn6lo9N5aCsdsUPuBRZXEBQpDCMBAqeJh3elNVc70TipeBXX/sjge/vYesc0SUh5tfU8S7ctkucRkEqVJTweJjyLFNBWsi/t/y/VynXRt48qhDv+vmeBPaGhJ6U0F0+I7WEShL6kMxoPrc4B7fbTl6VqTF2BkRv1nxfeOvnttrdTPwx+24A/ilqB7nGyeq+nmljFdrDtdfqp9Le3n3B4JVPd0cYxJ2sSRqLbBhzwXMuMAgCnoR7J9XhyuVm9cSQZjzBSMoozIMUELjMkr1D+h76vrPVNA24v+vvbqj3ylDqtqEOoOpJja/AumdqMnyoyXfTlu309vFAv1zfeR7sutIf5RXbMPWiD4QaZrEIUxHhEDGOQcDLR4iDimIuZZyKPM5SHoUCXxrNB/yDsAXSg65bmNY1NUg8gwp9ker+hCV6P9IxVKqTll/b7vulJP30qS9Btz4rvfGYz0FkSrrnnunfF277C1aQgAyeCgAA&quot;"/>
    <we:property name="isFiltersActionButtonVisible" value="true"/>
    <we:property name="isVisualContainerHeaderHidden" value="false"/>
    <we:property name="reportEmbeddedTime" value="&quot;2025-02-03T01:19:50.568Z&quot;"/>
    <we:property name="creatorTenantId" value="&quot;4b1b908c-5582-4377-ba07-a36d65e34934&quot;"/>
    <we:property name="creatorUserId" value="&quot;1003000095ADA45A&quot;"/>
    <we:property name="creatorSessionId" value="&quot;0e74bfd0-331f-425f-8a0b-6131a2a00c47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E1F2187-24FA-4531-8834-F54F8BA09803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groups/me/reports/54de00ed-bb66-4b3d-8f79-43ffa4f24d40/f0a74305c3ea39197687?ctid=4b1b908c-5582-4377-ba07-a36d65e34934&amp;pbi_source=shareVisual&amp;visual=3e5ae560974a5b9d1376&amp;height=200.00&amp;width=292.00&amp;bookmarkGuid=14451915-459a-4451-932a-bb7559ae82d3&amp;fromEntryPoint=sharevisual&quot;"/>
    <we:property name="artifactName" value="&quot;Slicer&quot;"/>
    <we:property name="reportName" value="&quot;Real_Estate&quot;"/>
    <we:property name="reportState" value="&quot;CONNECTED&quot;"/>
    <we:property name="embedUrl" value="&quot;/reportEmbed?reportId=54de00ed-bb66-4b3d-8f79-43ffa4f24d40&amp;config=eyJjbHVzdGVyVXJsIjoiaHR0cHM6Ly9XQUJJLU5PUlRILUVVUk9QRS1JLVBSSU1BUlktcmVkaXJlY3QuYW5hbHlzaXMud2luZG93cy5uZXQiLCJlbWJlZEZlYXR1cmVzIjp7InVzYWdlTWV0cmljc1ZOZXh0Ijp0cnVlfX0%3D&amp;disableSensitivityBanner=true&quot;"/>
    <we:property name="pageName" value="&quot;f0a74305c3ea39197687&quot;"/>
    <we:property name="pageDisplayName" value="&quot;Page 1&quot;"/>
    <we:property name="datasetId" value="&quot;1f4b8fb7-0258-418d-ad36-c4fd04e5aa90&quot;"/>
    <we:property name="backgroundColor" value="&quot;#99E3DD&quot;"/>
    <we:property name="bookmark" value="&quot;H4sIAAAAAAAAA+1Y32/TMBD+V1BeeKmQG+cnb1uBJ0ATQ7ygqbrYlzbgxsFxxsrU/51zkg22dcs2NtZCVamN7y723XeffeeeerKoKwXL97BA76W3r/XXBZivz8beyCs72Vj4/jhOGUvHPGaJn3FISasrW+iy9l6eehbMDO2nom5AuYlI+Plo5IFSBzBzoxxUjSOvQlPrElTxAztjUlnT4Grk4UmltAE35aEFi27aYzKnsXPhBacVQdjiGA9R2E6aM4gDzkLBEXg6TuMoicms7gxaz9aauKnb5Se6tFCUtIyTBUEYCJlmjHGeRDJGH6Cdo1C2N8mWr08qQ9FRzMvKgbMnj6EUKL02BIN15/GptzebGZyB7YevLygnWjWLNfJD3RiBHzBvVaUt7JLWmMtsSkagcJorsLW3IsAOjCY4W32vq0whsNW9acoeI+aGc/19YpBAlU4wOvd9QqKZprdAXXH/YT1cENBz76ovRySpi3Kmej78Ss3HzkVF2ZnMwVhHuOwLZdblgd7SRqLZX7apeFWYM06MR4+K9Fkcq6MzNpLyy2986yHt/HqctR1m/aZ17y+0dEDNCymxdK6NPBEEyAAi+uRpyAIJeTRI5L9HBqu/l2u4MNriPTXIY4JeoXwH1S157F/m8caE/hTU7xkzzHwmwzFLZcxE4Ese+SKT8e4IfxAPnXDarnoP+gvV1JQAlPtg7nKc77bBdSm4RRWIkedSJiEEAeRZDCH6G1QF2mCc2+o+hIJ+zx4qyo7pjS5x6mZ4EEQeiojnPIJkHPM0ycSmwXPf7Va3qFzAw1sg9ejuQYKFNqaqW63A+hdEp21Q7vdtQTB0c38C1bhpn+9DXYjnDj9HwNU1O6A1r5+c/xxDwDBiaRxAmKWSLi9b0AX9r7k9L/FO7vsBCD/NM0kPUkIk+HDqdmX8MWl3XsE7d3ZF/NF7WR6JLE6yJA5zIVP6jthwgdq+TTDMPDDyn2DazemmLoTRtSVjIR15MVLFyrcj3bnS2kyBMjqtvy0289T7s2ZT6rKx23LiDaXjyS4uZ/APn3xJDD5nCQrGAo4sQMmkM70xSRZPbKZP7nIJaBdb10bpxtYVCDyAEte0U8RUKCXKgZaq/dO7i4g8LTI11IO5v8LPG7DV6ieQQGGonBcAAA==&quot;"/>
    <we:property name="initialStateBookmark" value="&quot;H4sIAAAAAAAAA+1Y32/TMBD+V1BeeKmQG+fn3rYyXsZgYmgvaKou9qUNc+PgOGNl6v/OOck2NsoCg7EVpkppfL747r777Lvk3JNFXSlYvoEFelvejtYnCzAnz8beyCt72du3e/vb7/amb7b3d0msK1vosva2zj0LZob2qKgbUG4FEn44Hnmg1AHM3CgHVePIq9DUugRVfMFOmaasaXA18vCsUtqAW/LQgkW37Cmp05hsj19wsgjCFqd4iMJ20pxBHHAWCo7A03EaR0lManWn0Hq2VsUt3Zqf6NJCUZIZJwuCMBAyzRjjPIlkjD5Au0ahbK+SLXfPKkPRUczLyqGyLU+hFCi9NgSDdefxubc9mxmcge2Hu9cmJ1o1izXyQ90Yge8wb6dKW9gl2ZjLbEpKoHCaK7C1tyLADowmONv5fq4yhcB27lVT9hgxN5zrzxODBKp0gtGl7xMSzTQ9Beo79/+shwsCeu5978sxSeqinKmeD1eped+5qCg7kzkY6wiXfaTMujzQU9pINDvLNhUvC3PBifHoXpG+iGN1fMFGmvz4Dd96SDu/7se2w6zfre75hZYOqHkhJZbOtZEnggAZQES/PA1ZICGPBon898hg9edyDRdGG7ynBnlM0CuU+1D9JI/9mzx+NKE/BPV7xgwzn8lwzFIZMxH4kke+yGT8dIT/EQ+dcNpavQP9hWpqSgDKHTC/cpw/bYMfpeAnqkCMPJcyCSEIIM9iCNF/RFWgDca5re5CKOj37KGi7Jhe6QanbocHQeShiHjOI0jGMU+TTDw2eO663eoWlWt4eAukHt3dSLDQxlR11gqsryA6b4Ny/68LgqFb+whU45Z9vgN1IZ47/BwBVz/YAa16/eD85xgChhFL4wDCLJVjHm9AF/S/5vayxDu57wcg/DTPJN1ICZHgw6l7KuP3SbvLCt6581TE772X5ZHI4iRL4jAXMqVrxIYL1OZtgmHmgZH/BNNuTzd1IYxeWzIW0pEXI1WsfDPSnSutzRQoo9P60+Jxnnq/12xKXTZ2U068oXQ82IvLBfzDJ18Sg89ZgoKxgCMLUDLpVG9NksUzm+mzX3kJaI2ta6N0Y+sKBB5AiWvaKWIqlBLlQEvVfvTuIiJPi0wN9WDuU/hlA7ZafQUV1Et+lRcAAA==&quot;"/>
    <we:property name="isFiltersActionButtonVisible" value="true"/>
    <we:property name="isVisualContainerHeaderHidden" value="false"/>
    <we:property name="reportEmbeddedTime" value="&quot;2025-01-26T07:22:31.229Z&quot;"/>
    <we:property name="creatorTenantId" value="&quot;4b1b908c-5582-4377-ba07-a36d65e34934&quot;"/>
    <we:property name="creatorUserId" value="&quot;1003000095ADA45A&quot;"/>
    <we:property name="creatorSessionId" value="&quot;41588842-ce2f-4f27-99e4-be9f1319a3b5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364E968-96C6-4309-AC12-57F76F4A4CED}">
  <we:reference id="wa200003233" version="2.0.0.3" store="en-GB" storeType="OMEX"/>
  <we:alternateReferences>
    <we:reference id="WA200003233" version="2.0.0.3" store="" storeType="OMEX"/>
  </we:alternateReferences>
  <we:properties>
    <we:property name="artifactName" value="&quot;Flat Model&quot;"/>
    <we:property name="artifactViewState" value="&quot;live&quot;"/>
    <we:property name="backgroundColor" value="&quot;#FFF&quot;"/>
    <we:property name="bookmark" value="&quot;H4sIAAAAAAAAA+1Y3W/TMBD/V1BeeKmQE+eTN1bgCdDE0F7QVF3sS5vNjYPjbCtT/3fOSTYY65YxGFthrdTGd5f7/Nl3yZkny6ZWsPoAS/ReejtaHy3BHD3zvYlX9TThMxEHPGWRZBx8YPQhrq5tqavGe3nmWTBztPtl04Jyioj4+WDigVK7MHerAlSDE69G0+gKVPkVe2FiWdPieuLhaa20Aadyz4JFp/aYxGlNLvgvOFkEYctj3ENhe2rBIAk5iwRH4JmfJXGakFjTC3SebRRxqjvzU11ZKCsy42hhGIVCZjljnKexTDAA6HSUyg4i+erNaW0oOop5VbvkvJLHUAmUXheCwab3+Mx7NZ8bnIMdlm8uMadatcsN9D3dGoEfsehYlS3timwsZD4jIVA4KxTYxltTwnaNpnR2/IFXm1Jgx3vbVkOOmFsu9MnUICVVOsLkwvcpkeaa7gJ1xf0/6+GSEr3wrvpyQJSmrOZqwMP30nzqXVRUnekCjHWAyw+psq4OdJc2Es3OqivF69KcY8Kf3Gumz+NYH5yjkZiHP+BtSGnv1/3YdjkbNq27f6mlS9SilBIr59rEE2GIDCCmb5FFLJRQxKNA/ntgsPqk2oCFyRbvqVEcU+oVyvdQ3xLHwc84fjShPwT0B8SMI5/JyGeZTJgIA8njQOQyeTrC/4iHjjjrrN4B/kK1DRUA5Q6YXznOn7bBdSW4RRdIkBdSphGEIRR5AhEGj6gLdME4t9VdAAXDnt1TVB0zCF3ClFOKIIpIxLzgMaR+wrM0F48tBXfdUk0X+aWYvSXSHO4uJFjoYqp7ayU231Fy1gXl/t+VlIZe9z6o1ql9vgNNKZ47CDmQra9BeSfePDjGOUaAUcyyJIQoz6TPky2YdP7X2t66jQdBCCLIilzShZQQCz5e1qc2fp+QvOjgvTtPTfzeNwGPRZ6keZpEhZAZ/cZsvHlt3yYYRx4Y+U8g7eZy04TC6LElZxEdeQlSNyu2o9yF0trMgCo6a74sH+ep93vDptRVa7flxBsrx4M9uJynf/zkSxMIOEtRMBZyZCFKJp3ojUWyeGpzffpzhW6y1BnbNGLp1jY1CNyFCjeMWoRUqCTKkXGre+ndR0Selrkam8/cq/CL4Wy9/gahbzSRnBcAAA==&quot;"/>
    <we:property name="creatorSessionId" value="&quot;4b6b60f0-8038-47cf-bf2c-7c4d07dfc207&quot;"/>
    <we:property name="creatorTenantId" value="&quot;4b1b908c-5582-4377-ba07-a36d65e34934&quot;"/>
    <we:property name="creatorUserId" value="&quot;1003000095ADA45A&quot;"/>
    <we:property name="datasetId" value="&quot;1f4b8fb7-0258-418d-ad36-c4fd04e5aa90&quot;"/>
    <we:property name="embedUrl" value="&quot;/reportEmbed?reportId=54de00ed-bb66-4b3d-8f79-43ffa4f24d40&amp;config=eyJjbHVzdGVyVXJsIjoiaHR0cHM6Ly9XQUJJLU5PUlRILUVVUk9QRS1JLVBSSU1BUlktcmVkaXJlY3QuYW5hbHlzaXMud2luZG93cy5uZXQiLCJlbWJlZEZlYXR1cmVzIjp7InVzYWdlTWV0cmljc1ZOZXh0Ijp0cnVlfX0%3D&amp;disableSensitivityBanner=true&quot;"/>
    <we:property name="initialStateBookmark" value="&quot;H4sIAAAAAAAAA+1Y3VPTQBD/V5y8+NJxrrl88gYVXxRlxOHFYTqbu00bvebi5YJUpv+7e0kA0UIQQagynWmTvc1+/X53u+mpJ4u6UrB8Cwv0trwdrT8vwHx+NvZGXtnL3r17vbf9/vX07fbeLol1ZQtd1t7WqWfBzNAeFnUDylkg4cejkQdK7cPM3eWgahx5FZpal6CKb9gp05I1Da5GHp5UShtwJg8sWHRmj0md7sn3+AUnjyBscYwHKGwnzRnEAWeh4Ag8HadxlMSkVncKbWRrVZzp1v1ElxaKktw4WRCEgZBpxhjnSSRj9AFaG4WyvUq23D2pDGVHOS8rV5VteQylQOm1KRisu4hPve3ZzOAMbH+7e2lxolWzWCM/0I0R+B7zdqm0hV2Sj7nMpqQECqe5Alt7KyrYvtFUzna9X6tMIbBde9WUfY2Yu53rrxODVFTpBKPz2Cckmml6CtQv4d9thAsq9Nz7NZYjktRFOVM9Hy6g+dCFqAidyRyMdYTLPhGyDgd6ShuJZmfZQvGyMGecGI/utdJneayOzthIi59+4Ftf0i6u+/HtatbvVvf8QktXqHkhJZYutJEnggAZQESfPA1ZICGPBon898hg9ddyDRdGG7ynBnlMpVco96C6IY/9n3n8aFJ/COr3jBlmPpPhmKUyZiLwJY98kcn46Qi/kwidcNp6vQX9hWpqAgDlDpjfOc6ftsFVENygC8TIcymTEIIA8iyGEP1H1AXaZFzY6jaEgn7PHihCx/RKlzjljCKIPBQRz3kEyTjmaZKJx1aC226pus38Us7eAmkOdxcSLLQ5VZ23AusLlpy2SbnfNwWVobN9CKpxZp/vQF2I545CjmSrK1jeqtcPznGOIWAYsTQOIMxSOebxBkw6/yu2N27jvh+A8NM8k3QhJUSCD8P61Mbvk5LnHbwL56mJ3/sm4JHI4iRL4jAXMqXviA03r83bBMPMAyP/CaZdDzdNKIxeWzIW0pEXI3WzfDPgzpXWZgqE6LT+snicp96fDZtSl43dlBNvCI4He3E5K//wyZfE4HOWoGAs4MgClEw61WtBsnhiM33yM0LXeWqdrRuxdGPrCgTuQ4lrRi1iKpQS5cC41f7p3WVEkRaZGprP3F/h58PZavUdrb8QCZUXAAA=&quot;"/>
    <we:property name="isFiltersActionButtonVisible" value="true"/>
    <we:property name="isVisualContainerHeaderHidden" value="false"/>
    <we:property name="pageDisplayName" value="&quot;Page 1&quot;"/>
    <we:property name="pageName" value="&quot;f0a74305c3ea39197687&quot;"/>
    <we:property name="reportEmbeddedTime" value="&quot;2025-01-26T07:25:13.972Z&quot;"/>
    <we:property name="reportName" value="&quot;Real_Estate&quot;"/>
    <we:property name="reportState" value="&quot;CONNECTED&quot;"/>
    <we:property name="reportUrl" value="&quot;/groups/me/reports/54de00ed-bb66-4b3d-8f79-43ffa4f24d40/f0a74305c3ea39197687?ctid=4b1b908c-5582-4377-ba07-a36d65e34934&amp;pbi_source=shareVisual&amp;visual=c7e3fdd85a44afb7a5e2&amp;height=190.00&amp;width=292.00&amp;bookmarkGuid=c455e646-1f6f-49a3-9014-5778863ffc8c&amp;fromEntryPoint=sharevisual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5FC26EAF-36CC-4502-B0DE-3717076D259A}">
  <we:reference id="wa200003233" version="2.0.0.3" store="en-GB" storeType="OMEX"/>
  <we:alternateReferences>
    <we:reference id="WA200003233" version="2.0.0.3" store="" storeType="OMEX"/>
  </we:alternateReferences>
  <we:properties>
    <we:property name="artifactName" value="&quot;Slicer&quot;"/>
    <we:property name="artifactViewState" value="&quot;live&quot;"/>
    <we:property name="backgroundColor" value="&quot;#AFB5B6&quot;"/>
    <we:property name="bookmark" value="&quot;H4sIAAAAAAAAA+1YUW/TMBD+KygvvFTIjZM44Y0VeAI0McQLmqqLfWkDbhwcZ6xM/e+ck2zAVpYxKKwwVWqTu4t99913vkvPAlU2tYb1K1hh8Dg4MObDCuyHB9NgElS9TE6FyOKQpZLFqKIkZoyR1tSuNFUTPD4LHNgFurdl04L2C5Hw3fEkAK0PYeHvCtANToIabWMq0OVn7I1J5WyLm0mAp7U2FvySRw4c+mVPyJzuyYXpI047gnTlCR6hdL20YCAizmLJEXg2zUSSCjJreoPOs60mfulu+5mpHJQVbeNlURRHUmU5Y5yniRIYAnRrlNoNJvn62WltKTqKeV17cJ6oE6gkqqALwWLTe3wWPFksLC7ADbfPvlPOjG5XW+RHprUSX2PRqSpXujXtsVT5nIxA47zQ4JpgQ4AdWkNwdvpBV9tSYqd73lYDRszfLs2nmUUCVXnB5ML3GYkWhp4CfcX93+vhioBeBld9OSZJU1YLPfDha2re9C5qys5sCdZ5wuXvKbM+D/SUsQrtwbpLxdPSnnNiOtkp0udxbI7P2UjK99/wbYC092s3e3vMhqL1z6+M8kAtS6Ww8q5NAhlFyAAS+hRZzCIFRTJK5D9HBmc+VVu4MNnjmhrlMUGvUb2E+oY8Di/z+M6E/jeoPzBmnPlMxVOWKcFkFCqehDJX4v4I/y0eeuG82/UW9Je6bSgBqA7A/sxxfl8GP0rBDbqAQF4olcYQRVDkAmIM71AX6ILxbuvbEAqGmj3SlB07GF3i1PXwIMgilgkveALpVPAszeVdg+e25dZ0qHyHR7BCmtH9hQIHXUx1v1uJzVeIzrqg/O+LkmDo134LuvXLPjyAppQPPX6egJsfVEBn3uyc/17JMQaME5aJCOI8U1Mu9mDS+V/zd+M2HoYRyDArckUXSkEi+Xha79v4Lil50cF7d+6b+M6LgCcyF2meiriQKqPvhI03qP0rgnHmgVX/BNOuTzdNIYxeW3IW05EnkLpZsR/pLrQxdg6U0XnzcXU3T71fGzaVqVq3LyfeWDr+2ovLOfzjJ18qIOQsRclYxJFFqJjyptcmyeGpy83pz7wEdJttG7FM65oaJB5ChVtGLWIqVArVyLjV/endR0Selrkem8/8X+EXw9lm8wU9q8RonBcAAA==&quot;"/>
    <we:property name="creatorSessionId" value="&quot;390ea123-a6bb-461f-90c8-fe3cbe3fb9ca&quot;"/>
    <we:property name="creatorTenantId" value="&quot;4b1b908c-5582-4377-ba07-a36d65e34934&quot;"/>
    <we:property name="creatorUserId" value="&quot;1003000095ADA45A&quot;"/>
    <we:property name="datasetId" value="&quot;1f4b8fb7-0258-418d-ad36-c4fd04e5aa90&quot;"/>
    <we:property name="embedUrl" value="&quot;/reportEmbed?reportId=54de00ed-bb66-4b3d-8f79-43ffa4f24d40&amp;config=eyJjbHVzdGVyVXJsIjoiaHR0cHM6Ly9XQUJJLU5PUlRILUVVUk9QRS1JLVBSSU1BUlktcmVkaXJlY3QuYW5hbHlzaXMud2luZG93cy5uZXQiLCJlbWJlZEZlYXR1cmVzIjp7InVzYWdlTWV0cmljc1ZOZXh0Ijp0cnVlfX0%3D&amp;disableSensitivityBanner=true&quot;"/>
    <we:property name="initialStateBookmark" value="&quot;H4sIAAAAAAAAA+1YS3PTMBD+K4wvXDKMYvnZWxvKBfoYyvTCdDJraZ0YFMvIcmno5L+zst2WR6hLIdBAJzOJvVprd7/9VrvOpSeLulKwPIQFejventbvF2DePxl7I6/sZUdHLw92X7+cHu4e7JNYV7bQZe3tXHoWzAztaVE3oNwOJHx7NvJAqWOYubscVI0jr0JT6xJU8Qk7ZVqypsHVyMOLSmkDbssTCxbdtuekTvdke/yMk0UQtjjHExS2k+YM4oCzUHAEno7TOEpiUqs7hdaztSpu69b8RJcWipLMOFkQhIGQacYY50kkY/QB2j0KZXuVbLl/URmKjmJeVg6VXXkOpUDptSEYrDuPL73d2czgDGx/u//V4kSrZrFGfqIbI/A15u1SaQu7JBtzmU1JCRROcwW29lYE2LHRBGe73q9VphDYrr1oyh4j5m7n+uPEIIEqnWB07fuERDNNT4H6zv3f6+GCgJ573/tyRpK6KGeq58NNat50LirKzmQOxjrCZe8osy4P9JQ2Es3esk3F88JccWI82ijSV3Gszq7YSIvvvuBbD2nn12ZsO8z6anXPL7R0QM0LKbF0ro08EQTIACL65GnIAgl5NEjkP0cGqz+Wa7gw2uKaGuQxQa9QHkB1Rx773/L4wYT+N6jfM2aY+UyGY5bKmInAlzzyRSbjxyP8t3johNPW6j3oL1RTUwJQ7oH5meP8sQx+lII7dIEYeS5lEkIQQJ7FEKL/gLpAG4xzW92HUNDX7Imi7Jhe6RtO3Q4PgshDEfGcR5CMY54mmXho8Ny33OoWla/w8BZIM7q7kGChjanqrBVY30B02Qblfl8VBEO39ymoxm37dA/qQjx1+DkCrn5QAa16vXH+u0WOIWAYsTQOIMxSOebxFkw6/2v+7tzGfT8A4ad5JulCSogEH07rYxvfJCWvO3jnzmMT33gR8EhkcZIlcZgLmdJ3xIYb1PYVwTDzwMh/gmm3p5umEEavLRkL6ciLkbpZvh3pzpXWZgqU0Wn9YfEwT71fGzalLhu7LSfeUDr+2ovLFfzDJ18Sg89ZgoKxgCMLUDLpVG9NksULm+mLn3kJaI2tG7F0Y+sKBB5DiWtGLWIqlBLlwLjV/undRUSeFpkams/cX+HXw9lq9RkQSmCElRcAAA==&quot;"/>
    <we:property name="isFiltersActionButtonVisible" value="true"/>
    <we:property name="isVisualContainerHeaderHidden" value="false"/>
    <we:property name="pageDisplayName" value="&quot;Page 1&quot;"/>
    <we:property name="pageName" value="&quot;f0a74305c3ea39197687&quot;"/>
    <we:property name="reportEmbeddedTime" value="&quot;2025-01-26T07:25:56.615Z&quot;"/>
    <we:property name="reportName" value="&quot;Real_Estate&quot;"/>
    <we:property name="reportState" value="&quot;CONNECTED&quot;"/>
    <we:property name="reportUrl" value="&quot;/groups/me/reports/54de00ed-bb66-4b3d-8f79-43ffa4f24d40/f0a74305c3ea39197687?ctid=4b1b908c-5582-4377-ba07-a36d65e34934&amp;pbi_source=shareVisual&amp;visual=eacf5c63f36a817398bc&amp;height=186.00&amp;width=270.00&amp;bookmarkGuid=ac36dd42-4d6b-4e3a-93e9-901cec79ac5f&amp;fromEntryPoint=sharevisual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523B79A3-AF6E-4CDA-8ABD-B1382DFCFB74}">
  <we:reference id="wa200003233" version="2.0.0.3" store="en-GB" storeType="OMEX"/>
  <we:alternateReferences>
    <we:reference id="WA200003233" version="2.0.0.3" store="" storeType="OMEX"/>
  </we:alternateReferences>
  <we:properties>
    <we:property name="artifactName" value="&quot;Total resales&quot;"/>
    <we:property name="artifactViewState" value="&quot;live&quot;"/>
    <we:property name="backgroundColor" value="&quot;#AFB5B6&quot;"/>
    <we:property name="bookmark" value="&quot;H4sIAAAAAAAAA+1YUW/TMBD+KygvvFTIjZM44W0r8ARoYogXNFUX+9IG3Dg4zliZ+t85J9lg0C1jMLbCVKlN7i723Xff+S49DVTZ1BrWr2GFwdNg35iPK7AfH02DSVD1sjjNYSohBREKlkRhqpKYtKZ2pama4Olp4MAu0L0rmxa0X4iE748mAWh9AAt/V4BucBLUaBtTgS6/YG9MKmdb3EwCPKm1seCXPHTg0C97TOZ0Ty5Mn3DaEaQrj/EQpeulBQMRcRZLjsCzaSaSVJBZ0xt0nm018Ut3289M5aCsaBsvi6I4kirLGeM8TZTAEKBbo9RuMMnXz09qS9FRzOvag7OnjqGSqIIuBItN7/FpsLdYWFyAG26fX1DOjG5XW+SHprUS32DRqSpXujXtsVT5nIxA47zQ4JpgQ4AdWENwdvpBV9tSYqd70VYDRszfLs3nmUUCVXnB5Nz3GYkWhp4C/ZP7f9bDFQG9DH725YgkTVkt9MCHb6l527uoKTuzJVjnCZd/oMz6PNBTxiq0++suFc9Ke8aJ6eRWkT6LY3N0xkZSfviObwOkvV+3s7fHbCha//zKKA/UslQKK+/aJJBRhAwgoU+RxSxSUCSjRP57ZHDmc7WFC5MdrqlRHhP0GtUrqK/J4/BHHt+b0O+C+gNjxpnPVDxlmRJMRqHiSShzJR6O8D/ioRfOu11vQH+p24YSgGof7K8c5w9lcFkKrtEFBPJCqTSGKIIiFxBjeI+6QBeMd1vfhFAw1OyhpuzYwegHTl0ND4IsYpnwgieQTgXP0lzeN3huWm5Nh8oFPIIV0ozuLxQ46GKq+91KbL5BdNoF5X9flgRDv/Y70K1f9vE+NKV87PHzBNxcUgGdeXPn/OcYA8YJy0QEcZ6pKRc7MAX9r7m9dosPwwhkmBW5ogulIJF8PK0PLf42KXne3Xt3Hhr8rRcBT2Qu0jwVcSFVRt8JG29eu1cE48wDq/4BpnkRTSGMXltyFtOxJpA6VrEbKS20MXYOlLV582l1P0+23xs2lalatyun2lg67uzF5Qz+8dMtFRBylqJkLOLIIlRMedMrk+TwxOXm5FdeArrNto1RpnVNDRIPoMIt4xQxFSqFamSk6v707iMiT8tcj81g/q/w8wFss/kKo+UReJwXAAA=&quot;"/>
    <we:property name="creatorSessionId" value="&quot;4456959c-bbd6-4c0a-9a3e-ac798f9cc27c&quot;"/>
    <we:property name="creatorTenantId" value="&quot;4b1b908c-5582-4377-ba07-a36d65e34934&quot;"/>
    <we:property name="creatorUserId" value="&quot;1003000095ADA45A&quot;"/>
    <we:property name="datasetId" value="&quot;1f4b8fb7-0258-418d-ad36-c4fd04e5aa90&quot;"/>
    <we:property name="embedUrl" value="&quot;/reportEmbed?reportId=54de00ed-bb66-4b3d-8f79-43ffa4f24d40&amp;config=eyJjbHVzdGVyVXJsIjoiaHR0cHM6Ly9XQUJJLU5PUlRILUVVUk9QRS1JLVBSSU1BUlktcmVkaXJlY3QuYW5hbHlzaXMud2luZG93cy5uZXQiLCJlbWJlZEZlYXR1cmVzIjp7InVzYWdlTWV0cmljc1ZOZXh0Ijp0cnVlfX0%3D&amp;disableSensitivityBanner=true&quot;"/>
    <we:property name="initialStateBookmark" value="&quot;H4sIAAAAAAAAA+1Y31PTQBD+V5y8+NJxrrn89A0qviDKiMOLw3Q2d5s2cM3FywWpTP9395KAgtUgglBlOtMme5vb3W+/vd303JNFXSlYvoUFei+9ba1PFmBOno29kVf2snfvdve23u9O327t7ZBYV7bQZe29PPcsmBnaw6JuQLkdSPjxaOSBUvswc3c5qBpHXoWm1iWo4gt2yrRkTYOrkYdnldIG3JYHFiy6bU9Jne7J9vgFJ4sgbHGKByhsJ80ZxAFnoeAIPB2ncZTEpFZ3Cq1na1Xc1q35iS4tFCWZcbIgCAMh04wxzpNIxugDtHsUyvYq2XLnrDIUHcW8rBwqW/IUSoHSa0MwWHcen3tbs5nBGdj+dufK4kSrZrFGfqAbI/A95u1SaQu7JBtzmU1JCRROcwW29lYE2L7RBGe73q9VphDYrr1uyh4j5m7n+vPEIIEqnWB06fuERDNNT4H6wf279XBBQM+9H305IkldlDPV8+Fbaj50LirKzmQOxjrCZceUWZcHekobiWZ72abiVWEuODEe3SvSF3Gsji7YSIvH3/Gth7Tz635sO8z6anXPL7R0QM0LKbF0ro08EQTIACL65GnIAgl5NEjkv0cGqz+Xa7gw2uCaGuQxQa9Q7kF1Qx7713n8aEJ/COr3jBlmPpPhmKUyZiLwJY98kcn46Qi/Ew+dcNpavQX9hWpqSgDKbTC/c5w/lcHPUnCDLhAjz6VMQggCyLMYQvQfURdog3Fuq9sQCvqaPVCUHdMrXePUr+FBEHkoIp7zCJJxzNMkE48NntuWW92icgUPb4E0o7sLCRbamKrOWoH1N4jO26Dc75uCYOj2PgTVuG2fb0NdiOcOP0fA1U8qoFWvH5z/HEPAMGJpHECYpXLM4w2Ygv7X3N64xft+AMJP80zShZQQCT6c1qcWf5+UvOzunTtPDf7ei4BHIouTLInDXMiUviM23Lw2rwiGmQdG/gNMcyKaQhi9tmQspGMtRupY+WakNFdamylQ1qb1p8XjPNn+bNiUumzsppxqQ+l4sBeXC/iHT7ckBp+zBAVjAUcWoGTSqf4ySRbPbKbPfucloDW2bozSja0rELgPJa4Zp4ipUEqUAyNV+6d3FxF5WmRqaAZzf4VfDmCr1VenHGHhlRcAAA==&quot;"/>
    <we:property name="isFiltersActionButtonVisible" value="true"/>
    <we:property name="isVisualContainerHeaderHidden" value="false"/>
    <we:property name="pageDisplayName" value="&quot;Page 1&quot;"/>
    <we:property name="pageName" value="&quot;f0a74305c3ea39197687&quot;"/>
    <we:property name="reportEmbeddedTime" value="&quot;2025-01-26T07:26:29.198Z&quot;"/>
    <we:property name="reportName" value="&quot;Real_Estate&quot;"/>
    <we:property name="reportState" value="&quot;CONNECTED&quot;"/>
    <we:property name="reportUrl" value="&quot;/groups/me/reports/54de00ed-bb66-4b3d-8f79-43ffa4f24d40/f0a74305c3ea39197687?ctid=4b1b908c-5582-4377-ba07-a36d65e34934&amp;pbi_source=shareVisual&amp;visual=36cb78b875fcd975f60c&amp;height=200.00&amp;width=368.00&amp;bookmarkGuid=69ba6eaa-8a12-4c9f-8b87-d8ed66d41b6d&amp;fromEntryPoint=sharevisual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8A02B777-8FF8-4183-80DC-C7F4444F8324}">
  <we:reference id="wa200003233" version="2.0.0.3" store="en-GB" storeType="OMEX"/>
  <we:alternateReferences>
    <we:reference id="WA200003233" version="2.0.0.3" store="" storeType="OMEX"/>
  </we:alternateReferences>
  <we:properties>
    <we:property name="artifactName" value="&quot;Sum of floor area sqm by flat model&quot;"/>
    <we:property name="artifactViewState" value="&quot;live&quot;"/>
    <we:property name="backgroundColor" value="&quot;#FFF&quot;"/>
    <we:property name="bookmark" value="&quot;H4sIAAAAAAAAA+1Y3W/bOAz/Vwa97CU4KJY/97Zm29PuUFwPexmKgJboxJti+WS5a67I/36U7HZfWd1169rcFQGSmKJF8scfRdoXTNVdq2H7B2yQPWNHxrzfgH3/ZM5mrBlk87LkeSKQ4zyf84Kncc5p1bSuNk3Hnl0wB3aF7k3d9aD9RiR8y1LIOZdxyZMYVIZJWVSSnc4YaH0MK69Tge5wxlq0nWlA1//gsAUtOdvjbsbwvNXGgjd04sChN3ZG6nTtHftNkB8gXX2GJyjdIK04ZLHgiRQIopgXWZpnpNYNCsHfvSp+62B+YRoHdUNmvCyOk1iqouRciDylQCKAsEet3ahSbl+et5ZiJiS2rYfsuTqDRqJiIQSL3eDxBXu+WllcgRsvX362uDC63+yRn5jeSvwTq7DUuNptycZalUtSAo3LSoPr2I4AO7aG4Azr41pra4lh7VXfjBhxf7k2HxYWCVTlBbMr3xckWhm6C/RX7v9cDzcE9Jp97cspSbq6WemRDx9T89fgoqbsLNZgnadh+Y4y6/NAdxmr0B5tQype1PaSE/PZnSJ9Gcfu9JKNtPjuE76NkA5+3Y1tj9lYyv7+jVEeqHWtFDbetRmTcYwcIKVPVSQ8VlClk0T+dWRw5kOzhwuzA66pSR4T9BrV79DekMfRlzx+MKHfB/VHxkwzn6uE+pbKqBtFSqSRLFX2eIT/FA+9cBms3oL+UvcdJQDVEdjvOc4fy+BbKbhBF8hQVErlCcQxVGUGCUYPqAuEYLzb+jaEgrFmTzRlx45KX3DqengQZJXIVFSCxtd5Joq8lA8NntuWWxdQ+QwPtkGa3P0fBQ5CTO1grcbuI0QXISj/+7omGIa934Du/bZPj6Cr5VOPnyfg7hsVENS7e+e/wAQwSXmRxUCPJGousgOYgv6vub1xi4+iGGRUVKWiP0pBKsV0Wh9b/F1S8qq7D+48Nvg7LwKRyjLLyzxLKqkK+k75dPM6vCKYZh5Y9Z9g2vXp3vuC7RDSXWlj7BIoo8vu783DPPV+bBBVpundoZx4U+m4t4eaS/hPA93zDCLBc5ScxwJ5jIorv+e1iXB47kpz/j0PAcHYvjHK9K5rQeIxNLhnnCI2QqNQTYxU4aX3UMDkaV3qqRnMvwq/GsB2u38B39Jy8LIXAAA=&quot;"/>
    <we:property name="creatorSessionId" value="&quot;4abbb2c7-cee4-47ab-be7f-adb2f871c3e9&quot;"/>
    <we:property name="creatorTenantId" value="&quot;4b1b908c-5582-4377-ba07-a36d65e34934&quot;"/>
    <we:property name="creatorUserId" value="&quot;1003000095ADA45A&quot;"/>
    <we:property name="datasetId" value="&quot;1f4b8fb7-0258-418d-ad36-c4fd04e5aa90&quot;"/>
    <we:property name="embedUrl" value="&quot;/reportEmbed?reportId=54de00ed-bb66-4b3d-8f79-43ffa4f24d40&amp;config=eyJjbHVzdGVyVXJsIjoiaHR0cHM6Ly9XQUJJLU5PUlRILUVVUk9QRS1JLVBSSU1BUlktcmVkaXJlY3QuYW5hbHlzaXMud2luZG93cy5uZXQiLCJlbWJlZEZlYXR1cmVzIjp7InVzYWdlTWV0cmljc1ZOZXh0Ijp0cnVlfX0%3D&amp;disableSensitivityBanner=true&quot;"/>
    <we:property name="initialStateBookmark" value="&quot;H4sIAAAAAAAAA+1Y32/bOAz+Vw5+2UswKJZ/7q3Nei9bt2I97OVQBLREJ94UyyfLXXNF/vdRstvd2qzuunVtdkWAxKZokvr4UaRzHsiqbRSs38AKgxfBvtYfV2A+/jENJkE9yN6+fXW49+7V/M3e4QGJdWMrXbfBi/PAglmgfV+1HShngYR/n0wCUOoIFu6uBNXiJGjQtLoGVf2LvTItWdPhZhLgWaO0AWfy2IJFZ/aU1OmefE+fc/IIwlaneIzC9tKSQRpxFguOwPNpniZZSmptr+Aj26riTHv3M11bqGpy42RRFEdC5gVjnGeJTDEE8DYqZQeVYn1w1hjaHe153ThU9uQp1AJl4LdgsO0jPg/2FguDC7DD7cFXizOtutUW+bHujMB3WPql2lZ2TT6WspiTEiiclwpsG2wIsCOjCU6/Pqw1phLo1/7s6gEj5m6X+tPMIIEqnWByGfuMRAtNT4G6Fv7PjXBFQC+D67GckKSt6oUa+PAlNX/1ISrKzmwJxjrCFR8osy4P9JQ2Es3+2qfiZWUuODGd3CvSF/vYnFywkRY//IdvA6R9XPfj22E2VKt7fqWlA2pZSYm1C20SiChCBpDQp8xjFkkok1Ei/zoyWP2p3sKFyQ7X1CiPCXqF8hCaW/I4vMrjR7P1h6D+wJhx5jMZT1kuUyaiUPIkFIVMn47wnxKhE8691zvQX6iupQSg3AfzPcf5Uxl8KwW36AIp8lLKLIYogrJIIcbwEXUBvxkXtroLoWCo2WNF2TGD0hVO3QwPgihjkfCSJ5BNU55nhXhs8Ny13FqPyld4BCukGd1dSLDg99T03ipsv0B07jflfl9XBENv+z2ozpl9tg9tJZ45/BwBN9+oAK/ePjj/OcaAccLyNIK4yOWUpzswBf1fc3vrFh+GEYgwLwtJF1JCIvh4Wp9a/H1S8rK79+E8Nfh7LwKeiCLNiiyNSyFz+k7YePPavSIYZx4Y+Vsw7eZ004TC6JWmYDEdeSlSNyt3I92l0trMgTI6b/9ZPc5T78cGUanrzu7KiTeWjgd7qbmA/8TTPUsh5CxDwVjEkUUomXQ2b0yExTNb6LPveQnwzraNUbqzbQMCj6DGLeMUsRFqiXJkpPJ/evcFTJFWhRqbwdxf4ZcD2GbzGbZEZPSVFwAA&quot;"/>
    <we:property name="isFiltersActionButtonVisible" value="true"/>
    <we:property name="isVisualContainerHeaderHidden" value="false"/>
    <we:property name="pageDisplayName" value="&quot;Page 1&quot;"/>
    <we:property name="pageName" value="&quot;f0a74305c3ea39197687&quot;"/>
    <we:property name="reportEmbeddedTime" value="&quot;2025-01-26T07:27:57.173Z&quot;"/>
    <we:property name="reportName" value="&quot;Real_Estate&quot;"/>
    <we:property name="reportState" value="&quot;CONNECTED&quot;"/>
    <we:property name="reportUrl" value="&quot;/groups/me/reports/54de00ed-bb66-4b3d-8f79-43ffa4f24d40/f0a74305c3ea39197687?ctid=4b1b908c-5582-4377-ba07-a36d65e34934&amp;pbi_source=shareVisual&amp;visual=6a800c4b054ad7e5b9fc&amp;height=170.00&amp;width=368.00&amp;bookmarkGuid=53f04537-81ca-4d92-b459-a503d6045128&amp;fromEntryPoint=sharevisual&quot;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B305B448-1EA4-4BE0-B767-25479B9A6040}">
  <we:reference id="wa200003233" version="2.0.0.3" store="en-GB" storeType="OMEX"/>
  <we:alternateReferences>
    <we:reference id="WA200003233" version="2.0.0.3" store="" storeType="OMEX"/>
  </we:alternateReferences>
  <we:properties>
    <we:property name="artifactName" value="&quot;Sum of resale price by flat_type&quot;"/>
    <we:property name="artifactViewState" value="&quot;live&quot;"/>
    <we:property name="backgroundColor" value="&quot;#FFF&quot;"/>
    <we:property name="bookmark" value="&quot;H4sIAAAAAAAAA+1Y3W/TMBD/V1BeeKmQG+dzb6zAE6CJIV7QVF3sSxtw4+A4Y2Xq/87ZycbHugUGhRWmSm1yd7Hvfve786XngazaRsH6JawwOAgOtX6/AvP+wTSYBHUvmyalBCwwy6ZpGAKb5iwirW5spes2ODgPLJgF2jdV24FyC5Hw7ckkAKWOYOHuSlAtToIGTatrUNUn7I1JZU2Hm0mAZ43SBtySxxYsumVPyZzunQuPOO0IwlaneIzC9tKSQRpxFguOwPNpniZZSmZtb+A922rilvbbz3RtoappGyeLojgSMi8Y4zxLZIohgF+jUnYwKdZPzxpD0VHM68aB81ieQi1QBj4Eg23v8XnweLEwuAA73D79RjnTqlttkR/rzgh8haVX1baya9pjKYs5GYHCeanAtsGGADsymuD0+kHXmEqg1z3r6gEj5m6X+uPMIIEqnWBy6fuMRAtNT4G64v7v9XBFQC+Dq76ckKSt6oUa+PAlNa97FxVlZ7YEYx3hineUWZcHekobieZw7VPxpDIXnJhOdor0RRybkws2kvLdV3wbIO392s3eDrOhaN3zKy0dUMtKSqyda5NARBEygIQ+ZR6zSEKZjBL5z5HB6o/1Fi5M9rimRnlM0CuUL6D5QR6H3/P4zoT+N6g/MGac+UzGU5bLlIkolDwJRSHT+xb+Wzx0wrnf9Rb0F6prKQEoD8H8TDu/L4PrUnDSd/oUeSllFkMUQVmkEGN4hzq9d9iVqboNaWCoy2NFGTCD0Xe8ubkdIIgyFgkveQI0vPI8K8Rdg+e2JdV6VL7BI1ghzeHuQoIFH1PT71Zh+wWicx+U+31eEQz92m9AdW7Zh4fQVuKhw8+T7BqWe/N25xwfSzDHGDBOWJ5GEBe5nPJ0Dyad/zW3P3yMh2EEIszLQtKFlJAIPp7W+2N8l5S8PMF7d+4P8Z0XAU9EkWZFlsalkDl9J2z88Nq/IhhnHhj5TzDt5nTThMLotaVgMbW8FOk0K/cj3aXS2syBMjpvP6zuZtf7tUFU6rqz+9LxxtLx115cLuAf73xZCiFnGQrGIo4sQsmkM70xSRbPbKHPfuYFwW+2bcTSnW0bEHgENW4ZtYipUEuUI+OW/9O7j4g8rQo1Np+5v8Ivh7PN5jMR5NZDnBcAAA==&quot;"/>
    <we:property name="creatorSessionId" value="&quot;6016c46b-0475-45d4-b0dc-7422da49122b&quot;"/>
    <we:property name="creatorTenantId" value="&quot;4b1b908c-5582-4377-ba07-a36d65e34934&quot;"/>
    <we:property name="creatorUserId" value="&quot;1003000095ADA45A&quot;"/>
    <we:property name="datasetId" value="&quot;1f4b8fb7-0258-418d-ad36-c4fd04e5aa90&quot;"/>
    <we:property name="embedUrl" value="&quot;/reportEmbed?reportId=54de00ed-bb66-4b3d-8f79-43ffa4f24d40&amp;config=eyJjbHVzdGVyVXJsIjoiaHR0cHM6Ly9XQUJJLU5PUlRILUVVUk9QRS1JLVBSSU1BUlktcmVkaXJlY3QuYW5hbHlzaXMud2luZG93cy5uZXQiLCJlbWJlZEZlYXR1cmVzIjp7InVzYWdlTWV0cmljc1ZOZXh0Ijp0cnVlfX0%3D&amp;disableSensitivityBanner=true&quot;"/>
    <we:property name="initialStateBookmark" value="&quot;H4sIAAAAAAAAA+1Y32/bOAz+Vwa/7CU4KJZ/7q3Nei+7bsU67OVQBLREJ94Uy5PlrlmR/32U7Ha3Nqu3brk1d0WAxKZokfz4kaJzGciqbRSsX8IKg2fBodbvV2DeP5kGk6AeZK9evTg+eP1i/vLg+IjEurGVrtvg2WVgwSzQvq3aDpTbgYR/n00CUOoEFu6uBNXiJGjQtLoGVX3CXpmWrOlwMwnwolHagNvy1IJFt+05qdM92Z7+wckiCFud4ykK20tLBmnEWSw4As+neZpkKam1vYL3bKuK29qbn+naQlWTGSeLojgSMi8Y4zxLZIohgN+jUnZQKdZHF42h6CjmdeNQOZDnUAuUgQ/BYNt7fBkcLBYGF2CH26OvFmdadast8lPdGYGvsfRLta3smmwsZTEnJVA4LxXYNtgQYCdGE5x+fVhrTCXQr/3Z1QNGzN0u9ceZQQJVOsHk2vcZiRaangJ1y/1f6+GKgF4Gt305I0lb1Qs18OFLat70LirKzmwJxjrCFe8osy4P9JQ2Es3h2qfieWWuODGd7BTpqzg2Z1dspMV3/+DbAGnv125sO8yGanXPr7R0QC0rKbF2rk0CEUXIABL6lHnMIgllMkrkf48MVn+st3Bhssc1Ncpjgl6hPIbmO3kc3uTxgwn9d1B/YMw485mMpyyXKRNRKHkSikKmjy38l3johHNv9R70F6prKQEoD8H8SDt/LINvpeCs7/Qp8lLKLIYogrJIIcbwAXV677ArU3Uf0sBQl6eKMmAGpRu8ubsdIIgyFgkveQLZNOV5VoiHBs99S6r1qHyFR7BCmsPdhQQLPqamt1Zh+wWiSx+U+/2rIhj6vd+C6ty2Tw+hrcRTh58n2TdY7tXbnXN8LMEcY8A4YXkaQVzkcsrTPZh0/q+5/e5jPAwjEGFeFpIupIRE8PG0Ph7ju6Tk9Qneu/N4iO+8CHgiijQrsjQuhczpO2Hjh9f+FcE488DI/wTT7k43TSiMXlsKFlPLS5FOs3I/0l0qrc0cKKPz9sPqYXa9nxtEpa47uy8dbywdv+3F5Qr+8c6XpRBylqFgLOLIIpRMOtU7k2Txwhb64kdeELyxbSOW7mzbgMATqHHLqEVMhVqiHBm3/J/efUTkaVWosfnM/RV+PZxtNp8BLxT/PJUXAAA=&quot;"/>
    <we:property name="isFiltersActionButtonVisible" value="true"/>
    <we:property name="isVisualContainerHeaderHidden" value="false"/>
    <we:property name="pageDisplayName" value="&quot;Page 1&quot;"/>
    <we:property name="pageName" value="&quot;f0a74305c3ea39197687&quot;"/>
    <we:property name="reportEmbeddedTime" value="&quot;2025-01-26T07:29:00.882Z&quot;"/>
    <we:property name="reportName" value="&quot;Real_Estate&quot;"/>
    <we:property name="reportState" value="&quot;CONNECTED&quot;"/>
    <we:property name="reportUrl" value="&quot;/groups/me/reports/54de00ed-bb66-4b3d-8f79-43ffa4f24d40/f0a74305c3ea39197687?ctid=4b1b908c-5582-4377-ba07-a36d65e34934&amp;pbi_source=shareVisual&amp;visual=0d5109d70c42d362cbd7&amp;height=178.00&amp;width=406.00&amp;bookmarkGuid=d5a82049-5d74-4feb-97c0-407aebd22dc2&amp;fromEntryPoint=sharevisual&quot;"/>
  </we:properties>
  <we:bindings/>
  <we:snapshot xmlns:r="http://schemas.openxmlformats.org/officeDocument/2006/relationships"/>
</we:webextension>
</file>

<file path=ppt/webextensions/webextension9.xml><?xml version="1.0" encoding="utf-8"?>
<we:webextension xmlns:we="http://schemas.microsoft.com/office/webextensions/webextension/2010/11" id="{2D0CAE40-084E-48B1-88C9-DFDAB2D37242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groups/me/reports/54de00ed-bb66-4b3d-8f79-43ffa4f24d40/f0a74305c3ea39197687?ctid=4b1b908c-5582-4377-ba07-a36d65e34934&amp;pbi_source=shareVisual&amp;visual=224ac29fbd24adda6c36&amp;height=204.00&amp;width=408.00&amp;bookmarkGuid=f6b33af3-daa3-4f3d-91b6-3b16407509f6&amp;fromEntryPoint=sharevisual&quot;"/>
    <we:property name="artifactName" value="&quot;Sum of resale price by town&quot;"/>
    <we:property name="reportName" value="&quot;Real_Estate&quot;"/>
    <we:property name="reportState" value="&quot;CONNECTED&quot;"/>
    <we:property name="embedUrl" value="&quot;/reportEmbed?reportId=54de00ed-bb66-4b3d-8f79-43ffa4f24d40&amp;config=eyJjbHVzdGVyVXJsIjoiaHR0cHM6Ly9XQUJJLU5PUlRILUVVUk9QRS1JLVBSSU1BUlktcmVkaXJlY3QuYW5hbHlzaXMud2luZG93cy5uZXQiLCJlbWJlZEZlYXR1cmVzIjp7InVzYWdlTWV0cmljc1ZOZXh0Ijp0cnVlfX0%3D&amp;disableSensitivityBanner=true&quot;"/>
    <we:property name="pageName" value="&quot;f0a74305c3ea39197687&quot;"/>
    <we:property name="pageDisplayName" value="&quot;Page 1&quot;"/>
    <we:property name="datasetId" value="&quot;1f4b8fb7-0258-418d-ad36-c4fd04e5aa90&quot;"/>
    <we:property name="backgroundColor" value="&quot;#FFF&quot;"/>
    <we:property name="bookmark" value="&quot;H4sIAAAAAAAAA+1Y32/TMBD+V1BeeKmQm9/hbSvjZWxMDPGCpupiX9qAGwfHGStT/3fOTraxrSxjMLbCVCmNzxff3XeffZeceqJsagnLfVig99LbVurzAvTnZ2Nv5FW97O3b3b2td7vT/a29HRKr2pSqaryXp54BPUPzoWxakHYFEn48Gnkg5QHM7KgA2eDIq1E3qgJZfsNOmaaMbnE18vCklkqDXfLQgEG77DGp05hsj18EZBG4KY/xELnppAWDJAxYxAOEIBtnSZwmpNZ0Cs6ztSp2aWd+oioDZUVmrCwMo5CLLGcsCNJYJOgDuDVKaXqVfLlzUmuKjmJe1haVLXEMFUfhuRA0Np3Hp97WbKZxBqYf7lyanCjZLtbID1WrOb7Dwk1VpjRLsjEX+ZSUQOK0kGAab0WAHWhFcLr5fq7WJUc397qteoyYHc7V14lGAlVYwejc9wmJZoqeAnnN/T/r4YKAnnvXfTkiSVNWM9nz4SI17zsXJWVnMgdtLOHyT5RZmwd6SmmBenvpUvGq1GecGI/uFemzOFZHZ2ykyU8/8K2HtPPrfmxbzPrdap9fKGGBmpdCYGVdG3k8DJEBxPQrsoiFAop4kMh/jwxGfa3WcGG0wXtqkMcEvUSxB/Uteexf5fGjCf0hqN8zZpj5TERjlomE8dAXQezzXCRPR/gf8dAKp87qHejPZdtQAlBsg/6V4/xpG/wsBbeoAgkGhRBpBGEIRZ5AhP4jqgIuGOu2vAuhoN+zh5Kyo3ulK5y6GR4EXkQ8DooghnScBFma88cGz123W+NQuYSHt0Dq0e2NAAMuprqzVmJzAdGpC8r+vykJhm7tDyBbu+zzbWhK/tziZwm4+skOcOrNg/M/wAgwilmWhBDlmRgHyQZ0Qf9rbm9d4n0/BO5nRS7oRgiIeTCc1qcSf5+UPK/unTtPBf63N4E7v2KeJ2meJlHBRUbXmA0XqM0j+jC7QIt/gk03n2vUhTB6bclZRMdaglSxis1IdyGV0lOgjE6bL4vHebL9XrMpVNWaTTnVhtLxYC8uZ/APl/g0AT9gKXLGwgBZiIIJq3pjkgyemFyd/MpLgDO2ro1SrWlq4HgAFa5pp4ipUAkUAy2V++jdRUSelrkc6sHsp/DzBmy1+g5CKymDlRcAAA==&quot;"/>
    <we:property name="initialStateBookmark" value="&quot;H4sIAAAAAAAAA+1Y32/TMBD+V1BeeKmQm9/hbSvjZWxMDPGCpupiX9qAGwfHGStT/3fOTraxrSxjMLbCVCmNzxff3XeffZeceqJsagnLfVig99LbVurzAvTnZ2Nv5FW97O3b3b2td7vT/a29HRKr2pSqaryXp54BPUPzoWxakHYFEn48Gnkg5QHM7KgA2eDIq1E3qgJZfsNOmaaMbnE18vCklkqDXfLQgEG77DGp05hsj18EZBG4KY/xELnppAWDJAxYxAOEIBtnSZwmpNZ0Cs6ztSp2aWd+oioDZUVmrCwMo5CLLGcsCNJYJOgDuDVKaXqVfLlzUmuKjmJe1haVLXEMFUfhuRA0Np3Hp97WbKZxBqYf7lyanCjZLtbID1WrOb7Dwk1VpjRLsjEX+ZSUQOK0kGAab0WAHWhFcLr5fq7WJUc397qteoyYHc7V14lGAlVYwejc9wmJZoqeAnnN/T/r4YKAnnvXfTkiSVNWM9nz4SI17zsXJWVnMgdtLOHyT5RZmwd6SmmBenvpUvGq1GecGI/uFemzOFZHZ2ykyU8/8K2HtPPrfmxbzPrdap9fKGGBmpdCYGVdG3k8DJEBxPQrsoiFAop4kMh/jwxGfa3WcGG0wXtqkMcEvUSxB/Uteexf5fGjCf0hqN8zZpj5TERjlomE8dAXQezzXCRPR/gf8dAKp87qHejPZdtQAlBsg/6V4/xpG/wsBbeoAgkGhRBpBGEIRZ5AhP4jqgIuGOu2vAuhoN+zh5Kyo3ulK5y6GR4EXkQ8DooghnScBFma88cGz123W+NQuYSHt0Dq0e2NAAMuprqzVmJzAdGpC8r+vykJhm7tDyBbu+zzbWhK/tziZwm4+skOcOrNg/M/wAgwilmWhBDlmRgHyQZ0Qf9rbm9d4n0/BO5nRS7oRgiIeTCc1qcSf5+UPK/unTtPBf63N4E7v2KeJ2meJlHBRUbXmA0XqM0j+jC7QIt/gk03n2vUhTB6bclZRMdaglSxis1IdyGV0lOgjE6bL4vHebL9XrMpVNWaTTnVhtLxYC8uZ/APl/g0AT9gKXLGwgBZiIIJq3pjkgyemFyd/MpLgDO2ro1SrWlq4HgAFa5pp4ipUAkUAy2V++jdRUSelrkc6sHsp/DzBmy1+g5CKymDlRcAAA==&quot;"/>
    <we:property name="isFiltersActionButtonVisible" value="true"/>
    <we:property name="isVisualContainerHeaderHidden" value="false"/>
    <we:property name="reportEmbeddedTime" value="&quot;2025-01-26T07:31:10.328Z&quot;"/>
    <we:property name="creatorTenantId" value="&quot;4b1b908c-5582-4377-ba07-a36d65e34934&quot;"/>
    <we:property name="creatorUserId" value="&quot;1003000095ADA45A&quot;"/>
    <we:property name="creatorSessionId" value="&quot;5814f553-b394-4cf0-9cc8-979db4228981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783</Words>
  <Application>Microsoft Office PowerPoint</Application>
  <PresentationFormat>Widescreen</PresentationFormat>
  <Paragraphs>100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Century Gothic</vt:lpstr>
      <vt:lpstr>Wingdings</vt:lpstr>
      <vt:lpstr>Wingdings 3</vt:lpstr>
      <vt:lpstr>Custom Design</vt:lpstr>
      <vt:lpstr>Ion</vt:lpstr>
      <vt:lpstr>Real Estate Resale Trends: Insights &amp; Analysis</vt:lpstr>
      <vt:lpstr>PowerPoint Presentation</vt:lpstr>
      <vt:lpstr>PowerPoint Presentation</vt:lpstr>
      <vt:lpstr>PowerPoint Presentation</vt:lpstr>
      <vt:lpstr>Page 1</vt:lpstr>
      <vt:lpstr>Page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Mulweli Mudau</cp:lastModifiedBy>
  <cp:revision>30</cp:revision>
  <dcterms:created xsi:type="dcterms:W3CDTF">2016-09-04T11:54:55Z</dcterms:created>
  <dcterms:modified xsi:type="dcterms:W3CDTF">2025-02-03T01:20:43Z</dcterms:modified>
</cp:coreProperties>
</file>