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handoutMasterIdLst>
    <p:handoutMasterId r:id="rId59"/>
  </p:handoutMasterIdLst>
  <p:sldIdLst>
    <p:sldId id="273" r:id="rId5"/>
    <p:sldId id="272" r:id="rId6"/>
    <p:sldId id="259" r:id="rId7"/>
    <p:sldId id="274" r:id="rId8"/>
    <p:sldId id="275" r:id="rId9"/>
    <p:sldId id="276" r:id="rId10"/>
    <p:sldId id="277" r:id="rId11"/>
    <p:sldId id="278" r:id="rId12"/>
    <p:sldId id="279" r:id="rId13"/>
    <p:sldId id="280" r:id="rId14"/>
    <p:sldId id="283" r:id="rId15"/>
    <p:sldId id="281" r:id="rId16"/>
    <p:sldId id="282"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268" r:id="rId50"/>
    <p:sldId id="269" r:id="rId51"/>
    <p:sldId id="271" r:id="rId52"/>
    <p:sldId id="260" r:id="rId53"/>
    <p:sldId id="261" r:id="rId54"/>
    <p:sldId id="262" r:id="rId55"/>
    <p:sldId id="263" r:id="rId56"/>
    <p:sldId id="267" r:id="rId5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72" d="100"/>
          <a:sy n="72" d="100"/>
        </p:scale>
        <p:origin x="66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2C-4D3E-81C9-0771DCCFEFE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2C-4D3E-81C9-0771DCCFEFE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2C-4D3E-81C9-0771DCCFEFE2}"/>
            </c:ext>
          </c:extLst>
        </c:ser>
        <c:dLbls>
          <c:showLegendKey val="0"/>
          <c:showVal val="0"/>
          <c:showCatName val="0"/>
          <c:showSerName val="0"/>
          <c:showPercent val="0"/>
          <c:showBubbleSize val="0"/>
        </c:dLbls>
        <c:gapWidth val="219"/>
        <c:overlap val="-27"/>
        <c:axId val="607790976"/>
        <c:axId val="607790584"/>
      </c:barChart>
      <c:catAx>
        <c:axId val="607790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584"/>
        <c:crosses val="autoZero"/>
        <c:auto val="1"/>
        <c:lblAlgn val="ctr"/>
        <c:lblOffset val="100"/>
        <c:noMultiLvlLbl val="0"/>
      </c:catAx>
      <c:valAx>
        <c:axId val="60779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7790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9E87-B9B9-4324-8110-FB781FB2AAAE}" type="doc">
      <dgm:prSet loTypeId="urn:microsoft.com/office/officeart/2005/8/layout/radial6" loCatId="cycle" qsTypeId="urn:microsoft.com/office/officeart/2005/8/quickstyle/simple1" qsCatId="simple" csTypeId="urn:microsoft.com/office/officeart/2005/8/colors/accent4_1" csCatId="accent4" phldr="1"/>
      <dgm:spPr/>
      <dgm:t>
        <a:bodyPr/>
        <a:lstStyle/>
        <a:p>
          <a:endParaRPr lang="en-US"/>
        </a:p>
      </dgm:t>
    </dgm:pt>
    <dgm:pt modelId="{170C0135-3A94-4623-AA81-735573228628}">
      <dgm:prSet phldrT="[Text]"/>
      <dgm:spPr/>
      <dgm:t>
        <a:bodyPr/>
        <a:lstStyle/>
        <a:p>
          <a:r>
            <a:rPr lang="en-US" dirty="0"/>
            <a:t>Group A</a:t>
          </a:r>
        </a:p>
      </dgm:t>
      <dgm:extLst>
        <a:ext uri="{E40237B7-FDA0-4F09-8148-C483321AD2D9}">
          <dgm14:cNvPr xmlns:dgm14="http://schemas.microsoft.com/office/drawing/2010/diagram" id="0" name="" title="Group A"/>
        </a:ext>
      </dgm:extLst>
    </dgm:pt>
    <dgm:pt modelId="{7EDBC624-DFE3-497D-829C-08721ACED330}" type="parTrans" cxnId="{22A430BA-B6E0-4052-AE0E-A81596E2528E}">
      <dgm:prSet/>
      <dgm:spPr/>
      <dgm:t>
        <a:bodyPr/>
        <a:lstStyle/>
        <a:p>
          <a:endParaRPr lang="en-US"/>
        </a:p>
      </dgm:t>
    </dgm:pt>
    <dgm:pt modelId="{D38474F5-0992-4D39-B19C-1F963AEBACD2}" type="sibTrans" cxnId="{22A430BA-B6E0-4052-AE0E-A81596E2528E}">
      <dgm:prSet/>
      <dgm:spPr/>
      <dgm:t>
        <a:bodyPr/>
        <a:lstStyle/>
        <a:p>
          <a:endParaRPr lang="en-US"/>
        </a:p>
      </dgm:t>
    </dgm:pt>
    <dgm:pt modelId="{B8E35523-DEC4-40C5-AD71-C446E3CF02A7}">
      <dgm:prSet phldrT="[Text]"/>
      <dgm:spPr/>
      <dgm:t>
        <a:bodyPr/>
        <a:lstStyle/>
        <a:p>
          <a:r>
            <a:rPr lang="en-US" dirty="0"/>
            <a:t>Task 1</a:t>
          </a:r>
        </a:p>
      </dgm:t>
      <dgm:extLst>
        <a:ext uri="{E40237B7-FDA0-4F09-8148-C483321AD2D9}">
          <dgm14:cNvPr xmlns:dgm14="http://schemas.microsoft.com/office/drawing/2010/diagram" id="0" name="" title="Task 1"/>
        </a:ext>
      </dgm:extLst>
    </dgm:pt>
    <dgm:pt modelId="{E38275A8-6585-473D-8CD2-46E571691CE8}" type="parTrans" cxnId="{74BF261D-E0A3-43A7-83EB-85FEEF0798DA}">
      <dgm:prSet/>
      <dgm:spPr/>
      <dgm:t>
        <a:bodyPr/>
        <a:lstStyle/>
        <a:p>
          <a:endParaRPr lang="en-US"/>
        </a:p>
      </dgm:t>
    </dgm:pt>
    <dgm:pt modelId="{2EEF7558-FF6A-4D97-B16B-E787F09F42D0}" type="sibTrans" cxnId="{74BF261D-E0A3-43A7-83EB-85FEEF0798DA}">
      <dgm:prSet/>
      <dgm:spPr/>
      <dgm:t>
        <a:bodyPr/>
        <a:lstStyle/>
        <a:p>
          <a:endParaRPr lang="en-US"/>
        </a:p>
      </dgm:t>
      <dgm:extLst>
        <a:ext uri="{E40237B7-FDA0-4F09-8148-C483321AD2D9}">
          <dgm14:cNvPr xmlns:dgm14="http://schemas.microsoft.com/office/drawing/2010/diagram" id="0" name="" title="Colored circle connected to tasks"/>
        </a:ext>
      </dgm:extLst>
    </dgm:pt>
    <dgm:pt modelId="{2551E4CB-EB09-450C-9132-37387398D945}">
      <dgm:prSet phldrT="[Text]"/>
      <dgm:spPr/>
      <dgm:t>
        <a:bodyPr/>
        <a:lstStyle/>
        <a:p>
          <a:r>
            <a:rPr lang="en-US" dirty="0"/>
            <a:t>Task 2</a:t>
          </a:r>
        </a:p>
      </dgm:t>
      <dgm:extLst>
        <a:ext uri="{E40237B7-FDA0-4F09-8148-C483321AD2D9}">
          <dgm14:cNvPr xmlns:dgm14="http://schemas.microsoft.com/office/drawing/2010/diagram" id="0" name="" title="Task 2"/>
        </a:ext>
      </dgm:extLst>
    </dgm:pt>
    <dgm:pt modelId="{FDDC1A66-5C2F-4161-9EE0-50E6AE6B3566}" type="parTrans" cxnId="{1C13D7DA-244F-475B-A626-FFEF1E3983D1}">
      <dgm:prSet/>
      <dgm:spPr/>
      <dgm:t>
        <a:bodyPr/>
        <a:lstStyle/>
        <a:p>
          <a:endParaRPr lang="en-US"/>
        </a:p>
      </dgm:t>
    </dgm:pt>
    <dgm:pt modelId="{B47B7453-52D0-4E8E-A0EE-5E0C42B9531D}" type="sibTrans" cxnId="{1C13D7DA-244F-475B-A626-FFEF1E3983D1}">
      <dgm:prSet/>
      <dgm:spPr/>
      <dgm:t>
        <a:bodyPr/>
        <a:lstStyle/>
        <a:p>
          <a:endParaRPr lang="en-US"/>
        </a:p>
      </dgm:t>
      <dgm:extLst>
        <a:ext uri="{E40237B7-FDA0-4F09-8148-C483321AD2D9}">
          <dgm14:cNvPr xmlns:dgm14="http://schemas.microsoft.com/office/drawing/2010/diagram" id="0" name="" title="Colored circle connected to tasks"/>
        </a:ext>
      </dgm:extLst>
    </dgm:pt>
    <dgm:pt modelId="{57FC35C8-C6CB-4C82-BE0F-B92E4ECAE64D}">
      <dgm:prSet phldrT="[Text]"/>
      <dgm:spPr/>
      <dgm:t>
        <a:bodyPr/>
        <a:lstStyle/>
        <a:p>
          <a:r>
            <a:rPr lang="en-US" dirty="0"/>
            <a:t>Task 3</a:t>
          </a:r>
        </a:p>
      </dgm:t>
      <dgm:extLst>
        <a:ext uri="{E40237B7-FDA0-4F09-8148-C483321AD2D9}">
          <dgm14:cNvPr xmlns:dgm14="http://schemas.microsoft.com/office/drawing/2010/diagram" id="0" name="" title="Task 3"/>
        </a:ext>
      </dgm:extLst>
    </dgm:pt>
    <dgm:pt modelId="{DCE6D27B-E846-4331-8F79-CDC1E8DDD09A}" type="parTrans" cxnId="{B410F203-BF34-4790-B774-CBB246AFFDF3}">
      <dgm:prSet/>
      <dgm:spPr/>
      <dgm:t>
        <a:bodyPr/>
        <a:lstStyle/>
        <a:p>
          <a:endParaRPr lang="en-US"/>
        </a:p>
      </dgm:t>
    </dgm:pt>
    <dgm:pt modelId="{E3DD98F3-578A-483D-B82A-920BD328FE4E}" type="sibTrans" cxnId="{B410F203-BF34-4790-B774-CBB246AFFDF3}">
      <dgm:prSet/>
      <dgm:spPr/>
      <dgm:t>
        <a:bodyPr/>
        <a:lstStyle/>
        <a:p>
          <a:endParaRPr lang="en-US"/>
        </a:p>
      </dgm:t>
      <dgm:extLst>
        <a:ext uri="{E40237B7-FDA0-4F09-8148-C483321AD2D9}">
          <dgm14:cNvPr xmlns:dgm14="http://schemas.microsoft.com/office/drawing/2010/diagram" id="0" name="" title="Colored circle connected to tasks"/>
        </a:ext>
      </dgm:extLst>
    </dgm:pt>
    <dgm:pt modelId="{061D020E-2B5D-4C0D-9DFD-684837CC0BCE}" type="pres">
      <dgm:prSet presAssocID="{D44E9E87-B9B9-4324-8110-FB781FB2AAAE}" presName="Name0" presStyleCnt="0">
        <dgm:presLayoutVars>
          <dgm:chMax val="1"/>
          <dgm:dir/>
          <dgm:animLvl val="ctr"/>
          <dgm:resizeHandles val="exact"/>
        </dgm:presLayoutVars>
      </dgm:prSet>
      <dgm:spPr/>
    </dgm:pt>
    <dgm:pt modelId="{698F6F3C-42F1-48FA-9425-25042679391F}" type="pres">
      <dgm:prSet presAssocID="{170C0135-3A94-4623-AA81-735573228628}" presName="centerShape" presStyleLbl="node0" presStyleIdx="0" presStyleCnt="1"/>
      <dgm:spPr/>
    </dgm:pt>
    <dgm:pt modelId="{5E4B35E6-EA27-424E-89EC-46D0A40F2772}" type="pres">
      <dgm:prSet presAssocID="{B8E35523-DEC4-40C5-AD71-C446E3CF02A7}" presName="node" presStyleLbl="node1" presStyleIdx="0" presStyleCnt="3">
        <dgm:presLayoutVars>
          <dgm:bulletEnabled val="1"/>
        </dgm:presLayoutVars>
      </dgm:prSet>
      <dgm:spPr/>
    </dgm:pt>
    <dgm:pt modelId="{8B180F40-4EFD-493D-838A-C88D7BCC1034}" type="pres">
      <dgm:prSet presAssocID="{B8E35523-DEC4-40C5-AD71-C446E3CF02A7}" presName="dummy" presStyleCnt="0"/>
      <dgm:spPr/>
    </dgm:pt>
    <dgm:pt modelId="{98E28826-978E-4A6B-8422-B9CC30E49F37}" type="pres">
      <dgm:prSet presAssocID="{2EEF7558-FF6A-4D97-B16B-E787F09F42D0}" presName="sibTrans" presStyleLbl="sibTrans2D1" presStyleIdx="0" presStyleCnt="3"/>
      <dgm:spPr/>
    </dgm:pt>
    <dgm:pt modelId="{8FAC1D8D-CE9C-45FC-86D2-26F007C6DD34}" type="pres">
      <dgm:prSet presAssocID="{2551E4CB-EB09-450C-9132-37387398D945}" presName="node" presStyleLbl="node1" presStyleIdx="1" presStyleCnt="3">
        <dgm:presLayoutVars>
          <dgm:bulletEnabled val="1"/>
        </dgm:presLayoutVars>
      </dgm:prSet>
      <dgm:spPr/>
    </dgm:pt>
    <dgm:pt modelId="{582D627C-FAD1-4F2D-897E-C08848385BAA}" type="pres">
      <dgm:prSet presAssocID="{2551E4CB-EB09-450C-9132-37387398D945}" presName="dummy" presStyleCnt="0"/>
      <dgm:spPr/>
    </dgm:pt>
    <dgm:pt modelId="{7BB1C934-CD6E-4389-AB60-D55326BC8302}" type="pres">
      <dgm:prSet presAssocID="{B47B7453-52D0-4E8E-A0EE-5E0C42B9531D}" presName="sibTrans" presStyleLbl="sibTrans2D1" presStyleIdx="1" presStyleCnt="3"/>
      <dgm:spPr/>
    </dgm:pt>
    <dgm:pt modelId="{5D851138-FE51-4A19-A149-11A0DEA29AF5}" type="pres">
      <dgm:prSet presAssocID="{57FC35C8-C6CB-4C82-BE0F-B92E4ECAE64D}" presName="node" presStyleLbl="node1" presStyleIdx="2" presStyleCnt="3">
        <dgm:presLayoutVars>
          <dgm:bulletEnabled val="1"/>
        </dgm:presLayoutVars>
      </dgm:prSet>
      <dgm:spPr/>
    </dgm:pt>
    <dgm:pt modelId="{87F2D62F-9758-428E-A82A-F136F721FE64}" type="pres">
      <dgm:prSet presAssocID="{57FC35C8-C6CB-4C82-BE0F-B92E4ECAE64D}" presName="dummy" presStyleCnt="0"/>
      <dgm:spPr/>
    </dgm:pt>
    <dgm:pt modelId="{0162A7CA-7E03-4A22-95EF-970E5873DB72}" type="pres">
      <dgm:prSet presAssocID="{E3DD98F3-578A-483D-B82A-920BD328FE4E}" presName="sibTrans" presStyleLbl="sibTrans2D1" presStyleIdx="2" presStyleCnt="3"/>
      <dgm:spPr/>
    </dgm:pt>
  </dgm:ptLst>
  <dgm:cxnLst>
    <dgm:cxn modelId="{B410F203-BF34-4790-B774-CBB246AFFDF3}" srcId="{170C0135-3A94-4623-AA81-735573228628}" destId="{57FC35C8-C6CB-4C82-BE0F-B92E4ECAE64D}" srcOrd="2" destOrd="0" parTransId="{DCE6D27B-E846-4331-8F79-CDC1E8DDD09A}" sibTransId="{E3DD98F3-578A-483D-B82A-920BD328FE4E}"/>
    <dgm:cxn modelId="{74BF261D-E0A3-43A7-83EB-85FEEF0798DA}" srcId="{170C0135-3A94-4623-AA81-735573228628}" destId="{B8E35523-DEC4-40C5-AD71-C446E3CF02A7}" srcOrd="0" destOrd="0" parTransId="{E38275A8-6585-473D-8CD2-46E571691CE8}" sibTransId="{2EEF7558-FF6A-4D97-B16B-E787F09F42D0}"/>
    <dgm:cxn modelId="{6CDC671E-280C-428C-8CDE-020C21062DCD}" type="presOf" srcId="{B47B7453-52D0-4E8E-A0EE-5E0C42B9531D}" destId="{7BB1C934-CD6E-4389-AB60-D55326BC8302}" srcOrd="0" destOrd="0" presId="urn:microsoft.com/office/officeart/2005/8/layout/radial6"/>
    <dgm:cxn modelId="{B3242627-1817-4128-948A-586A1D28CAEC}" type="presOf" srcId="{B8E35523-DEC4-40C5-AD71-C446E3CF02A7}" destId="{5E4B35E6-EA27-424E-89EC-46D0A40F2772}" srcOrd="0" destOrd="0" presId="urn:microsoft.com/office/officeart/2005/8/layout/radial6"/>
    <dgm:cxn modelId="{8854DE2B-B2DC-403D-BBB5-9DAEAD86C05D}" type="presOf" srcId="{2551E4CB-EB09-450C-9132-37387398D945}" destId="{8FAC1D8D-CE9C-45FC-86D2-26F007C6DD34}" srcOrd="0" destOrd="0" presId="urn:microsoft.com/office/officeart/2005/8/layout/radial6"/>
    <dgm:cxn modelId="{6659EF34-3EF6-4AEC-872C-F63DB702B33C}" type="presOf" srcId="{170C0135-3A94-4623-AA81-735573228628}" destId="{698F6F3C-42F1-48FA-9425-25042679391F}" srcOrd="0" destOrd="0" presId="urn:microsoft.com/office/officeart/2005/8/layout/radial6"/>
    <dgm:cxn modelId="{12D27D35-EFB9-4862-B45A-F4ECD3DD2B5A}" type="presOf" srcId="{57FC35C8-C6CB-4C82-BE0F-B92E4ECAE64D}" destId="{5D851138-FE51-4A19-A149-11A0DEA29AF5}" srcOrd="0" destOrd="0" presId="urn:microsoft.com/office/officeart/2005/8/layout/radial6"/>
    <dgm:cxn modelId="{AC35BE37-19DB-4CD7-BE2E-6D0C18095769}" type="presOf" srcId="{2EEF7558-FF6A-4D97-B16B-E787F09F42D0}" destId="{98E28826-978E-4A6B-8422-B9CC30E49F37}" srcOrd="0" destOrd="0" presId="urn:microsoft.com/office/officeart/2005/8/layout/radial6"/>
    <dgm:cxn modelId="{61768550-6FA2-421B-BF53-22E629655CE4}" type="presOf" srcId="{D44E9E87-B9B9-4324-8110-FB781FB2AAAE}" destId="{061D020E-2B5D-4C0D-9DFD-684837CC0BCE}" srcOrd="0" destOrd="0" presId="urn:microsoft.com/office/officeart/2005/8/layout/radial6"/>
    <dgm:cxn modelId="{22A430BA-B6E0-4052-AE0E-A81596E2528E}" srcId="{D44E9E87-B9B9-4324-8110-FB781FB2AAAE}" destId="{170C0135-3A94-4623-AA81-735573228628}" srcOrd="0" destOrd="0" parTransId="{7EDBC624-DFE3-497D-829C-08721ACED330}" sibTransId="{D38474F5-0992-4D39-B19C-1F963AEBACD2}"/>
    <dgm:cxn modelId="{51173CC8-36DE-4780-A234-53464D5D6F33}" type="presOf" srcId="{E3DD98F3-578A-483D-B82A-920BD328FE4E}" destId="{0162A7CA-7E03-4A22-95EF-970E5873DB72}" srcOrd="0" destOrd="0" presId="urn:microsoft.com/office/officeart/2005/8/layout/radial6"/>
    <dgm:cxn modelId="{1C13D7DA-244F-475B-A626-FFEF1E3983D1}" srcId="{170C0135-3A94-4623-AA81-735573228628}" destId="{2551E4CB-EB09-450C-9132-37387398D945}" srcOrd="1" destOrd="0" parTransId="{FDDC1A66-5C2F-4161-9EE0-50E6AE6B3566}" sibTransId="{B47B7453-52D0-4E8E-A0EE-5E0C42B9531D}"/>
    <dgm:cxn modelId="{2006E8EE-D69C-49C4-9C1A-63E4C2D2FE70}" type="presParOf" srcId="{061D020E-2B5D-4C0D-9DFD-684837CC0BCE}" destId="{698F6F3C-42F1-48FA-9425-25042679391F}" srcOrd="0" destOrd="0" presId="urn:microsoft.com/office/officeart/2005/8/layout/radial6"/>
    <dgm:cxn modelId="{EE444B99-244F-42E7-AA40-8FD32874A39D}" type="presParOf" srcId="{061D020E-2B5D-4C0D-9DFD-684837CC0BCE}" destId="{5E4B35E6-EA27-424E-89EC-46D0A40F2772}" srcOrd="1" destOrd="0" presId="urn:microsoft.com/office/officeart/2005/8/layout/radial6"/>
    <dgm:cxn modelId="{99419F13-53BB-4729-8707-844D77FAB6C9}" type="presParOf" srcId="{061D020E-2B5D-4C0D-9DFD-684837CC0BCE}" destId="{8B180F40-4EFD-493D-838A-C88D7BCC1034}" srcOrd="2" destOrd="0" presId="urn:microsoft.com/office/officeart/2005/8/layout/radial6"/>
    <dgm:cxn modelId="{72F9C11E-349E-41A4-8872-970B174ACBCC}" type="presParOf" srcId="{061D020E-2B5D-4C0D-9DFD-684837CC0BCE}" destId="{98E28826-978E-4A6B-8422-B9CC30E49F37}" srcOrd="3" destOrd="0" presId="urn:microsoft.com/office/officeart/2005/8/layout/radial6"/>
    <dgm:cxn modelId="{C371A4E7-D97D-4C5F-A2DA-7F6E5149F6DF}" type="presParOf" srcId="{061D020E-2B5D-4C0D-9DFD-684837CC0BCE}" destId="{8FAC1D8D-CE9C-45FC-86D2-26F007C6DD34}" srcOrd="4" destOrd="0" presId="urn:microsoft.com/office/officeart/2005/8/layout/radial6"/>
    <dgm:cxn modelId="{B5A8D312-8F6F-4318-93AB-0CB2020E478A}" type="presParOf" srcId="{061D020E-2B5D-4C0D-9DFD-684837CC0BCE}" destId="{582D627C-FAD1-4F2D-897E-C08848385BAA}" srcOrd="5" destOrd="0" presId="urn:microsoft.com/office/officeart/2005/8/layout/radial6"/>
    <dgm:cxn modelId="{7E8E1789-B60B-4405-8CD8-D17C409DA86A}" type="presParOf" srcId="{061D020E-2B5D-4C0D-9DFD-684837CC0BCE}" destId="{7BB1C934-CD6E-4389-AB60-D55326BC8302}" srcOrd="6" destOrd="0" presId="urn:microsoft.com/office/officeart/2005/8/layout/radial6"/>
    <dgm:cxn modelId="{A0E89A57-7782-4D03-A9CB-2788C16E7736}" type="presParOf" srcId="{061D020E-2B5D-4C0D-9DFD-684837CC0BCE}" destId="{5D851138-FE51-4A19-A149-11A0DEA29AF5}" srcOrd="7" destOrd="0" presId="urn:microsoft.com/office/officeart/2005/8/layout/radial6"/>
    <dgm:cxn modelId="{AD4ADAE1-D633-4009-8B9D-2CEF29E3F76C}" type="presParOf" srcId="{061D020E-2B5D-4C0D-9DFD-684837CC0BCE}" destId="{87F2D62F-9758-428E-A82A-F136F721FE64}" srcOrd="8" destOrd="0" presId="urn:microsoft.com/office/officeart/2005/8/layout/radial6"/>
    <dgm:cxn modelId="{6143C6D3-B1F0-4A53-B4E2-F06938629FAC}" type="presParOf" srcId="{061D020E-2B5D-4C0D-9DFD-684837CC0BCE}" destId="{0162A7CA-7E03-4A22-95EF-970E5873DB72}"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2A7CA-7E03-4A22-95EF-970E5873DB72}">
      <dsp:nvSpPr>
        <dsp:cNvPr id="0" name=""/>
        <dsp:cNvSpPr/>
      </dsp:nvSpPr>
      <dsp:spPr>
        <a:xfrm>
          <a:off x="554893" y="564188"/>
          <a:ext cx="3765425" cy="3765425"/>
        </a:xfrm>
        <a:prstGeom prst="blockArc">
          <a:avLst>
            <a:gd name="adj1" fmla="val 9000000"/>
            <a:gd name="adj2" fmla="val 162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B1C934-CD6E-4389-AB60-D55326BC8302}">
      <dsp:nvSpPr>
        <dsp:cNvPr id="0" name=""/>
        <dsp:cNvSpPr/>
      </dsp:nvSpPr>
      <dsp:spPr>
        <a:xfrm>
          <a:off x="554893" y="564188"/>
          <a:ext cx="3765425" cy="3765425"/>
        </a:xfrm>
        <a:prstGeom prst="blockArc">
          <a:avLst>
            <a:gd name="adj1" fmla="val 1800000"/>
            <a:gd name="adj2" fmla="val 90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E28826-978E-4A6B-8422-B9CC30E49F37}">
      <dsp:nvSpPr>
        <dsp:cNvPr id="0" name=""/>
        <dsp:cNvSpPr/>
      </dsp:nvSpPr>
      <dsp:spPr>
        <a:xfrm>
          <a:off x="554893" y="564188"/>
          <a:ext cx="3765425" cy="3765425"/>
        </a:xfrm>
        <a:prstGeom prst="blockArc">
          <a:avLst>
            <a:gd name="adj1" fmla="val 16200000"/>
            <a:gd name="adj2" fmla="val 1800000"/>
            <a:gd name="adj3" fmla="val 4639"/>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8F6F3C-42F1-48FA-9425-25042679391F}">
      <dsp:nvSpPr>
        <dsp:cNvPr id="0" name=""/>
        <dsp:cNvSpPr/>
      </dsp:nvSpPr>
      <dsp:spPr>
        <a:xfrm>
          <a:off x="1571113" y="1580408"/>
          <a:ext cx="1732985" cy="1732985"/>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Group A</a:t>
          </a:r>
        </a:p>
      </dsp:txBody>
      <dsp:txXfrm>
        <a:off x="1824903" y="1834198"/>
        <a:ext cx="1225405" cy="1225405"/>
      </dsp:txXfrm>
    </dsp:sp>
    <dsp:sp modelId="{5E4B35E6-EA27-424E-89EC-46D0A40F2772}">
      <dsp:nvSpPr>
        <dsp:cNvPr id="0" name=""/>
        <dsp:cNvSpPr/>
      </dsp:nvSpPr>
      <dsp:spPr>
        <a:xfrm>
          <a:off x="1831061" y="1314"/>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Task 1</a:t>
          </a:r>
        </a:p>
      </dsp:txBody>
      <dsp:txXfrm>
        <a:off x="2008714" y="178967"/>
        <a:ext cx="857783" cy="857783"/>
      </dsp:txXfrm>
    </dsp:sp>
    <dsp:sp modelId="{8FAC1D8D-CE9C-45FC-86D2-26F007C6DD34}">
      <dsp:nvSpPr>
        <dsp:cNvPr id="0" name=""/>
        <dsp:cNvSpPr/>
      </dsp:nvSpPr>
      <dsp:spPr>
        <a:xfrm>
          <a:off x="3423717"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Task 2</a:t>
          </a:r>
        </a:p>
      </dsp:txBody>
      <dsp:txXfrm>
        <a:off x="3601370" y="2937529"/>
        <a:ext cx="857783" cy="857783"/>
      </dsp:txXfrm>
    </dsp:sp>
    <dsp:sp modelId="{5D851138-FE51-4A19-A149-11A0DEA29AF5}">
      <dsp:nvSpPr>
        <dsp:cNvPr id="0" name=""/>
        <dsp:cNvSpPr/>
      </dsp:nvSpPr>
      <dsp:spPr>
        <a:xfrm>
          <a:off x="238404" y="2759876"/>
          <a:ext cx="1213089" cy="1213089"/>
        </a:xfrm>
        <a:prstGeom prst="ellipse">
          <a:avLst/>
        </a:prstGeom>
        <a:solidFill>
          <a:schemeClr val="lt1">
            <a:hueOff val="0"/>
            <a:satOff val="0"/>
            <a:lumOff val="0"/>
            <a:alphaOff val="0"/>
          </a:schemeClr>
        </a:solidFill>
        <a:ln w="10795"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Task 3</a:t>
          </a:r>
        </a:p>
      </dsp:txBody>
      <dsp:txXfrm>
        <a:off x="416057" y="2937529"/>
        <a:ext cx="857783" cy="85778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9/13/2022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9/13/2022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53</a:t>
            </a:fld>
            <a:endParaRPr lang="en-US"/>
          </a:p>
        </p:txBody>
      </p:sp>
    </p:spTree>
    <p:extLst>
      <p:ext uri="{BB962C8B-B14F-4D97-AF65-F5344CB8AC3E}">
        <p14:creationId xmlns:p14="http://schemas.microsoft.com/office/powerpoint/2010/main" val="2959738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9/13/2022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9/13/2022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9/13/2022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9/13/2022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9/13/2022</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9/13/2022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9/13/2022</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9/13/2022</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9/13/2022</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9/13/2022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9/13/2022</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9/13/2022</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647700"/>
            <a:ext cx="9751060" cy="800100"/>
          </a:xfrm>
        </p:spPr>
        <p:txBody>
          <a:bodyPr>
            <a:normAutofit/>
          </a:bodyPr>
          <a:lstStyle/>
          <a:p>
            <a:r>
              <a:rPr lang="en-US" sz="4000" dirty="0" err="1"/>
              <a:t>Pertemuan</a:t>
            </a:r>
            <a:r>
              <a:rPr lang="en-US" sz="4000" dirty="0"/>
              <a:t> 1</a:t>
            </a:r>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9" name="Title 4">
            <a:extLst>
              <a:ext uri="{FF2B5EF4-FFF2-40B4-BE49-F238E27FC236}">
                <a16:creationId xmlns:a16="http://schemas.microsoft.com/office/drawing/2014/main" id="{0DAD544E-1E0D-43A9-B792-1F32726C8302}"/>
              </a:ext>
            </a:extLst>
          </p:cNvPr>
          <p:cNvSpPr txBox="1">
            <a:spLocks/>
          </p:cNvSpPr>
          <p:nvPr/>
        </p:nvSpPr>
        <p:spPr>
          <a:xfrm>
            <a:off x="1218882" y="2743200"/>
            <a:ext cx="9751060" cy="8001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3200" b="1" dirty="0" err="1"/>
              <a:t>Topologi</a:t>
            </a:r>
            <a:r>
              <a:rPr lang="en-US" sz="3200" b="1" dirty="0"/>
              <a:t> </a:t>
            </a:r>
            <a:r>
              <a:rPr lang="en-US" sz="3200" b="1" dirty="0" err="1"/>
              <a:t>Jaringan</a:t>
            </a:r>
            <a:r>
              <a:rPr lang="en-US" sz="3200" b="1" dirty="0"/>
              <a:t> </a:t>
            </a:r>
            <a:r>
              <a:rPr lang="en-US" sz="3200" b="1" dirty="0" err="1"/>
              <a:t>Komputer</a:t>
            </a:r>
            <a:endParaRPr lang="en-US" sz="3200" b="1" dirty="0"/>
          </a:p>
        </p:txBody>
      </p:sp>
    </p:spTree>
    <p:extLst>
      <p:ext uri="{BB962C8B-B14F-4D97-AF65-F5344CB8AC3E}">
        <p14:creationId xmlns:p14="http://schemas.microsoft.com/office/powerpoint/2010/main" val="29757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7" y="1828800"/>
            <a:ext cx="10514330" cy="2781300"/>
          </a:xfrm>
        </p:spPr>
        <p:txBody>
          <a:bodyPr>
            <a:noAutofit/>
          </a:bodyPr>
          <a:lstStyle/>
          <a:p>
            <a:pPr algn="just">
              <a:lnSpc>
                <a:spcPct val="150000"/>
              </a:lnSpc>
            </a:pPr>
            <a:r>
              <a:rPr lang="en-US" sz="2400" b="0" i="0" dirty="0" err="1">
                <a:effectLst/>
              </a:rPr>
              <a:t>Topologi</a:t>
            </a:r>
            <a:r>
              <a:rPr lang="en-US" sz="2400" b="0" i="0" dirty="0">
                <a:effectLst/>
              </a:rPr>
              <a:t> ring </a:t>
            </a:r>
            <a:r>
              <a:rPr lang="en-US" sz="2400" b="0" i="0" dirty="0" err="1">
                <a:effectLst/>
              </a:rPr>
              <a:t>atau</a:t>
            </a:r>
            <a:r>
              <a:rPr lang="en-US" sz="2400" b="0" i="0" dirty="0">
                <a:effectLst/>
              </a:rPr>
              <a:t> </a:t>
            </a:r>
            <a:r>
              <a:rPr lang="en-US" sz="2400" b="0" i="0" dirty="0" err="1">
                <a:effectLst/>
              </a:rPr>
              <a:t>sering</a:t>
            </a:r>
            <a:r>
              <a:rPr lang="en-US" sz="2400" b="0" i="0" dirty="0">
                <a:effectLst/>
              </a:rPr>
              <a:t> </a:t>
            </a:r>
            <a:r>
              <a:rPr lang="en-US" sz="2400" b="0" i="0" dirty="0" err="1">
                <a:effectLst/>
              </a:rPr>
              <a:t>disebut</a:t>
            </a:r>
            <a:r>
              <a:rPr lang="en-US" sz="2400" b="0" i="0" dirty="0">
                <a:effectLst/>
              </a:rPr>
              <a:t> </a:t>
            </a:r>
            <a:r>
              <a:rPr lang="en-US" sz="2400" b="0" i="0" dirty="0" err="1">
                <a:effectLst/>
              </a:rPr>
              <a:t>dengan</a:t>
            </a:r>
            <a:r>
              <a:rPr lang="en-US" sz="2400" b="0" i="0" dirty="0">
                <a:effectLst/>
              </a:rPr>
              <a:t> </a:t>
            </a:r>
            <a:r>
              <a:rPr lang="en-US" sz="2400" b="0" i="0" dirty="0" err="1">
                <a:effectLst/>
              </a:rPr>
              <a:t>topologi</a:t>
            </a:r>
            <a:r>
              <a:rPr lang="en-US" sz="2400" b="0" i="0" dirty="0">
                <a:effectLst/>
              </a:rPr>
              <a:t> </a:t>
            </a:r>
            <a:r>
              <a:rPr lang="en-US" sz="2400" b="0" i="0" dirty="0" err="1">
                <a:effectLst/>
              </a:rPr>
              <a:t>cincin</a:t>
            </a:r>
            <a:r>
              <a:rPr lang="en-US" sz="2400" b="0" i="0" dirty="0">
                <a:effectLst/>
              </a:rPr>
              <a:t> </a:t>
            </a:r>
            <a:r>
              <a:rPr lang="en-US" sz="2400" b="0" i="0" dirty="0" err="1">
                <a:effectLst/>
              </a:rPr>
              <a:t>merupakan</a:t>
            </a:r>
            <a:r>
              <a:rPr lang="en-US" sz="2400" b="0" i="0" dirty="0">
                <a:effectLst/>
              </a:rPr>
              <a:t> </a:t>
            </a:r>
            <a:r>
              <a:rPr lang="en-US" sz="2400" b="0" i="0" dirty="0" err="1">
                <a:effectLst/>
              </a:rPr>
              <a:t>suatu</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yang </a:t>
            </a:r>
            <a:r>
              <a:rPr lang="en-US" sz="2400" b="0" i="0" dirty="0" err="1">
                <a:effectLst/>
              </a:rPr>
              <a:t>dipakai</a:t>
            </a:r>
            <a:r>
              <a:rPr lang="en-US" sz="2400" b="0" i="0" dirty="0">
                <a:effectLst/>
              </a:rPr>
              <a:t> </a:t>
            </a:r>
            <a:r>
              <a:rPr lang="en-US" sz="2400" b="0" i="0" dirty="0" err="1">
                <a:effectLst/>
              </a:rPr>
              <a:t>untuk</a:t>
            </a:r>
            <a:r>
              <a:rPr lang="en-US" sz="2400" b="0" i="0" dirty="0">
                <a:effectLst/>
              </a:rPr>
              <a:t> </a:t>
            </a:r>
            <a:r>
              <a:rPr lang="en-US" sz="2400" b="0" i="0" dirty="0" err="1">
                <a:effectLst/>
              </a:rPr>
              <a:t>menghubungkan</a:t>
            </a:r>
            <a:r>
              <a:rPr lang="en-US" sz="2400" b="0" i="0" dirty="0">
                <a:effectLst/>
              </a:rPr>
              <a:t> </a:t>
            </a:r>
            <a:r>
              <a:rPr lang="en-US" sz="2400" b="0" i="0" dirty="0" err="1">
                <a:effectLst/>
              </a:rPr>
              <a:t>sebuah</a:t>
            </a:r>
            <a:r>
              <a:rPr lang="en-US" sz="2400" b="0" i="0" dirty="0">
                <a:effectLst/>
              </a:rPr>
              <a:t> </a:t>
            </a:r>
            <a:r>
              <a:rPr lang="en-US" sz="2400" b="0" i="0" dirty="0" err="1">
                <a:effectLst/>
              </a:rPr>
              <a:t>komputer</a:t>
            </a:r>
            <a:r>
              <a:rPr lang="en-US" sz="2400" b="0" i="0" dirty="0">
                <a:effectLst/>
              </a:rPr>
              <a:t> </a:t>
            </a:r>
            <a:r>
              <a:rPr lang="en-US" sz="2400" b="0" i="0" dirty="0" err="1">
                <a:effectLst/>
              </a:rPr>
              <a:t>dengan</a:t>
            </a:r>
            <a:r>
              <a:rPr lang="en-US" sz="2400" b="0" i="0" dirty="0">
                <a:effectLst/>
              </a:rPr>
              <a:t> </a:t>
            </a:r>
            <a:r>
              <a:rPr lang="en-US" sz="2400" b="0" i="0" dirty="0" err="1">
                <a:effectLst/>
              </a:rPr>
              <a:t>komputer</a:t>
            </a:r>
            <a:r>
              <a:rPr lang="en-US" sz="2400" b="0" i="0" dirty="0">
                <a:effectLst/>
              </a:rPr>
              <a:t> </a:t>
            </a:r>
            <a:r>
              <a:rPr lang="en-US" sz="2400" b="0" i="0" dirty="0" err="1">
                <a:effectLst/>
              </a:rPr>
              <a:t>lainnya</a:t>
            </a:r>
            <a:r>
              <a:rPr lang="en-US" sz="2400" b="0" i="0" dirty="0">
                <a:effectLst/>
              </a:rPr>
              <a:t> </a:t>
            </a:r>
            <a:r>
              <a:rPr lang="en-US" sz="2400" b="0" i="0" dirty="0" err="1">
                <a:effectLst/>
              </a:rPr>
              <a:t>dalam</a:t>
            </a:r>
            <a:r>
              <a:rPr lang="en-US" sz="2400" b="0" i="0" dirty="0">
                <a:effectLst/>
              </a:rPr>
              <a:t> </a:t>
            </a:r>
            <a:r>
              <a:rPr lang="en-US" sz="2400" b="0" i="0" dirty="0" err="1">
                <a:effectLst/>
              </a:rPr>
              <a:t>sebuah</a:t>
            </a:r>
            <a:r>
              <a:rPr lang="en-US" sz="2400" b="0" i="0" dirty="0">
                <a:effectLst/>
              </a:rPr>
              <a:t> </a:t>
            </a:r>
            <a:r>
              <a:rPr lang="en-US" sz="2400" b="0" i="0" dirty="0" err="1">
                <a:effectLst/>
              </a:rPr>
              <a:t>rangkaian</a:t>
            </a:r>
            <a:r>
              <a:rPr lang="en-US" sz="2400" b="0" i="0" dirty="0">
                <a:effectLst/>
              </a:rPr>
              <a:t> yang </a:t>
            </a:r>
            <a:r>
              <a:rPr lang="en-US" sz="2400" b="0" i="0" dirty="0" err="1">
                <a:effectLst/>
              </a:rPr>
              <a:t>berbentuk</a:t>
            </a:r>
            <a:r>
              <a:rPr lang="en-US" sz="2400" b="0" i="0" dirty="0">
                <a:effectLst/>
              </a:rPr>
              <a:t> </a:t>
            </a:r>
            <a:r>
              <a:rPr lang="en-US" sz="2400" b="0" i="0" dirty="0" err="1">
                <a:effectLst/>
              </a:rPr>
              <a:t>melingkar</a:t>
            </a:r>
            <a:r>
              <a:rPr lang="en-US" sz="2400" b="0" i="0" dirty="0">
                <a:effectLst/>
              </a:rPr>
              <a:t> </a:t>
            </a:r>
            <a:r>
              <a:rPr lang="en-US" sz="2400" b="0" i="0" dirty="0" err="1">
                <a:effectLst/>
              </a:rPr>
              <a:t>seperti</a:t>
            </a:r>
            <a:r>
              <a:rPr lang="en-US" sz="2400" b="0" i="0" dirty="0">
                <a:effectLst/>
              </a:rPr>
              <a:t> </a:t>
            </a:r>
            <a:r>
              <a:rPr lang="en-US" sz="2400" b="0" i="0" dirty="0" err="1">
                <a:effectLst/>
              </a:rPr>
              <a:t>cincin</a:t>
            </a:r>
            <a:r>
              <a:rPr lang="en-US" sz="2400" b="0" i="0" dirty="0">
                <a:effectLst/>
              </a:rPr>
              <a:t>. </a:t>
            </a:r>
            <a:r>
              <a:rPr lang="en-US" sz="2400" b="0" i="0" dirty="0" err="1">
                <a:effectLst/>
              </a:rPr>
              <a:t>Jenis</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a:t>
            </a:r>
            <a:r>
              <a:rPr lang="en-US" sz="2400" b="0" i="0" dirty="0" err="1">
                <a:effectLst/>
              </a:rPr>
              <a:t>ini</a:t>
            </a:r>
            <a:r>
              <a:rPr lang="en-US" sz="2400" b="0" i="0" dirty="0">
                <a:effectLst/>
              </a:rPr>
              <a:t> </a:t>
            </a:r>
            <a:r>
              <a:rPr lang="en-US" sz="2400" b="0" i="0" dirty="0" err="1">
                <a:effectLst/>
              </a:rPr>
              <a:t>umumnya</a:t>
            </a:r>
            <a:r>
              <a:rPr lang="en-US" sz="2400" b="0" i="0" dirty="0">
                <a:effectLst/>
              </a:rPr>
              <a:t> </a:t>
            </a:r>
            <a:r>
              <a:rPr lang="en-US" sz="2400" b="0" i="0" dirty="0" err="1">
                <a:effectLst/>
              </a:rPr>
              <a:t>hanya</a:t>
            </a:r>
            <a:r>
              <a:rPr lang="en-US" sz="2400" b="0" i="0" dirty="0">
                <a:effectLst/>
              </a:rPr>
              <a:t> </a:t>
            </a:r>
            <a:r>
              <a:rPr lang="en-US" sz="2400" b="0" i="0" dirty="0" err="1">
                <a:effectLst/>
              </a:rPr>
              <a:t>menggunakan</a:t>
            </a:r>
            <a:r>
              <a:rPr lang="en-US" sz="2400" b="0" i="0" dirty="0">
                <a:effectLst/>
              </a:rPr>
              <a:t> LAN card agar masing-masing </a:t>
            </a:r>
            <a:r>
              <a:rPr lang="en-US" sz="2400" b="0" i="0" dirty="0" err="1">
                <a:effectLst/>
              </a:rPr>
              <a:t>komputer</a:t>
            </a:r>
            <a:r>
              <a:rPr lang="en-US" sz="2400" b="0" i="0" dirty="0">
                <a:effectLst/>
              </a:rPr>
              <a:t> </a:t>
            </a:r>
            <a:r>
              <a:rPr lang="en-US" sz="2400" b="0" i="0" dirty="0" err="1">
                <a:effectLst/>
              </a:rPr>
              <a:t>terkoneksi</a:t>
            </a:r>
            <a:r>
              <a:rPr lang="en-US" sz="2400" b="0" i="0" dirty="0">
                <a:effectLst/>
              </a:rPr>
              <a:t>.</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Ring</a:t>
            </a:r>
            <a:endParaRPr lang="en-US" sz="4000" dirty="0"/>
          </a:p>
        </p:txBody>
      </p:sp>
    </p:spTree>
    <p:extLst>
      <p:ext uri="{BB962C8B-B14F-4D97-AF65-F5344CB8AC3E}">
        <p14:creationId xmlns:p14="http://schemas.microsoft.com/office/powerpoint/2010/main" val="363874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7" y="1828800"/>
            <a:ext cx="10514330" cy="2324100"/>
          </a:xfrm>
        </p:spPr>
        <p:txBody>
          <a:bodyPr>
            <a:noAutofit/>
          </a:bodyPr>
          <a:lstStyle/>
          <a:p>
            <a:pPr algn="just">
              <a:lnSpc>
                <a:spcPct val="150000"/>
              </a:lnSpc>
            </a:pPr>
            <a:r>
              <a:rPr lang="en-US" sz="2400" b="0" i="0" dirty="0" err="1">
                <a:effectLst/>
              </a:rPr>
              <a:t>Jenis</a:t>
            </a:r>
            <a:r>
              <a:rPr lang="en-US" sz="2400" b="0" i="0" dirty="0">
                <a:effectLst/>
              </a:rPr>
              <a:t> </a:t>
            </a:r>
            <a:r>
              <a:rPr lang="en-US" sz="2400" b="0" i="0" dirty="0" err="1">
                <a:effectLst/>
              </a:rPr>
              <a:t>topologi</a:t>
            </a:r>
            <a:r>
              <a:rPr lang="en-US" sz="2400" b="0" i="0" dirty="0">
                <a:effectLst/>
              </a:rPr>
              <a:t> </a:t>
            </a:r>
            <a:r>
              <a:rPr lang="en-US" sz="2400" b="0" i="0" dirty="0" err="1">
                <a:effectLst/>
              </a:rPr>
              <a:t>ini</a:t>
            </a:r>
            <a:r>
              <a:rPr lang="en-US" sz="2400" b="0" i="0" dirty="0">
                <a:effectLst/>
              </a:rPr>
              <a:t> paling </a:t>
            </a:r>
            <a:r>
              <a:rPr lang="en-US" sz="2400" b="0" i="0" dirty="0" err="1">
                <a:effectLst/>
              </a:rPr>
              <a:t>banyak</a:t>
            </a:r>
            <a:r>
              <a:rPr lang="en-US" sz="2400" b="0" i="0" dirty="0">
                <a:effectLst/>
              </a:rPr>
              <a:t> </a:t>
            </a:r>
            <a:r>
              <a:rPr lang="en-US" sz="2400" b="0" i="0" dirty="0" err="1">
                <a:effectLst/>
              </a:rPr>
              <a:t>digunakan</a:t>
            </a:r>
            <a:r>
              <a:rPr lang="en-US" sz="2400" b="0" i="0" dirty="0">
                <a:effectLst/>
              </a:rPr>
              <a:t> di </a:t>
            </a:r>
            <a:r>
              <a:rPr lang="en-US" sz="2400" b="0" i="0" dirty="0" err="1">
                <a:effectLst/>
              </a:rPr>
              <a:t>lingkungan</a:t>
            </a:r>
            <a:r>
              <a:rPr lang="en-US" sz="2400" b="0" i="0" dirty="0">
                <a:effectLst/>
              </a:rPr>
              <a:t> </a:t>
            </a:r>
            <a:r>
              <a:rPr lang="en-US" sz="2400" b="0" i="0" dirty="0" err="1">
                <a:effectLst/>
              </a:rPr>
              <a:t>perkantoran</a:t>
            </a:r>
            <a:r>
              <a:rPr lang="en-US" sz="2400" b="0" i="0" dirty="0">
                <a:effectLst/>
              </a:rPr>
              <a:t> </a:t>
            </a:r>
            <a:r>
              <a:rPr lang="en-US" sz="2400" b="0" i="0" dirty="0" err="1">
                <a:effectLst/>
              </a:rPr>
              <a:t>atau</a:t>
            </a:r>
            <a:r>
              <a:rPr lang="en-US" sz="2400" b="0" i="0" dirty="0">
                <a:effectLst/>
              </a:rPr>
              <a:t> </a:t>
            </a:r>
            <a:r>
              <a:rPr lang="en-US" sz="2400" b="0" i="0" dirty="0" err="1">
                <a:effectLst/>
              </a:rPr>
              <a:t>perusahaan</a:t>
            </a:r>
            <a:r>
              <a:rPr lang="en-US" sz="2400" b="0" i="0" dirty="0">
                <a:effectLst/>
              </a:rPr>
              <a:t>. </a:t>
            </a:r>
            <a:r>
              <a:rPr lang="en-US" sz="2400" b="0" i="0" dirty="0" err="1">
                <a:effectLst/>
              </a:rPr>
              <a:t>Secara</a:t>
            </a:r>
            <a:r>
              <a:rPr lang="en-US" sz="2400" b="0" i="0" dirty="0">
                <a:effectLst/>
              </a:rPr>
              <a:t> </a:t>
            </a:r>
            <a:r>
              <a:rPr lang="en-US" sz="2400" b="0" i="0" dirty="0" err="1">
                <a:effectLst/>
              </a:rPr>
              <a:t>umum</a:t>
            </a:r>
            <a:r>
              <a:rPr lang="en-US" sz="2400" b="0" i="0" dirty="0">
                <a:effectLst/>
              </a:rPr>
              <a:t>, </a:t>
            </a:r>
            <a:r>
              <a:rPr lang="en-US" sz="2400" b="0" i="0" dirty="0" err="1">
                <a:effectLst/>
              </a:rPr>
              <a:t>topologi</a:t>
            </a:r>
            <a:r>
              <a:rPr lang="en-US" sz="2400" b="0" i="0" dirty="0">
                <a:effectLst/>
              </a:rPr>
              <a:t> ring </a:t>
            </a:r>
            <a:r>
              <a:rPr lang="en-US" sz="2400" b="0" i="0" dirty="0" err="1">
                <a:effectLst/>
              </a:rPr>
              <a:t>memiliki</a:t>
            </a:r>
            <a:r>
              <a:rPr lang="en-US" sz="2400" b="0" i="0" dirty="0">
                <a:effectLst/>
              </a:rPr>
              <a:t> </a:t>
            </a:r>
            <a:r>
              <a:rPr lang="en-US" sz="2400" b="0" i="0" dirty="0" err="1">
                <a:effectLst/>
              </a:rPr>
              <a:t>karakteristik</a:t>
            </a:r>
            <a:r>
              <a:rPr lang="en-US" sz="2400" b="0" i="0" dirty="0">
                <a:effectLst/>
              </a:rPr>
              <a:t> </a:t>
            </a:r>
            <a:r>
              <a:rPr lang="en-US" sz="2400" b="0" i="0" dirty="0" err="1">
                <a:effectLst/>
              </a:rPr>
              <a:t>khusus</a:t>
            </a:r>
            <a:r>
              <a:rPr lang="en-US" sz="2400" b="0" i="0" dirty="0">
                <a:effectLst/>
              </a:rPr>
              <a:t>, </a:t>
            </a:r>
            <a:r>
              <a:rPr lang="en-US" sz="2400" b="0" i="0" dirty="0" err="1">
                <a:effectLst/>
              </a:rPr>
              <a:t>yaitu</a:t>
            </a:r>
            <a:r>
              <a:rPr lang="en-US" sz="2400" b="0" i="0" dirty="0">
                <a:effectLst/>
              </a:rPr>
              <a:t> </a:t>
            </a:r>
            <a:r>
              <a:rPr lang="en-US" sz="2400" b="0" i="0" dirty="0" err="1">
                <a:effectLst/>
              </a:rPr>
              <a:t>menggunakan</a:t>
            </a:r>
            <a:r>
              <a:rPr lang="en-US" sz="2400" b="0" i="0" dirty="0">
                <a:effectLst/>
              </a:rPr>
              <a:t> </a:t>
            </a:r>
            <a:r>
              <a:rPr lang="en-US" sz="2400" b="0" i="0" dirty="0" err="1">
                <a:effectLst/>
              </a:rPr>
              <a:t>kabel</a:t>
            </a:r>
            <a:r>
              <a:rPr lang="en-US" sz="2400" b="0" i="0" dirty="0">
                <a:effectLst/>
              </a:rPr>
              <a:t> </a:t>
            </a:r>
            <a:r>
              <a:rPr lang="en-US" sz="2400" b="0" i="0" dirty="0" err="1">
                <a:effectLst/>
              </a:rPr>
              <a:t>tipe</a:t>
            </a:r>
            <a:r>
              <a:rPr lang="en-US" sz="2400" b="0" i="0" dirty="0">
                <a:effectLst/>
              </a:rPr>
              <a:t> UTP dan </a:t>
            </a:r>
            <a:r>
              <a:rPr lang="en-US" sz="2400" b="0" i="1" dirty="0">
                <a:effectLst/>
              </a:rPr>
              <a:t>Patch Cable</a:t>
            </a:r>
            <a:r>
              <a:rPr lang="en-US" sz="2400" b="0" i="0" dirty="0">
                <a:effectLst/>
              </a:rPr>
              <a:t> yang </a:t>
            </a:r>
            <a:r>
              <a:rPr lang="en-US" sz="2400" b="0" i="0" dirty="0" err="1">
                <a:effectLst/>
              </a:rPr>
              <a:t>membentuk</a:t>
            </a:r>
            <a:r>
              <a:rPr lang="en-US" sz="2400" b="0" i="0" dirty="0">
                <a:effectLst/>
              </a:rPr>
              <a:t> </a:t>
            </a:r>
            <a:r>
              <a:rPr lang="en-US" sz="2400" b="0" i="0" dirty="0" err="1">
                <a:effectLst/>
              </a:rPr>
              <a:t>jaringan</a:t>
            </a:r>
            <a:r>
              <a:rPr lang="en-US" sz="2400" b="0" i="0" dirty="0">
                <a:effectLst/>
              </a:rPr>
              <a:t> </a:t>
            </a:r>
            <a:r>
              <a:rPr lang="en-US" sz="2400" b="0" i="0" dirty="0" err="1">
                <a:effectLst/>
              </a:rPr>
              <a:t>seperti</a:t>
            </a:r>
            <a:r>
              <a:rPr lang="en-US" sz="2400" b="0" i="0" dirty="0">
                <a:effectLst/>
              </a:rPr>
              <a:t> </a:t>
            </a:r>
            <a:r>
              <a:rPr lang="en-US" sz="2400" b="0" i="0" dirty="0" err="1">
                <a:effectLst/>
              </a:rPr>
              <a:t>lingkaran</a:t>
            </a:r>
            <a:r>
              <a:rPr lang="en-US" sz="2400" b="0" i="0" dirty="0">
                <a:effectLst/>
              </a:rPr>
              <a:t> dan </a:t>
            </a:r>
            <a:r>
              <a:rPr lang="en-US" sz="2400" b="0" i="0" dirty="0" err="1">
                <a:effectLst/>
              </a:rPr>
              <a:t>terdiri</a:t>
            </a:r>
            <a:r>
              <a:rPr lang="en-US" sz="2400" b="0" i="0" dirty="0">
                <a:effectLst/>
              </a:rPr>
              <a:t> </a:t>
            </a:r>
            <a:r>
              <a:rPr lang="en-US" sz="2400" b="0" i="0" dirty="0" err="1">
                <a:effectLst/>
              </a:rPr>
              <a:t>dari</a:t>
            </a:r>
            <a:r>
              <a:rPr lang="en-US" sz="2400" b="0" i="0" dirty="0">
                <a:effectLst/>
              </a:rPr>
              <a:t> </a:t>
            </a:r>
            <a:r>
              <a:rPr lang="en-US" sz="2400" b="0" i="0" dirty="0" err="1">
                <a:effectLst/>
              </a:rPr>
              <a:t>beberapa</a:t>
            </a:r>
            <a:r>
              <a:rPr lang="en-US" sz="2400" b="0" i="0" dirty="0">
                <a:effectLst/>
              </a:rPr>
              <a:t> node yang </a:t>
            </a:r>
            <a:r>
              <a:rPr lang="en-US" sz="2400" b="0" i="0" dirty="0" err="1">
                <a:effectLst/>
              </a:rPr>
              <a:t>disusun</a:t>
            </a:r>
            <a:r>
              <a:rPr lang="en-US" sz="2400" b="0" i="0" dirty="0">
                <a:effectLst/>
              </a:rPr>
              <a:t> </a:t>
            </a:r>
            <a:r>
              <a:rPr lang="en-US" sz="2400" b="0" i="0" dirty="0" err="1">
                <a:effectLst/>
              </a:rPr>
              <a:t>secara</a:t>
            </a:r>
            <a:r>
              <a:rPr lang="en-US" sz="2400" b="0" i="0" dirty="0">
                <a:effectLst/>
              </a:rPr>
              <a:t> </a:t>
            </a:r>
            <a:r>
              <a:rPr lang="en-US" sz="2400" b="0" i="0" dirty="0" err="1">
                <a:effectLst/>
              </a:rPr>
              <a:t>seri</a:t>
            </a:r>
            <a:r>
              <a:rPr lang="en-US" sz="2400" b="0" i="0" dirty="0">
                <a:effectLst/>
              </a:rPr>
              <a:t>.</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Ring</a:t>
            </a:r>
            <a:endParaRPr lang="en-US" sz="4000" dirty="0"/>
          </a:p>
        </p:txBody>
      </p:sp>
    </p:spTree>
    <p:extLst>
      <p:ext uri="{BB962C8B-B14F-4D97-AF65-F5344CB8AC3E}">
        <p14:creationId xmlns:p14="http://schemas.microsoft.com/office/powerpoint/2010/main" val="244251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Ring</a:t>
            </a:r>
            <a:endParaRPr lang="en-US" sz="4000" dirty="0"/>
          </a:p>
        </p:txBody>
      </p:sp>
      <p:pic>
        <p:nvPicPr>
          <p:cNvPr id="3" name="Picture 2">
            <a:extLst>
              <a:ext uri="{FF2B5EF4-FFF2-40B4-BE49-F238E27FC236}">
                <a16:creationId xmlns:a16="http://schemas.microsoft.com/office/drawing/2014/main" id="{9EF4BDED-B3C1-4AF7-8F12-521F14F8F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76" y="1686722"/>
            <a:ext cx="5396436" cy="3484556"/>
          </a:xfrm>
          <a:prstGeom prst="rect">
            <a:avLst/>
          </a:prstGeom>
        </p:spPr>
      </p:pic>
      <p:sp>
        <p:nvSpPr>
          <p:cNvPr id="8" name="Title 4">
            <a:extLst>
              <a:ext uri="{FF2B5EF4-FFF2-40B4-BE49-F238E27FC236}">
                <a16:creationId xmlns:a16="http://schemas.microsoft.com/office/drawing/2014/main" id="{6C089ABC-147A-4D41-B6EA-5FAE1ED542A7}"/>
              </a:ext>
            </a:extLst>
          </p:cNvPr>
          <p:cNvSpPr txBox="1">
            <a:spLocks/>
          </p:cNvSpPr>
          <p:nvPr/>
        </p:nvSpPr>
        <p:spPr>
          <a:xfrm>
            <a:off x="5256213" y="5272486"/>
            <a:ext cx="1676400"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1800" dirty="0" err="1"/>
              <a:t>Topologi</a:t>
            </a:r>
            <a:r>
              <a:rPr lang="en-US" sz="1800" dirty="0"/>
              <a:t> Ring</a:t>
            </a:r>
          </a:p>
        </p:txBody>
      </p:sp>
      <p:pic>
        <p:nvPicPr>
          <p:cNvPr id="12" name="Picture 11">
            <a:extLst>
              <a:ext uri="{FF2B5EF4-FFF2-40B4-BE49-F238E27FC236}">
                <a16:creationId xmlns:a16="http://schemas.microsoft.com/office/drawing/2014/main" id="{80222F3D-22CA-41D8-AB09-3A68283A2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612" y="753272"/>
            <a:ext cx="4762500" cy="4762500"/>
          </a:xfrm>
          <a:prstGeom prst="rect">
            <a:avLst/>
          </a:prstGeom>
        </p:spPr>
      </p:pic>
    </p:spTree>
    <p:extLst>
      <p:ext uri="{BB962C8B-B14F-4D97-AF65-F5344CB8AC3E}">
        <p14:creationId xmlns:p14="http://schemas.microsoft.com/office/powerpoint/2010/main" val="322238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a:effectLst/>
              </a:rPr>
              <a:t>LAN Card</a:t>
            </a:r>
            <a:endParaRPr lang="en-US" sz="4000" dirty="0"/>
          </a:p>
        </p:txBody>
      </p:sp>
      <p:sp>
        <p:nvSpPr>
          <p:cNvPr id="8" name="Title 4">
            <a:extLst>
              <a:ext uri="{FF2B5EF4-FFF2-40B4-BE49-F238E27FC236}">
                <a16:creationId xmlns:a16="http://schemas.microsoft.com/office/drawing/2014/main" id="{6C089ABC-147A-4D41-B6EA-5FAE1ED542A7}"/>
              </a:ext>
            </a:extLst>
          </p:cNvPr>
          <p:cNvSpPr txBox="1">
            <a:spLocks/>
          </p:cNvSpPr>
          <p:nvPr/>
        </p:nvSpPr>
        <p:spPr>
          <a:xfrm>
            <a:off x="1727565" y="5181600"/>
            <a:ext cx="2286000" cy="3810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1800" dirty="0"/>
              <a:t>Wireless LAN Card</a:t>
            </a:r>
          </a:p>
        </p:txBody>
      </p:sp>
      <p:pic>
        <p:nvPicPr>
          <p:cNvPr id="9" name="Picture 8">
            <a:extLst>
              <a:ext uri="{FF2B5EF4-FFF2-40B4-BE49-F238E27FC236}">
                <a16:creationId xmlns:a16="http://schemas.microsoft.com/office/drawing/2014/main" id="{0A937036-558A-48EF-97E6-1AED7545C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436" y="1676400"/>
            <a:ext cx="5061613" cy="3276600"/>
          </a:xfrm>
          <a:prstGeom prst="rect">
            <a:avLst/>
          </a:prstGeom>
        </p:spPr>
      </p:pic>
      <p:sp>
        <p:nvSpPr>
          <p:cNvPr id="10" name="Title 4">
            <a:extLst>
              <a:ext uri="{FF2B5EF4-FFF2-40B4-BE49-F238E27FC236}">
                <a16:creationId xmlns:a16="http://schemas.microsoft.com/office/drawing/2014/main" id="{32E18FE2-D4A9-4C7B-B200-07351B6E51AF}"/>
              </a:ext>
            </a:extLst>
          </p:cNvPr>
          <p:cNvSpPr txBox="1">
            <a:spLocks/>
          </p:cNvSpPr>
          <p:nvPr/>
        </p:nvSpPr>
        <p:spPr>
          <a:xfrm>
            <a:off x="9177972" y="5181600"/>
            <a:ext cx="1447800"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1800" dirty="0"/>
              <a:t>LAN Card</a:t>
            </a:r>
          </a:p>
        </p:txBody>
      </p:sp>
      <p:pic>
        <p:nvPicPr>
          <p:cNvPr id="5" name="Picture 4">
            <a:extLst>
              <a:ext uri="{FF2B5EF4-FFF2-40B4-BE49-F238E27FC236}">
                <a16:creationId xmlns:a16="http://schemas.microsoft.com/office/drawing/2014/main" id="{80FE49ED-52F8-4D52-A117-A345B87340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412" y="1828800"/>
            <a:ext cx="4982307" cy="2590800"/>
          </a:xfrm>
          <a:prstGeom prst="rect">
            <a:avLst/>
          </a:prstGeom>
        </p:spPr>
      </p:pic>
    </p:spTree>
    <p:extLst>
      <p:ext uri="{BB962C8B-B14F-4D97-AF65-F5344CB8AC3E}">
        <p14:creationId xmlns:p14="http://schemas.microsoft.com/office/powerpoint/2010/main" val="58076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791200"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Kelebihan</a:t>
            </a:r>
            <a:r>
              <a:rPr lang="en-US" sz="4000" dirty="0"/>
              <a:t> </a:t>
            </a:r>
            <a:r>
              <a:rPr lang="en-US" sz="4000" b="0" i="0" dirty="0" err="1">
                <a:effectLst/>
              </a:rPr>
              <a:t>Topologi</a:t>
            </a:r>
            <a:r>
              <a:rPr lang="en-US" sz="4000" b="0" i="0" dirty="0">
                <a:effectLst/>
              </a:rPr>
              <a:t> Ring</a:t>
            </a:r>
            <a:endParaRPr lang="en-US" sz="4000" dirty="0"/>
          </a:p>
        </p:txBody>
      </p:sp>
      <p:sp>
        <p:nvSpPr>
          <p:cNvPr id="11" name="Title 4">
            <a:extLst>
              <a:ext uri="{FF2B5EF4-FFF2-40B4-BE49-F238E27FC236}">
                <a16:creationId xmlns:a16="http://schemas.microsoft.com/office/drawing/2014/main" id="{3F974B54-ECCC-4D8F-9FD0-FAE8D51883F0}"/>
              </a:ext>
            </a:extLst>
          </p:cNvPr>
          <p:cNvSpPr txBox="1">
            <a:spLocks/>
          </p:cNvSpPr>
          <p:nvPr/>
        </p:nvSpPr>
        <p:spPr>
          <a:xfrm>
            <a:off x="1293812" y="3733800"/>
            <a:ext cx="860806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457200" indent="-457200" algn="just">
              <a:lnSpc>
                <a:spcPct val="150000"/>
              </a:lnSpc>
              <a:buFont typeface="Arial" panose="020B0604020202020204" pitchFamily="34" charset="0"/>
              <a:buChar char="•"/>
            </a:pPr>
            <a:r>
              <a:rPr lang="en-US" sz="2800" dirty="0" err="1"/>
              <a:t>Biaya</a:t>
            </a:r>
            <a:r>
              <a:rPr lang="en-US" sz="2800" dirty="0"/>
              <a:t> </a:t>
            </a:r>
            <a:r>
              <a:rPr lang="en-US" sz="2800" dirty="0" err="1"/>
              <a:t>untuk</a:t>
            </a:r>
            <a:r>
              <a:rPr lang="en-US" sz="2800" dirty="0"/>
              <a:t> </a:t>
            </a:r>
            <a:r>
              <a:rPr lang="en-US" sz="2800" dirty="0" err="1"/>
              <a:t>instalasinya</a:t>
            </a:r>
            <a:r>
              <a:rPr lang="en-US" sz="2800" dirty="0"/>
              <a:t> </a:t>
            </a:r>
            <a:r>
              <a:rPr lang="en-US" sz="2800" dirty="0" err="1"/>
              <a:t>cenderung</a:t>
            </a:r>
            <a:r>
              <a:rPr lang="en-US" sz="2800" dirty="0"/>
              <a:t> </a:t>
            </a:r>
            <a:r>
              <a:rPr lang="en-US" sz="2800" dirty="0" err="1"/>
              <a:t>murah</a:t>
            </a:r>
            <a:endParaRPr lang="en-US" sz="2800" dirty="0"/>
          </a:p>
          <a:p>
            <a:pPr marL="457200" indent="-457200" algn="just">
              <a:lnSpc>
                <a:spcPct val="150000"/>
              </a:lnSpc>
              <a:buFont typeface="Arial" panose="020B0604020202020204" pitchFamily="34" charset="0"/>
              <a:buChar char="•"/>
            </a:pPr>
            <a:r>
              <a:rPr lang="en-US" sz="2800" dirty="0"/>
              <a:t>Performa </a:t>
            </a:r>
            <a:r>
              <a:rPr lang="en-US" sz="2800" dirty="0" err="1"/>
              <a:t>koneksi</a:t>
            </a:r>
            <a:r>
              <a:rPr lang="en-US" sz="2800" dirty="0"/>
              <a:t> </a:t>
            </a:r>
            <a:r>
              <a:rPr lang="en-US" sz="2800" dirty="0" err="1"/>
              <a:t>cukup</a:t>
            </a:r>
            <a:r>
              <a:rPr lang="en-US" sz="2800" dirty="0"/>
              <a:t> </a:t>
            </a:r>
            <a:r>
              <a:rPr lang="en-US" sz="2800" dirty="0" err="1"/>
              <a:t>baik</a:t>
            </a:r>
            <a:endParaRPr lang="en-US" sz="2800" dirty="0"/>
          </a:p>
          <a:p>
            <a:pPr marL="457200" indent="-457200" algn="just">
              <a:lnSpc>
                <a:spcPct val="150000"/>
              </a:lnSpc>
              <a:buFont typeface="Arial" panose="020B0604020202020204" pitchFamily="34" charset="0"/>
              <a:buChar char="•"/>
            </a:pPr>
            <a:r>
              <a:rPr lang="en-US" sz="2800" dirty="0"/>
              <a:t>Proses </a:t>
            </a:r>
            <a:r>
              <a:rPr lang="en-US" sz="2800" dirty="0" err="1"/>
              <a:t>instalasi</a:t>
            </a:r>
            <a:r>
              <a:rPr lang="en-US" sz="2800" dirty="0"/>
              <a:t> dan </a:t>
            </a:r>
            <a:r>
              <a:rPr lang="en-US" sz="2800" dirty="0" err="1"/>
              <a:t>konfigurasi</a:t>
            </a:r>
            <a:r>
              <a:rPr lang="en-US" sz="2800" dirty="0"/>
              <a:t> </a:t>
            </a:r>
            <a:r>
              <a:rPr lang="en-US" sz="2800" dirty="0" err="1"/>
              <a:t>cukup</a:t>
            </a:r>
            <a:r>
              <a:rPr lang="en-US" sz="2800" dirty="0"/>
              <a:t> </a:t>
            </a:r>
            <a:r>
              <a:rPr lang="en-US" sz="2800" dirty="0" err="1"/>
              <a:t>mudah</a:t>
            </a:r>
            <a:endParaRPr lang="en-US" sz="2800" dirty="0"/>
          </a:p>
          <a:p>
            <a:pPr marL="457200" indent="-457200" algn="just">
              <a:lnSpc>
                <a:spcPct val="150000"/>
              </a:lnSpc>
              <a:buFont typeface="Arial" panose="020B0604020202020204" pitchFamily="34" charset="0"/>
              <a:buChar char="•"/>
            </a:pPr>
            <a:r>
              <a:rPr lang="en-US" sz="2800" dirty="0" err="1"/>
              <a:t>Implementasi</a:t>
            </a:r>
            <a:r>
              <a:rPr lang="en-US" sz="2800" dirty="0"/>
              <a:t> </a:t>
            </a:r>
            <a:r>
              <a:rPr lang="en-US" sz="2800" dirty="0" err="1"/>
              <a:t>mudah</a:t>
            </a:r>
            <a:r>
              <a:rPr lang="en-US" sz="2800" dirty="0"/>
              <a:t> </a:t>
            </a:r>
            <a:r>
              <a:rPr lang="en-US" sz="2800" dirty="0" err="1"/>
              <a:t>dilakukan</a:t>
            </a:r>
            <a:endParaRPr lang="en-US" sz="2800" dirty="0"/>
          </a:p>
        </p:txBody>
      </p:sp>
    </p:spTree>
    <p:extLst>
      <p:ext uri="{BB962C8B-B14F-4D97-AF65-F5344CB8AC3E}">
        <p14:creationId xmlns:p14="http://schemas.microsoft.com/office/powerpoint/2010/main" val="355470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6172200"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Kekurangan</a:t>
            </a:r>
            <a:r>
              <a:rPr lang="en-US" sz="4000" b="0" i="0" dirty="0">
                <a:effectLst/>
              </a:rPr>
              <a:t> </a:t>
            </a:r>
            <a:r>
              <a:rPr lang="en-US" sz="4000" b="0" i="0" dirty="0" err="1">
                <a:effectLst/>
              </a:rPr>
              <a:t>Topologi</a:t>
            </a:r>
            <a:r>
              <a:rPr lang="en-US" sz="4000" b="0" i="0" dirty="0">
                <a:effectLst/>
              </a:rPr>
              <a:t> Ring</a:t>
            </a:r>
            <a:endParaRPr lang="en-US" sz="4000" dirty="0"/>
          </a:p>
        </p:txBody>
      </p:sp>
      <p:sp>
        <p:nvSpPr>
          <p:cNvPr id="11" name="Title 4">
            <a:extLst>
              <a:ext uri="{FF2B5EF4-FFF2-40B4-BE49-F238E27FC236}">
                <a16:creationId xmlns:a16="http://schemas.microsoft.com/office/drawing/2014/main" id="{3F974B54-ECCC-4D8F-9FD0-FAE8D51883F0}"/>
              </a:ext>
            </a:extLst>
          </p:cNvPr>
          <p:cNvSpPr txBox="1">
            <a:spLocks/>
          </p:cNvSpPr>
          <p:nvPr/>
        </p:nvSpPr>
        <p:spPr>
          <a:xfrm>
            <a:off x="1293812" y="4343400"/>
            <a:ext cx="975106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endParaRPr lang="en-US" sz="2800" b="0" i="0" dirty="0">
              <a:effectLst/>
            </a:endParaRPr>
          </a:p>
          <a:p>
            <a:pPr marL="457200" indent="-457200" algn="just">
              <a:lnSpc>
                <a:spcPct val="150000"/>
              </a:lnSpc>
              <a:buFont typeface="Arial" panose="020B0604020202020204" pitchFamily="34" charset="0"/>
              <a:buChar char="•"/>
            </a:pPr>
            <a:r>
              <a:rPr lang="en-US" sz="2800" dirty="0"/>
              <a:t>Jika </a:t>
            </a:r>
            <a:r>
              <a:rPr lang="en-US" sz="2800" dirty="0" err="1"/>
              <a:t>terjadi</a:t>
            </a:r>
            <a:r>
              <a:rPr lang="en-US" sz="2800" dirty="0"/>
              <a:t> </a:t>
            </a:r>
            <a:r>
              <a:rPr lang="en-US" sz="2800" dirty="0" err="1"/>
              <a:t>masalah</a:t>
            </a:r>
            <a:r>
              <a:rPr lang="en-US" sz="2800" dirty="0"/>
              <a:t>, troubleshooting </a:t>
            </a:r>
            <a:r>
              <a:rPr lang="en-US" sz="2800" dirty="0" err="1"/>
              <a:t>jaringan</a:t>
            </a:r>
            <a:r>
              <a:rPr lang="en-US" sz="2800" dirty="0"/>
              <a:t> </a:t>
            </a:r>
            <a:r>
              <a:rPr lang="en-US" sz="2800" dirty="0" err="1"/>
              <a:t>ini</a:t>
            </a:r>
            <a:r>
              <a:rPr lang="en-US" sz="2800" dirty="0"/>
              <a:t> </a:t>
            </a:r>
            <a:r>
              <a:rPr lang="en-US" sz="2800" dirty="0" err="1"/>
              <a:t>terhitung</a:t>
            </a:r>
            <a:r>
              <a:rPr lang="en-US" sz="2800" dirty="0"/>
              <a:t> </a:t>
            </a:r>
            <a:r>
              <a:rPr lang="en-US" sz="2800" dirty="0" err="1"/>
              <a:t>rumit</a:t>
            </a:r>
            <a:endParaRPr lang="en-US" sz="2800" dirty="0"/>
          </a:p>
          <a:p>
            <a:pPr marL="457200" indent="-457200" algn="just">
              <a:lnSpc>
                <a:spcPct val="150000"/>
              </a:lnSpc>
              <a:buFont typeface="Arial" panose="020B0604020202020204" pitchFamily="34" charset="0"/>
              <a:buChar char="•"/>
            </a:pPr>
            <a:r>
              <a:rPr lang="en-US" sz="2800" dirty="0"/>
              <a:t>Pada </a:t>
            </a:r>
            <a:r>
              <a:rPr lang="en-US" sz="2800" dirty="0" err="1"/>
              <a:t>jaringan</a:t>
            </a:r>
            <a:r>
              <a:rPr lang="en-US" sz="2800" dirty="0"/>
              <a:t> </a:t>
            </a:r>
            <a:r>
              <a:rPr lang="en-US" sz="2800" dirty="0" err="1"/>
              <a:t>ini</a:t>
            </a:r>
            <a:r>
              <a:rPr lang="en-US" sz="2800" dirty="0"/>
              <a:t> </a:t>
            </a:r>
            <a:r>
              <a:rPr lang="en-US" sz="2800" dirty="0" err="1"/>
              <a:t>tabrakan</a:t>
            </a:r>
            <a:r>
              <a:rPr lang="en-US" sz="2800" dirty="0"/>
              <a:t> </a:t>
            </a:r>
            <a:r>
              <a:rPr lang="en-US" sz="2800" dirty="0" err="1"/>
              <a:t>arus</a:t>
            </a:r>
            <a:r>
              <a:rPr lang="en-US" sz="2800" dirty="0"/>
              <a:t> data sangat </a:t>
            </a:r>
            <a:r>
              <a:rPr lang="en-US" sz="2800" dirty="0" err="1"/>
              <a:t>rentan</a:t>
            </a:r>
            <a:r>
              <a:rPr lang="en-US" sz="2800" dirty="0"/>
              <a:t> </a:t>
            </a:r>
            <a:r>
              <a:rPr lang="en-US" sz="2800" dirty="0" err="1"/>
              <a:t>terjadi</a:t>
            </a:r>
            <a:endParaRPr lang="en-US" sz="2800" dirty="0"/>
          </a:p>
          <a:p>
            <a:pPr marL="457200" indent="-457200" algn="just">
              <a:lnSpc>
                <a:spcPct val="150000"/>
              </a:lnSpc>
              <a:buFont typeface="Arial" panose="020B0604020202020204" pitchFamily="34" charset="0"/>
              <a:buChar char="•"/>
            </a:pPr>
            <a:r>
              <a:rPr lang="en-US" sz="2800" dirty="0" err="1"/>
              <a:t>Koneksi</a:t>
            </a:r>
            <a:r>
              <a:rPr lang="en-US" sz="2800" dirty="0"/>
              <a:t> pada </a:t>
            </a:r>
            <a:r>
              <a:rPr lang="en-US" sz="2800" dirty="0" err="1"/>
              <a:t>jaringan</a:t>
            </a:r>
            <a:r>
              <a:rPr lang="en-US" sz="2800" dirty="0"/>
              <a:t> </a:t>
            </a:r>
            <a:r>
              <a:rPr lang="en-US" sz="2800" dirty="0" err="1"/>
              <a:t>akan</a:t>
            </a:r>
            <a:r>
              <a:rPr lang="en-US" sz="2800" dirty="0"/>
              <a:t> </a:t>
            </a:r>
            <a:r>
              <a:rPr lang="en-US" sz="2800" dirty="0" err="1"/>
              <a:t>terputus</a:t>
            </a:r>
            <a:r>
              <a:rPr lang="en-US" sz="2800" dirty="0"/>
              <a:t> </a:t>
            </a:r>
            <a:r>
              <a:rPr lang="en-US" sz="2800" dirty="0" err="1"/>
              <a:t>jika</a:t>
            </a:r>
            <a:r>
              <a:rPr lang="en-US" sz="2800" dirty="0"/>
              <a:t> salah </a:t>
            </a:r>
            <a:r>
              <a:rPr lang="en-US" sz="2800" dirty="0" err="1"/>
              <a:t>satu</a:t>
            </a:r>
            <a:r>
              <a:rPr lang="en-US" sz="2800" dirty="0"/>
              <a:t> </a:t>
            </a:r>
            <a:r>
              <a:rPr lang="en-US" sz="2800" dirty="0" err="1"/>
              <a:t>koneksi</a:t>
            </a:r>
            <a:r>
              <a:rPr lang="en-US" sz="2800" dirty="0"/>
              <a:t> </a:t>
            </a:r>
            <a:r>
              <a:rPr lang="en-US" sz="2800" dirty="0" err="1"/>
              <a:t>bermasalah</a:t>
            </a:r>
            <a:endParaRPr lang="en-US" sz="2800" dirty="0"/>
          </a:p>
        </p:txBody>
      </p:sp>
    </p:spTree>
    <p:extLst>
      <p:ext uri="{BB962C8B-B14F-4D97-AF65-F5344CB8AC3E}">
        <p14:creationId xmlns:p14="http://schemas.microsoft.com/office/powerpoint/2010/main" val="43885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7" y="1828800"/>
            <a:ext cx="10514330" cy="2324100"/>
          </a:xfrm>
        </p:spPr>
        <p:txBody>
          <a:bodyPr>
            <a:noAutofit/>
          </a:bodyPr>
          <a:lstStyle/>
          <a:p>
            <a:pPr algn="just">
              <a:lnSpc>
                <a:spcPct val="150000"/>
              </a:lnSpc>
            </a:pPr>
            <a:r>
              <a:rPr lang="en-US" sz="2400" b="0" i="0" dirty="0" err="1">
                <a:effectLst/>
              </a:rPr>
              <a:t>Topologi</a:t>
            </a:r>
            <a:r>
              <a:rPr lang="en-US" sz="2400" b="0" i="0" dirty="0">
                <a:effectLst/>
              </a:rPr>
              <a:t> bus </a:t>
            </a:r>
            <a:r>
              <a:rPr lang="en-US" sz="2400" b="0" i="0" dirty="0" err="1">
                <a:effectLst/>
              </a:rPr>
              <a:t>adalah</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yang </a:t>
            </a:r>
            <a:r>
              <a:rPr lang="en-US" sz="2400" b="0" i="0" dirty="0" err="1">
                <a:effectLst/>
              </a:rPr>
              <a:t>lebih</a:t>
            </a:r>
            <a:r>
              <a:rPr lang="en-US" sz="2400" b="0" i="0" dirty="0">
                <a:effectLst/>
              </a:rPr>
              <a:t> </a:t>
            </a:r>
            <a:r>
              <a:rPr lang="en-US" sz="2400" b="0" i="0" dirty="0" err="1">
                <a:effectLst/>
              </a:rPr>
              <a:t>sederhana</a:t>
            </a:r>
            <a:r>
              <a:rPr lang="en-US" sz="2400" b="0" i="0" dirty="0">
                <a:effectLst/>
              </a:rPr>
              <a:t>. Pada </a:t>
            </a:r>
            <a:r>
              <a:rPr lang="en-US" sz="2400" b="0" i="0" dirty="0" err="1">
                <a:effectLst/>
              </a:rPr>
              <a:t>umumnya</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a:t>
            </a:r>
            <a:r>
              <a:rPr lang="en-US" sz="2400" b="0" i="0" dirty="0" err="1">
                <a:effectLst/>
              </a:rPr>
              <a:t>ini</a:t>
            </a:r>
            <a:r>
              <a:rPr lang="en-US" sz="2400" b="0" i="0" dirty="0">
                <a:effectLst/>
              </a:rPr>
              <a:t> </a:t>
            </a:r>
            <a:r>
              <a:rPr lang="en-US" sz="2400" b="0" i="0" dirty="0" err="1">
                <a:effectLst/>
              </a:rPr>
              <a:t>dilakukan</a:t>
            </a:r>
            <a:r>
              <a:rPr lang="en-US" sz="2400" b="0" i="0" dirty="0">
                <a:effectLst/>
              </a:rPr>
              <a:t> pada </a:t>
            </a:r>
            <a:r>
              <a:rPr lang="en-US" sz="2400" b="0" i="0" dirty="0" err="1">
                <a:effectLst/>
              </a:rPr>
              <a:t>installasi</a:t>
            </a:r>
            <a:r>
              <a:rPr lang="en-US" sz="2400" b="0" i="0" dirty="0">
                <a:effectLst/>
              </a:rPr>
              <a:t> </a:t>
            </a:r>
            <a:r>
              <a:rPr lang="en-US" sz="2400" b="0" i="0" dirty="0" err="1">
                <a:effectLst/>
              </a:rPr>
              <a:t>jaringan</a:t>
            </a:r>
            <a:r>
              <a:rPr lang="en-US" sz="2400" b="0" i="0" dirty="0">
                <a:effectLst/>
              </a:rPr>
              <a:t> </a:t>
            </a:r>
            <a:r>
              <a:rPr lang="en-US" sz="2400" b="0" i="0" dirty="0" err="1">
                <a:effectLst/>
              </a:rPr>
              <a:t>berbasis</a:t>
            </a:r>
            <a:r>
              <a:rPr lang="en-US" sz="2400" b="0" i="0" dirty="0">
                <a:effectLst/>
              </a:rPr>
              <a:t> </a:t>
            </a:r>
            <a:r>
              <a:rPr lang="en-US" sz="2400" b="0" i="0" dirty="0" err="1">
                <a:effectLst/>
              </a:rPr>
              <a:t>kabel</a:t>
            </a:r>
            <a:r>
              <a:rPr lang="en-US" sz="2400" b="0" i="0" dirty="0">
                <a:effectLst/>
              </a:rPr>
              <a:t> coaxial.</a:t>
            </a:r>
            <a:br>
              <a:rPr lang="en-US" sz="2400" b="0" i="0" dirty="0">
                <a:effectLst/>
              </a:rPr>
            </a:br>
            <a:r>
              <a:rPr lang="en-US" sz="2400" b="0" i="0" dirty="0" err="1">
                <a:effectLst/>
              </a:rPr>
              <a:t>Topologi</a:t>
            </a:r>
            <a:r>
              <a:rPr lang="en-US" sz="2400" b="0" i="0" dirty="0">
                <a:effectLst/>
              </a:rPr>
              <a:t> </a:t>
            </a:r>
            <a:r>
              <a:rPr lang="en-US" sz="2400" b="0" i="0" dirty="0" err="1">
                <a:effectLst/>
              </a:rPr>
              <a:t>ini</a:t>
            </a:r>
            <a:r>
              <a:rPr lang="en-US" sz="2400" b="0" i="0" dirty="0">
                <a:effectLst/>
              </a:rPr>
              <a:t> </a:t>
            </a:r>
            <a:r>
              <a:rPr lang="en-US" sz="2400" b="0" i="0" dirty="0" err="1">
                <a:effectLst/>
              </a:rPr>
              <a:t>memakai</a:t>
            </a:r>
            <a:r>
              <a:rPr lang="en-US" sz="2400" b="0" i="0" dirty="0">
                <a:effectLst/>
              </a:rPr>
              <a:t> </a:t>
            </a:r>
            <a:r>
              <a:rPr lang="en-US" sz="2400" b="0" i="0" dirty="0" err="1">
                <a:effectLst/>
              </a:rPr>
              <a:t>kabel</a:t>
            </a:r>
            <a:r>
              <a:rPr lang="en-US" sz="2400" b="0" i="0" dirty="0">
                <a:effectLst/>
              </a:rPr>
              <a:t> coaxial pada </a:t>
            </a:r>
            <a:r>
              <a:rPr lang="en-US" sz="2400" b="0" i="0" dirty="0" err="1">
                <a:effectLst/>
              </a:rPr>
              <a:t>sepanjang</a:t>
            </a:r>
            <a:r>
              <a:rPr lang="en-US" sz="2400" b="0" i="0" dirty="0">
                <a:effectLst/>
              </a:rPr>
              <a:t> node client dan </a:t>
            </a:r>
            <a:r>
              <a:rPr lang="en-US" sz="2400" b="0" i="0" dirty="0" err="1">
                <a:effectLst/>
              </a:rPr>
              <a:t>konektor</a:t>
            </a:r>
            <a:r>
              <a:rPr lang="en-US" sz="2400" b="0" i="0" dirty="0">
                <a:effectLst/>
              </a:rPr>
              <a:t>. </a:t>
            </a:r>
            <a:r>
              <a:rPr lang="en-US" sz="2400" b="0" i="0" dirty="0" err="1">
                <a:effectLst/>
              </a:rPr>
              <a:t>Jenis</a:t>
            </a:r>
            <a:r>
              <a:rPr lang="en-US" sz="2400" b="0" i="0" dirty="0">
                <a:effectLst/>
              </a:rPr>
              <a:t> </a:t>
            </a:r>
            <a:r>
              <a:rPr lang="en-US" sz="2400" b="0" i="0" dirty="0" err="1">
                <a:effectLst/>
              </a:rPr>
              <a:t>konektor</a:t>
            </a:r>
            <a:r>
              <a:rPr lang="en-US" sz="2400" b="0" i="0" dirty="0">
                <a:effectLst/>
              </a:rPr>
              <a:t> yang </a:t>
            </a:r>
            <a:r>
              <a:rPr lang="en-US" sz="2400" b="0" i="0" dirty="0" err="1">
                <a:effectLst/>
              </a:rPr>
              <a:t>digunakan</a:t>
            </a:r>
            <a:r>
              <a:rPr lang="en-US" sz="2400" b="0" i="0" dirty="0">
                <a:effectLst/>
              </a:rPr>
              <a:t> </a:t>
            </a:r>
            <a:r>
              <a:rPr lang="en-US" sz="2400" b="0" i="0" dirty="0" err="1">
                <a:effectLst/>
              </a:rPr>
              <a:t>adalah</a:t>
            </a:r>
            <a:r>
              <a:rPr lang="en-US" sz="2400" b="0" i="0" dirty="0">
                <a:effectLst/>
              </a:rPr>
              <a:t> BNC, Terminator, dan TBNC.</a:t>
            </a:r>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a:t>
            </a:r>
            <a:r>
              <a:rPr lang="en-US" sz="4000" dirty="0"/>
              <a:t>Bus</a:t>
            </a:r>
          </a:p>
        </p:txBody>
      </p:sp>
    </p:spTree>
    <p:extLst>
      <p:ext uri="{BB962C8B-B14F-4D97-AF65-F5344CB8AC3E}">
        <p14:creationId xmlns:p14="http://schemas.microsoft.com/office/powerpoint/2010/main" val="2690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7" y="1828800"/>
            <a:ext cx="10514330" cy="2324100"/>
          </a:xfrm>
        </p:spPr>
        <p:txBody>
          <a:bodyPr>
            <a:noAutofit/>
          </a:bodyPr>
          <a:lstStyle/>
          <a:p>
            <a:pPr algn="just">
              <a:lnSpc>
                <a:spcPct val="150000"/>
              </a:lnSpc>
            </a:pPr>
            <a:r>
              <a:rPr lang="en-US" sz="2400" b="0" i="0" dirty="0" err="1">
                <a:effectLst/>
              </a:rPr>
              <a:t>Jenis</a:t>
            </a:r>
            <a:r>
              <a:rPr lang="en-US" sz="2400" b="0" i="0" dirty="0">
                <a:effectLst/>
              </a:rPr>
              <a:t> </a:t>
            </a:r>
            <a:r>
              <a:rPr lang="en-US" sz="2400" b="0" i="0" dirty="0" err="1">
                <a:effectLst/>
              </a:rPr>
              <a:t>topologi</a:t>
            </a:r>
            <a:r>
              <a:rPr lang="en-US" sz="2400" b="0" i="0" dirty="0">
                <a:effectLst/>
              </a:rPr>
              <a:t> </a:t>
            </a:r>
            <a:r>
              <a:rPr lang="en-US" sz="2400" b="0" i="0" dirty="0" err="1">
                <a:effectLst/>
              </a:rPr>
              <a:t>ini</a:t>
            </a:r>
            <a:r>
              <a:rPr lang="en-US" sz="2400" b="0" i="0" dirty="0">
                <a:effectLst/>
              </a:rPr>
              <a:t> </a:t>
            </a:r>
            <a:r>
              <a:rPr lang="en-US" sz="2400" b="0" i="0" dirty="0" err="1">
                <a:effectLst/>
              </a:rPr>
              <a:t>biasanya</a:t>
            </a:r>
            <a:r>
              <a:rPr lang="en-US" sz="2400" b="0" i="0" dirty="0">
                <a:effectLst/>
              </a:rPr>
              <a:t> </a:t>
            </a:r>
            <a:r>
              <a:rPr lang="en-US" sz="2400" b="0" i="0" dirty="0" err="1">
                <a:effectLst/>
              </a:rPr>
              <a:t>digunakan</a:t>
            </a:r>
            <a:r>
              <a:rPr lang="en-US" sz="2400" b="0" i="0" dirty="0">
                <a:effectLst/>
              </a:rPr>
              <a:t> </a:t>
            </a:r>
            <a:r>
              <a:rPr lang="en-US" sz="2400" b="0" i="0" dirty="0" err="1">
                <a:effectLst/>
              </a:rPr>
              <a:t>untuk</a:t>
            </a:r>
            <a:r>
              <a:rPr lang="en-US" sz="2400" b="0" i="0" dirty="0">
                <a:effectLst/>
              </a:rPr>
              <a:t> </a:t>
            </a:r>
            <a:r>
              <a:rPr lang="en-US" sz="2400" b="0" i="0" dirty="0" err="1">
                <a:effectLst/>
              </a:rPr>
              <a:t>jaringan</a:t>
            </a:r>
            <a:r>
              <a:rPr lang="en-US" sz="2400" b="0" i="0" dirty="0">
                <a:effectLst/>
              </a:rPr>
              <a:t> </a:t>
            </a:r>
            <a:r>
              <a:rPr lang="en-US" sz="2400" b="0" i="0" dirty="0" err="1">
                <a:effectLst/>
              </a:rPr>
              <a:t>komputer</a:t>
            </a:r>
            <a:r>
              <a:rPr lang="en-US" sz="2400" b="0" i="0" dirty="0">
                <a:effectLst/>
              </a:rPr>
              <a:t> </a:t>
            </a:r>
            <a:r>
              <a:rPr lang="en-US" sz="2400" b="0" i="0" dirty="0" err="1">
                <a:effectLst/>
              </a:rPr>
              <a:t>perusahaan</a:t>
            </a:r>
            <a:r>
              <a:rPr lang="en-US" sz="2400" b="0" i="0" dirty="0">
                <a:effectLst/>
              </a:rPr>
              <a:t> </a:t>
            </a:r>
            <a:r>
              <a:rPr lang="en-US" sz="2400" b="0" i="0" dirty="0" err="1">
                <a:effectLst/>
              </a:rPr>
              <a:t>dengan</a:t>
            </a:r>
            <a:r>
              <a:rPr lang="en-US" sz="2400" b="0" i="0" dirty="0">
                <a:effectLst/>
              </a:rPr>
              <a:t> </a:t>
            </a:r>
            <a:r>
              <a:rPr lang="en-US" sz="2400" b="0" i="0" dirty="0" err="1">
                <a:effectLst/>
              </a:rPr>
              <a:t>skala</a:t>
            </a:r>
            <a:r>
              <a:rPr lang="en-US" sz="2400" b="0" i="0" dirty="0">
                <a:effectLst/>
              </a:rPr>
              <a:t> </a:t>
            </a:r>
            <a:r>
              <a:rPr lang="en-US" sz="2400" b="0" i="0" dirty="0" err="1">
                <a:effectLst/>
              </a:rPr>
              <a:t>kecil</a:t>
            </a:r>
            <a:r>
              <a:rPr lang="en-US" sz="2400" b="0" i="0" dirty="0">
                <a:effectLst/>
              </a:rPr>
              <a:t>. </a:t>
            </a:r>
            <a:r>
              <a:rPr lang="en-US" sz="2400" b="0" i="0" dirty="0" err="1">
                <a:effectLst/>
              </a:rPr>
              <a:t>Karakteristik</a:t>
            </a:r>
            <a:r>
              <a:rPr lang="en-US" sz="2400" b="0" i="0" dirty="0">
                <a:effectLst/>
              </a:rPr>
              <a:t> </a:t>
            </a:r>
            <a:r>
              <a:rPr lang="en-US" sz="2400" b="0" i="0" dirty="0" err="1">
                <a:effectLst/>
              </a:rPr>
              <a:t>khusus</a:t>
            </a:r>
            <a:r>
              <a:rPr lang="en-US" sz="2400" b="0" i="0" dirty="0">
                <a:effectLst/>
              </a:rPr>
              <a:t> </a:t>
            </a:r>
            <a:r>
              <a:rPr lang="en-US" sz="2400" b="0" i="0" dirty="0" err="1">
                <a:effectLst/>
              </a:rPr>
              <a:t>topologi</a:t>
            </a:r>
            <a:r>
              <a:rPr lang="en-US" sz="2400" b="0" i="0" dirty="0">
                <a:effectLst/>
              </a:rPr>
              <a:t> bus </a:t>
            </a:r>
            <a:r>
              <a:rPr lang="en-US" sz="2400" b="0" i="0" dirty="0" err="1">
                <a:effectLst/>
              </a:rPr>
              <a:t>yaitu</a:t>
            </a:r>
            <a:r>
              <a:rPr lang="en-US" sz="2400" b="0" i="0" dirty="0">
                <a:effectLst/>
              </a:rPr>
              <a:t> </a:t>
            </a:r>
            <a:r>
              <a:rPr lang="en-US" sz="2400" b="0" i="0" dirty="0" err="1">
                <a:effectLst/>
              </a:rPr>
              <a:t>penggunaan</a:t>
            </a:r>
            <a:r>
              <a:rPr lang="en-US" sz="2400" b="0" i="0" dirty="0">
                <a:effectLst/>
              </a:rPr>
              <a:t> </a:t>
            </a:r>
            <a:r>
              <a:rPr lang="en-US" sz="2400" b="0" i="0" dirty="0" err="1">
                <a:effectLst/>
              </a:rPr>
              <a:t>kabel</a:t>
            </a:r>
            <a:r>
              <a:rPr lang="en-US" sz="2400" b="0" i="0" dirty="0">
                <a:effectLst/>
              </a:rPr>
              <a:t> </a:t>
            </a:r>
            <a:r>
              <a:rPr lang="en-US" sz="2400" b="0" i="0" dirty="0" err="1">
                <a:effectLst/>
              </a:rPr>
              <a:t>tunggal</a:t>
            </a:r>
            <a:r>
              <a:rPr lang="en-US" sz="2400" b="0" i="0" dirty="0">
                <a:effectLst/>
              </a:rPr>
              <a:t> yang </a:t>
            </a:r>
            <a:r>
              <a:rPr lang="en-US" sz="2400" b="0" i="0" dirty="0" err="1">
                <a:effectLst/>
              </a:rPr>
              <a:t>terbentang</a:t>
            </a:r>
            <a:r>
              <a:rPr lang="en-US" sz="2400" b="0" i="0" dirty="0">
                <a:effectLst/>
              </a:rPr>
              <a:t> di </a:t>
            </a:r>
            <a:r>
              <a:rPr lang="en-US" sz="2400" b="0" i="0" dirty="0" err="1">
                <a:effectLst/>
              </a:rPr>
              <a:t>sepanjang</a:t>
            </a:r>
            <a:r>
              <a:rPr lang="en-US" sz="2400" b="0" i="0" dirty="0">
                <a:effectLst/>
              </a:rPr>
              <a:t> </a:t>
            </a:r>
            <a:r>
              <a:rPr lang="en-US" sz="2400" b="0" i="0" dirty="0" err="1">
                <a:effectLst/>
              </a:rPr>
              <a:t>jaringan</a:t>
            </a:r>
            <a:r>
              <a:rPr lang="en-US" sz="2400" b="0" i="0" dirty="0">
                <a:effectLst/>
              </a:rPr>
              <a:t> dan </a:t>
            </a:r>
            <a:r>
              <a:rPr lang="en-US" sz="2400" b="0" i="0" dirty="0" err="1">
                <a:effectLst/>
              </a:rPr>
              <a:t>berfungsi</a:t>
            </a:r>
            <a:r>
              <a:rPr lang="en-US" sz="2400" b="0" i="0" dirty="0">
                <a:effectLst/>
              </a:rPr>
              <a:t> </a:t>
            </a:r>
            <a:r>
              <a:rPr lang="en-US" sz="2400" b="0" i="0" dirty="0" err="1">
                <a:effectLst/>
              </a:rPr>
              <a:t>sebagai</a:t>
            </a:r>
            <a:r>
              <a:rPr lang="en-US" sz="2400" b="0" i="0" dirty="0">
                <a:effectLst/>
              </a:rPr>
              <a:t> </a:t>
            </a:r>
            <a:r>
              <a:rPr lang="en-US" sz="2400" b="0" i="0" dirty="0" err="1">
                <a:effectLst/>
              </a:rPr>
              <a:t>kabel</a:t>
            </a:r>
            <a:r>
              <a:rPr lang="en-US" sz="2400" b="0" i="0" dirty="0">
                <a:effectLst/>
              </a:rPr>
              <a:t> </a:t>
            </a:r>
            <a:r>
              <a:rPr lang="en-US" sz="2400" b="0" i="0" dirty="0" err="1">
                <a:effectLst/>
              </a:rPr>
              <a:t>utama</a:t>
            </a:r>
            <a:r>
              <a:rPr lang="en-US" sz="2400" b="0" i="0" dirty="0">
                <a:effectLst/>
              </a:rPr>
              <a:t> (</a:t>
            </a:r>
            <a:r>
              <a:rPr lang="en-US" sz="2400" b="0" i="1" dirty="0">
                <a:effectLst/>
              </a:rPr>
              <a:t>backbone</a:t>
            </a:r>
            <a:r>
              <a:rPr lang="en-US" sz="2400" b="0" i="0" dirty="0">
                <a:effectLst/>
              </a:rPr>
              <a:t>).</a:t>
            </a:r>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a:t>
            </a:r>
            <a:r>
              <a:rPr lang="en-US" sz="4000" dirty="0"/>
              <a:t>Bus</a:t>
            </a:r>
          </a:p>
        </p:txBody>
      </p:sp>
    </p:spTree>
    <p:extLst>
      <p:ext uri="{BB962C8B-B14F-4D97-AF65-F5344CB8AC3E}">
        <p14:creationId xmlns:p14="http://schemas.microsoft.com/office/powerpoint/2010/main" val="111592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a:t>
            </a:r>
            <a:r>
              <a:rPr lang="en-US" sz="4000" dirty="0"/>
              <a:t>Bus</a:t>
            </a:r>
          </a:p>
        </p:txBody>
      </p:sp>
      <p:sp>
        <p:nvSpPr>
          <p:cNvPr id="8" name="Title 4">
            <a:extLst>
              <a:ext uri="{FF2B5EF4-FFF2-40B4-BE49-F238E27FC236}">
                <a16:creationId xmlns:a16="http://schemas.microsoft.com/office/drawing/2014/main" id="{6C089ABC-147A-4D41-B6EA-5FAE1ED542A7}"/>
              </a:ext>
            </a:extLst>
          </p:cNvPr>
          <p:cNvSpPr txBox="1">
            <a:spLocks/>
          </p:cNvSpPr>
          <p:nvPr/>
        </p:nvSpPr>
        <p:spPr>
          <a:xfrm>
            <a:off x="5256212" y="5272486"/>
            <a:ext cx="1676400"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1800" dirty="0" err="1"/>
              <a:t>Topologi</a:t>
            </a:r>
            <a:r>
              <a:rPr lang="en-US" sz="1800" dirty="0"/>
              <a:t> Bus</a:t>
            </a:r>
          </a:p>
        </p:txBody>
      </p:sp>
      <p:pic>
        <p:nvPicPr>
          <p:cNvPr id="5" name="Picture 4">
            <a:extLst>
              <a:ext uri="{FF2B5EF4-FFF2-40B4-BE49-F238E27FC236}">
                <a16:creationId xmlns:a16="http://schemas.microsoft.com/office/drawing/2014/main" id="{278E5C25-DA5C-4436-A684-5612E2D2D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6825" y="1828800"/>
            <a:ext cx="6148526" cy="2819539"/>
          </a:xfrm>
          <a:prstGeom prst="rect">
            <a:avLst/>
          </a:prstGeom>
        </p:spPr>
      </p:pic>
    </p:spTree>
    <p:extLst>
      <p:ext uri="{BB962C8B-B14F-4D97-AF65-F5344CB8AC3E}">
        <p14:creationId xmlns:p14="http://schemas.microsoft.com/office/powerpoint/2010/main" val="402831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a:t>
            </a:r>
            <a:r>
              <a:rPr lang="en-US" sz="4000" dirty="0"/>
              <a:t>Bus</a:t>
            </a:r>
          </a:p>
        </p:txBody>
      </p:sp>
      <p:sp>
        <p:nvSpPr>
          <p:cNvPr id="8" name="Title 4">
            <a:extLst>
              <a:ext uri="{FF2B5EF4-FFF2-40B4-BE49-F238E27FC236}">
                <a16:creationId xmlns:a16="http://schemas.microsoft.com/office/drawing/2014/main" id="{6C089ABC-147A-4D41-B6EA-5FAE1ED542A7}"/>
              </a:ext>
            </a:extLst>
          </p:cNvPr>
          <p:cNvSpPr txBox="1">
            <a:spLocks/>
          </p:cNvSpPr>
          <p:nvPr/>
        </p:nvSpPr>
        <p:spPr>
          <a:xfrm>
            <a:off x="2385813" y="5272486"/>
            <a:ext cx="1676400"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1800" dirty="0"/>
              <a:t>Coaxial Cable</a:t>
            </a:r>
          </a:p>
        </p:txBody>
      </p:sp>
      <p:pic>
        <p:nvPicPr>
          <p:cNvPr id="9" name="Picture 8">
            <a:extLst>
              <a:ext uri="{FF2B5EF4-FFF2-40B4-BE49-F238E27FC236}">
                <a16:creationId xmlns:a16="http://schemas.microsoft.com/office/drawing/2014/main" id="{AF4C0601-AC01-4810-BAAE-5CC8BEAC7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212" y="2201645"/>
            <a:ext cx="2589730" cy="2073848"/>
          </a:xfrm>
          <a:prstGeom prst="rect">
            <a:avLst/>
          </a:prstGeom>
        </p:spPr>
      </p:pic>
      <p:sp>
        <p:nvSpPr>
          <p:cNvPr id="11" name="Title 4">
            <a:extLst>
              <a:ext uri="{FF2B5EF4-FFF2-40B4-BE49-F238E27FC236}">
                <a16:creationId xmlns:a16="http://schemas.microsoft.com/office/drawing/2014/main" id="{4F4BECE1-F4A5-4865-A56A-3B048E0B66AC}"/>
              </a:ext>
            </a:extLst>
          </p:cNvPr>
          <p:cNvSpPr txBox="1">
            <a:spLocks/>
          </p:cNvSpPr>
          <p:nvPr/>
        </p:nvSpPr>
        <p:spPr>
          <a:xfrm>
            <a:off x="9063672" y="5272486"/>
            <a:ext cx="1676400"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1800" dirty="0" err="1"/>
              <a:t>Konektor</a:t>
            </a:r>
            <a:r>
              <a:rPr lang="en-US" sz="1800" dirty="0"/>
              <a:t> BNC</a:t>
            </a:r>
          </a:p>
        </p:txBody>
      </p:sp>
      <p:pic>
        <p:nvPicPr>
          <p:cNvPr id="3" name="Picture 2">
            <a:extLst>
              <a:ext uri="{FF2B5EF4-FFF2-40B4-BE49-F238E27FC236}">
                <a16:creationId xmlns:a16="http://schemas.microsoft.com/office/drawing/2014/main" id="{063CB47C-11BE-4968-87D9-F66277C22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212" y="2032198"/>
            <a:ext cx="2793603" cy="2793603"/>
          </a:xfrm>
          <a:prstGeom prst="rect">
            <a:avLst/>
          </a:prstGeom>
        </p:spPr>
      </p:pic>
    </p:spTree>
    <p:extLst>
      <p:ext uri="{BB962C8B-B14F-4D97-AF65-F5344CB8AC3E}">
        <p14:creationId xmlns:p14="http://schemas.microsoft.com/office/powerpoint/2010/main" val="42384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Outline</a:t>
            </a:r>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A8AD1F76-B275-4BDE-8E4E-851B47D31F33}"/>
              </a:ext>
            </a:extLst>
          </p:cNvPr>
          <p:cNvSpPr txBox="1">
            <a:spLocks/>
          </p:cNvSpPr>
          <p:nvPr/>
        </p:nvSpPr>
        <p:spPr>
          <a:xfrm>
            <a:off x="1217295" y="2133600"/>
            <a:ext cx="9751060" cy="22098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lgn="just">
              <a:lnSpc>
                <a:spcPct val="150000"/>
              </a:lnSpc>
              <a:buFont typeface="Arial" panose="020B0604020202020204" pitchFamily="34" charset="0"/>
              <a:buChar char="•"/>
            </a:pPr>
            <a:r>
              <a:rPr lang="en-US" sz="2800" dirty="0" err="1"/>
              <a:t>Definisi</a:t>
            </a:r>
            <a:r>
              <a:rPr lang="en-US" sz="2800" dirty="0"/>
              <a:t> </a:t>
            </a:r>
            <a:r>
              <a:rPr lang="en-US" sz="2800" dirty="0" err="1"/>
              <a:t>Topologi</a:t>
            </a:r>
            <a:r>
              <a:rPr lang="en-US" sz="2800" dirty="0"/>
              <a:t> </a:t>
            </a:r>
            <a:r>
              <a:rPr lang="en-US" sz="2800" dirty="0" err="1"/>
              <a:t>Jaringan</a:t>
            </a:r>
            <a:endParaRPr lang="en-US" sz="2800" dirty="0"/>
          </a:p>
          <a:p>
            <a:pPr marL="285750" indent="-285750" algn="just">
              <a:lnSpc>
                <a:spcPct val="150000"/>
              </a:lnSpc>
              <a:buFont typeface="Arial" panose="020B0604020202020204" pitchFamily="34" charset="0"/>
              <a:buChar char="•"/>
            </a:pPr>
            <a:r>
              <a:rPr lang="en-US" sz="2800" dirty="0" err="1"/>
              <a:t>Macam-macam</a:t>
            </a:r>
            <a:r>
              <a:rPr lang="en-US" sz="2800" dirty="0"/>
              <a:t> </a:t>
            </a:r>
            <a:r>
              <a:rPr lang="en-US" sz="2800" dirty="0" err="1"/>
              <a:t>Topologi</a:t>
            </a:r>
            <a:endParaRPr lang="en-US" sz="2800" dirty="0"/>
          </a:p>
          <a:p>
            <a:pPr marL="285750" indent="-285750" algn="just">
              <a:lnSpc>
                <a:spcPct val="150000"/>
              </a:lnSpc>
              <a:buFont typeface="Arial" panose="020B0604020202020204" pitchFamily="34" charset="0"/>
              <a:buChar char="•"/>
            </a:pPr>
            <a:r>
              <a:rPr lang="en-US" sz="2800" dirty="0" err="1"/>
              <a:t>Fungsi</a:t>
            </a:r>
            <a:r>
              <a:rPr lang="en-US" sz="2800" dirty="0"/>
              <a:t> Alat dan </a:t>
            </a:r>
            <a:r>
              <a:rPr lang="en-US" sz="2800" dirty="0" err="1"/>
              <a:t>Bahan</a:t>
            </a:r>
            <a:r>
              <a:rPr lang="en-US" sz="2800" dirty="0"/>
              <a:t> yang </a:t>
            </a:r>
            <a:r>
              <a:rPr lang="en-US" sz="2800" dirty="0" err="1"/>
              <a:t>Digunakan</a:t>
            </a:r>
            <a:r>
              <a:rPr lang="en-US" sz="2800" dirty="0"/>
              <a:t> </a:t>
            </a:r>
            <a:r>
              <a:rPr lang="en-US" sz="2800" dirty="0" err="1"/>
              <a:t>dalam</a:t>
            </a:r>
            <a:r>
              <a:rPr lang="en-US" sz="2800" dirty="0"/>
              <a:t> </a:t>
            </a:r>
            <a:r>
              <a:rPr lang="en-US" sz="2800" dirty="0" err="1"/>
              <a:t>Jaringan</a:t>
            </a:r>
            <a:r>
              <a:rPr lang="en-US" sz="2800" dirty="0"/>
              <a:t> </a:t>
            </a:r>
            <a:r>
              <a:rPr lang="en-US" sz="2800" dirty="0" err="1"/>
              <a:t>Komputer</a:t>
            </a:r>
            <a:endParaRPr lang="en-US" sz="2800" dirty="0"/>
          </a:p>
        </p:txBody>
      </p:sp>
    </p:spTree>
    <p:extLst>
      <p:ext uri="{BB962C8B-B14F-4D97-AF65-F5344CB8AC3E}">
        <p14:creationId xmlns:p14="http://schemas.microsoft.com/office/powerpoint/2010/main" val="253477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791200"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Kelebihan</a:t>
            </a:r>
            <a:r>
              <a:rPr lang="en-US" sz="4000" dirty="0"/>
              <a:t> </a:t>
            </a:r>
            <a:r>
              <a:rPr lang="en-US" sz="4000" b="0" i="0" dirty="0" err="1">
                <a:effectLst/>
              </a:rPr>
              <a:t>Topologi</a:t>
            </a:r>
            <a:r>
              <a:rPr lang="en-US" sz="4000" b="0" i="0" dirty="0">
                <a:effectLst/>
              </a:rPr>
              <a:t> </a:t>
            </a:r>
            <a:r>
              <a:rPr lang="en-US" sz="4000" dirty="0"/>
              <a:t>Bus</a:t>
            </a:r>
          </a:p>
        </p:txBody>
      </p:sp>
      <p:sp>
        <p:nvSpPr>
          <p:cNvPr id="11" name="Title 4">
            <a:extLst>
              <a:ext uri="{FF2B5EF4-FFF2-40B4-BE49-F238E27FC236}">
                <a16:creationId xmlns:a16="http://schemas.microsoft.com/office/drawing/2014/main" id="{3F974B54-ECCC-4D8F-9FD0-FAE8D51883F0}"/>
              </a:ext>
            </a:extLst>
          </p:cNvPr>
          <p:cNvSpPr txBox="1">
            <a:spLocks/>
          </p:cNvSpPr>
          <p:nvPr/>
        </p:nvSpPr>
        <p:spPr>
          <a:xfrm>
            <a:off x="1293812" y="3033091"/>
            <a:ext cx="102108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457200" indent="-457200" algn="just">
              <a:lnSpc>
                <a:spcPct val="150000"/>
              </a:lnSpc>
              <a:buFont typeface="Arial" panose="020B0604020202020204" pitchFamily="34" charset="0"/>
              <a:buChar char="•"/>
            </a:pPr>
            <a:r>
              <a:rPr lang="en-US" sz="2800" dirty="0" err="1"/>
              <a:t>Kemudahan</a:t>
            </a:r>
            <a:r>
              <a:rPr lang="en-US" sz="2800" dirty="0"/>
              <a:t> </a:t>
            </a:r>
            <a:r>
              <a:rPr lang="en-US" sz="2800" dirty="0" err="1"/>
              <a:t>dalam</a:t>
            </a:r>
            <a:r>
              <a:rPr lang="en-US" sz="2800" dirty="0"/>
              <a:t> </a:t>
            </a:r>
            <a:r>
              <a:rPr lang="en-US" sz="2800" dirty="0" err="1"/>
              <a:t>menambah</a:t>
            </a:r>
            <a:r>
              <a:rPr lang="en-US" sz="2800" dirty="0"/>
              <a:t> client </a:t>
            </a:r>
            <a:r>
              <a:rPr lang="en-US" sz="2800" dirty="0" err="1"/>
              <a:t>atau</a:t>
            </a:r>
            <a:r>
              <a:rPr lang="en-US" sz="2800" dirty="0"/>
              <a:t> workstation </a:t>
            </a:r>
            <a:r>
              <a:rPr lang="en-US" sz="2800" dirty="0" err="1"/>
              <a:t>baru</a:t>
            </a:r>
            <a:endParaRPr lang="en-US" sz="2800" dirty="0"/>
          </a:p>
          <a:p>
            <a:pPr marL="457200" indent="-457200" algn="just">
              <a:lnSpc>
                <a:spcPct val="150000"/>
              </a:lnSpc>
              <a:buFont typeface="Arial" panose="020B0604020202020204" pitchFamily="34" charset="0"/>
              <a:buChar char="•"/>
            </a:pPr>
            <a:r>
              <a:rPr lang="en-US" sz="2800" dirty="0" err="1"/>
              <a:t>Mudah</a:t>
            </a:r>
            <a:r>
              <a:rPr lang="en-US" sz="2800" dirty="0"/>
              <a:t> </a:t>
            </a:r>
            <a:r>
              <a:rPr lang="en-US" sz="2800" dirty="0" err="1"/>
              <a:t>digunakan</a:t>
            </a:r>
            <a:r>
              <a:rPr lang="en-US" sz="2800" dirty="0"/>
              <a:t> dan sangat </a:t>
            </a:r>
            <a:r>
              <a:rPr lang="en-US" sz="2800" dirty="0" err="1"/>
              <a:t>sederhana</a:t>
            </a:r>
            <a:endParaRPr lang="en-US" sz="2800" dirty="0"/>
          </a:p>
          <a:p>
            <a:pPr marL="457200" indent="-457200" algn="just">
              <a:lnSpc>
                <a:spcPct val="150000"/>
              </a:lnSpc>
              <a:buFont typeface="Arial" panose="020B0604020202020204" pitchFamily="34" charset="0"/>
              <a:buChar char="•"/>
            </a:pPr>
            <a:r>
              <a:rPr lang="en-US" sz="2800" dirty="0" err="1"/>
              <a:t>Biaya</a:t>
            </a:r>
            <a:r>
              <a:rPr lang="en-US" sz="2800" dirty="0"/>
              <a:t> </a:t>
            </a:r>
            <a:r>
              <a:rPr lang="en-US" sz="2800" dirty="0" err="1"/>
              <a:t>instalasi</a:t>
            </a:r>
            <a:r>
              <a:rPr lang="en-US" sz="2800" dirty="0"/>
              <a:t> </a:t>
            </a:r>
            <a:r>
              <a:rPr lang="en-US" sz="2800" dirty="0" err="1"/>
              <a:t>murah</a:t>
            </a:r>
            <a:r>
              <a:rPr lang="en-US" sz="2800" dirty="0"/>
              <a:t> </a:t>
            </a:r>
            <a:r>
              <a:rPr lang="en-US" sz="2800" dirty="0" err="1"/>
              <a:t>karena</a:t>
            </a:r>
            <a:r>
              <a:rPr lang="en-US" sz="2800" dirty="0"/>
              <a:t> </a:t>
            </a:r>
            <a:r>
              <a:rPr lang="en-US" sz="2800" dirty="0" err="1"/>
              <a:t>kabel</a:t>
            </a:r>
            <a:r>
              <a:rPr lang="en-US" sz="2800" dirty="0"/>
              <a:t> yang </a:t>
            </a:r>
            <a:r>
              <a:rPr lang="en-US" sz="2800" dirty="0" err="1"/>
              <a:t>digunakan</a:t>
            </a:r>
            <a:r>
              <a:rPr lang="en-US" sz="2800" dirty="0"/>
              <a:t> </a:t>
            </a:r>
            <a:r>
              <a:rPr lang="en-US" sz="2800" dirty="0" err="1"/>
              <a:t>sedikit</a:t>
            </a:r>
            <a:endParaRPr lang="en-US" sz="2800" dirty="0"/>
          </a:p>
        </p:txBody>
      </p:sp>
    </p:spTree>
    <p:extLst>
      <p:ext uri="{BB962C8B-B14F-4D97-AF65-F5344CB8AC3E}">
        <p14:creationId xmlns:p14="http://schemas.microsoft.com/office/powerpoint/2010/main" val="94980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6172200"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Kekurangan</a:t>
            </a:r>
            <a:r>
              <a:rPr lang="en-US" sz="4000" dirty="0"/>
              <a:t> </a:t>
            </a:r>
            <a:r>
              <a:rPr lang="en-US" sz="4000" b="0" i="0" dirty="0" err="1">
                <a:effectLst/>
              </a:rPr>
              <a:t>Topologi</a:t>
            </a:r>
            <a:r>
              <a:rPr lang="en-US" sz="4000" b="0" i="0" dirty="0">
                <a:effectLst/>
              </a:rPr>
              <a:t> </a:t>
            </a:r>
            <a:r>
              <a:rPr lang="en-US" sz="4000" dirty="0"/>
              <a:t>Bus</a:t>
            </a:r>
          </a:p>
        </p:txBody>
      </p:sp>
      <p:sp>
        <p:nvSpPr>
          <p:cNvPr id="11" name="Title 4">
            <a:extLst>
              <a:ext uri="{FF2B5EF4-FFF2-40B4-BE49-F238E27FC236}">
                <a16:creationId xmlns:a16="http://schemas.microsoft.com/office/drawing/2014/main" id="{3F974B54-ECCC-4D8F-9FD0-FAE8D51883F0}"/>
              </a:ext>
            </a:extLst>
          </p:cNvPr>
          <p:cNvSpPr txBox="1">
            <a:spLocks/>
          </p:cNvSpPr>
          <p:nvPr/>
        </p:nvSpPr>
        <p:spPr>
          <a:xfrm>
            <a:off x="1293812" y="4343400"/>
            <a:ext cx="106680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457200" indent="-457200" algn="just">
              <a:lnSpc>
                <a:spcPct val="150000"/>
              </a:lnSpc>
              <a:buFont typeface="Arial" panose="020B0604020202020204" pitchFamily="34" charset="0"/>
              <a:buChar char="•"/>
            </a:pPr>
            <a:r>
              <a:rPr lang="en-US" sz="2800" dirty="0" err="1"/>
              <a:t>Sering</a:t>
            </a:r>
            <a:r>
              <a:rPr lang="en-US" sz="2800" dirty="0"/>
              <a:t> </a:t>
            </a:r>
            <a:r>
              <a:rPr lang="en-US" sz="2800" dirty="0" err="1"/>
              <a:t>terjadi</a:t>
            </a:r>
            <a:r>
              <a:rPr lang="en-US" sz="2800" dirty="0"/>
              <a:t> </a:t>
            </a:r>
            <a:r>
              <a:rPr lang="en-US" sz="2800" dirty="0" err="1"/>
              <a:t>tabrakan</a:t>
            </a:r>
            <a:r>
              <a:rPr lang="en-US" sz="2800" dirty="0"/>
              <a:t> </a:t>
            </a:r>
            <a:r>
              <a:rPr lang="en-US" sz="2800" dirty="0" err="1"/>
              <a:t>arus</a:t>
            </a:r>
            <a:r>
              <a:rPr lang="en-US" sz="2800" dirty="0"/>
              <a:t> data</a:t>
            </a:r>
          </a:p>
          <a:p>
            <a:pPr marL="457200" indent="-457200" algn="just">
              <a:lnSpc>
                <a:spcPct val="150000"/>
              </a:lnSpc>
              <a:buFont typeface="Arial" panose="020B0604020202020204" pitchFamily="34" charset="0"/>
              <a:buChar char="•"/>
            </a:pPr>
            <a:r>
              <a:rPr lang="en-US" sz="2800" dirty="0"/>
              <a:t>Proses </a:t>
            </a:r>
            <a:r>
              <a:rPr lang="en-US" sz="2800" dirty="0" err="1"/>
              <a:t>pengiriman</a:t>
            </a:r>
            <a:r>
              <a:rPr lang="en-US" sz="2800" dirty="0"/>
              <a:t> dan </a:t>
            </a:r>
            <a:r>
              <a:rPr lang="en-US" sz="2800" dirty="0" err="1"/>
              <a:t>penerimaan</a:t>
            </a:r>
            <a:r>
              <a:rPr lang="en-US" sz="2800" dirty="0"/>
              <a:t> data </a:t>
            </a:r>
            <a:r>
              <a:rPr lang="en-US" sz="2800" dirty="0" err="1"/>
              <a:t>kurang</a:t>
            </a:r>
            <a:r>
              <a:rPr lang="en-US" sz="2800" dirty="0"/>
              <a:t> </a:t>
            </a:r>
            <a:r>
              <a:rPr lang="en-US" sz="2800" dirty="0" err="1"/>
              <a:t>efisien</a:t>
            </a:r>
            <a:endParaRPr lang="en-US" sz="2800" dirty="0"/>
          </a:p>
          <a:p>
            <a:pPr marL="457200" indent="-457200" algn="just">
              <a:lnSpc>
                <a:spcPct val="150000"/>
              </a:lnSpc>
              <a:buFont typeface="Arial" panose="020B0604020202020204" pitchFamily="34" charset="0"/>
              <a:buChar char="•"/>
            </a:pPr>
            <a:r>
              <a:rPr lang="en-US" sz="2800" dirty="0" err="1"/>
              <a:t>Topologi</a:t>
            </a:r>
            <a:r>
              <a:rPr lang="en-US" sz="2800" dirty="0"/>
              <a:t> Bus yang lama </a:t>
            </a:r>
            <a:r>
              <a:rPr lang="en-US" sz="2800" dirty="0" err="1"/>
              <a:t>sulit</a:t>
            </a:r>
            <a:r>
              <a:rPr lang="en-US" sz="2800" dirty="0"/>
              <a:t> </a:t>
            </a:r>
            <a:r>
              <a:rPr lang="en-US" sz="2800" dirty="0" err="1"/>
              <a:t>untuk</a:t>
            </a:r>
            <a:r>
              <a:rPr lang="en-US" sz="2800" dirty="0"/>
              <a:t> </a:t>
            </a:r>
            <a:r>
              <a:rPr lang="en-US" sz="2800" dirty="0" err="1"/>
              <a:t>dikembangkan</a:t>
            </a:r>
            <a:endParaRPr lang="en-US" sz="2800" dirty="0"/>
          </a:p>
          <a:p>
            <a:pPr marL="457200" indent="-457200" algn="just">
              <a:lnSpc>
                <a:spcPct val="150000"/>
              </a:lnSpc>
              <a:buFont typeface="Arial" panose="020B0604020202020204" pitchFamily="34" charset="0"/>
              <a:buChar char="•"/>
            </a:pPr>
            <a:r>
              <a:rPr lang="en-US" sz="2800" dirty="0"/>
              <a:t>Jika </a:t>
            </a:r>
            <a:r>
              <a:rPr lang="en-US" sz="2800" dirty="0" err="1"/>
              <a:t>ada</a:t>
            </a:r>
            <a:r>
              <a:rPr lang="en-US" sz="2800" dirty="0"/>
              <a:t> </a:t>
            </a:r>
            <a:r>
              <a:rPr lang="en-US" sz="2800" dirty="0" err="1"/>
              <a:t>masalah</a:t>
            </a:r>
            <a:r>
              <a:rPr lang="en-US" sz="2800" dirty="0"/>
              <a:t> pada </a:t>
            </a:r>
            <a:r>
              <a:rPr lang="en-US" sz="2800" dirty="0" err="1"/>
              <a:t>kabel</a:t>
            </a:r>
            <a:r>
              <a:rPr lang="en-US" sz="2800" dirty="0"/>
              <a:t>, </a:t>
            </a:r>
            <a:r>
              <a:rPr lang="en-US" sz="2800" dirty="0" err="1"/>
              <a:t>misalnya</a:t>
            </a:r>
            <a:r>
              <a:rPr lang="en-US" sz="2800" dirty="0"/>
              <a:t> </a:t>
            </a:r>
            <a:r>
              <a:rPr lang="en-US" sz="2800" dirty="0" err="1"/>
              <a:t>terputus</a:t>
            </a:r>
            <a:r>
              <a:rPr lang="en-US" sz="2800" dirty="0"/>
              <a:t>, </a:t>
            </a:r>
            <a:r>
              <a:rPr lang="en-US" sz="2800" dirty="0" err="1"/>
              <a:t>maka</a:t>
            </a:r>
            <a:r>
              <a:rPr lang="en-US" sz="2800" dirty="0"/>
              <a:t> client </a:t>
            </a:r>
            <a:r>
              <a:rPr lang="en-US" sz="2800" dirty="0" err="1"/>
              <a:t>atau</a:t>
            </a:r>
            <a:r>
              <a:rPr lang="en-US" sz="2800" dirty="0"/>
              <a:t> workstation </a:t>
            </a:r>
            <a:r>
              <a:rPr lang="en-US" sz="2800" dirty="0" err="1"/>
              <a:t>akan</a:t>
            </a:r>
            <a:r>
              <a:rPr lang="en-US" sz="2800" dirty="0"/>
              <a:t> </a:t>
            </a:r>
            <a:r>
              <a:rPr lang="en-US" sz="2800" dirty="0" err="1"/>
              <a:t>terganggu</a:t>
            </a:r>
            <a:endParaRPr lang="en-US" sz="2800" dirty="0"/>
          </a:p>
        </p:txBody>
      </p:sp>
    </p:spTree>
    <p:extLst>
      <p:ext uri="{BB962C8B-B14F-4D97-AF65-F5344CB8AC3E}">
        <p14:creationId xmlns:p14="http://schemas.microsoft.com/office/powerpoint/2010/main" val="186348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7" y="1828800"/>
            <a:ext cx="10514330" cy="2324100"/>
          </a:xfrm>
        </p:spPr>
        <p:txBody>
          <a:bodyPr>
            <a:noAutofit/>
          </a:bodyPr>
          <a:lstStyle/>
          <a:p>
            <a:pPr algn="just">
              <a:lnSpc>
                <a:spcPct val="150000"/>
              </a:lnSpc>
            </a:pPr>
            <a:r>
              <a:rPr lang="en-US" sz="2400" b="0" i="0" dirty="0" err="1">
                <a:effectLst/>
              </a:rPr>
              <a:t>Topologi</a:t>
            </a:r>
            <a:r>
              <a:rPr lang="en-US" sz="2400" b="0" i="0" dirty="0">
                <a:effectLst/>
              </a:rPr>
              <a:t> star </a:t>
            </a:r>
            <a:r>
              <a:rPr lang="en-US" sz="2400" b="0" i="0" dirty="0" err="1">
                <a:effectLst/>
              </a:rPr>
              <a:t>atau</a:t>
            </a:r>
            <a:r>
              <a:rPr lang="en-US" sz="2400" b="0" i="0" dirty="0">
                <a:effectLst/>
              </a:rPr>
              <a:t> </a:t>
            </a:r>
            <a:r>
              <a:rPr lang="en-US" sz="2400" b="0" i="0" dirty="0" err="1">
                <a:effectLst/>
              </a:rPr>
              <a:t>disebut</a:t>
            </a:r>
            <a:r>
              <a:rPr lang="en-US" sz="2400" b="0" i="0" dirty="0">
                <a:effectLst/>
              </a:rPr>
              <a:t> juga </a:t>
            </a:r>
            <a:r>
              <a:rPr lang="en-US" sz="2400" b="0" i="0" dirty="0" err="1">
                <a:effectLst/>
              </a:rPr>
              <a:t>dengan</a:t>
            </a:r>
            <a:r>
              <a:rPr lang="en-US" sz="2400" b="0" i="0" dirty="0">
                <a:effectLst/>
              </a:rPr>
              <a:t> </a:t>
            </a:r>
            <a:r>
              <a:rPr lang="en-US" sz="2400" b="0" i="0" dirty="0" err="1">
                <a:effectLst/>
              </a:rPr>
              <a:t>topologi</a:t>
            </a:r>
            <a:r>
              <a:rPr lang="en-US" sz="2400" b="0" i="0" dirty="0">
                <a:effectLst/>
              </a:rPr>
              <a:t> </a:t>
            </a:r>
            <a:r>
              <a:rPr lang="en-US" sz="2400" b="0" i="0" dirty="0" err="1">
                <a:effectLst/>
              </a:rPr>
              <a:t>bintang</a:t>
            </a:r>
            <a:r>
              <a:rPr lang="en-US" sz="2400" b="0" i="0" dirty="0">
                <a:effectLst/>
              </a:rPr>
              <a:t> </a:t>
            </a:r>
            <a:r>
              <a:rPr lang="en-US" sz="2400" b="0" i="0" dirty="0" err="1">
                <a:effectLst/>
              </a:rPr>
              <a:t>adalah</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a:t>
            </a:r>
            <a:r>
              <a:rPr lang="en-US" sz="2400" b="0" i="0" dirty="0" err="1">
                <a:effectLst/>
              </a:rPr>
              <a:t>berbentuk</a:t>
            </a:r>
            <a:r>
              <a:rPr lang="en-US" sz="2400" b="0" i="0" dirty="0">
                <a:effectLst/>
              </a:rPr>
              <a:t> </a:t>
            </a:r>
            <a:r>
              <a:rPr lang="en-US" sz="2400" b="0" i="0" dirty="0" err="1">
                <a:effectLst/>
              </a:rPr>
              <a:t>bintang</a:t>
            </a:r>
            <a:r>
              <a:rPr lang="en-US" sz="2400" b="0" i="0" dirty="0">
                <a:effectLst/>
              </a:rPr>
              <a:t> </a:t>
            </a:r>
            <a:r>
              <a:rPr lang="en-US" sz="2400" b="0" i="0" dirty="0" err="1">
                <a:effectLst/>
              </a:rPr>
              <a:t>dimana</a:t>
            </a:r>
            <a:r>
              <a:rPr lang="en-US" sz="2400" b="0" i="0" dirty="0">
                <a:effectLst/>
              </a:rPr>
              <a:t> pada </a:t>
            </a:r>
            <a:r>
              <a:rPr lang="en-US" sz="2400" b="0" i="0" dirty="0" err="1">
                <a:effectLst/>
              </a:rPr>
              <a:t>umumnya</a:t>
            </a:r>
            <a:r>
              <a:rPr lang="en-US" sz="2400" b="0" i="0" dirty="0">
                <a:effectLst/>
              </a:rPr>
              <a:t> </a:t>
            </a:r>
            <a:r>
              <a:rPr lang="en-US" sz="2400" b="0" i="0" dirty="0" err="1">
                <a:effectLst/>
              </a:rPr>
              <a:t>memakai</a:t>
            </a:r>
            <a:r>
              <a:rPr lang="en-US" sz="2400" b="0" i="0" dirty="0">
                <a:effectLst/>
              </a:rPr>
              <a:t> hub </a:t>
            </a:r>
            <a:r>
              <a:rPr lang="en-US" sz="2400" b="0" i="0" dirty="0" err="1">
                <a:effectLst/>
              </a:rPr>
              <a:t>atau</a:t>
            </a:r>
            <a:r>
              <a:rPr lang="en-US" sz="2400" b="0" i="0" dirty="0">
                <a:effectLst/>
              </a:rPr>
              <a:t> switch </a:t>
            </a:r>
            <a:r>
              <a:rPr lang="en-US" sz="2400" b="0" i="0" dirty="0" err="1">
                <a:effectLst/>
              </a:rPr>
              <a:t>untuk</a:t>
            </a:r>
            <a:r>
              <a:rPr lang="en-US" sz="2400" b="0" i="0" dirty="0">
                <a:effectLst/>
              </a:rPr>
              <a:t> </a:t>
            </a:r>
            <a:r>
              <a:rPr lang="en-US" sz="2400" b="0" i="0" dirty="0" err="1">
                <a:effectLst/>
              </a:rPr>
              <a:t>koneksi</a:t>
            </a:r>
            <a:r>
              <a:rPr lang="en-US" sz="2400" b="0" i="0" dirty="0">
                <a:effectLst/>
              </a:rPr>
              <a:t> </a:t>
            </a:r>
            <a:r>
              <a:rPr lang="en-US" sz="2400" b="0" i="0" dirty="0" err="1">
                <a:effectLst/>
              </a:rPr>
              <a:t>antar</a:t>
            </a:r>
            <a:r>
              <a:rPr lang="en-US" sz="2400" b="0" i="0" dirty="0">
                <a:effectLst/>
              </a:rPr>
              <a:t> client. </a:t>
            </a:r>
            <a:r>
              <a:rPr lang="en-US" sz="2400" b="0" i="0" dirty="0" err="1">
                <a:effectLst/>
              </a:rPr>
              <a:t>Topologi</a:t>
            </a:r>
            <a:r>
              <a:rPr lang="en-US" sz="2400" b="0" i="0" dirty="0">
                <a:effectLst/>
              </a:rPr>
              <a:t> </a:t>
            </a:r>
            <a:r>
              <a:rPr lang="en-US" sz="2400" b="0" i="0" dirty="0" err="1">
                <a:effectLst/>
              </a:rPr>
              <a:t>jaringan</a:t>
            </a:r>
            <a:r>
              <a:rPr lang="en-US" sz="2400" b="0" i="0" dirty="0">
                <a:effectLst/>
              </a:rPr>
              <a:t> </a:t>
            </a:r>
            <a:r>
              <a:rPr lang="en-US" sz="2400" b="0" i="0" dirty="0" err="1">
                <a:effectLst/>
              </a:rPr>
              <a:t>komputer</a:t>
            </a:r>
            <a:r>
              <a:rPr lang="en-US" sz="2400" b="0" i="0" dirty="0">
                <a:effectLst/>
              </a:rPr>
              <a:t> </a:t>
            </a:r>
            <a:r>
              <a:rPr lang="en-US" sz="2400" b="0" i="0" dirty="0" err="1">
                <a:effectLst/>
              </a:rPr>
              <a:t>ini</a:t>
            </a:r>
            <a:r>
              <a:rPr lang="en-US" sz="2400" b="0" i="0" dirty="0">
                <a:effectLst/>
              </a:rPr>
              <a:t> paling </a:t>
            </a:r>
            <a:r>
              <a:rPr lang="en-US" sz="2400" b="0" i="0" dirty="0" err="1">
                <a:effectLst/>
              </a:rPr>
              <a:t>sering</a:t>
            </a:r>
            <a:r>
              <a:rPr lang="en-US" sz="2400" b="0" i="0" dirty="0">
                <a:effectLst/>
              </a:rPr>
              <a:t> </a:t>
            </a:r>
            <a:r>
              <a:rPr lang="en-US" sz="2400" b="0" i="0" dirty="0" err="1">
                <a:effectLst/>
              </a:rPr>
              <a:t>digunakan</a:t>
            </a:r>
            <a:r>
              <a:rPr lang="en-US" sz="2400" b="0" i="0" dirty="0">
                <a:effectLst/>
              </a:rPr>
              <a:t> </a:t>
            </a:r>
            <a:r>
              <a:rPr lang="en-US" sz="2400" b="0" i="0" dirty="0" err="1">
                <a:effectLst/>
              </a:rPr>
              <a:t>saat</a:t>
            </a:r>
            <a:r>
              <a:rPr lang="en-US" sz="2400" b="0" i="0" dirty="0">
                <a:effectLst/>
              </a:rPr>
              <a:t> </a:t>
            </a:r>
            <a:r>
              <a:rPr lang="en-US" sz="2400" b="0" i="0" dirty="0" err="1">
                <a:effectLst/>
              </a:rPr>
              <a:t>ini</a:t>
            </a:r>
            <a:r>
              <a:rPr lang="en-US" sz="2400" b="0" i="0" dirty="0">
                <a:effectLst/>
              </a:rPr>
              <a:t> </a:t>
            </a:r>
            <a:r>
              <a:rPr lang="en-US" sz="2400" b="0" i="0" dirty="0" err="1">
                <a:effectLst/>
              </a:rPr>
              <a:t>karena</a:t>
            </a:r>
            <a:r>
              <a:rPr lang="en-US" sz="2400" b="0" i="0" dirty="0">
                <a:effectLst/>
              </a:rPr>
              <a:t> </a:t>
            </a:r>
            <a:r>
              <a:rPr lang="en-US" sz="2400" b="0" i="0" dirty="0" err="1">
                <a:effectLst/>
              </a:rPr>
              <a:t>memiliki</a:t>
            </a:r>
            <a:r>
              <a:rPr lang="en-US" sz="2400" b="0" i="0" dirty="0">
                <a:effectLst/>
              </a:rPr>
              <a:t> </a:t>
            </a:r>
            <a:r>
              <a:rPr lang="en-US" sz="2400" b="0" i="0" dirty="0" err="1">
                <a:effectLst/>
              </a:rPr>
              <a:t>banyak</a:t>
            </a:r>
            <a:r>
              <a:rPr lang="en-US" sz="2400" b="0" i="0" dirty="0">
                <a:effectLst/>
              </a:rPr>
              <a:t> </a:t>
            </a:r>
            <a:r>
              <a:rPr lang="en-US" sz="2400" b="0" i="0" dirty="0" err="1">
                <a:effectLst/>
              </a:rPr>
              <a:t>kelebihan</a:t>
            </a:r>
            <a:r>
              <a:rPr lang="en-US" sz="2400" b="0" i="0" dirty="0">
                <a:effectLst/>
              </a:rPr>
              <a:t>.</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a:t>
            </a:r>
            <a:r>
              <a:rPr lang="en-US" sz="4000" dirty="0"/>
              <a:t>Star</a:t>
            </a:r>
          </a:p>
        </p:txBody>
      </p:sp>
    </p:spTree>
    <p:extLst>
      <p:ext uri="{BB962C8B-B14F-4D97-AF65-F5344CB8AC3E}">
        <p14:creationId xmlns:p14="http://schemas.microsoft.com/office/powerpoint/2010/main" val="13571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6" y="2324100"/>
            <a:ext cx="10895965" cy="2324100"/>
          </a:xfrm>
        </p:spPr>
        <p:txBody>
          <a:bodyPr>
            <a:noAutofit/>
          </a:bodyPr>
          <a:lstStyle/>
          <a:p>
            <a:pPr algn="just">
              <a:lnSpc>
                <a:spcPct val="150000"/>
              </a:lnSpc>
            </a:pPr>
            <a:r>
              <a:rPr lang="en-US" sz="2400" b="0" i="0" dirty="0" err="1">
                <a:effectLst/>
              </a:rPr>
              <a:t>Jenis</a:t>
            </a:r>
            <a:r>
              <a:rPr lang="en-US" sz="2400" b="0" i="0" dirty="0">
                <a:effectLst/>
              </a:rPr>
              <a:t> </a:t>
            </a:r>
            <a:r>
              <a:rPr lang="en-US" sz="2400" b="0" i="0" dirty="0" err="1">
                <a:effectLst/>
              </a:rPr>
              <a:t>topologi</a:t>
            </a:r>
            <a:r>
              <a:rPr lang="en-US" sz="2400" b="0" i="0" dirty="0">
                <a:effectLst/>
              </a:rPr>
              <a:t> </a:t>
            </a:r>
            <a:r>
              <a:rPr lang="en-US" sz="2400" b="0" i="0" dirty="0" err="1">
                <a:effectLst/>
              </a:rPr>
              <a:t>ini</a:t>
            </a:r>
            <a:r>
              <a:rPr lang="en-US" sz="2400" b="0" i="0" dirty="0">
                <a:effectLst/>
              </a:rPr>
              <a:t> juga </a:t>
            </a:r>
            <a:r>
              <a:rPr lang="en-US" sz="2400" b="0" i="0" dirty="0" err="1">
                <a:effectLst/>
              </a:rPr>
              <a:t>cukup</a:t>
            </a:r>
            <a:r>
              <a:rPr lang="en-US" sz="2400" b="0" i="0" dirty="0">
                <a:effectLst/>
              </a:rPr>
              <a:t> </a:t>
            </a:r>
            <a:r>
              <a:rPr lang="en-US" sz="2400" b="0" i="0" dirty="0" err="1">
                <a:effectLst/>
              </a:rPr>
              <a:t>banyak</a:t>
            </a:r>
            <a:r>
              <a:rPr lang="en-US" sz="2400" b="0" i="0" dirty="0">
                <a:effectLst/>
              </a:rPr>
              <a:t> </a:t>
            </a:r>
            <a:r>
              <a:rPr lang="en-US" sz="2400" b="0" i="0" dirty="0" err="1">
                <a:effectLst/>
              </a:rPr>
              <a:t>digunakan</a:t>
            </a:r>
            <a:r>
              <a:rPr lang="en-US" sz="2400" b="0" i="0" dirty="0">
                <a:effectLst/>
              </a:rPr>
              <a:t> di </a:t>
            </a:r>
            <a:r>
              <a:rPr lang="en-US" sz="2400" b="0" i="0" dirty="0" err="1">
                <a:effectLst/>
              </a:rPr>
              <a:t>perkantoran</a:t>
            </a:r>
            <a:r>
              <a:rPr lang="en-US" sz="2400" b="0" i="0" dirty="0">
                <a:effectLst/>
              </a:rPr>
              <a:t> </a:t>
            </a:r>
            <a:r>
              <a:rPr lang="en-US" sz="2400" b="0" i="0" dirty="0" err="1">
                <a:effectLst/>
              </a:rPr>
              <a:t>atau</a:t>
            </a:r>
            <a:r>
              <a:rPr lang="en-US" sz="2400" b="0" i="0" dirty="0">
                <a:effectLst/>
              </a:rPr>
              <a:t> </a:t>
            </a:r>
            <a:r>
              <a:rPr lang="en-US" sz="2400" b="0" i="0" dirty="0" err="1">
                <a:effectLst/>
              </a:rPr>
              <a:t>perusahaan</a:t>
            </a:r>
            <a:r>
              <a:rPr lang="en-US" sz="2400" b="0" i="0" dirty="0">
                <a:effectLst/>
              </a:rPr>
              <a:t> </a:t>
            </a:r>
            <a:r>
              <a:rPr lang="en-US" sz="2400" b="0" i="0" dirty="0" err="1">
                <a:effectLst/>
              </a:rPr>
              <a:t>dengan</a:t>
            </a:r>
            <a:r>
              <a:rPr lang="en-US" sz="2400" b="0" i="0" dirty="0">
                <a:effectLst/>
              </a:rPr>
              <a:t> </a:t>
            </a:r>
            <a:r>
              <a:rPr lang="en-US" sz="2400" b="0" i="0" dirty="0" err="1">
                <a:effectLst/>
              </a:rPr>
              <a:t>skala</a:t>
            </a:r>
            <a:r>
              <a:rPr lang="en-US" sz="2400" b="0" i="0" dirty="0">
                <a:effectLst/>
              </a:rPr>
              <a:t> </a:t>
            </a:r>
            <a:r>
              <a:rPr lang="en-US" sz="2400" b="0" i="0" dirty="0" err="1">
                <a:effectLst/>
              </a:rPr>
              <a:t>kecil</a:t>
            </a:r>
            <a:r>
              <a:rPr lang="en-US" sz="2400" b="0" i="0" dirty="0">
                <a:effectLst/>
              </a:rPr>
              <a:t> dan </a:t>
            </a:r>
            <a:r>
              <a:rPr lang="en-US" sz="2400" b="0" i="0" dirty="0" err="1">
                <a:effectLst/>
              </a:rPr>
              <a:t>menengah</a:t>
            </a:r>
            <a:r>
              <a:rPr lang="en-US" sz="2400" b="0" i="0" dirty="0">
                <a:effectLst/>
              </a:rPr>
              <a:t>. </a:t>
            </a:r>
            <a:r>
              <a:rPr lang="en-US" sz="2400" b="0" i="0" dirty="0" err="1">
                <a:effectLst/>
              </a:rPr>
              <a:t>Karaktersitik</a:t>
            </a:r>
            <a:r>
              <a:rPr lang="en-US" sz="2400" b="0" i="0" dirty="0">
                <a:effectLst/>
              </a:rPr>
              <a:t> </a:t>
            </a:r>
            <a:r>
              <a:rPr lang="en-US" sz="2400" b="0" i="0" dirty="0" err="1">
                <a:effectLst/>
              </a:rPr>
              <a:t>khusus</a:t>
            </a:r>
            <a:r>
              <a:rPr lang="en-US" sz="2400" b="0" i="0" dirty="0">
                <a:effectLst/>
              </a:rPr>
              <a:t> </a:t>
            </a:r>
            <a:r>
              <a:rPr lang="en-US" sz="2400" b="0" i="0" dirty="0" err="1">
                <a:effectLst/>
              </a:rPr>
              <a:t>dari</a:t>
            </a:r>
            <a:r>
              <a:rPr lang="en-US" sz="2400" b="0" i="0" dirty="0">
                <a:effectLst/>
              </a:rPr>
              <a:t> </a:t>
            </a:r>
            <a:r>
              <a:rPr lang="en-US" sz="2400" b="0" i="0" dirty="0" err="1">
                <a:effectLst/>
              </a:rPr>
              <a:t>topologi</a:t>
            </a:r>
            <a:r>
              <a:rPr lang="en-US" sz="2400" b="0" i="0" dirty="0">
                <a:effectLst/>
              </a:rPr>
              <a:t> star </a:t>
            </a:r>
            <a:r>
              <a:rPr lang="en-US" sz="2400" b="0" i="0" dirty="0" err="1">
                <a:effectLst/>
              </a:rPr>
              <a:t>adalah</a:t>
            </a:r>
            <a:r>
              <a:rPr lang="en-US" sz="2400" b="0" i="0" dirty="0">
                <a:effectLst/>
              </a:rPr>
              <a:t> </a:t>
            </a:r>
            <a:r>
              <a:rPr lang="en-US" sz="2400" b="0" i="0" dirty="0" err="1">
                <a:effectLst/>
              </a:rPr>
              <a:t>adanya</a:t>
            </a:r>
            <a:r>
              <a:rPr lang="en-US" sz="2400" b="0" i="0" dirty="0">
                <a:effectLst/>
              </a:rPr>
              <a:t> </a:t>
            </a:r>
            <a:r>
              <a:rPr lang="en-US" sz="2400" b="0" i="0" dirty="0" err="1">
                <a:effectLst/>
              </a:rPr>
              <a:t>satu</a:t>
            </a:r>
            <a:r>
              <a:rPr lang="en-US" sz="2400" b="0" i="0" dirty="0">
                <a:effectLst/>
              </a:rPr>
              <a:t> </a:t>
            </a:r>
            <a:r>
              <a:rPr lang="en-US" sz="2400" b="0" i="0" dirty="0" err="1">
                <a:effectLst/>
              </a:rPr>
              <a:t>jaringan</a:t>
            </a:r>
            <a:r>
              <a:rPr lang="en-US" sz="2400" b="0" i="0" dirty="0">
                <a:effectLst/>
              </a:rPr>
              <a:t> yang </a:t>
            </a:r>
            <a:r>
              <a:rPr lang="en-US" sz="2400" b="0" i="0" dirty="0" err="1">
                <a:effectLst/>
              </a:rPr>
              <a:t>berfungsi</a:t>
            </a:r>
            <a:r>
              <a:rPr lang="en-US" sz="2400" b="0" i="0" dirty="0">
                <a:effectLst/>
              </a:rPr>
              <a:t> </a:t>
            </a:r>
            <a:r>
              <a:rPr lang="en-US" sz="2400" b="0" i="0" dirty="0" err="1">
                <a:effectLst/>
              </a:rPr>
              <a:t>sebagai</a:t>
            </a:r>
            <a:r>
              <a:rPr lang="en-US" sz="2400" b="0" i="0" dirty="0">
                <a:effectLst/>
              </a:rPr>
              <a:t> </a:t>
            </a:r>
            <a:r>
              <a:rPr lang="en-US" sz="2400" b="0" i="0" dirty="0" err="1">
                <a:effectLst/>
              </a:rPr>
              <a:t>pusat</a:t>
            </a:r>
            <a:r>
              <a:rPr lang="en-US" sz="2400" b="0" i="0" dirty="0">
                <a:effectLst/>
              </a:rPr>
              <a:t> </a:t>
            </a:r>
            <a:r>
              <a:rPr lang="en-US" sz="2400" b="0" i="0" dirty="0" err="1">
                <a:effectLst/>
              </a:rPr>
              <a:t>segala</a:t>
            </a:r>
            <a:r>
              <a:rPr lang="en-US" sz="2400" b="0" i="0" dirty="0">
                <a:effectLst/>
              </a:rPr>
              <a:t> </a:t>
            </a:r>
            <a:r>
              <a:rPr lang="en-US" sz="2400" b="0" i="0" dirty="0" err="1">
                <a:effectLst/>
              </a:rPr>
              <a:t>aktivitas</a:t>
            </a:r>
            <a:r>
              <a:rPr lang="en-US" sz="2400" b="0" i="0" dirty="0">
                <a:effectLst/>
              </a:rPr>
              <a:t>, </a:t>
            </a:r>
            <a:r>
              <a:rPr lang="en-US" sz="2400" b="0" i="0" dirty="0" err="1">
                <a:effectLst/>
              </a:rPr>
              <a:t>dimana</a:t>
            </a:r>
            <a:r>
              <a:rPr lang="en-US" sz="2400" b="0" i="0" dirty="0">
                <a:effectLst/>
              </a:rPr>
              <a:t> </a:t>
            </a:r>
            <a:r>
              <a:rPr lang="en-US" sz="2400" b="0" i="0" dirty="0" err="1">
                <a:effectLst/>
              </a:rPr>
              <a:t>setiap</a:t>
            </a:r>
            <a:r>
              <a:rPr lang="en-US" sz="2400" b="0" i="0" dirty="0">
                <a:effectLst/>
              </a:rPr>
              <a:t> </a:t>
            </a:r>
            <a:r>
              <a:rPr lang="en-US" sz="2400" b="0" i="0" dirty="0" err="1">
                <a:effectLst/>
              </a:rPr>
              <a:t>komputer</a:t>
            </a:r>
            <a:r>
              <a:rPr lang="en-US" sz="2400" b="0" i="0" dirty="0">
                <a:effectLst/>
              </a:rPr>
              <a:t> host </a:t>
            </a:r>
            <a:r>
              <a:rPr lang="en-US" sz="2400" b="0" i="0" dirty="0" err="1">
                <a:effectLst/>
              </a:rPr>
              <a:t>memiliki</a:t>
            </a:r>
            <a:r>
              <a:rPr lang="en-US" sz="2400" b="0" i="0" dirty="0">
                <a:effectLst/>
              </a:rPr>
              <a:t> </a:t>
            </a:r>
            <a:r>
              <a:rPr lang="en-US" sz="2400" b="0" i="0" dirty="0" err="1">
                <a:effectLst/>
              </a:rPr>
              <a:t>kabel</a:t>
            </a:r>
            <a:r>
              <a:rPr lang="en-US" sz="2400" b="0" i="0" dirty="0">
                <a:effectLst/>
              </a:rPr>
              <a:t> </a:t>
            </a:r>
            <a:r>
              <a:rPr lang="en-US" sz="2400" b="0" i="0" dirty="0" err="1">
                <a:effectLst/>
              </a:rPr>
              <a:t>tersendiri</a:t>
            </a:r>
            <a:r>
              <a:rPr lang="en-US" sz="2400" b="0" i="0" dirty="0">
                <a:effectLst/>
              </a:rPr>
              <a:t> yang </a:t>
            </a:r>
            <a:r>
              <a:rPr lang="en-US" sz="2400" b="0" i="0" dirty="0" err="1">
                <a:effectLst/>
              </a:rPr>
              <a:t>terkoneksi</a:t>
            </a:r>
            <a:r>
              <a:rPr lang="en-US" sz="2400" b="0" i="0" dirty="0">
                <a:effectLst/>
              </a:rPr>
              <a:t> </a:t>
            </a:r>
            <a:r>
              <a:rPr lang="en-US" sz="2400" b="0" i="0" dirty="0" err="1">
                <a:effectLst/>
              </a:rPr>
              <a:t>langsung</a:t>
            </a:r>
            <a:r>
              <a:rPr lang="en-US" sz="2400" b="0" i="0" dirty="0">
                <a:effectLst/>
              </a:rPr>
              <a:t> </a:t>
            </a:r>
            <a:r>
              <a:rPr lang="en-US" sz="2400" b="0" i="0" dirty="0" err="1">
                <a:effectLst/>
              </a:rPr>
              <a:t>dengan</a:t>
            </a:r>
            <a:r>
              <a:rPr lang="en-US" sz="2400" b="0" i="0" dirty="0">
                <a:effectLst/>
              </a:rPr>
              <a:t> </a:t>
            </a:r>
            <a:r>
              <a:rPr lang="en-US" sz="2400" b="0" i="0" dirty="0" err="1">
                <a:effectLst/>
              </a:rPr>
              <a:t>perangkat</a:t>
            </a:r>
            <a:r>
              <a:rPr lang="en-US" sz="2400" b="0" i="0" dirty="0">
                <a:effectLst/>
              </a:rPr>
              <a:t> </a:t>
            </a:r>
            <a:r>
              <a:rPr lang="en-US" sz="2400" b="0" i="0" dirty="0" err="1">
                <a:effectLst/>
              </a:rPr>
              <a:t>pusat</a:t>
            </a:r>
            <a:r>
              <a:rPr lang="en-US" sz="2400" b="0" i="0" dirty="0">
                <a:effectLst/>
              </a:rPr>
              <a:t> hub </a:t>
            </a:r>
            <a:r>
              <a:rPr lang="en-US" sz="2400" b="0" i="0" dirty="0" err="1">
                <a:effectLst/>
              </a:rPr>
              <a:t>dengan</a:t>
            </a:r>
            <a:r>
              <a:rPr lang="en-US" sz="2400" b="0" i="0" dirty="0">
                <a:effectLst/>
              </a:rPr>
              <a:t> </a:t>
            </a:r>
            <a:r>
              <a:rPr lang="en-US" sz="2400" b="0" i="0" dirty="0" err="1">
                <a:effectLst/>
              </a:rPr>
              <a:t>sistem</a:t>
            </a:r>
            <a:r>
              <a:rPr lang="en-US" sz="2400" b="0" i="0" dirty="0">
                <a:effectLst/>
              </a:rPr>
              <a:t> point-to-point.</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a:t>
            </a:r>
            <a:r>
              <a:rPr lang="en-US" sz="4000" dirty="0"/>
              <a:t>Star</a:t>
            </a:r>
          </a:p>
        </p:txBody>
      </p:sp>
    </p:spTree>
    <p:extLst>
      <p:ext uri="{BB962C8B-B14F-4D97-AF65-F5344CB8AC3E}">
        <p14:creationId xmlns:p14="http://schemas.microsoft.com/office/powerpoint/2010/main" val="126202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Star</a:t>
            </a:r>
            <a:endParaRPr lang="en-US" sz="4000" dirty="0"/>
          </a:p>
        </p:txBody>
      </p:sp>
      <p:sp>
        <p:nvSpPr>
          <p:cNvPr id="8" name="Title 4">
            <a:extLst>
              <a:ext uri="{FF2B5EF4-FFF2-40B4-BE49-F238E27FC236}">
                <a16:creationId xmlns:a16="http://schemas.microsoft.com/office/drawing/2014/main" id="{6C089ABC-147A-4D41-B6EA-5FAE1ED542A7}"/>
              </a:ext>
            </a:extLst>
          </p:cNvPr>
          <p:cNvSpPr txBox="1">
            <a:spLocks/>
          </p:cNvSpPr>
          <p:nvPr/>
        </p:nvSpPr>
        <p:spPr>
          <a:xfrm>
            <a:off x="5256212" y="5272486"/>
            <a:ext cx="1676400"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sz="1800" dirty="0" err="1"/>
              <a:t>Topologi</a:t>
            </a:r>
            <a:r>
              <a:rPr lang="en-US" sz="1800" dirty="0"/>
              <a:t> Star</a:t>
            </a:r>
          </a:p>
        </p:txBody>
      </p:sp>
      <p:pic>
        <p:nvPicPr>
          <p:cNvPr id="3" name="Picture 2">
            <a:extLst>
              <a:ext uri="{FF2B5EF4-FFF2-40B4-BE49-F238E27FC236}">
                <a16:creationId xmlns:a16="http://schemas.microsoft.com/office/drawing/2014/main" id="{1F011399-D685-4FA2-8E20-226974857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483" y="1480930"/>
            <a:ext cx="4506851" cy="3463159"/>
          </a:xfrm>
          <a:prstGeom prst="rect">
            <a:avLst/>
          </a:prstGeom>
        </p:spPr>
      </p:pic>
    </p:spTree>
    <p:extLst>
      <p:ext uri="{BB962C8B-B14F-4D97-AF65-F5344CB8AC3E}">
        <p14:creationId xmlns:p14="http://schemas.microsoft.com/office/powerpoint/2010/main" val="71197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791200"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Kelebihan</a:t>
            </a:r>
            <a:r>
              <a:rPr lang="en-US" sz="4000" dirty="0"/>
              <a:t> </a:t>
            </a:r>
            <a:r>
              <a:rPr lang="en-US" sz="4000" b="0" i="0" dirty="0" err="1">
                <a:effectLst/>
              </a:rPr>
              <a:t>Topologi</a:t>
            </a:r>
            <a:r>
              <a:rPr lang="en-US" sz="4000" b="0" i="0" dirty="0">
                <a:effectLst/>
              </a:rPr>
              <a:t> Star</a:t>
            </a:r>
            <a:endParaRPr lang="en-US" sz="4000" dirty="0"/>
          </a:p>
        </p:txBody>
      </p:sp>
      <p:sp>
        <p:nvSpPr>
          <p:cNvPr id="11" name="Title 4">
            <a:extLst>
              <a:ext uri="{FF2B5EF4-FFF2-40B4-BE49-F238E27FC236}">
                <a16:creationId xmlns:a16="http://schemas.microsoft.com/office/drawing/2014/main" id="{3F974B54-ECCC-4D8F-9FD0-FAE8D51883F0}"/>
              </a:ext>
            </a:extLst>
          </p:cNvPr>
          <p:cNvSpPr txBox="1">
            <a:spLocks/>
          </p:cNvSpPr>
          <p:nvPr/>
        </p:nvSpPr>
        <p:spPr>
          <a:xfrm>
            <a:off x="1293812" y="4419600"/>
            <a:ext cx="102108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457200" indent="-457200" algn="just">
              <a:lnSpc>
                <a:spcPct val="150000"/>
              </a:lnSpc>
              <a:buFont typeface="Arial" panose="020B0604020202020204" pitchFamily="34" charset="0"/>
              <a:buChar char="•"/>
            </a:pPr>
            <a:r>
              <a:rPr lang="en-US" sz="2800" dirty="0" err="1"/>
              <a:t>Jaringan</a:t>
            </a:r>
            <a:r>
              <a:rPr lang="en-US" sz="2800" dirty="0"/>
              <a:t> </a:t>
            </a:r>
            <a:r>
              <a:rPr lang="en-US" sz="2800" dirty="0" err="1"/>
              <a:t>topologi</a:t>
            </a:r>
            <a:r>
              <a:rPr lang="en-US" sz="2800" dirty="0"/>
              <a:t> </a:t>
            </a:r>
            <a:r>
              <a:rPr lang="en-US" sz="2800" dirty="0" err="1"/>
              <a:t>ini</a:t>
            </a:r>
            <a:r>
              <a:rPr lang="en-US" sz="2800" dirty="0"/>
              <a:t> </a:t>
            </a:r>
            <a:r>
              <a:rPr lang="en-US" sz="2800" dirty="0" err="1"/>
              <a:t>tetap</a:t>
            </a:r>
            <a:r>
              <a:rPr lang="en-US" sz="2800" dirty="0"/>
              <a:t> </a:t>
            </a:r>
            <a:r>
              <a:rPr lang="en-US" sz="2800" dirty="0" err="1"/>
              <a:t>berjalan</a:t>
            </a:r>
            <a:r>
              <a:rPr lang="en-US" sz="2800" dirty="0"/>
              <a:t> </a:t>
            </a:r>
            <a:r>
              <a:rPr lang="en-US" sz="2800" dirty="0" err="1"/>
              <a:t>lebih</a:t>
            </a:r>
            <a:r>
              <a:rPr lang="en-US" sz="2800" dirty="0"/>
              <a:t> </a:t>
            </a:r>
            <a:r>
              <a:rPr lang="en-US" sz="2800" dirty="0" err="1"/>
              <a:t>baik</a:t>
            </a:r>
            <a:r>
              <a:rPr lang="en-US" sz="2800" dirty="0"/>
              <a:t> </a:t>
            </a:r>
            <a:r>
              <a:rPr lang="en-US" sz="2800" dirty="0" err="1"/>
              <a:t>walaupun</a:t>
            </a:r>
            <a:r>
              <a:rPr lang="en-US" sz="2800" dirty="0"/>
              <a:t> salah </a:t>
            </a:r>
            <a:r>
              <a:rPr lang="en-US" sz="2800" dirty="0" err="1"/>
              <a:t>satu</a:t>
            </a:r>
            <a:r>
              <a:rPr lang="en-US" sz="2800" dirty="0"/>
              <a:t> </a:t>
            </a:r>
            <a:r>
              <a:rPr lang="en-US" sz="2800" dirty="0" err="1"/>
              <a:t>komputer</a:t>
            </a:r>
            <a:r>
              <a:rPr lang="en-US" sz="2800" dirty="0"/>
              <a:t> client </a:t>
            </a:r>
            <a:r>
              <a:rPr lang="en-US" sz="2800" dirty="0" err="1"/>
              <a:t>bermasalah</a:t>
            </a:r>
            <a:endParaRPr lang="en-US" sz="2800" dirty="0"/>
          </a:p>
          <a:p>
            <a:pPr marL="457200" indent="-457200" algn="just">
              <a:lnSpc>
                <a:spcPct val="150000"/>
              </a:lnSpc>
              <a:buFont typeface="Arial" panose="020B0604020202020204" pitchFamily="34" charset="0"/>
              <a:buChar char="•"/>
            </a:pPr>
            <a:r>
              <a:rPr lang="en-US" sz="2800" dirty="0"/>
              <a:t>Tingkat </a:t>
            </a:r>
            <a:r>
              <a:rPr lang="en-US" sz="2800" dirty="0" err="1"/>
              <a:t>keamanan</a:t>
            </a:r>
            <a:r>
              <a:rPr lang="en-US" sz="2800" dirty="0"/>
              <a:t> data </a:t>
            </a:r>
            <a:r>
              <a:rPr lang="en-US" sz="2800" dirty="0" err="1"/>
              <a:t>topologi</a:t>
            </a:r>
            <a:r>
              <a:rPr lang="en-US" sz="2800" dirty="0"/>
              <a:t> </a:t>
            </a:r>
            <a:r>
              <a:rPr lang="en-US" sz="2800" dirty="0" err="1"/>
              <a:t>ini</a:t>
            </a:r>
            <a:r>
              <a:rPr lang="en-US" sz="2800" dirty="0"/>
              <a:t> </a:t>
            </a:r>
            <a:r>
              <a:rPr lang="en-US" sz="2800" dirty="0" err="1"/>
              <a:t>cukup</a:t>
            </a:r>
            <a:r>
              <a:rPr lang="en-US" sz="2800" dirty="0"/>
              <a:t> </a:t>
            </a:r>
            <a:r>
              <a:rPr lang="en-US" sz="2800" dirty="0" err="1"/>
              <a:t>baik</a:t>
            </a:r>
            <a:endParaRPr lang="en-US" sz="2800" dirty="0"/>
          </a:p>
          <a:p>
            <a:pPr marL="457200" indent="-457200" algn="just">
              <a:lnSpc>
                <a:spcPct val="150000"/>
              </a:lnSpc>
              <a:buFont typeface="Arial" panose="020B0604020202020204" pitchFamily="34" charset="0"/>
              <a:buChar char="•"/>
            </a:pPr>
            <a:r>
              <a:rPr lang="en-US" sz="2800" dirty="0"/>
              <a:t>User </a:t>
            </a:r>
            <a:r>
              <a:rPr lang="en-US" sz="2800" dirty="0" err="1"/>
              <a:t>lebih</a:t>
            </a:r>
            <a:r>
              <a:rPr lang="en-US" sz="2800" dirty="0"/>
              <a:t> </a:t>
            </a:r>
            <a:r>
              <a:rPr lang="en-US" sz="2800" dirty="0" err="1"/>
              <a:t>muda</a:t>
            </a:r>
            <a:r>
              <a:rPr lang="en-US" sz="2800" dirty="0"/>
              <a:t> </a:t>
            </a:r>
            <a:r>
              <a:rPr lang="en-US" sz="2800" dirty="0" err="1"/>
              <a:t>mendeteksi</a:t>
            </a:r>
            <a:r>
              <a:rPr lang="en-US" sz="2800" dirty="0"/>
              <a:t> </a:t>
            </a:r>
            <a:r>
              <a:rPr lang="en-US" sz="2800" dirty="0" err="1"/>
              <a:t>masalah</a:t>
            </a:r>
            <a:r>
              <a:rPr lang="en-US" sz="2800" dirty="0"/>
              <a:t> pada </a:t>
            </a:r>
            <a:r>
              <a:rPr lang="en-US" sz="2800" dirty="0" err="1"/>
              <a:t>jaringan</a:t>
            </a:r>
            <a:endParaRPr lang="en-US" sz="2800" dirty="0"/>
          </a:p>
          <a:p>
            <a:pPr marL="457200" indent="-457200" algn="just">
              <a:lnSpc>
                <a:spcPct val="150000"/>
              </a:lnSpc>
              <a:buFont typeface="Arial" panose="020B0604020202020204" pitchFamily="34" charset="0"/>
              <a:buChar char="•"/>
            </a:pPr>
            <a:r>
              <a:rPr lang="en-US" sz="2800" dirty="0" err="1"/>
              <a:t>Lebih</a:t>
            </a:r>
            <a:r>
              <a:rPr lang="en-US" sz="2800" dirty="0"/>
              <a:t> </a:t>
            </a:r>
            <a:r>
              <a:rPr lang="en-US" sz="2800" dirty="0" err="1"/>
              <a:t>fleksibel</a:t>
            </a:r>
            <a:endParaRPr lang="en-US" sz="2800" dirty="0"/>
          </a:p>
        </p:txBody>
      </p:sp>
    </p:spTree>
    <p:extLst>
      <p:ext uri="{BB962C8B-B14F-4D97-AF65-F5344CB8AC3E}">
        <p14:creationId xmlns:p14="http://schemas.microsoft.com/office/powerpoint/2010/main" val="419381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6477000"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Kekurangan</a:t>
            </a:r>
            <a:r>
              <a:rPr lang="en-US" sz="4000" dirty="0"/>
              <a:t> </a:t>
            </a:r>
            <a:r>
              <a:rPr lang="en-US" sz="4000" b="0" i="0" dirty="0" err="1">
                <a:effectLst/>
              </a:rPr>
              <a:t>Topologi</a:t>
            </a:r>
            <a:r>
              <a:rPr lang="en-US" sz="4000" b="0" i="0" dirty="0">
                <a:effectLst/>
              </a:rPr>
              <a:t> Star</a:t>
            </a:r>
            <a:endParaRPr lang="en-US" sz="4000" dirty="0"/>
          </a:p>
        </p:txBody>
      </p:sp>
      <p:sp>
        <p:nvSpPr>
          <p:cNvPr id="11" name="Title 4">
            <a:extLst>
              <a:ext uri="{FF2B5EF4-FFF2-40B4-BE49-F238E27FC236}">
                <a16:creationId xmlns:a16="http://schemas.microsoft.com/office/drawing/2014/main" id="{3F974B54-ECCC-4D8F-9FD0-FAE8D51883F0}"/>
              </a:ext>
            </a:extLst>
          </p:cNvPr>
          <p:cNvSpPr txBox="1">
            <a:spLocks/>
          </p:cNvSpPr>
          <p:nvPr/>
        </p:nvSpPr>
        <p:spPr>
          <a:xfrm>
            <a:off x="1293812" y="4419600"/>
            <a:ext cx="102108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457200" indent="-457200" algn="just">
              <a:lnSpc>
                <a:spcPct val="150000"/>
              </a:lnSpc>
              <a:buFont typeface="Arial" panose="020B0604020202020204" pitchFamily="34" charset="0"/>
              <a:buChar char="•"/>
            </a:pPr>
            <a:r>
              <a:rPr lang="en-US" sz="2800" dirty="0" err="1"/>
              <a:t>Topologi</a:t>
            </a:r>
            <a:r>
              <a:rPr lang="en-US" sz="2800" dirty="0"/>
              <a:t> </a:t>
            </a:r>
            <a:r>
              <a:rPr lang="en-US" sz="2800" dirty="0" err="1"/>
              <a:t>ini</a:t>
            </a:r>
            <a:r>
              <a:rPr lang="en-US" sz="2800" dirty="0"/>
              <a:t> </a:t>
            </a:r>
            <a:r>
              <a:rPr lang="en-US" sz="2800" dirty="0" err="1"/>
              <a:t>terhitung</a:t>
            </a:r>
            <a:r>
              <a:rPr lang="en-US" sz="2800" dirty="0"/>
              <a:t> mahal </a:t>
            </a:r>
            <a:r>
              <a:rPr lang="en-US" sz="2800" dirty="0" err="1"/>
              <a:t>karena</a:t>
            </a:r>
            <a:r>
              <a:rPr lang="en-US" sz="2800" dirty="0"/>
              <a:t> </a:t>
            </a:r>
            <a:r>
              <a:rPr lang="en-US" sz="2800" dirty="0" err="1"/>
              <a:t>menggunakan</a:t>
            </a:r>
            <a:r>
              <a:rPr lang="en-US" sz="2800" dirty="0"/>
              <a:t> </a:t>
            </a:r>
            <a:r>
              <a:rPr lang="en-US" sz="2800" dirty="0" err="1"/>
              <a:t>cukup</a:t>
            </a:r>
            <a:r>
              <a:rPr lang="en-US" sz="2800" dirty="0"/>
              <a:t> </a:t>
            </a:r>
            <a:r>
              <a:rPr lang="en-US" sz="2800" dirty="0" err="1"/>
              <a:t>banyak</a:t>
            </a:r>
            <a:r>
              <a:rPr lang="en-US" sz="2800" dirty="0"/>
              <a:t> </a:t>
            </a:r>
            <a:r>
              <a:rPr lang="en-US" sz="2800" dirty="0" err="1"/>
              <a:t>kabel</a:t>
            </a:r>
            <a:endParaRPr lang="en-US" sz="2800" dirty="0"/>
          </a:p>
          <a:p>
            <a:pPr marL="457200" indent="-457200" algn="just">
              <a:lnSpc>
                <a:spcPct val="150000"/>
              </a:lnSpc>
              <a:buFont typeface="Arial" panose="020B0604020202020204" pitchFamily="34" charset="0"/>
              <a:buChar char="•"/>
            </a:pPr>
            <a:r>
              <a:rPr lang="en-US" sz="2800" dirty="0" err="1"/>
              <a:t>Seluruh</a:t>
            </a:r>
            <a:r>
              <a:rPr lang="en-US" sz="2800" dirty="0"/>
              <a:t> </a:t>
            </a:r>
            <a:r>
              <a:rPr lang="en-US" sz="2800" dirty="0" err="1"/>
              <a:t>komputer</a:t>
            </a:r>
            <a:r>
              <a:rPr lang="en-US" sz="2800" dirty="0"/>
              <a:t> </a:t>
            </a:r>
            <a:r>
              <a:rPr lang="en-US" sz="2800" dirty="0" err="1"/>
              <a:t>akan</a:t>
            </a:r>
            <a:r>
              <a:rPr lang="en-US" sz="2800" dirty="0"/>
              <a:t> </a:t>
            </a:r>
            <a:r>
              <a:rPr lang="en-US" sz="2800" dirty="0" err="1"/>
              <a:t>bermasalah</a:t>
            </a:r>
            <a:r>
              <a:rPr lang="en-US" sz="2800" dirty="0"/>
              <a:t> </a:t>
            </a:r>
            <a:r>
              <a:rPr lang="en-US" sz="2800" dirty="0" err="1"/>
              <a:t>jika</a:t>
            </a:r>
            <a:r>
              <a:rPr lang="en-US" sz="2800" dirty="0"/>
              <a:t> hub </a:t>
            </a:r>
            <a:r>
              <a:rPr lang="en-US" sz="2800" dirty="0" err="1"/>
              <a:t>atau</a:t>
            </a:r>
            <a:r>
              <a:rPr lang="en-US" sz="2800" dirty="0"/>
              <a:t> switch </a:t>
            </a:r>
            <a:r>
              <a:rPr lang="en-US" sz="2800" dirty="0" err="1"/>
              <a:t>mengalami</a:t>
            </a:r>
            <a:r>
              <a:rPr lang="en-US" sz="2800" dirty="0"/>
              <a:t> </a:t>
            </a:r>
            <a:r>
              <a:rPr lang="en-US" sz="2800" dirty="0" err="1"/>
              <a:t>masalah</a:t>
            </a:r>
            <a:endParaRPr lang="en-US" sz="2800" dirty="0"/>
          </a:p>
          <a:p>
            <a:pPr marL="457200" indent="-457200" algn="just">
              <a:lnSpc>
                <a:spcPct val="150000"/>
              </a:lnSpc>
              <a:buFont typeface="Arial" panose="020B0604020202020204" pitchFamily="34" charset="0"/>
              <a:buChar char="•"/>
            </a:pPr>
            <a:r>
              <a:rPr lang="en-US" sz="2800" dirty="0" err="1"/>
              <a:t>Topologi</a:t>
            </a:r>
            <a:r>
              <a:rPr lang="en-US" sz="2800" dirty="0"/>
              <a:t> star sangat </a:t>
            </a:r>
            <a:r>
              <a:rPr lang="en-US" sz="2800" dirty="0" err="1"/>
              <a:t>tergantung</a:t>
            </a:r>
            <a:r>
              <a:rPr lang="en-US" sz="2800" dirty="0"/>
              <a:t> pada terminal </a:t>
            </a:r>
            <a:r>
              <a:rPr lang="en-US" sz="2800" dirty="0" err="1"/>
              <a:t>pusat</a:t>
            </a:r>
            <a:endParaRPr lang="en-US" sz="2800" dirty="0"/>
          </a:p>
        </p:txBody>
      </p:sp>
    </p:spTree>
    <p:extLst>
      <p:ext uri="{BB962C8B-B14F-4D97-AF65-F5344CB8AC3E}">
        <p14:creationId xmlns:p14="http://schemas.microsoft.com/office/powerpoint/2010/main" val="315047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a:effectLst/>
              </a:rPr>
              <a:t>Switch dan HUB</a:t>
            </a:r>
            <a:endParaRPr lang="en-US" sz="4000" dirty="0"/>
          </a:p>
        </p:txBody>
      </p:sp>
      <p:sp>
        <p:nvSpPr>
          <p:cNvPr id="8" name="Title 4">
            <a:extLst>
              <a:ext uri="{FF2B5EF4-FFF2-40B4-BE49-F238E27FC236}">
                <a16:creationId xmlns:a16="http://schemas.microsoft.com/office/drawing/2014/main" id="{6C089ABC-147A-4D41-B6EA-5FAE1ED542A7}"/>
              </a:ext>
            </a:extLst>
          </p:cNvPr>
          <p:cNvSpPr txBox="1">
            <a:spLocks/>
          </p:cNvSpPr>
          <p:nvPr/>
        </p:nvSpPr>
        <p:spPr>
          <a:xfrm>
            <a:off x="1979612" y="4520202"/>
            <a:ext cx="1676400"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800" dirty="0"/>
              <a:t>Switch</a:t>
            </a:r>
          </a:p>
        </p:txBody>
      </p:sp>
      <p:pic>
        <p:nvPicPr>
          <p:cNvPr id="5" name="Picture 4">
            <a:extLst>
              <a:ext uri="{FF2B5EF4-FFF2-40B4-BE49-F238E27FC236}">
                <a16:creationId xmlns:a16="http://schemas.microsoft.com/office/drawing/2014/main" id="{8F82F47A-9525-4138-AFBD-D65D048C9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009966"/>
            <a:ext cx="4741292" cy="2700736"/>
          </a:xfrm>
          <a:prstGeom prst="rect">
            <a:avLst/>
          </a:prstGeom>
        </p:spPr>
      </p:pic>
      <p:pic>
        <p:nvPicPr>
          <p:cNvPr id="9" name="Picture 8">
            <a:extLst>
              <a:ext uri="{FF2B5EF4-FFF2-40B4-BE49-F238E27FC236}">
                <a16:creationId xmlns:a16="http://schemas.microsoft.com/office/drawing/2014/main" id="{278E9AFE-1503-4AC5-BBB9-3AF736489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3" y="1295400"/>
            <a:ext cx="3200400" cy="3623095"/>
          </a:xfrm>
          <a:prstGeom prst="rect">
            <a:avLst/>
          </a:prstGeom>
        </p:spPr>
      </p:pic>
      <p:sp>
        <p:nvSpPr>
          <p:cNvPr id="10" name="Title 4">
            <a:extLst>
              <a:ext uri="{FF2B5EF4-FFF2-40B4-BE49-F238E27FC236}">
                <a16:creationId xmlns:a16="http://schemas.microsoft.com/office/drawing/2014/main" id="{D5D2D4D9-551A-4410-8146-6E1326EC6C5A}"/>
              </a:ext>
            </a:extLst>
          </p:cNvPr>
          <p:cNvSpPr txBox="1">
            <a:spLocks/>
          </p:cNvSpPr>
          <p:nvPr/>
        </p:nvSpPr>
        <p:spPr>
          <a:xfrm>
            <a:off x="8225472" y="4520202"/>
            <a:ext cx="1676400"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800" dirty="0"/>
              <a:t>HUB</a:t>
            </a:r>
          </a:p>
        </p:txBody>
      </p:sp>
    </p:spTree>
    <p:extLst>
      <p:ext uri="{BB962C8B-B14F-4D97-AF65-F5344CB8AC3E}">
        <p14:creationId xmlns:p14="http://schemas.microsoft.com/office/powerpoint/2010/main" val="247646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6" y="2324100"/>
            <a:ext cx="10895965" cy="2324100"/>
          </a:xfrm>
        </p:spPr>
        <p:txBody>
          <a:bodyPr>
            <a:noAutofit/>
          </a:bodyPr>
          <a:lstStyle/>
          <a:p>
            <a:pPr algn="just">
              <a:lnSpc>
                <a:spcPct val="150000"/>
              </a:lnSpc>
            </a:pPr>
            <a:r>
              <a:rPr lang="en-US" sz="2400" b="0" i="0" dirty="0" err="1">
                <a:effectLst/>
              </a:rPr>
              <a:t>Topologi</a:t>
            </a:r>
            <a:r>
              <a:rPr lang="en-US" sz="2400" b="0" i="0" dirty="0">
                <a:effectLst/>
              </a:rPr>
              <a:t> </a:t>
            </a:r>
            <a:r>
              <a:rPr lang="en-US" sz="2400" b="0" i="0" dirty="0" err="1">
                <a:effectLst/>
              </a:rPr>
              <a:t>jaringan</a:t>
            </a:r>
            <a:r>
              <a:rPr lang="en-US" sz="2400" b="0" i="0" dirty="0">
                <a:effectLst/>
              </a:rPr>
              <a:t> mesh (</a:t>
            </a:r>
            <a:r>
              <a:rPr lang="en-US" sz="2400" b="0" i="0" dirty="0" err="1">
                <a:effectLst/>
              </a:rPr>
              <a:t>jala</a:t>
            </a:r>
            <a:r>
              <a:rPr lang="en-US" sz="2400" b="0" i="0" dirty="0">
                <a:effectLst/>
              </a:rPr>
              <a:t>) </a:t>
            </a:r>
            <a:r>
              <a:rPr lang="en-US" sz="2400" b="0" i="0" dirty="0" err="1">
                <a:effectLst/>
              </a:rPr>
              <a:t>adalah</a:t>
            </a:r>
            <a:r>
              <a:rPr lang="en-US" sz="2400" b="0" i="0" dirty="0">
                <a:effectLst/>
              </a:rPr>
              <a:t> </a:t>
            </a:r>
            <a:r>
              <a:rPr lang="en-US" sz="2400" b="0" i="0" dirty="0" err="1">
                <a:effectLst/>
              </a:rPr>
              <a:t>suatu</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a:t>
            </a:r>
            <a:r>
              <a:rPr lang="en-US" sz="2400" b="0" i="0" dirty="0" err="1">
                <a:effectLst/>
              </a:rPr>
              <a:t>dimana</a:t>
            </a:r>
            <a:r>
              <a:rPr lang="en-US" sz="2400" b="0" i="0" dirty="0">
                <a:effectLst/>
              </a:rPr>
              <a:t> </a:t>
            </a:r>
            <a:r>
              <a:rPr lang="en-US" sz="2400" b="0" i="0" dirty="0" err="1">
                <a:effectLst/>
              </a:rPr>
              <a:t>setiap</a:t>
            </a:r>
            <a:r>
              <a:rPr lang="en-US" sz="2400" b="0" i="0" dirty="0">
                <a:effectLst/>
              </a:rPr>
              <a:t> </a:t>
            </a:r>
            <a:r>
              <a:rPr lang="en-US" sz="2400" b="0" i="0" dirty="0" err="1">
                <a:effectLst/>
              </a:rPr>
              <a:t>perangkat</a:t>
            </a:r>
            <a:r>
              <a:rPr lang="en-US" sz="2400" b="0" i="0" dirty="0">
                <a:effectLst/>
              </a:rPr>
              <a:t> </a:t>
            </a:r>
            <a:r>
              <a:rPr lang="en-US" sz="2400" b="0" i="0" dirty="0" err="1">
                <a:effectLst/>
              </a:rPr>
              <a:t>komputer</a:t>
            </a:r>
            <a:r>
              <a:rPr lang="en-US" sz="2400" b="0" i="0" dirty="0">
                <a:effectLst/>
              </a:rPr>
              <a:t> </a:t>
            </a:r>
            <a:r>
              <a:rPr lang="en-US" sz="2400" b="0" i="0" dirty="0" err="1">
                <a:effectLst/>
              </a:rPr>
              <a:t>saling</a:t>
            </a:r>
            <a:r>
              <a:rPr lang="en-US" sz="2400" b="0" i="0" dirty="0">
                <a:effectLst/>
              </a:rPr>
              <a:t> </a:t>
            </a:r>
            <a:r>
              <a:rPr lang="en-US" sz="2400" b="0" i="0" dirty="0" err="1">
                <a:effectLst/>
              </a:rPr>
              <a:t>terhubung</a:t>
            </a:r>
            <a:r>
              <a:rPr lang="en-US" sz="2400" b="0" i="0" dirty="0">
                <a:effectLst/>
              </a:rPr>
              <a:t> </a:t>
            </a:r>
            <a:r>
              <a:rPr lang="en-US" sz="2400" b="0" i="0" dirty="0" err="1">
                <a:effectLst/>
              </a:rPr>
              <a:t>secara</a:t>
            </a:r>
            <a:r>
              <a:rPr lang="en-US" sz="2400" b="0" i="0" dirty="0">
                <a:effectLst/>
              </a:rPr>
              <a:t> </a:t>
            </a:r>
            <a:r>
              <a:rPr lang="en-US" sz="2400" b="0" i="0" dirty="0" err="1">
                <a:effectLst/>
              </a:rPr>
              <a:t>langsung</a:t>
            </a:r>
            <a:r>
              <a:rPr lang="en-US" sz="2400" b="0" i="0" dirty="0">
                <a:effectLst/>
              </a:rPr>
              <a:t> (</a:t>
            </a:r>
            <a:r>
              <a:rPr lang="en-US" sz="2400" b="0" i="1" dirty="0">
                <a:effectLst/>
              </a:rPr>
              <a:t>dedicated link</a:t>
            </a:r>
            <a:r>
              <a:rPr lang="en-US" sz="2400" b="0" i="0" dirty="0">
                <a:effectLst/>
              </a:rPr>
              <a:t>). </a:t>
            </a:r>
            <a:r>
              <a:rPr lang="en-US" sz="2400" b="0" i="0" dirty="0" err="1">
                <a:effectLst/>
              </a:rPr>
              <a:t>Topologi</a:t>
            </a:r>
            <a:r>
              <a:rPr lang="en-US" sz="2400" b="0" i="0" dirty="0">
                <a:effectLst/>
              </a:rPr>
              <a:t> mesh </a:t>
            </a:r>
            <a:r>
              <a:rPr lang="en-US" sz="2400" b="0" i="0" dirty="0" err="1">
                <a:effectLst/>
              </a:rPr>
              <a:t>biasanya</a:t>
            </a:r>
            <a:r>
              <a:rPr lang="en-US" sz="2400" b="0" i="0" dirty="0">
                <a:effectLst/>
              </a:rPr>
              <a:t> </a:t>
            </a:r>
            <a:r>
              <a:rPr lang="en-US" sz="2400" b="0" i="0" dirty="0" err="1">
                <a:effectLst/>
              </a:rPr>
              <a:t>digunakan</a:t>
            </a:r>
            <a:r>
              <a:rPr lang="en-US" sz="2400" b="0" i="0" dirty="0">
                <a:effectLst/>
              </a:rPr>
              <a:t> </a:t>
            </a:r>
            <a:r>
              <a:rPr lang="en-US" sz="2400" b="0" i="0" dirty="0" err="1">
                <a:effectLst/>
              </a:rPr>
              <a:t>untuk</a:t>
            </a:r>
            <a:r>
              <a:rPr lang="en-US" sz="2400" b="0" i="0" dirty="0">
                <a:effectLst/>
              </a:rPr>
              <a:t> </a:t>
            </a:r>
            <a:r>
              <a:rPr lang="en-US" sz="2400" b="0" i="0" dirty="0" err="1">
                <a:effectLst/>
              </a:rPr>
              <a:t>rute</a:t>
            </a:r>
            <a:r>
              <a:rPr lang="en-US" sz="2400" b="0" i="0" dirty="0">
                <a:effectLst/>
              </a:rPr>
              <a:t> yang </a:t>
            </a:r>
            <a:r>
              <a:rPr lang="en-US" sz="2400" b="0" i="0" dirty="0" err="1">
                <a:effectLst/>
              </a:rPr>
              <a:t>banyak</a:t>
            </a:r>
            <a:r>
              <a:rPr lang="en-US" sz="2400" b="0" i="0" dirty="0">
                <a:effectLst/>
              </a:rPr>
              <a:t> </a:t>
            </a:r>
            <a:r>
              <a:rPr lang="en-US" sz="2400" b="0" i="0" dirty="0" err="1">
                <a:effectLst/>
              </a:rPr>
              <a:t>dengan</a:t>
            </a:r>
            <a:r>
              <a:rPr lang="en-US" sz="2400" b="0" i="0" dirty="0">
                <a:effectLst/>
              </a:rPr>
              <a:t> </a:t>
            </a:r>
            <a:r>
              <a:rPr lang="en-US" sz="2400" b="0" i="0" dirty="0" err="1">
                <a:effectLst/>
              </a:rPr>
              <a:t>menggunakan</a:t>
            </a:r>
            <a:r>
              <a:rPr lang="en-US" sz="2400" b="0" i="0" dirty="0">
                <a:effectLst/>
              </a:rPr>
              <a:t> </a:t>
            </a:r>
            <a:r>
              <a:rPr lang="en-US" sz="2400" b="0" i="0" dirty="0" err="1">
                <a:effectLst/>
              </a:rPr>
              <a:t>kabel</a:t>
            </a:r>
            <a:r>
              <a:rPr lang="en-US" sz="2400" b="0" i="0" dirty="0">
                <a:effectLst/>
              </a:rPr>
              <a:t> </a:t>
            </a:r>
            <a:r>
              <a:rPr lang="en-US" sz="2400" b="0" i="0" dirty="0" err="1">
                <a:effectLst/>
              </a:rPr>
              <a:t>tunggal</a:t>
            </a:r>
            <a:r>
              <a:rPr lang="en-US" sz="2400" b="0" i="0" dirty="0">
                <a:effectLst/>
              </a:rPr>
              <a:t> </a:t>
            </a:r>
            <a:r>
              <a:rPr lang="en-US" sz="2400" b="0" i="0" dirty="0" err="1">
                <a:effectLst/>
              </a:rPr>
              <a:t>sehingga</a:t>
            </a:r>
            <a:r>
              <a:rPr lang="en-US" sz="2400" b="0" i="0" dirty="0">
                <a:effectLst/>
              </a:rPr>
              <a:t> proses </a:t>
            </a:r>
            <a:r>
              <a:rPr lang="en-US" sz="2400" b="0" i="0" dirty="0" err="1">
                <a:effectLst/>
              </a:rPr>
              <a:t>pengiriman</a:t>
            </a:r>
            <a:r>
              <a:rPr lang="en-US" sz="2400" b="0" i="0" dirty="0">
                <a:effectLst/>
              </a:rPr>
              <a:t> data </a:t>
            </a:r>
            <a:r>
              <a:rPr lang="en-US" sz="2400" b="0" i="0" dirty="0" err="1">
                <a:effectLst/>
              </a:rPr>
              <a:t>menjadi</a:t>
            </a:r>
            <a:r>
              <a:rPr lang="en-US" sz="2400" b="0" i="0" dirty="0">
                <a:effectLst/>
              </a:rPr>
              <a:t> </a:t>
            </a:r>
            <a:r>
              <a:rPr lang="en-US" sz="2400" b="0" i="0" dirty="0" err="1">
                <a:effectLst/>
              </a:rPr>
              <a:t>lebih</a:t>
            </a:r>
            <a:r>
              <a:rPr lang="en-US" sz="2400" b="0" i="0" dirty="0">
                <a:effectLst/>
              </a:rPr>
              <a:t> </a:t>
            </a:r>
            <a:r>
              <a:rPr lang="en-US" sz="2400" b="0" i="0" dirty="0" err="1">
                <a:effectLst/>
              </a:rPr>
              <a:t>cepat</a:t>
            </a:r>
            <a:r>
              <a:rPr lang="en-US" sz="2400" b="0" i="0" dirty="0">
                <a:effectLst/>
              </a:rPr>
              <a:t> </a:t>
            </a:r>
            <a:r>
              <a:rPr lang="en-US" sz="2400" b="0" i="0" dirty="0" err="1">
                <a:effectLst/>
              </a:rPr>
              <a:t>tanpa</a:t>
            </a:r>
            <a:r>
              <a:rPr lang="en-US" sz="2400" b="0" i="0" dirty="0">
                <a:effectLst/>
              </a:rPr>
              <a:t> </a:t>
            </a:r>
            <a:r>
              <a:rPr lang="en-US" sz="2400" b="0" i="0" dirty="0" err="1">
                <a:effectLst/>
              </a:rPr>
              <a:t>melalui</a:t>
            </a:r>
            <a:r>
              <a:rPr lang="en-US" sz="2400" b="0" i="0" dirty="0">
                <a:effectLst/>
              </a:rPr>
              <a:t> hub </a:t>
            </a:r>
            <a:r>
              <a:rPr lang="en-US" sz="2400" b="0" i="0" dirty="0" err="1">
                <a:effectLst/>
              </a:rPr>
              <a:t>atau</a:t>
            </a:r>
            <a:r>
              <a:rPr lang="en-US" sz="2400" b="0" i="0" dirty="0">
                <a:effectLst/>
              </a:rPr>
              <a:t> switch.</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Mesh</a:t>
            </a:r>
            <a:endParaRPr lang="en-US" sz="4000" dirty="0"/>
          </a:p>
        </p:txBody>
      </p:sp>
    </p:spTree>
    <p:extLst>
      <p:ext uri="{BB962C8B-B14F-4D97-AF65-F5344CB8AC3E}">
        <p14:creationId xmlns:p14="http://schemas.microsoft.com/office/powerpoint/2010/main" val="169431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6" y="1714500"/>
            <a:ext cx="10895965" cy="2324100"/>
          </a:xfrm>
        </p:spPr>
        <p:txBody>
          <a:bodyPr>
            <a:noAutofit/>
          </a:bodyPr>
          <a:lstStyle/>
          <a:p>
            <a:pPr algn="just">
              <a:lnSpc>
                <a:spcPct val="150000"/>
              </a:lnSpc>
            </a:pPr>
            <a:r>
              <a:rPr lang="en-US" sz="2400" b="0" i="0" dirty="0" err="1">
                <a:effectLst/>
              </a:rPr>
              <a:t>Jenis</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a:t>
            </a:r>
            <a:r>
              <a:rPr lang="en-US" sz="2400" b="0" i="0" dirty="0" err="1">
                <a:effectLst/>
              </a:rPr>
              <a:t>komputer</a:t>
            </a:r>
            <a:r>
              <a:rPr lang="en-US" sz="2400" b="0" i="0" dirty="0">
                <a:effectLst/>
              </a:rPr>
              <a:t> </a:t>
            </a:r>
            <a:r>
              <a:rPr lang="en-US" sz="2400" b="0" i="0" dirty="0" err="1">
                <a:effectLst/>
              </a:rPr>
              <a:t>ini</a:t>
            </a:r>
            <a:r>
              <a:rPr lang="en-US" sz="2400" b="0" i="0" dirty="0">
                <a:effectLst/>
              </a:rPr>
              <a:t> </a:t>
            </a:r>
            <a:r>
              <a:rPr lang="en-US" sz="2400" b="0" i="0" dirty="0" err="1">
                <a:effectLst/>
              </a:rPr>
              <a:t>biasanya</a:t>
            </a:r>
            <a:r>
              <a:rPr lang="en-US" sz="2400" b="0" i="0" dirty="0">
                <a:effectLst/>
              </a:rPr>
              <a:t> </a:t>
            </a:r>
            <a:r>
              <a:rPr lang="en-US" sz="2400" b="0" i="0" dirty="0" err="1">
                <a:effectLst/>
              </a:rPr>
              <a:t>digunakan</a:t>
            </a:r>
            <a:r>
              <a:rPr lang="en-US" sz="2400" b="0" i="0" dirty="0">
                <a:effectLst/>
              </a:rPr>
              <a:t> pada </a:t>
            </a:r>
            <a:r>
              <a:rPr lang="en-US" sz="2400" b="0" i="0" dirty="0" err="1">
                <a:effectLst/>
              </a:rPr>
              <a:t>jaringan</a:t>
            </a:r>
            <a:r>
              <a:rPr lang="en-US" sz="2400" b="0" i="0" dirty="0">
                <a:effectLst/>
              </a:rPr>
              <a:t> yang </a:t>
            </a:r>
            <a:r>
              <a:rPr lang="en-US" sz="2400" b="0" i="0" dirty="0" err="1">
                <a:effectLst/>
              </a:rPr>
              <a:t>memiliki</a:t>
            </a:r>
            <a:r>
              <a:rPr lang="en-US" sz="2400" b="0" i="0" dirty="0">
                <a:effectLst/>
              </a:rPr>
              <a:t> </a:t>
            </a:r>
            <a:r>
              <a:rPr lang="en-US" sz="2400" b="0" i="0" dirty="0" err="1">
                <a:effectLst/>
              </a:rPr>
              <a:t>perangkat</a:t>
            </a:r>
            <a:r>
              <a:rPr lang="en-US" sz="2400" b="0" i="0" dirty="0">
                <a:effectLst/>
              </a:rPr>
              <a:t> </a:t>
            </a:r>
            <a:r>
              <a:rPr lang="en-US" sz="2400" b="0" i="0" dirty="0" err="1">
                <a:effectLst/>
              </a:rPr>
              <a:t>komputer</a:t>
            </a:r>
            <a:r>
              <a:rPr lang="en-US" sz="2400" b="0" i="0" dirty="0">
                <a:effectLst/>
              </a:rPr>
              <a:t> </a:t>
            </a:r>
            <a:r>
              <a:rPr lang="en-US" sz="2400" b="0" i="0" dirty="0" err="1">
                <a:effectLst/>
              </a:rPr>
              <a:t>sedikit</a:t>
            </a:r>
            <a:r>
              <a:rPr lang="en-US" sz="2400" b="0" i="0" dirty="0">
                <a:effectLst/>
              </a:rPr>
              <a:t>. Pada </a:t>
            </a:r>
            <a:r>
              <a:rPr lang="en-US" sz="2400" b="0" i="0" dirty="0" err="1">
                <a:effectLst/>
              </a:rPr>
              <a:t>topologi</a:t>
            </a:r>
            <a:r>
              <a:rPr lang="en-US" sz="2400" b="0" i="0" dirty="0">
                <a:effectLst/>
              </a:rPr>
              <a:t> </a:t>
            </a:r>
            <a:r>
              <a:rPr lang="en-US" sz="2400" b="0" i="0" dirty="0" err="1">
                <a:effectLst/>
              </a:rPr>
              <a:t>ini</a:t>
            </a:r>
            <a:r>
              <a:rPr lang="en-US" sz="2400" b="0" i="0" dirty="0">
                <a:effectLst/>
              </a:rPr>
              <a:t>, </a:t>
            </a:r>
            <a:r>
              <a:rPr lang="en-US" sz="2400" b="0" i="0" dirty="0" err="1">
                <a:effectLst/>
              </a:rPr>
              <a:t>koneksi</a:t>
            </a:r>
            <a:r>
              <a:rPr lang="en-US" sz="2400" b="0" i="0" dirty="0">
                <a:effectLst/>
              </a:rPr>
              <a:t> </a:t>
            </a:r>
            <a:r>
              <a:rPr lang="en-US" sz="2400" b="0" i="0" dirty="0" err="1">
                <a:effectLst/>
              </a:rPr>
              <a:t>antar</a:t>
            </a:r>
            <a:r>
              <a:rPr lang="en-US" sz="2400" b="0" i="0" dirty="0">
                <a:effectLst/>
              </a:rPr>
              <a:t> </a:t>
            </a:r>
            <a:r>
              <a:rPr lang="en-US" sz="2400" b="0" i="0" dirty="0" err="1">
                <a:effectLst/>
              </a:rPr>
              <a:t>komputer</a:t>
            </a:r>
            <a:r>
              <a:rPr lang="en-US" sz="2400" b="0" i="0" dirty="0">
                <a:effectLst/>
              </a:rPr>
              <a:t> </a:t>
            </a:r>
            <a:r>
              <a:rPr lang="en-US" sz="2400" b="0" i="0" dirty="0" err="1">
                <a:effectLst/>
              </a:rPr>
              <a:t>terhubung</a:t>
            </a:r>
            <a:r>
              <a:rPr lang="en-US" sz="2400" b="0" i="0" dirty="0">
                <a:effectLst/>
              </a:rPr>
              <a:t> </a:t>
            </a:r>
            <a:r>
              <a:rPr lang="en-US" sz="2400" b="0" i="0" dirty="0" err="1">
                <a:effectLst/>
              </a:rPr>
              <a:t>secara</a:t>
            </a:r>
            <a:r>
              <a:rPr lang="en-US" sz="2400" b="0" i="0" dirty="0">
                <a:effectLst/>
              </a:rPr>
              <a:t> </a:t>
            </a:r>
            <a:r>
              <a:rPr lang="en-US" sz="2400" b="0" i="0" dirty="0" err="1">
                <a:effectLst/>
              </a:rPr>
              <a:t>langsung</a:t>
            </a:r>
            <a:r>
              <a:rPr lang="en-US" sz="2400" b="0" i="0" dirty="0">
                <a:effectLst/>
              </a:rPr>
              <a:t> </a:t>
            </a:r>
            <a:r>
              <a:rPr lang="en-US" sz="2400" b="0" i="0" dirty="0" err="1">
                <a:effectLst/>
              </a:rPr>
              <a:t>sehingga</a:t>
            </a:r>
            <a:r>
              <a:rPr lang="en-US" sz="2400" b="0" i="0" dirty="0">
                <a:effectLst/>
              </a:rPr>
              <a:t> </a:t>
            </a:r>
            <a:r>
              <a:rPr lang="en-US" sz="2400" b="0" i="0" dirty="0" err="1">
                <a:effectLst/>
              </a:rPr>
              <a:t>meningkatkan</a:t>
            </a:r>
            <a:r>
              <a:rPr lang="en-US" sz="2400" b="0" i="0" dirty="0">
                <a:effectLst/>
              </a:rPr>
              <a:t> </a:t>
            </a:r>
            <a:r>
              <a:rPr lang="en-US" sz="2400" b="0" i="0" dirty="0" err="1">
                <a:effectLst/>
              </a:rPr>
              <a:t>kecepatan</a:t>
            </a:r>
            <a:r>
              <a:rPr lang="en-US" sz="2400" b="0" i="0" dirty="0">
                <a:effectLst/>
              </a:rPr>
              <a:t> proses transfer data </a:t>
            </a:r>
            <a:r>
              <a:rPr lang="en-US" sz="2400" b="0" i="0" dirty="0" err="1">
                <a:effectLst/>
              </a:rPr>
              <a:t>karena</a:t>
            </a:r>
            <a:r>
              <a:rPr lang="en-US" sz="2400" b="0" i="0" dirty="0">
                <a:effectLst/>
              </a:rPr>
              <a:t> </a:t>
            </a:r>
            <a:r>
              <a:rPr lang="en-US" sz="2400" b="0" i="0" dirty="0" err="1">
                <a:effectLst/>
              </a:rPr>
              <a:t>tidak</a:t>
            </a:r>
            <a:r>
              <a:rPr lang="en-US" sz="2400" b="0" i="0" dirty="0">
                <a:effectLst/>
              </a:rPr>
              <a:t> </a:t>
            </a:r>
            <a:r>
              <a:rPr lang="en-US" sz="2400" b="0" i="0" dirty="0" err="1">
                <a:effectLst/>
              </a:rPr>
              <a:t>ada</a:t>
            </a:r>
            <a:r>
              <a:rPr lang="en-US" sz="2400" b="0" i="0" dirty="0">
                <a:effectLst/>
              </a:rPr>
              <a:t> </a:t>
            </a:r>
            <a:r>
              <a:rPr lang="en-US" sz="2400" b="0" i="0" dirty="0" err="1">
                <a:effectLst/>
              </a:rPr>
              <a:t>perantara</a:t>
            </a:r>
            <a:r>
              <a:rPr lang="en-US" sz="2400" b="0" i="0" dirty="0">
                <a:effectLst/>
              </a:rPr>
              <a:t>.</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Mesh</a:t>
            </a:r>
            <a:endParaRPr lang="en-US" sz="4000" dirty="0"/>
          </a:p>
        </p:txBody>
      </p:sp>
    </p:spTree>
    <p:extLst>
      <p:ext uri="{BB962C8B-B14F-4D97-AF65-F5344CB8AC3E}">
        <p14:creationId xmlns:p14="http://schemas.microsoft.com/office/powerpoint/2010/main" val="321285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324" y="3010257"/>
            <a:ext cx="9141619" cy="837485"/>
          </a:xfrm>
        </p:spPr>
        <p:txBody>
          <a:bodyPr>
            <a:normAutofit/>
          </a:bodyPr>
          <a:lstStyle/>
          <a:p>
            <a:r>
              <a:rPr lang="en-US" sz="4000" dirty="0" err="1"/>
              <a:t>Definisi</a:t>
            </a:r>
            <a:r>
              <a:rPr lang="en-US" sz="4000" dirty="0"/>
              <a:t> </a:t>
            </a:r>
            <a:r>
              <a:rPr lang="en-US" sz="4000" dirty="0" err="1"/>
              <a:t>Menurut</a:t>
            </a:r>
            <a:r>
              <a:rPr lang="en-US" sz="4000" dirty="0"/>
              <a:t> Bahasa</a:t>
            </a:r>
          </a:p>
        </p:txBody>
      </p:sp>
      <p:sp>
        <p:nvSpPr>
          <p:cNvPr id="4" name="Title 4">
            <a:extLst>
              <a:ext uri="{FF2B5EF4-FFF2-40B4-BE49-F238E27FC236}">
                <a16:creationId xmlns:a16="http://schemas.microsoft.com/office/drawing/2014/main" id="{2C2CD7F5-E48F-4FE8-9797-DAC0F101008C}"/>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Topologi</a:t>
            </a:r>
            <a:r>
              <a:rPr lang="en-US" sz="4000" b="0" i="0" dirty="0">
                <a:effectLst/>
              </a:rPr>
              <a:t> Mesh</a:t>
            </a:r>
            <a:endParaRPr lang="en-US" sz="4000" dirty="0"/>
          </a:p>
        </p:txBody>
      </p:sp>
      <p:sp>
        <p:nvSpPr>
          <p:cNvPr id="8" name="Title 4">
            <a:extLst>
              <a:ext uri="{FF2B5EF4-FFF2-40B4-BE49-F238E27FC236}">
                <a16:creationId xmlns:a16="http://schemas.microsoft.com/office/drawing/2014/main" id="{6C089ABC-147A-4D41-B6EA-5FAE1ED542A7}"/>
              </a:ext>
            </a:extLst>
          </p:cNvPr>
          <p:cNvSpPr txBox="1">
            <a:spLocks/>
          </p:cNvSpPr>
          <p:nvPr/>
        </p:nvSpPr>
        <p:spPr>
          <a:xfrm>
            <a:off x="5256212" y="5272486"/>
            <a:ext cx="1676400" cy="381000"/>
          </a:xfrm>
          <a:prstGeom prst="rect">
            <a:avLst/>
          </a:prstGeom>
        </p:spPr>
        <p:txBody>
          <a:bodyPr vert="horz" lIns="121899" tIns="60949" rIns="121899" bIns="60949" rtlCol="0" anchor="b">
            <a:normAutofit fontScale="92500"/>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800" dirty="0" err="1"/>
              <a:t>Topologi</a:t>
            </a:r>
            <a:r>
              <a:rPr lang="en-US" sz="1800" dirty="0"/>
              <a:t> Mesh</a:t>
            </a:r>
          </a:p>
        </p:txBody>
      </p:sp>
      <p:pic>
        <p:nvPicPr>
          <p:cNvPr id="3" name="Picture 2">
            <a:extLst>
              <a:ext uri="{FF2B5EF4-FFF2-40B4-BE49-F238E27FC236}">
                <a16:creationId xmlns:a16="http://schemas.microsoft.com/office/drawing/2014/main" id="{F9B9ECEC-9892-45DB-8424-B7441278D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774" y="1537252"/>
            <a:ext cx="5285275" cy="3440977"/>
          </a:xfrm>
          <a:prstGeom prst="rect">
            <a:avLst/>
          </a:prstGeom>
        </p:spPr>
      </p:pic>
    </p:spTree>
    <p:extLst>
      <p:ext uri="{BB962C8B-B14F-4D97-AF65-F5344CB8AC3E}">
        <p14:creationId xmlns:p14="http://schemas.microsoft.com/office/powerpoint/2010/main" val="121617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6172200"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Kelebihan</a:t>
            </a:r>
            <a:r>
              <a:rPr lang="en-US" sz="4000" dirty="0"/>
              <a:t> </a:t>
            </a:r>
            <a:r>
              <a:rPr lang="en-US" sz="4000" b="0" i="0" dirty="0" err="1">
                <a:effectLst/>
              </a:rPr>
              <a:t>Topologi</a:t>
            </a:r>
            <a:r>
              <a:rPr lang="en-US" sz="4000" b="0" i="0" dirty="0">
                <a:effectLst/>
              </a:rPr>
              <a:t> </a:t>
            </a:r>
            <a:r>
              <a:rPr lang="en-US" sz="4000" dirty="0"/>
              <a:t>Mesh</a:t>
            </a:r>
          </a:p>
        </p:txBody>
      </p:sp>
      <p:sp>
        <p:nvSpPr>
          <p:cNvPr id="11" name="Title 4">
            <a:extLst>
              <a:ext uri="{FF2B5EF4-FFF2-40B4-BE49-F238E27FC236}">
                <a16:creationId xmlns:a16="http://schemas.microsoft.com/office/drawing/2014/main" id="{3F974B54-ECCC-4D8F-9FD0-FAE8D51883F0}"/>
              </a:ext>
            </a:extLst>
          </p:cNvPr>
          <p:cNvSpPr txBox="1">
            <a:spLocks/>
          </p:cNvSpPr>
          <p:nvPr/>
        </p:nvSpPr>
        <p:spPr>
          <a:xfrm>
            <a:off x="1293812" y="3810000"/>
            <a:ext cx="102108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457200" indent="-457200" algn="just">
              <a:lnSpc>
                <a:spcPct val="150000"/>
              </a:lnSpc>
              <a:buFont typeface="Arial" panose="020B0604020202020204" pitchFamily="34" charset="0"/>
              <a:buChar char="•"/>
            </a:pPr>
            <a:r>
              <a:rPr lang="en-US" sz="2800" dirty="0" err="1"/>
              <a:t>Bandwith</a:t>
            </a:r>
            <a:r>
              <a:rPr lang="en-US" sz="2800" dirty="0"/>
              <a:t> limit </a:t>
            </a:r>
            <a:r>
              <a:rPr lang="en-US" sz="2800" dirty="0" err="1"/>
              <a:t>nya</a:t>
            </a:r>
            <a:r>
              <a:rPr lang="en-US" sz="2800" dirty="0"/>
              <a:t> </a:t>
            </a:r>
            <a:r>
              <a:rPr lang="en-US" sz="2800" dirty="0" err="1"/>
              <a:t>cukup</a:t>
            </a:r>
            <a:r>
              <a:rPr lang="en-US" sz="2800" dirty="0"/>
              <a:t> </a:t>
            </a:r>
            <a:r>
              <a:rPr lang="en-US" sz="2800" dirty="0" err="1"/>
              <a:t>besar</a:t>
            </a:r>
            <a:endParaRPr lang="en-US" sz="2800" dirty="0"/>
          </a:p>
          <a:p>
            <a:pPr marL="457200" indent="-457200" algn="just">
              <a:lnSpc>
                <a:spcPct val="150000"/>
              </a:lnSpc>
              <a:buFont typeface="Arial" panose="020B0604020202020204" pitchFamily="34" charset="0"/>
              <a:buChar char="•"/>
            </a:pPr>
            <a:r>
              <a:rPr lang="en-US" sz="2800" dirty="0"/>
              <a:t>Security data pada </a:t>
            </a:r>
            <a:r>
              <a:rPr lang="en-US" sz="2800" dirty="0" err="1"/>
              <a:t>topologi</a:t>
            </a:r>
            <a:r>
              <a:rPr lang="en-US" sz="2800" dirty="0"/>
              <a:t> </a:t>
            </a:r>
            <a:r>
              <a:rPr lang="en-US" sz="2800" dirty="0" err="1"/>
              <a:t>ini</a:t>
            </a:r>
            <a:r>
              <a:rPr lang="en-US" sz="2800" dirty="0"/>
              <a:t> sangat </a:t>
            </a:r>
            <a:r>
              <a:rPr lang="en-US" sz="2800" dirty="0" err="1"/>
              <a:t>baik</a:t>
            </a:r>
            <a:endParaRPr lang="en-US" sz="2800" dirty="0"/>
          </a:p>
          <a:p>
            <a:pPr marL="457200" indent="-457200" algn="just">
              <a:lnSpc>
                <a:spcPct val="150000"/>
              </a:lnSpc>
              <a:buFont typeface="Arial" panose="020B0604020202020204" pitchFamily="34" charset="0"/>
              <a:buChar char="•"/>
            </a:pPr>
            <a:r>
              <a:rPr lang="en-US" sz="2800" dirty="0" err="1"/>
              <a:t>Tidak</a:t>
            </a:r>
            <a:r>
              <a:rPr lang="en-US" sz="2800" dirty="0"/>
              <a:t> </a:t>
            </a:r>
            <a:r>
              <a:rPr lang="en-US" sz="2800" dirty="0" err="1"/>
              <a:t>terjadi</a:t>
            </a:r>
            <a:r>
              <a:rPr lang="en-US" sz="2800" dirty="0"/>
              <a:t> </a:t>
            </a:r>
            <a:r>
              <a:rPr lang="en-US" sz="2800" dirty="0" err="1"/>
              <a:t>tabrakan</a:t>
            </a:r>
            <a:r>
              <a:rPr lang="en-US" sz="2800" dirty="0"/>
              <a:t> </a:t>
            </a:r>
            <a:r>
              <a:rPr lang="en-US" sz="2800" dirty="0" err="1"/>
              <a:t>arus</a:t>
            </a:r>
            <a:r>
              <a:rPr lang="en-US" sz="2800" dirty="0"/>
              <a:t> data </a:t>
            </a:r>
            <a:r>
              <a:rPr lang="en-US" sz="2800" dirty="0" err="1"/>
              <a:t>karena</a:t>
            </a:r>
            <a:r>
              <a:rPr lang="en-US" sz="2800" dirty="0"/>
              <a:t> </a:t>
            </a:r>
            <a:r>
              <a:rPr lang="en-US" sz="2800" dirty="0" err="1"/>
              <a:t>jalur</a:t>
            </a:r>
            <a:r>
              <a:rPr lang="en-US" sz="2800" dirty="0"/>
              <a:t> </a:t>
            </a:r>
            <a:r>
              <a:rPr lang="en-US" sz="2800" dirty="0" err="1"/>
              <a:t>pengiriman</a:t>
            </a:r>
            <a:r>
              <a:rPr lang="en-US" sz="2800" dirty="0"/>
              <a:t> data sangat </a:t>
            </a:r>
            <a:r>
              <a:rPr lang="en-US" sz="2800" dirty="0" err="1"/>
              <a:t>banyak</a:t>
            </a:r>
            <a:endParaRPr lang="en-US" sz="2800" dirty="0"/>
          </a:p>
        </p:txBody>
      </p:sp>
    </p:spTree>
    <p:extLst>
      <p:ext uri="{BB962C8B-B14F-4D97-AF65-F5344CB8AC3E}">
        <p14:creationId xmlns:p14="http://schemas.microsoft.com/office/powerpoint/2010/main" val="228014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6477000"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Kekurangan</a:t>
            </a:r>
            <a:r>
              <a:rPr lang="en-US" sz="4000" dirty="0"/>
              <a:t> </a:t>
            </a:r>
            <a:r>
              <a:rPr lang="en-US" sz="4000" b="0" i="0" dirty="0" err="1">
                <a:effectLst/>
              </a:rPr>
              <a:t>Topologi</a:t>
            </a:r>
            <a:r>
              <a:rPr lang="en-US" sz="4000" b="0" i="0" dirty="0">
                <a:effectLst/>
              </a:rPr>
              <a:t> </a:t>
            </a:r>
            <a:r>
              <a:rPr lang="en-US" sz="4000" dirty="0"/>
              <a:t>Mesh</a:t>
            </a:r>
          </a:p>
        </p:txBody>
      </p:sp>
      <p:sp>
        <p:nvSpPr>
          <p:cNvPr id="11" name="Title 4">
            <a:extLst>
              <a:ext uri="{FF2B5EF4-FFF2-40B4-BE49-F238E27FC236}">
                <a16:creationId xmlns:a16="http://schemas.microsoft.com/office/drawing/2014/main" id="{3F974B54-ECCC-4D8F-9FD0-FAE8D51883F0}"/>
              </a:ext>
            </a:extLst>
          </p:cNvPr>
          <p:cNvSpPr txBox="1">
            <a:spLocks/>
          </p:cNvSpPr>
          <p:nvPr/>
        </p:nvSpPr>
        <p:spPr>
          <a:xfrm>
            <a:off x="1293812" y="3810000"/>
            <a:ext cx="102108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457200" indent="-457200" algn="just">
              <a:lnSpc>
                <a:spcPct val="150000"/>
              </a:lnSpc>
              <a:buFont typeface="Arial" panose="020B0604020202020204" pitchFamily="34" charset="0"/>
              <a:buChar char="•"/>
            </a:pPr>
            <a:r>
              <a:rPr lang="en-US" sz="2800" dirty="0"/>
              <a:t>Kabel yang </a:t>
            </a:r>
            <a:r>
              <a:rPr lang="en-US" sz="2800" dirty="0" err="1"/>
              <a:t>dibutuhkan</a:t>
            </a:r>
            <a:r>
              <a:rPr lang="en-US" sz="2800" dirty="0"/>
              <a:t> </a:t>
            </a:r>
            <a:r>
              <a:rPr lang="en-US" sz="2800" dirty="0" err="1"/>
              <a:t>jumlahnya</a:t>
            </a:r>
            <a:r>
              <a:rPr lang="en-US" sz="2800" dirty="0"/>
              <a:t> </a:t>
            </a:r>
            <a:r>
              <a:rPr lang="en-US" sz="2800" dirty="0" err="1"/>
              <a:t>banyak</a:t>
            </a:r>
            <a:endParaRPr lang="en-US" sz="2800" dirty="0"/>
          </a:p>
          <a:p>
            <a:pPr marL="457200" indent="-457200" algn="just">
              <a:lnSpc>
                <a:spcPct val="150000"/>
              </a:lnSpc>
              <a:buFont typeface="Arial" panose="020B0604020202020204" pitchFamily="34" charset="0"/>
              <a:buChar char="•"/>
            </a:pPr>
            <a:r>
              <a:rPr lang="en-US" sz="2800" dirty="0" err="1"/>
              <a:t>Biaya</a:t>
            </a:r>
            <a:r>
              <a:rPr lang="en-US" sz="2800" dirty="0"/>
              <a:t> </a:t>
            </a:r>
            <a:r>
              <a:rPr lang="en-US" sz="2800" dirty="0" err="1"/>
              <a:t>instalasi</a:t>
            </a:r>
            <a:r>
              <a:rPr lang="en-US" sz="2800" dirty="0"/>
              <a:t> </a:t>
            </a:r>
            <a:r>
              <a:rPr lang="en-US" sz="2800" dirty="0" err="1"/>
              <a:t>topologi</a:t>
            </a:r>
            <a:r>
              <a:rPr lang="en-US" sz="2800" dirty="0"/>
              <a:t> mesh sangat mahal </a:t>
            </a:r>
            <a:r>
              <a:rPr lang="en-US" sz="2800" dirty="0" err="1"/>
              <a:t>karena</a:t>
            </a:r>
            <a:r>
              <a:rPr lang="en-US" sz="2800" dirty="0"/>
              <a:t> </a:t>
            </a:r>
            <a:r>
              <a:rPr lang="en-US" sz="2800" dirty="0" err="1"/>
              <a:t>menggunakan</a:t>
            </a:r>
            <a:r>
              <a:rPr lang="en-US" sz="2800" dirty="0"/>
              <a:t> </a:t>
            </a:r>
            <a:r>
              <a:rPr lang="en-US" sz="2800" dirty="0" err="1"/>
              <a:t>banyak</a:t>
            </a:r>
            <a:r>
              <a:rPr lang="en-US" sz="2800" dirty="0"/>
              <a:t> </a:t>
            </a:r>
            <a:r>
              <a:rPr lang="en-US" sz="2800" dirty="0" err="1"/>
              <a:t>kabel</a:t>
            </a:r>
            <a:endParaRPr lang="en-US" sz="2800" dirty="0"/>
          </a:p>
          <a:p>
            <a:pPr marL="457200" indent="-457200" algn="just">
              <a:lnSpc>
                <a:spcPct val="150000"/>
              </a:lnSpc>
              <a:buFont typeface="Arial" panose="020B0604020202020204" pitchFamily="34" charset="0"/>
              <a:buChar char="•"/>
            </a:pPr>
            <a:r>
              <a:rPr lang="en-US" sz="2800" dirty="0" err="1"/>
              <a:t>Instalasi</a:t>
            </a:r>
            <a:r>
              <a:rPr lang="en-US" sz="2800" dirty="0"/>
              <a:t> sangat </a:t>
            </a:r>
            <a:r>
              <a:rPr lang="en-US" sz="2800" dirty="0" err="1"/>
              <a:t>rumit</a:t>
            </a:r>
            <a:endParaRPr lang="en-US" sz="2800" dirty="0"/>
          </a:p>
        </p:txBody>
      </p:sp>
    </p:spTree>
    <p:extLst>
      <p:ext uri="{BB962C8B-B14F-4D97-AF65-F5344CB8AC3E}">
        <p14:creationId xmlns:p14="http://schemas.microsoft.com/office/powerpoint/2010/main" val="232176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3009901"/>
            <a:ext cx="9447688" cy="1142999"/>
          </a:xfrm>
        </p:spPr>
        <p:txBody>
          <a:bodyPr>
            <a:normAutofit/>
          </a:bodyPr>
          <a:lstStyle/>
          <a:p>
            <a:pPr algn="just"/>
            <a:r>
              <a:rPr lang="en-US" sz="3200" dirty="0" err="1"/>
              <a:t>Fungsi</a:t>
            </a:r>
            <a:r>
              <a:rPr lang="en-US" sz="3200" dirty="0"/>
              <a:t> Alat dan </a:t>
            </a:r>
            <a:r>
              <a:rPr lang="en-US" sz="3200" dirty="0" err="1"/>
              <a:t>Bahan</a:t>
            </a:r>
            <a:r>
              <a:rPr lang="en-US" sz="3200" dirty="0"/>
              <a:t> yang </a:t>
            </a:r>
            <a:r>
              <a:rPr lang="en-US" sz="3200" dirty="0" err="1"/>
              <a:t>Digunakan</a:t>
            </a:r>
            <a:r>
              <a:rPr lang="en-US" sz="3200" dirty="0"/>
              <a:t> </a:t>
            </a:r>
            <a:r>
              <a:rPr lang="en-US" sz="3200" dirty="0" err="1"/>
              <a:t>dalam</a:t>
            </a:r>
            <a:r>
              <a:rPr lang="en-US" sz="3200" dirty="0"/>
              <a:t> </a:t>
            </a:r>
            <a:r>
              <a:rPr lang="en-US" sz="3200" dirty="0" err="1"/>
              <a:t>Jaringan</a:t>
            </a:r>
            <a:r>
              <a:rPr lang="en-US" sz="3200" dirty="0"/>
              <a:t> </a:t>
            </a:r>
            <a:r>
              <a:rPr lang="en-US" sz="3200" dirty="0" err="1"/>
              <a:t>Komputer</a:t>
            </a:r>
            <a:endParaRPr lang="en-US" sz="3200" dirty="0"/>
          </a:p>
        </p:txBody>
      </p:sp>
      <p:sp>
        <p:nvSpPr>
          <p:cNvPr id="4" name="Title 4">
            <a:extLst>
              <a:ext uri="{FF2B5EF4-FFF2-40B4-BE49-F238E27FC236}">
                <a16:creationId xmlns:a16="http://schemas.microsoft.com/office/drawing/2014/main" id="{2C2CD7F5-E48F-4FE8-9797-DAC0F101008C}"/>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Tree>
    <p:extLst>
      <p:ext uri="{BB962C8B-B14F-4D97-AF65-F5344CB8AC3E}">
        <p14:creationId xmlns:p14="http://schemas.microsoft.com/office/powerpoint/2010/main" val="177729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685800"/>
            <a:ext cx="8839200"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err="1">
                <a:effectLst/>
              </a:rPr>
              <a:t>Apa</a:t>
            </a:r>
            <a:r>
              <a:rPr lang="en-US" sz="2800" b="0" i="0" dirty="0">
                <a:effectLst/>
              </a:rPr>
              <a:t> </a:t>
            </a:r>
            <a:r>
              <a:rPr lang="en-US" sz="2800" b="0" i="0" dirty="0" err="1">
                <a:effectLst/>
              </a:rPr>
              <a:t>aja</a:t>
            </a:r>
            <a:r>
              <a:rPr lang="en-US" sz="2800" b="0" i="0" dirty="0">
                <a:effectLst/>
              </a:rPr>
              <a:t> </a:t>
            </a:r>
            <a:r>
              <a:rPr lang="en-US" sz="2800" b="0" i="0" dirty="0" err="1">
                <a:effectLst/>
              </a:rPr>
              <a:t>sih</a:t>
            </a:r>
            <a:r>
              <a:rPr lang="en-US" sz="2800" b="0" i="0" dirty="0">
                <a:effectLst/>
              </a:rPr>
              <a:t> yang </a:t>
            </a:r>
            <a:r>
              <a:rPr lang="en-US" sz="2800" b="0" i="0" dirty="0" err="1">
                <a:effectLst/>
              </a:rPr>
              <a:t>perlu</a:t>
            </a:r>
            <a:r>
              <a:rPr lang="en-US" sz="2800" b="0" i="0" dirty="0">
                <a:effectLst/>
              </a:rPr>
              <a:t> </a:t>
            </a:r>
            <a:r>
              <a:rPr lang="en-US" sz="2800" b="0" i="0" dirty="0" err="1">
                <a:effectLst/>
              </a:rPr>
              <a:t>dipersiapkan</a:t>
            </a:r>
            <a:r>
              <a:rPr lang="en-US" sz="2800" b="0" i="0" dirty="0">
                <a:effectLst/>
              </a:rPr>
              <a:t> </a:t>
            </a:r>
            <a:r>
              <a:rPr lang="en-US" sz="2800" b="0" i="0" dirty="0" err="1">
                <a:effectLst/>
              </a:rPr>
              <a:t>dalam</a:t>
            </a:r>
            <a:r>
              <a:rPr lang="en-US" sz="2800" b="0" i="0" dirty="0">
                <a:effectLst/>
              </a:rPr>
              <a:t> </a:t>
            </a:r>
            <a:r>
              <a:rPr lang="en-US" sz="2800" b="0" i="0" dirty="0" err="1">
                <a:effectLst/>
              </a:rPr>
              <a:t>merancang</a:t>
            </a:r>
            <a:r>
              <a:rPr lang="en-US" sz="2800" b="0" i="0" dirty="0">
                <a:effectLst/>
              </a:rPr>
              <a:t> </a:t>
            </a:r>
            <a:r>
              <a:rPr lang="en-US" sz="2800" b="0" i="0" dirty="0" err="1">
                <a:effectLst/>
              </a:rPr>
              <a:t>Jaringan</a:t>
            </a:r>
            <a:r>
              <a:rPr lang="en-US" sz="2800" b="0" i="0" dirty="0">
                <a:effectLst/>
              </a:rPr>
              <a:t> </a:t>
            </a:r>
            <a:r>
              <a:rPr lang="en-US" sz="2800" b="0" i="0" dirty="0" err="1">
                <a:effectLst/>
              </a:rPr>
              <a:t>Komputer</a:t>
            </a:r>
            <a:r>
              <a:rPr lang="en-US" sz="2800" b="0" i="0" dirty="0">
                <a:effectLst/>
              </a:rPr>
              <a:t> ?</a:t>
            </a:r>
            <a:endParaRPr lang="en-US" sz="2800" dirty="0"/>
          </a:p>
        </p:txBody>
      </p:sp>
      <p:pic>
        <p:nvPicPr>
          <p:cNvPr id="3" name="Picture 2">
            <a:extLst>
              <a:ext uri="{FF2B5EF4-FFF2-40B4-BE49-F238E27FC236}">
                <a16:creationId xmlns:a16="http://schemas.microsoft.com/office/drawing/2014/main" id="{61C1C49C-F640-4BD0-9232-BC2948ECD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124" y="1828800"/>
            <a:ext cx="5362575" cy="3613909"/>
          </a:xfrm>
          <a:prstGeom prst="rect">
            <a:avLst/>
          </a:prstGeom>
        </p:spPr>
      </p:pic>
    </p:spTree>
    <p:extLst>
      <p:ext uri="{BB962C8B-B14F-4D97-AF65-F5344CB8AC3E}">
        <p14:creationId xmlns:p14="http://schemas.microsoft.com/office/powerpoint/2010/main" val="4233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err="1">
                <a:effectLst/>
              </a:rPr>
              <a:t>Komputer</a:t>
            </a:r>
            <a:r>
              <a:rPr lang="en-US" sz="2800" b="0" i="0" dirty="0">
                <a:effectLst/>
              </a:rPr>
              <a:t> / Laptop</a:t>
            </a:r>
            <a:endParaRPr lang="en-US" sz="2800" dirty="0"/>
          </a:p>
        </p:txBody>
      </p:sp>
      <p:pic>
        <p:nvPicPr>
          <p:cNvPr id="5" name="Picture 4">
            <a:extLst>
              <a:ext uri="{FF2B5EF4-FFF2-40B4-BE49-F238E27FC236}">
                <a16:creationId xmlns:a16="http://schemas.microsoft.com/office/drawing/2014/main" id="{FC296454-4D99-4D38-8BC9-DAFD43C3A0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4812" y="2022800"/>
            <a:ext cx="3823143" cy="2812400"/>
          </a:xfrm>
          <a:prstGeom prst="rect">
            <a:avLst/>
          </a:prstGeom>
        </p:spPr>
      </p:pic>
      <p:pic>
        <p:nvPicPr>
          <p:cNvPr id="8" name="Picture 7">
            <a:extLst>
              <a:ext uri="{FF2B5EF4-FFF2-40B4-BE49-F238E27FC236}">
                <a16:creationId xmlns:a16="http://schemas.microsoft.com/office/drawing/2014/main" id="{8A63A284-5980-45AB-8922-D0F392AE6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2083" y="1447800"/>
            <a:ext cx="3561930" cy="3561930"/>
          </a:xfrm>
          <a:prstGeom prst="rect">
            <a:avLst/>
          </a:prstGeom>
        </p:spPr>
      </p:pic>
    </p:spTree>
    <p:extLst>
      <p:ext uri="{BB962C8B-B14F-4D97-AF65-F5344CB8AC3E}">
        <p14:creationId xmlns:p14="http://schemas.microsoft.com/office/powerpoint/2010/main" val="17168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a:effectLst/>
              </a:rPr>
              <a:t>Modem </a:t>
            </a:r>
            <a:r>
              <a:rPr lang="en-US" sz="2800" b="0" i="0" dirty="0" err="1">
                <a:effectLst/>
              </a:rPr>
              <a:t>dkk</a:t>
            </a:r>
            <a:endParaRPr lang="en-US" sz="2800" dirty="0"/>
          </a:p>
        </p:txBody>
      </p:sp>
      <p:pic>
        <p:nvPicPr>
          <p:cNvPr id="9" name="Picture 8">
            <a:extLst>
              <a:ext uri="{FF2B5EF4-FFF2-40B4-BE49-F238E27FC236}">
                <a16:creationId xmlns:a16="http://schemas.microsoft.com/office/drawing/2014/main" id="{60492359-1638-468D-B59A-60D130762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820900"/>
            <a:ext cx="4264622" cy="4264622"/>
          </a:xfrm>
          <a:prstGeom prst="rect">
            <a:avLst/>
          </a:prstGeom>
        </p:spPr>
      </p:pic>
      <p:sp>
        <p:nvSpPr>
          <p:cNvPr id="10" name="Title 4">
            <a:extLst>
              <a:ext uri="{FF2B5EF4-FFF2-40B4-BE49-F238E27FC236}">
                <a16:creationId xmlns:a16="http://schemas.microsoft.com/office/drawing/2014/main" id="{76DED3AC-DB73-4F1D-89D7-84593048538E}"/>
              </a:ext>
            </a:extLst>
          </p:cNvPr>
          <p:cNvSpPr txBox="1">
            <a:spLocks/>
          </p:cNvSpPr>
          <p:nvPr/>
        </p:nvSpPr>
        <p:spPr>
          <a:xfrm>
            <a:off x="1522412" y="4572000"/>
            <a:ext cx="1676400" cy="381000"/>
          </a:xfrm>
          <a:prstGeom prst="rect">
            <a:avLst/>
          </a:prstGeom>
        </p:spPr>
        <p:txBody>
          <a:bodyPr vert="horz" lIns="121899" tIns="60949" rIns="121899" bIns="60949" rtlCol="0" anchor="b">
            <a:normAutofit lnSpcReduction="10000"/>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800" dirty="0"/>
              <a:t>Modem</a:t>
            </a:r>
          </a:p>
        </p:txBody>
      </p:sp>
      <p:pic>
        <p:nvPicPr>
          <p:cNvPr id="12" name="Picture 11">
            <a:extLst>
              <a:ext uri="{FF2B5EF4-FFF2-40B4-BE49-F238E27FC236}">
                <a16:creationId xmlns:a16="http://schemas.microsoft.com/office/drawing/2014/main" id="{D513E5E6-5150-4C40-AFD8-1C884975D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707" y="2183760"/>
            <a:ext cx="3458409" cy="2595305"/>
          </a:xfrm>
          <a:prstGeom prst="rect">
            <a:avLst/>
          </a:prstGeom>
        </p:spPr>
      </p:pic>
      <p:sp>
        <p:nvSpPr>
          <p:cNvPr id="13" name="Title 4">
            <a:extLst>
              <a:ext uri="{FF2B5EF4-FFF2-40B4-BE49-F238E27FC236}">
                <a16:creationId xmlns:a16="http://schemas.microsoft.com/office/drawing/2014/main" id="{24359C9C-1519-49E5-B03F-6F7FA050B4A3}"/>
              </a:ext>
            </a:extLst>
          </p:cNvPr>
          <p:cNvSpPr txBox="1">
            <a:spLocks/>
          </p:cNvSpPr>
          <p:nvPr/>
        </p:nvSpPr>
        <p:spPr>
          <a:xfrm>
            <a:off x="5787034" y="4495800"/>
            <a:ext cx="16764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600" dirty="0"/>
              <a:t>Fiber Optic Patch Cable</a:t>
            </a:r>
          </a:p>
        </p:txBody>
      </p:sp>
      <p:pic>
        <p:nvPicPr>
          <p:cNvPr id="15" name="Picture 14">
            <a:extLst>
              <a:ext uri="{FF2B5EF4-FFF2-40B4-BE49-F238E27FC236}">
                <a16:creationId xmlns:a16="http://schemas.microsoft.com/office/drawing/2014/main" id="{F8871F45-88B6-4AEC-959A-9DA162955B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8259662" y="2036255"/>
            <a:ext cx="3929163" cy="1811098"/>
          </a:xfrm>
          <a:prstGeom prst="rect">
            <a:avLst/>
          </a:prstGeom>
        </p:spPr>
      </p:pic>
      <p:sp>
        <p:nvSpPr>
          <p:cNvPr id="16" name="Title 4">
            <a:extLst>
              <a:ext uri="{FF2B5EF4-FFF2-40B4-BE49-F238E27FC236}">
                <a16:creationId xmlns:a16="http://schemas.microsoft.com/office/drawing/2014/main" id="{52AC8290-6612-4B52-8A94-7D4ECB6CB169}"/>
              </a:ext>
            </a:extLst>
          </p:cNvPr>
          <p:cNvSpPr txBox="1">
            <a:spLocks/>
          </p:cNvSpPr>
          <p:nvPr/>
        </p:nvSpPr>
        <p:spPr>
          <a:xfrm>
            <a:off x="9294811" y="4392727"/>
            <a:ext cx="1676400" cy="4572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600" dirty="0"/>
              <a:t>Fiber </a:t>
            </a:r>
            <a:r>
              <a:rPr lang="en-US" sz="1600" dirty="0" err="1"/>
              <a:t>Optik</a:t>
            </a:r>
            <a:endParaRPr lang="en-US" sz="1600" dirty="0"/>
          </a:p>
        </p:txBody>
      </p:sp>
    </p:spTree>
    <p:extLst>
      <p:ext uri="{BB962C8B-B14F-4D97-AF65-F5344CB8AC3E}">
        <p14:creationId xmlns:p14="http://schemas.microsoft.com/office/powerpoint/2010/main" val="363079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a:effectLst/>
              </a:rPr>
              <a:t>Kabel UTP dan STP</a:t>
            </a:r>
            <a:endParaRPr lang="en-US" sz="2800" dirty="0"/>
          </a:p>
        </p:txBody>
      </p:sp>
      <p:pic>
        <p:nvPicPr>
          <p:cNvPr id="3" name="Picture 2">
            <a:extLst>
              <a:ext uri="{FF2B5EF4-FFF2-40B4-BE49-F238E27FC236}">
                <a16:creationId xmlns:a16="http://schemas.microsoft.com/office/drawing/2014/main" id="{59A95A22-1CA8-43E3-9678-F91FB723D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812" y="1905000"/>
            <a:ext cx="8334375" cy="3333750"/>
          </a:xfrm>
          <a:prstGeom prst="rect">
            <a:avLst/>
          </a:prstGeom>
        </p:spPr>
      </p:pic>
    </p:spTree>
    <p:extLst>
      <p:ext uri="{BB962C8B-B14F-4D97-AF65-F5344CB8AC3E}">
        <p14:creationId xmlns:p14="http://schemas.microsoft.com/office/powerpoint/2010/main" val="239813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err="1">
                <a:effectLst/>
              </a:rPr>
              <a:t>Fungsi</a:t>
            </a:r>
            <a:r>
              <a:rPr lang="en-US" sz="2800" b="0" i="0" dirty="0">
                <a:effectLst/>
              </a:rPr>
              <a:t> pada masing-masing </a:t>
            </a:r>
            <a:r>
              <a:rPr lang="en-US" sz="2800" b="0" i="0" dirty="0" err="1">
                <a:effectLst/>
              </a:rPr>
              <a:t>warna</a:t>
            </a:r>
            <a:r>
              <a:rPr lang="en-US" sz="2800" b="0" i="0" dirty="0">
                <a:effectLst/>
              </a:rPr>
              <a:t> </a:t>
            </a:r>
            <a:r>
              <a:rPr lang="en-US" sz="2800" b="0" i="0" dirty="0" err="1">
                <a:effectLst/>
              </a:rPr>
              <a:t>kabel</a:t>
            </a:r>
            <a:r>
              <a:rPr lang="en-US" sz="2800" b="0" i="0" dirty="0">
                <a:effectLst/>
              </a:rPr>
              <a:t> UTP</a:t>
            </a:r>
            <a:endParaRPr lang="en-US" sz="2800" dirty="0"/>
          </a:p>
        </p:txBody>
      </p:sp>
      <p:pic>
        <p:nvPicPr>
          <p:cNvPr id="5" name="Picture 4">
            <a:extLst>
              <a:ext uri="{FF2B5EF4-FFF2-40B4-BE49-F238E27FC236}">
                <a16:creationId xmlns:a16="http://schemas.microsoft.com/office/drawing/2014/main" id="{1F487DBF-116E-4844-957D-ED3AB679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382" y="1354300"/>
            <a:ext cx="4332443" cy="4332443"/>
          </a:xfrm>
          <a:prstGeom prst="rect">
            <a:avLst/>
          </a:prstGeom>
        </p:spPr>
      </p:pic>
      <p:sp>
        <p:nvSpPr>
          <p:cNvPr id="8" name="Title 4">
            <a:extLst>
              <a:ext uri="{FF2B5EF4-FFF2-40B4-BE49-F238E27FC236}">
                <a16:creationId xmlns:a16="http://schemas.microsoft.com/office/drawing/2014/main" id="{A8E2B701-4E21-434A-8A31-2E7ABAFC7885}"/>
              </a:ext>
            </a:extLst>
          </p:cNvPr>
          <p:cNvSpPr txBox="1">
            <a:spLocks/>
          </p:cNvSpPr>
          <p:nvPr/>
        </p:nvSpPr>
        <p:spPr>
          <a:xfrm>
            <a:off x="227012" y="1458757"/>
            <a:ext cx="5867400" cy="4332443"/>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200000"/>
              </a:lnSpc>
            </a:pPr>
            <a:r>
              <a:rPr lang="en-US" sz="1800" b="0" i="0" dirty="0">
                <a:effectLst/>
              </a:rPr>
              <a:t>Orange: Media </a:t>
            </a:r>
            <a:r>
              <a:rPr lang="en-US" sz="1800" b="0" i="0" dirty="0" err="1">
                <a:effectLst/>
              </a:rPr>
              <a:t>penghantar</a:t>
            </a:r>
            <a:r>
              <a:rPr lang="en-US" sz="1800" b="0" i="0" dirty="0">
                <a:effectLst/>
              </a:rPr>
              <a:t> </a:t>
            </a:r>
            <a:r>
              <a:rPr lang="en-US" sz="1800" b="0" i="0" dirty="0" err="1">
                <a:effectLst/>
              </a:rPr>
              <a:t>paket</a:t>
            </a:r>
            <a:r>
              <a:rPr lang="en-US" sz="1800" b="0" i="0" dirty="0">
                <a:effectLst/>
              </a:rPr>
              <a:t> data.</a:t>
            </a:r>
          </a:p>
          <a:p>
            <a:pPr algn="just">
              <a:lnSpc>
                <a:spcPct val="200000"/>
              </a:lnSpc>
            </a:pPr>
            <a:r>
              <a:rPr lang="en-US" sz="1800" dirty="0" err="1"/>
              <a:t>Putih</a:t>
            </a:r>
            <a:r>
              <a:rPr lang="en-US" sz="1800" dirty="0"/>
              <a:t> Orange: Media </a:t>
            </a:r>
            <a:r>
              <a:rPr lang="en-US" sz="1800" dirty="0" err="1"/>
              <a:t>penghantar</a:t>
            </a:r>
            <a:r>
              <a:rPr lang="en-US" sz="1800" dirty="0"/>
              <a:t> </a:t>
            </a:r>
            <a:r>
              <a:rPr lang="en-US" sz="1800" dirty="0" err="1"/>
              <a:t>paket</a:t>
            </a:r>
            <a:r>
              <a:rPr lang="en-US" sz="1800" dirty="0"/>
              <a:t> data.</a:t>
            </a:r>
          </a:p>
          <a:p>
            <a:pPr algn="just">
              <a:lnSpc>
                <a:spcPct val="200000"/>
              </a:lnSpc>
            </a:pPr>
            <a:r>
              <a:rPr lang="en-US" sz="1800" dirty="0"/>
              <a:t>Hijau: Media </a:t>
            </a:r>
            <a:r>
              <a:rPr lang="en-US" sz="1800" dirty="0" err="1"/>
              <a:t>penghantar</a:t>
            </a:r>
            <a:r>
              <a:rPr lang="en-US" sz="1800" dirty="0"/>
              <a:t> </a:t>
            </a:r>
            <a:r>
              <a:rPr lang="en-US" sz="1800" dirty="0" err="1"/>
              <a:t>paket</a:t>
            </a:r>
            <a:r>
              <a:rPr lang="en-US" sz="1800" dirty="0"/>
              <a:t> data.</a:t>
            </a:r>
          </a:p>
          <a:p>
            <a:pPr algn="just">
              <a:lnSpc>
                <a:spcPct val="200000"/>
              </a:lnSpc>
            </a:pPr>
            <a:r>
              <a:rPr lang="en-US" sz="1800" dirty="0" err="1"/>
              <a:t>Putih</a:t>
            </a:r>
            <a:r>
              <a:rPr lang="en-US" sz="1800" dirty="0"/>
              <a:t> Hijau: Media </a:t>
            </a:r>
            <a:r>
              <a:rPr lang="en-US" sz="1800" dirty="0" err="1"/>
              <a:t>penghantar</a:t>
            </a:r>
            <a:r>
              <a:rPr lang="en-US" sz="1800" dirty="0"/>
              <a:t> </a:t>
            </a:r>
            <a:r>
              <a:rPr lang="en-US" sz="1800" dirty="0" err="1"/>
              <a:t>paket</a:t>
            </a:r>
            <a:r>
              <a:rPr lang="en-US" sz="1800" dirty="0"/>
              <a:t> data.</a:t>
            </a:r>
          </a:p>
          <a:p>
            <a:pPr algn="just">
              <a:lnSpc>
                <a:spcPct val="200000"/>
              </a:lnSpc>
            </a:pPr>
            <a:r>
              <a:rPr lang="en-US" sz="1800" dirty="0" err="1"/>
              <a:t>Biru</a:t>
            </a:r>
            <a:r>
              <a:rPr lang="en-US" sz="1800" dirty="0"/>
              <a:t>: Media </a:t>
            </a:r>
            <a:r>
              <a:rPr lang="en-US" sz="1800" dirty="0" err="1"/>
              <a:t>penghantar</a:t>
            </a:r>
            <a:r>
              <a:rPr lang="en-US" sz="1800" dirty="0"/>
              <a:t> </a:t>
            </a:r>
            <a:r>
              <a:rPr lang="en-US" sz="1800" dirty="0" err="1"/>
              <a:t>paket</a:t>
            </a:r>
            <a:r>
              <a:rPr lang="en-US" sz="1800" dirty="0"/>
              <a:t> </a:t>
            </a:r>
            <a:r>
              <a:rPr lang="en-US" sz="1800" dirty="0" err="1"/>
              <a:t>suara</a:t>
            </a:r>
            <a:r>
              <a:rPr lang="en-US" sz="1800" dirty="0"/>
              <a:t>.</a:t>
            </a:r>
          </a:p>
          <a:p>
            <a:pPr algn="just">
              <a:lnSpc>
                <a:spcPct val="200000"/>
              </a:lnSpc>
            </a:pPr>
            <a:r>
              <a:rPr lang="en-US" sz="1800" dirty="0" err="1"/>
              <a:t>Putih</a:t>
            </a:r>
            <a:r>
              <a:rPr lang="en-US" sz="1800" dirty="0"/>
              <a:t> </a:t>
            </a:r>
            <a:r>
              <a:rPr lang="en-US" sz="1800" dirty="0" err="1"/>
              <a:t>Biru</a:t>
            </a:r>
            <a:r>
              <a:rPr lang="en-US" sz="1800" dirty="0"/>
              <a:t>: Media </a:t>
            </a:r>
            <a:r>
              <a:rPr lang="en-US" sz="1800" dirty="0" err="1"/>
              <a:t>penghantar</a:t>
            </a:r>
            <a:r>
              <a:rPr lang="en-US" sz="1800" dirty="0"/>
              <a:t> </a:t>
            </a:r>
            <a:r>
              <a:rPr lang="en-US" sz="1800" dirty="0" err="1"/>
              <a:t>suara</a:t>
            </a:r>
            <a:r>
              <a:rPr lang="en-US" sz="1800" dirty="0"/>
              <a:t>.</a:t>
            </a:r>
          </a:p>
          <a:p>
            <a:pPr algn="just">
              <a:lnSpc>
                <a:spcPct val="200000"/>
              </a:lnSpc>
            </a:pPr>
            <a:r>
              <a:rPr lang="en-US" sz="1800" dirty="0" err="1"/>
              <a:t>Coklat</a:t>
            </a:r>
            <a:r>
              <a:rPr lang="en-US" sz="1800" dirty="0"/>
              <a:t>: Media </a:t>
            </a:r>
            <a:r>
              <a:rPr lang="en-US" sz="1800" dirty="0" err="1"/>
              <a:t>penghantar</a:t>
            </a:r>
            <a:r>
              <a:rPr lang="en-US" sz="1800" dirty="0"/>
              <a:t> </a:t>
            </a:r>
            <a:r>
              <a:rPr lang="en-US" sz="1800" dirty="0" err="1"/>
              <a:t>tegangan</a:t>
            </a:r>
            <a:r>
              <a:rPr lang="en-US" sz="1800" dirty="0"/>
              <a:t> DC.</a:t>
            </a:r>
          </a:p>
          <a:p>
            <a:pPr algn="just">
              <a:lnSpc>
                <a:spcPct val="200000"/>
              </a:lnSpc>
            </a:pPr>
            <a:r>
              <a:rPr lang="en-US" sz="1800" dirty="0" err="1"/>
              <a:t>Putih</a:t>
            </a:r>
            <a:r>
              <a:rPr lang="en-US" sz="1800" dirty="0"/>
              <a:t> </a:t>
            </a:r>
            <a:r>
              <a:rPr lang="en-US" sz="1800" dirty="0" err="1"/>
              <a:t>Coklat</a:t>
            </a:r>
            <a:r>
              <a:rPr lang="en-US" sz="1800" dirty="0"/>
              <a:t>: Media </a:t>
            </a:r>
            <a:r>
              <a:rPr lang="en-US" sz="1800" dirty="0" err="1"/>
              <a:t>penghantar</a:t>
            </a:r>
            <a:r>
              <a:rPr lang="en-US" sz="1800" dirty="0"/>
              <a:t> </a:t>
            </a:r>
            <a:r>
              <a:rPr lang="en-US" sz="1800" dirty="0" err="1"/>
              <a:t>tegangan</a:t>
            </a:r>
            <a:r>
              <a:rPr lang="en-US" sz="1800" dirty="0"/>
              <a:t> DC.</a:t>
            </a:r>
          </a:p>
        </p:txBody>
      </p:sp>
    </p:spTree>
    <p:extLst>
      <p:ext uri="{BB962C8B-B14F-4D97-AF65-F5344CB8AC3E}">
        <p14:creationId xmlns:p14="http://schemas.microsoft.com/office/powerpoint/2010/main" val="29196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err="1">
                <a:effectLst/>
              </a:rPr>
              <a:t>Susunan</a:t>
            </a:r>
            <a:r>
              <a:rPr lang="en-US" sz="2800" b="0" i="0" dirty="0">
                <a:effectLst/>
              </a:rPr>
              <a:t> </a:t>
            </a:r>
            <a:r>
              <a:rPr lang="en-US" sz="2800" b="0" i="0" dirty="0" err="1">
                <a:effectLst/>
              </a:rPr>
              <a:t>warna</a:t>
            </a:r>
            <a:r>
              <a:rPr lang="en-US" sz="2800" b="0" i="0" dirty="0">
                <a:effectLst/>
              </a:rPr>
              <a:t> Kabel Straight</a:t>
            </a:r>
            <a:endParaRPr lang="en-US" sz="2800" dirty="0"/>
          </a:p>
        </p:txBody>
      </p:sp>
      <p:pic>
        <p:nvPicPr>
          <p:cNvPr id="5" name="Picture 4">
            <a:extLst>
              <a:ext uri="{FF2B5EF4-FFF2-40B4-BE49-F238E27FC236}">
                <a16:creationId xmlns:a16="http://schemas.microsoft.com/office/drawing/2014/main" id="{1F487DBF-116E-4844-957D-ED3AB679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382" y="1354300"/>
            <a:ext cx="4332443" cy="4332443"/>
          </a:xfrm>
          <a:prstGeom prst="rect">
            <a:avLst/>
          </a:prstGeom>
        </p:spPr>
      </p:pic>
      <p:sp>
        <p:nvSpPr>
          <p:cNvPr id="8" name="Title 4">
            <a:extLst>
              <a:ext uri="{FF2B5EF4-FFF2-40B4-BE49-F238E27FC236}">
                <a16:creationId xmlns:a16="http://schemas.microsoft.com/office/drawing/2014/main" id="{A8E2B701-4E21-434A-8A31-2E7ABAFC7885}"/>
              </a:ext>
            </a:extLst>
          </p:cNvPr>
          <p:cNvSpPr txBox="1">
            <a:spLocks/>
          </p:cNvSpPr>
          <p:nvPr/>
        </p:nvSpPr>
        <p:spPr>
          <a:xfrm>
            <a:off x="455612" y="2386172"/>
            <a:ext cx="5867400" cy="23622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2800" b="0" i="0" dirty="0" err="1">
                <a:effectLst/>
              </a:rPr>
              <a:t>Putih</a:t>
            </a:r>
            <a:r>
              <a:rPr lang="en-US" sz="2800" b="0" i="0" dirty="0">
                <a:effectLst/>
              </a:rPr>
              <a:t> Orange - Orange</a:t>
            </a:r>
          </a:p>
          <a:p>
            <a:pPr algn="just">
              <a:lnSpc>
                <a:spcPct val="150000"/>
              </a:lnSpc>
            </a:pPr>
            <a:r>
              <a:rPr lang="en-US" sz="2800" dirty="0" err="1"/>
              <a:t>Putih</a:t>
            </a:r>
            <a:r>
              <a:rPr lang="en-US" sz="2800" dirty="0"/>
              <a:t> Hijau – </a:t>
            </a:r>
            <a:r>
              <a:rPr lang="en-US" sz="2800" dirty="0" err="1"/>
              <a:t>Biru</a:t>
            </a:r>
            <a:endParaRPr lang="en-US" sz="2800" dirty="0"/>
          </a:p>
          <a:p>
            <a:pPr algn="just">
              <a:lnSpc>
                <a:spcPct val="150000"/>
              </a:lnSpc>
            </a:pPr>
            <a:r>
              <a:rPr lang="en-US" sz="2800" dirty="0" err="1"/>
              <a:t>Putih</a:t>
            </a:r>
            <a:r>
              <a:rPr lang="en-US" sz="2800" dirty="0"/>
              <a:t> </a:t>
            </a:r>
            <a:r>
              <a:rPr lang="en-US" sz="2800" dirty="0" err="1"/>
              <a:t>Biru</a:t>
            </a:r>
            <a:r>
              <a:rPr lang="en-US" sz="2800" dirty="0"/>
              <a:t> – Hijau</a:t>
            </a:r>
          </a:p>
          <a:p>
            <a:pPr algn="just">
              <a:lnSpc>
                <a:spcPct val="150000"/>
              </a:lnSpc>
            </a:pPr>
            <a:r>
              <a:rPr lang="en-US" sz="2800" dirty="0" err="1"/>
              <a:t>Putih</a:t>
            </a:r>
            <a:r>
              <a:rPr lang="en-US" sz="2800" dirty="0"/>
              <a:t> </a:t>
            </a:r>
            <a:r>
              <a:rPr lang="en-US" sz="2800" dirty="0" err="1"/>
              <a:t>Coklat</a:t>
            </a:r>
            <a:r>
              <a:rPr lang="en-US" sz="2800" dirty="0"/>
              <a:t> - </a:t>
            </a:r>
            <a:r>
              <a:rPr lang="en-US" sz="2800" dirty="0" err="1"/>
              <a:t>Coklat</a:t>
            </a:r>
            <a:endParaRPr lang="en-US" sz="2800" dirty="0"/>
          </a:p>
        </p:txBody>
      </p:sp>
    </p:spTree>
    <p:extLst>
      <p:ext uri="{BB962C8B-B14F-4D97-AF65-F5344CB8AC3E}">
        <p14:creationId xmlns:p14="http://schemas.microsoft.com/office/powerpoint/2010/main" val="341091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7" y="2057400"/>
            <a:ext cx="10514330" cy="2133600"/>
          </a:xfrm>
        </p:spPr>
        <p:txBody>
          <a:bodyPr>
            <a:noAutofit/>
          </a:bodyPr>
          <a:lstStyle/>
          <a:p>
            <a:pPr algn="just">
              <a:lnSpc>
                <a:spcPct val="150000"/>
              </a:lnSpc>
            </a:pPr>
            <a:r>
              <a:rPr lang="en-US" sz="2400" dirty="0" err="1"/>
              <a:t>M</a:t>
            </a:r>
            <a:r>
              <a:rPr lang="en-US" sz="2400" b="0" i="0" dirty="0" err="1">
                <a:effectLst/>
              </a:rPr>
              <a:t>etode</a:t>
            </a:r>
            <a:r>
              <a:rPr lang="en-US" sz="2400" b="0" i="0" dirty="0">
                <a:effectLst/>
              </a:rPr>
              <a:t> </a:t>
            </a:r>
            <a:r>
              <a:rPr lang="en-US" sz="2400" b="0" i="0" dirty="0" err="1">
                <a:effectLst/>
              </a:rPr>
              <a:t>atau</a:t>
            </a:r>
            <a:r>
              <a:rPr lang="en-US" sz="2400" b="0" i="0" dirty="0">
                <a:effectLst/>
              </a:rPr>
              <a:t> </a:t>
            </a:r>
            <a:r>
              <a:rPr lang="en-US" sz="2400" b="0" i="0" dirty="0" err="1">
                <a:effectLst/>
              </a:rPr>
              <a:t>cara</a:t>
            </a:r>
            <a:r>
              <a:rPr lang="en-US" sz="2400" b="0" i="0" dirty="0">
                <a:effectLst/>
              </a:rPr>
              <a:t> yang </a:t>
            </a:r>
            <a:r>
              <a:rPr lang="en-US" sz="2400" b="0" i="0" dirty="0" err="1">
                <a:effectLst/>
              </a:rPr>
              <a:t>digunakan</a:t>
            </a:r>
            <a:r>
              <a:rPr lang="en-US" sz="2400" b="0" i="0" dirty="0">
                <a:effectLst/>
              </a:rPr>
              <a:t> agar </a:t>
            </a:r>
            <a:r>
              <a:rPr lang="en-US" sz="2400" b="0" i="0" dirty="0" err="1">
                <a:effectLst/>
              </a:rPr>
              <a:t>dapat</a:t>
            </a:r>
            <a:r>
              <a:rPr lang="en-US" sz="2400" b="0" i="0" dirty="0">
                <a:effectLst/>
              </a:rPr>
              <a:t> </a:t>
            </a:r>
            <a:r>
              <a:rPr lang="en-US" sz="2400" b="0" i="0" dirty="0" err="1">
                <a:effectLst/>
              </a:rPr>
              <a:t>menghubungkan</a:t>
            </a:r>
            <a:r>
              <a:rPr lang="en-US" sz="2400" b="0" i="0" dirty="0">
                <a:effectLst/>
              </a:rPr>
              <a:t> </a:t>
            </a:r>
            <a:r>
              <a:rPr lang="en-US" sz="2400" b="0" i="0" dirty="0" err="1">
                <a:effectLst/>
              </a:rPr>
              <a:t>satu</a:t>
            </a:r>
            <a:r>
              <a:rPr lang="en-US" sz="2400" b="0" i="0" dirty="0">
                <a:effectLst/>
              </a:rPr>
              <a:t> </a:t>
            </a:r>
            <a:r>
              <a:rPr lang="en-US" sz="2400" b="0" i="0" dirty="0" err="1">
                <a:effectLst/>
              </a:rPr>
              <a:t>komputer</a:t>
            </a:r>
            <a:r>
              <a:rPr lang="en-US" sz="2400" b="0" i="0" dirty="0">
                <a:effectLst/>
              </a:rPr>
              <a:t> </a:t>
            </a:r>
            <a:r>
              <a:rPr lang="en-US" sz="2400" b="0" i="0" dirty="0" err="1">
                <a:effectLst/>
              </a:rPr>
              <a:t>dengan</a:t>
            </a:r>
            <a:r>
              <a:rPr lang="en-US" sz="2400" b="0" i="0" dirty="0">
                <a:effectLst/>
              </a:rPr>
              <a:t> </a:t>
            </a:r>
            <a:r>
              <a:rPr lang="en-US" sz="2400" b="0" i="0" dirty="0" err="1">
                <a:effectLst/>
              </a:rPr>
              <a:t>komputer</a:t>
            </a:r>
            <a:r>
              <a:rPr lang="en-US" sz="2400" b="0" i="0" dirty="0">
                <a:effectLst/>
              </a:rPr>
              <a:t> </a:t>
            </a:r>
            <a:r>
              <a:rPr lang="en-US" sz="2400" b="0" i="0" dirty="0" err="1">
                <a:effectLst/>
              </a:rPr>
              <a:t>lainnya</a:t>
            </a:r>
            <a:r>
              <a:rPr lang="en-US" sz="2400" b="0" i="0" dirty="0">
                <a:effectLst/>
              </a:rPr>
              <a:t>. </a:t>
            </a:r>
            <a:r>
              <a:rPr lang="en-US" sz="2400" b="0" i="0" dirty="0" err="1">
                <a:effectLst/>
              </a:rPr>
              <a:t>Struktur</a:t>
            </a:r>
            <a:r>
              <a:rPr lang="en-US" sz="2400" b="0" i="0" dirty="0">
                <a:effectLst/>
              </a:rPr>
              <a:t> </a:t>
            </a:r>
            <a:r>
              <a:rPr lang="en-US" sz="2400" b="0" i="0" dirty="0" err="1">
                <a:effectLst/>
              </a:rPr>
              <a:t>atau</a:t>
            </a:r>
            <a:r>
              <a:rPr lang="en-US" sz="2400" b="0" i="0" dirty="0">
                <a:effectLst/>
              </a:rPr>
              <a:t> </a:t>
            </a:r>
            <a:r>
              <a:rPr lang="en-US" sz="2400" b="0" i="0" dirty="0" err="1">
                <a:effectLst/>
              </a:rPr>
              <a:t>jaringan</a:t>
            </a:r>
            <a:r>
              <a:rPr lang="en-US" sz="2400" b="0" i="0" dirty="0">
                <a:effectLst/>
              </a:rPr>
              <a:t> yang </a:t>
            </a:r>
            <a:r>
              <a:rPr lang="en-US" sz="2400" b="0" i="0" dirty="0" err="1">
                <a:effectLst/>
              </a:rPr>
              <a:t>digunakan</a:t>
            </a:r>
            <a:r>
              <a:rPr lang="en-US" sz="2400" b="0" i="0" dirty="0">
                <a:effectLst/>
              </a:rPr>
              <a:t> </a:t>
            </a:r>
            <a:r>
              <a:rPr lang="en-US" sz="2400" b="0" i="0" dirty="0" err="1">
                <a:effectLst/>
              </a:rPr>
              <a:t>untuk</a:t>
            </a:r>
            <a:r>
              <a:rPr lang="en-US" sz="2400" b="0" i="0" dirty="0">
                <a:effectLst/>
              </a:rPr>
              <a:t> </a:t>
            </a:r>
            <a:r>
              <a:rPr lang="en-US" sz="2400" b="0" i="0" dirty="0" err="1">
                <a:effectLst/>
              </a:rPr>
              <a:t>menghubungkan</a:t>
            </a:r>
            <a:r>
              <a:rPr lang="en-US" sz="2400" b="0" i="0" dirty="0">
                <a:effectLst/>
              </a:rPr>
              <a:t> </a:t>
            </a:r>
            <a:r>
              <a:rPr lang="en-US" sz="2400" b="0" i="0" dirty="0" err="1">
                <a:effectLst/>
              </a:rPr>
              <a:t>satu</a:t>
            </a:r>
            <a:r>
              <a:rPr lang="en-US" sz="2400" b="0" i="0" dirty="0">
                <a:effectLst/>
              </a:rPr>
              <a:t> </a:t>
            </a:r>
            <a:r>
              <a:rPr lang="en-US" sz="2400" b="0" i="0" dirty="0" err="1">
                <a:effectLst/>
              </a:rPr>
              <a:t>komputer</a:t>
            </a:r>
            <a:r>
              <a:rPr lang="en-US" sz="2400" b="0" i="0" dirty="0">
                <a:effectLst/>
              </a:rPr>
              <a:t> </a:t>
            </a:r>
            <a:r>
              <a:rPr lang="en-US" sz="2400" b="0" i="0" dirty="0" err="1">
                <a:effectLst/>
              </a:rPr>
              <a:t>dengan</a:t>
            </a:r>
            <a:r>
              <a:rPr lang="en-US" sz="2400" b="0" i="0" dirty="0">
                <a:effectLst/>
              </a:rPr>
              <a:t> </a:t>
            </a:r>
            <a:r>
              <a:rPr lang="en-US" sz="2400" b="0" i="0" dirty="0" err="1">
                <a:effectLst/>
              </a:rPr>
              <a:t>komputer</a:t>
            </a:r>
            <a:r>
              <a:rPr lang="en-US" sz="2400" b="0" i="0" dirty="0">
                <a:effectLst/>
              </a:rPr>
              <a:t> </a:t>
            </a:r>
            <a:r>
              <a:rPr lang="en-US" sz="2400" b="0" i="0" dirty="0" err="1">
                <a:effectLst/>
              </a:rPr>
              <a:t>lainnya</a:t>
            </a:r>
            <a:r>
              <a:rPr lang="en-US" sz="2400" b="0" i="0" dirty="0">
                <a:effectLst/>
              </a:rPr>
              <a:t> </a:t>
            </a:r>
            <a:r>
              <a:rPr lang="en-US" sz="2400" b="0" i="0" dirty="0" err="1">
                <a:effectLst/>
              </a:rPr>
              <a:t>bisa</a:t>
            </a:r>
            <a:r>
              <a:rPr lang="en-US" sz="2400" b="0" i="0" dirty="0">
                <a:effectLst/>
              </a:rPr>
              <a:t> </a:t>
            </a:r>
            <a:r>
              <a:rPr lang="en-US" sz="2400" b="0" i="0" dirty="0" err="1">
                <a:effectLst/>
              </a:rPr>
              <a:t>dengan</a:t>
            </a:r>
            <a:r>
              <a:rPr lang="en-US" sz="2400" b="0" i="0" dirty="0">
                <a:effectLst/>
              </a:rPr>
              <a:t> </a:t>
            </a:r>
            <a:r>
              <a:rPr lang="en-US" sz="2400" b="0" i="0" dirty="0" err="1">
                <a:effectLst/>
              </a:rPr>
              <a:t>menggunakan</a:t>
            </a:r>
            <a:r>
              <a:rPr lang="en-US" sz="2400" b="0" i="0" dirty="0">
                <a:effectLst/>
              </a:rPr>
              <a:t> </a:t>
            </a:r>
            <a:r>
              <a:rPr lang="en-US" sz="2400" b="0" i="0" dirty="0" err="1">
                <a:effectLst/>
              </a:rPr>
              <a:t>kabel</a:t>
            </a:r>
            <a:r>
              <a:rPr lang="en-US" sz="2400" b="0" i="0" dirty="0">
                <a:effectLst/>
              </a:rPr>
              <a:t> </a:t>
            </a:r>
            <a:r>
              <a:rPr lang="en-US" sz="2400" b="0" i="0" dirty="0" err="1">
                <a:effectLst/>
              </a:rPr>
              <a:t>ataupun</a:t>
            </a:r>
            <a:r>
              <a:rPr lang="en-US" sz="2400" b="0" i="0" dirty="0">
                <a:effectLst/>
              </a:rPr>
              <a:t> </a:t>
            </a:r>
            <a:r>
              <a:rPr lang="en-US" sz="2400" b="0" i="0" dirty="0" err="1">
                <a:effectLst/>
              </a:rPr>
              <a:t>tanpa</a:t>
            </a:r>
            <a:r>
              <a:rPr lang="en-US" sz="2400" b="0" i="0" dirty="0">
                <a:effectLst/>
              </a:rPr>
              <a:t> </a:t>
            </a:r>
            <a:r>
              <a:rPr lang="en-US" sz="2400" b="0" i="0" dirty="0" err="1">
                <a:effectLst/>
              </a:rPr>
              <a:t>kabel</a:t>
            </a:r>
            <a:r>
              <a:rPr lang="en-US" sz="2400" b="0" i="0" dirty="0">
                <a:effectLst/>
              </a:rPr>
              <a:t> (</a:t>
            </a:r>
            <a:r>
              <a:rPr lang="en-US" sz="2400" b="0" i="1" dirty="0" err="1">
                <a:effectLst/>
              </a:rPr>
              <a:t>nirkabel</a:t>
            </a:r>
            <a:r>
              <a:rPr lang="en-US" sz="2400" b="0" i="0" dirty="0">
                <a:effectLst/>
              </a:rPr>
              <a:t>).</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Tree>
    <p:extLst>
      <p:ext uri="{BB962C8B-B14F-4D97-AF65-F5344CB8AC3E}">
        <p14:creationId xmlns:p14="http://schemas.microsoft.com/office/powerpoint/2010/main" val="291348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err="1">
                <a:effectLst/>
              </a:rPr>
              <a:t>Susunan</a:t>
            </a:r>
            <a:r>
              <a:rPr lang="en-US" sz="2800" b="0" i="0" dirty="0">
                <a:effectLst/>
              </a:rPr>
              <a:t> </a:t>
            </a:r>
            <a:r>
              <a:rPr lang="en-US" sz="2800" b="0" i="0" dirty="0" err="1">
                <a:effectLst/>
              </a:rPr>
              <a:t>warna</a:t>
            </a:r>
            <a:r>
              <a:rPr lang="en-US" sz="2800" b="0" i="0" dirty="0">
                <a:effectLst/>
              </a:rPr>
              <a:t> Kabel </a:t>
            </a:r>
            <a:r>
              <a:rPr lang="en-US" sz="2800" dirty="0"/>
              <a:t>Cross Over</a:t>
            </a:r>
          </a:p>
        </p:txBody>
      </p:sp>
      <p:pic>
        <p:nvPicPr>
          <p:cNvPr id="5" name="Picture 4">
            <a:extLst>
              <a:ext uri="{FF2B5EF4-FFF2-40B4-BE49-F238E27FC236}">
                <a16:creationId xmlns:a16="http://schemas.microsoft.com/office/drawing/2014/main" id="{1F487DBF-116E-4844-957D-ED3AB679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382" y="1354300"/>
            <a:ext cx="4332443" cy="4332443"/>
          </a:xfrm>
          <a:prstGeom prst="rect">
            <a:avLst/>
          </a:prstGeom>
        </p:spPr>
      </p:pic>
      <p:sp>
        <p:nvSpPr>
          <p:cNvPr id="8" name="Title 4">
            <a:extLst>
              <a:ext uri="{FF2B5EF4-FFF2-40B4-BE49-F238E27FC236}">
                <a16:creationId xmlns:a16="http://schemas.microsoft.com/office/drawing/2014/main" id="{A8E2B701-4E21-434A-8A31-2E7ABAFC7885}"/>
              </a:ext>
            </a:extLst>
          </p:cNvPr>
          <p:cNvSpPr txBox="1">
            <a:spLocks/>
          </p:cNvSpPr>
          <p:nvPr/>
        </p:nvSpPr>
        <p:spPr>
          <a:xfrm>
            <a:off x="455612" y="2386172"/>
            <a:ext cx="5867400" cy="23622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2800" b="0" i="0" dirty="0" err="1">
                <a:effectLst/>
              </a:rPr>
              <a:t>Putih</a:t>
            </a:r>
            <a:r>
              <a:rPr lang="en-US" sz="2800" b="0" i="0" dirty="0">
                <a:effectLst/>
              </a:rPr>
              <a:t> </a:t>
            </a:r>
            <a:r>
              <a:rPr lang="en-US" sz="2800" dirty="0"/>
              <a:t>Hijau</a:t>
            </a:r>
            <a:r>
              <a:rPr lang="en-US" sz="2800" b="0" i="0" dirty="0">
                <a:effectLst/>
              </a:rPr>
              <a:t> - </a:t>
            </a:r>
            <a:r>
              <a:rPr lang="en-US" sz="2800" dirty="0"/>
              <a:t>Hijau</a:t>
            </a:r>
            <a:endParaRPr lang="en-US" sz="2800" b="0" i="0" dirty="0">
              <a:effectLst/>
            </a:endParaRPr>
          </a:p>
          <a:p>
            <a:pPr algn="just">
              <a:lnSpc>
                <a:spcPct val="150000"/>
              </a:lnSpc>
            </a:pPr>
            <a:r>
              <a:rPr lang="en-US" sz="2800" dirty="0" err="1"/>
              <a:t>Putih</a:t>
            </a:r>
            <a:r>
              <a:rPr lang="en-US" sz="2800" dirty="0"/>
              <a:t> Orange – </a:t>
            </a:r>
            <a:r>
              <a:rPr lang="en-US" sz="2800" dirty="0" err="1"/>
              <a:t>Biru</a:t>
            </a:r>
            <a:endParaRPr lang="en-US" sz="2800" dirty="0"/>
          </a:p>
          <a:p>
            <a:pPr algn="just">
              <a:lnSpc>
                <a:spcPct val="150000"/>
              </a:lnSpc>
            </a:pPr>
            <a:r>
              <a:rPr lang="en-US" sz="2800" dirty="0" err="1"/>
              <a:t>Putih</a:t>
            </a:r>
            <a:r>
              <a:rPr lang="en-US" sz="2800" dirty="0"/>
              <a:t> </a:t>
            </a:r>
            <a:r>
              <a:rPr lang="en-US" sz="2800" dirty="0" err="1"/>
              <a:t>Biru</a:t>
            </a:r>
            <a:r>
              <a:rPr lang="en-US" sz="2800" dirty="0"/>
              <a:t> – Orange</a:t>
            </a:r>
          </a:p>
          <a:p>
            <a:pPr algn="just">
              <a:lnSpc>
                <a:spcPct val="150000"/>
              </a:lnSpc>
            </a:pPr>
            <a:r>
              <a:rPr lang="en-US" sz="2800" dirty="0" err="1"/>
              <a:t>Putih</a:t>
            </a:r>
            <a:r>
              <a:rPr lang="en-US" sz="2800" dirty="0"/>
              <a:t> </a:t>
            </a:r>
            <a:r>
              <a:rPr lang="en-US" sz="2800" dirty="0" err="1"/>
              <a:t>Coklat</a:t>
            </a:r>
            <a:r>
              <a:rPr lang="en-US" sz="2800" dirty="0"/>
              <a:t> - </a:t>
            </a:r>
            <a:r>
              <a:rPr lang="en-US" sz="2800" dirty="0" err="1"/>
              <a:t>Coklat</a:t>
            </a:r>
            <a:endParaRPr lang="en-US" sz="2800" dirty="0"/>
          </a:p>
        </p:txBody>
      </p:sp>
    </p:spTree>
    <p:extLst>
      <p:ext uri="{BB962C8B-B14F-4D97-AF65-F5344CB8AC3E}">
        <p14:creationId xmlns:p14="http://schemas.microsoft.com/office/powerpoint/2010/main" val="426660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a:effectLst/>
              </a:rPr>
              <a:t>Kabel Straight</a:t>
            </a:r>
            <a:endParaRPr lang="en-US" sz="2800" dirty="0"/>
          </a:p>
        </p:txBody>
      </p:sp>
      <p:pic>
        <p:nvPicPr>
          <p:cNvPr id="6" name="Picture 5">
            <a:extLst>
              <a:ext uri="{FF2B5EF4-FFF2-40B4-BE49-F238E27FC236}">
                <a16:creationId xmlns:a16="http://schemas.microsoft.com/office/drawing/2014/main" id="{1D408EA8-AF10-4AED-A142-B74863E38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812" y="2561350"/>
            <a:ext cx="2243775" cy="1278100"/>
          </a:xfrm>
          <a:prstGeom prst="rect">
            <a:avLst/>
          </a:prstGeom>
        </p:spPr>
      </p:pic>
      <p:pic>
        <p:nvPicPr>
          <p:cNvPr id="9" name="Picture 8">
            <a:extLst>
              <a:ext uri="{FF2B5EF4-FFF2-40B4-BE49-F238E27FC236}">
                <a16:creationId xmlns:a16="http://schemas.microsoft.com/office/drawing/2014/main" id="{F544CE58-FEE2-42F5-A51B-EA8A7ABB5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7693" y="3091617"/>
            <a:ext cx="1618849" cy="1190866"/>
          </a:xfrm>
          <a:prstGeom prst="rect">
            <a:avLst/>
          </a:prstGeom>
        </p:spPr>
      </p:pic>
      <p:pic>
        <p:nvPicPr>
          <p:cNvPr id="10" name="Picture 9">
            <a:extLst>
              <a:ext uri="{FF2B5EF4-FFF2-40B4-BE49-F238E27FC236}">
                <a16:creationId xmlns:a16="http://schemas.microsoft.com/office/drawing/2014/main" id="{1BC3E3A2-0E7B-4ADE-B58C-20A63B9B9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64" y="1319134"/>
            <a:ext cx="3293900" cy="3293900"/>
          </a:xfrm>
          <a:prstGeom prst="rect">
            <a:avLst/>
          </a:prstGeom>
        </p:spPr>
      </p:pic>
      <p:cxnSp>
        <p:nvCxnSpPr>
          <p:cNvPr id="3" name="Straight Arrow Connector 2">
            <a:extLst>
              <a:ext uri="{FF2B5EF4-FFF2-40B4-BE49-F238E27FC236}">
                <a16:creationId xmlns:a16="http://schemas.microsoft.com/office/drawing/2014/main" id="{380ADFC2-CA6A-4D66-90D8-8D71DA1BD335}"/>
              </a:ext>
            </a:extLst>
          </p:cNvPr>
          <p:cNvCxnSpPr/>
          <p:nvPr/>
        </p:nvCxnSpPr>
        <p:spPr>
          <a:xfrm flipV="1">
            <a:off x="3198812" y="3429000"/>
            <a:ext cx="1827530" cy="25805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B82286E-25CE-402D-8789-D07482FF7952}"/>
              </a:ext>
            </a:extLst>
          </p:cNvPr>
          <p:cNvCxnSpPr>
            <a:cxnSpLocks/>
            <a:endCxn id="9" idx="1"/>
          </p:cNvCxnSpPr>
          <p:nvPr/>
        </p:nvCxnSpPr>
        <p:spPr>
          <a:xfrm>
            <a:off x="7347587" y="3429000"/>
            <a:ext cx="1470106" cy="25805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Title 4">
            <a:extLst>
              <a:ext uri="{FF2B5EF4-FFF2-40B4-BE49-F238E27FC236}">
                <a16:creationId xmlns:a16="http://schemas.microsoft.com/office/drawing/2014/main" id="{9D42B59D-D932-4FF1-A81C-468EC4F9D208}"/>
              </a:ext>
            </a:extLst>
          </p:cNvPr>
          <p:cNvSpPr txBox="1">
            <a:spLocks/>
          </p:cNvSpPr>
          <p:nvPr/>
        </p:nvSpPr>
        <p:spPr>
          <a:xfrm>
            <a:off x="1293812" y="4947284"/>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1800" b="0" i="0" dirty="0" err="1">
                <a:effectLst/>
              </a:rPr>
              <a:t>Hanya</a:t>
            </a:r>
            <a:r>
              <a:rPr lang="en-US" sz="1800" b="0" i="0" dirty="0">
                <a:effectLst/>
              </a:rPr>
              <a:t> </a:t>
            </a:r>
            <a:r>
              <a:rPr lang="en-US" sz="1800" b="0" i="0" dirty="0" err="1">
                <a:effectLst/>
              </a:rPr>
              <a:t>dapat</a:t>
            </a:r>
            <a:r>
              <a:rPr lang="en-US" sz="1800" b="0" i="0" dirty="0">
                <a:effectLst/>
              </a:rPr>
              <a:t> </a:t>
            </a:r>
            <a:r>
              <a:rPr lang="en-US" sz="1800" b="0" i="0" dirty="0" err="1">
                <a:effectLst/>
              </a:rPr>
              <a:t>digunakan</a:t>
            </a:r>
            <a:r>
              <a:rPr lang="en-US" sz="1800" b="0" i="0" dirty="0">
                <a:effectLst/>
              </a:rPr>
              <a:t> </a:t>
            </a:r>
            <a:r>
              <a:rPr lang="en-US" sz="1800" b="0" i="0" dirty="0" err="1">
                <a:effectLst/>
              </a:rPr>
              <a:t>untuk</a:t>
            </a:r>
            <a:r>
              <a:rPr lang="en-US" sz="1800" b="0" i="0" dirty="0">
                <a:effectLst/>
              </a:rPr>
              <a:t> </a:t>
            </a:r>
            <a:r>
              <a:rPr lang="en-US" sz="1800" b="0" i="0" dirty="0" err="1">
                <a:effectLst/>
              </a:rPr>
              <a:t>menghubungkan</a:t>
            </a:r>
            <a:r>
              <a:rPr lang="en-US" sz="1800" b="0" i="0" dirty="0">
                <a:effectLst/>
              </a:rPr>
              <a:t> </a:t>
            </a:r>
            <a:r>
              <a:rPr lang="en-US" sz="1800" b="0" i="0" dirty="0" err="1">
                <a:effectLst/>
              </a:rPr>
              <a:t>perangkat</a:t>
            </a:r>
            <a:r>
              <a:rPr lang="en-US" sz="1800" b="0" i="0" dirty="0">
                <a:effectLst/>
              </a:rPr>
              <a:t> yang </a:t>
            </a:r>
            <a:r>
              <a:rPr lang="en-US" sz="1800" b="0" i="0" dirty="0" err="1">
                <a:effectLst/>
              </a:rPr>
              <a:t>berbeda</a:t>
            </a:r>
            <a:endParaRPr lang="en-US" sz="1800" dirty="0"/>
          </a:p>
        </p:txBody>
      </p:sp>
    </p:spTree>
    <p:extLst>
      <p:ext uri="{BB962C8B-B14F-4D97-AF65-F5344CB8AC3E}">
        <p14:creationId xmlns:p14="http://schemas.microsoft.com/office/powerpoint/2010/main" val="372022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a:effectLst/>
              </a:rPr>
              <a:t>Kabel </a:t>
            </a:r>
            <a:r>
              <a:rPr lang="en-US" sz="2800" dirty="0"/>
              <a:t>Cross Over</a:t>
            </a:r>
          </a:p>
        </p:txBody>
      </p:sp>
      <p:pic>
        <p:nvPicPr>
          <p:cNvPr id="6" name="Picture 5">
            <a:extLst>
              <a:ext uri="{FF2B5EF4-FFF2-40B4-BE49-F238E27FC236}">
                <a16:creationId xmlns:a16="http://schemas.microsoft.com/office/drawing/2014/main" id="{1D408EA8-AF10-4AED-A142-B74863E38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357" y="1769900"/>
            <a:ext cx="2243775" cy="1278100"/>
          </a:xfrm>
          <a:prstGeom prst="rect">
            <a:avLst/>
          </a:prstGeom>
        </p:spPr>
      </p:pic>
      <p:cxnSp>
        <p:nvCxnSpPr>
          <p:cNvPr id="3" name="Straight Arrow Connector 2">
            <a:extLst>
              <a:ext uri="{FF2B5EF4-FFF2-40B4-BE49-F238E27FC236}">
                <a16:creationId xmlns:a16="http://schemas.microsoft.com/office/drawing/2014/main" id="{380ADFC2-CA6A-4D66-90D8-8D71DA1BD335}"/>
              </a:ext>
            </a:extLst>
          </p:cNvPr>
          <p:cNvCxnSpPr>
            <a:cxnSpLocks/>
          </p:cNvCxnSpPr>
          <p:nvPr/>
        </p:nvCxnSpPr>
        <p:spPr>
          <a:xfrm>
            <a:off x="3656012" y="2408950"/>
            <a:ext cx="152273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Title 4">
            <a:extLst>
              <a:ext uri="{FF2B5EF4-FFF2-40B4-BE49-F238E27FC236}">
                <a16:creationId xmlns:a16="http://schemas.microsoft.com/office/drawing/2014/main" id="{9D42B59D-D932-4FF1-A81C-468EC4F9D208}"/>
              </a:ext>
            </a:extLst>
          </p:cNvPr>
          <p:cNvSpPr txBox="1">
            <a:spLocks/>
          </p:cNvSpPr>
          <p:nvPr/>
        </p:nvSpPr>
        <p:spPr>
          <a:xfrm>
            <a:off x="1293812" y="4947284"/>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1800" b="0" i="0" dirty="0" err="1">
                <a:effectLst/>
              </a:rPr>
              <a:t>Hanya</a:t>
            </a:r>
            <a:r>
              <a:rPr lang="en-US" sz="1800" b="0" i="0" dirty="0">
                <a:effectLst/>
              </a:rPr>
              <a:t> </a:t>
            </a:r>
            <a:r>
              <a:rPr lang="en-US" sz="1800" b="0" i="0" dirty="0" err="1">
                <a:effectLst/>
              </a:rPr>
              <a:t>dapat</a:t>
            </a:r>
            <a:r>
              <a:rPr lang="en-US" sz="1800" b="0" i="0" dirty="0">
                <a:effectLst/>
              </a:rPr>
              <a:t> </a:t>
            </a:r>
            <a:r>
              <a:rPr lang="en-US" sz="1800" b="0" i="0" dirty="0" err="1">
                <a:effectLst/>
              </a:rPr>
              <a:t>digunakan</a:t>
            </a:r>
            <a:r>
              <a:rPr lang="en-US" sz="1800" b="0" i="0" dirty="0">
                <a:effectLst/>
              </a:rPr>
              <a:t> </a:t>
            </a:r>
            <a:r>
              <a:rPr lang="en-US" sz="1800" b="0" i="0" dirty="0" err="1">
                <a:effectLst/>
              </a:rPr>
              <a:t>untuk</a:t>
            </a:r>
            <a:r>
              <a:rPr lang="en-US" sz="1800" b="0" i="0" dirty="0">
                <a:effectLst/>
              </a:rPr>
              <a:t> </a:t>
            </a:r>
            <a:r>
              <a:rPr lang="en-US" sz="1800" b="0" i="0" dirty="0" err="1">
                <a:effectLst/>
              </a:rPr>
              <a:t>menghubungkan</a:t>
            </a:r>
            <a:r>
              <a:rPr lang="en-US" sz="1800" b="0" i="0" dirty="0">
                <a:effectLst/>
              </a:rPr>
              <a:t> </a:t>
            </a:r>
            <a:r>
              <a:rPr lang="en-US" sz="1800" b="0" i="0" dirty="0" err="1">
                <a:effectLst/>
              </a:rPr>
              <a:t>perangkat</a:t>
            </a:r>
            <a:r>
              <a:rPr lang="en-US" sz="1800" b="0" i="0" dirty="0">
                <a:effectLst/>
              </a:rPr>
              <a:t> yang </a:t>
            </a:r>
            <a:r>
              <a:rPr lang="en-US" sz="1800" dirty="0" err="1"/>
              <a:t>sama</a:t>
            </a:r>
            <a:endParaRPr lang="en-US" sz="1800" dirty="0"/>
          </a:p>
        </p:txBody>
      </p:sp>
      <p:pic>
        <p:nvPicPr>
          <p:cNvPr id="12" name="Picture 11">
            <a:extLst>
              <a:ext uri="{FF2B5EF4-FFF2-40B4-BE49-F238E27FC236}">
                <a16:creationId xmlns:a16="http://schemas.microsoft.com/office/drawing/2014/main" id="{BED694DF-1E1D-4302-BF0D-61AA3049B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560" y="1769900"/>
            <a:ext cx="2243775" cy="1278100"/>
          </a:xfrm>
          <a:prstGeom prst="rect">
            <a:avLst/>
          </a:prstGeom>
        </p:spPr>
      </p:pic>
      <p:cxnSp>
        <p:nvCxnSpPr>
          <p:cNvPr id="13" name="Straight Arrow Connector 12">
            <a:extLst>
              <a:ext uri="{FF2B5EF4-FFF2-40B4-BE49-F238E27FC236}">
                <a16:creationId xmlns:a16="http://schemas.microsoft.com/office/drawing/2014/main" id="{CC6CAB37-9F76-427E-9C3A-C090DEE14E2D}"/>
              </a:ext>
            </a:extLst>
          </p:cNvPr>
          <p:cNvCxnSpPr>
            <a:cxnSpLocks/>
          </p:cNvCxnSpPr>
          <p:nvPr/>
        </p:nvCxnSpPr>
        <p:spPr>
          <a:xfrm>
            <a:off x="7770812" y="2408950"/>
            <a:ext cx="152273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4D7B060E-52E6-4517-BE94-65D08F86A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212" y="1769900"/>
            <a:ext cx="2243775" cy="1278100"/>
          </a:xfrm>
          <a:prstGeom prst="rect">
            <a:avLst/>
          </a:prstGeom>
        </p:spPr>
      </p:pic>
      <p:pic>
        <p:nvPicPr>
          <p:cNvPr id="16" name="Picture 15">
            <a:extLst>
              <a:ext uri="{FF2B5EF4-FFF2-40B4-BE49-F238E27FC236}">
                <a16:creationId xmlns:a16="http://schemas.microsoft.com/office/drawing/2014/main" id="{13DC92CC-DC0F-4789-9E6B-4E0C4A9298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9819" y="3505200"/>
            <a:ext cx="1618849" cy="1190866"/>
          </a:xfrm>
          <a:prstGeom prst="rect">
            <a:avLst/>
          </a:prstGeom>
        </p:spPr>
      </p:pic>
      <p:cxnSp>
        <p:nvCxnSpPr>
          <p:cNvPr id="17" name="Straight Arrow Connector 16">
            <a:extLst>
              <a:ext uri="{FF2B5EF4-FFF2-40B4-BE49-F238E27FC236}">
                <a16:creationId xmlns:a16="http://schemas.microsoft.com/office/drawing/2014/main" id="{C8EC743E-53A1-4D66-8DE7-9A08343FB173}"/>
              </a:ext>
            </a:extLst>
          </p:cNvPr>
          <p:cNvCxnSpPr>
            <a:cxnSpLocks/>
          </p:cNvCxnSpPr>
          <p:nvPr/>
        </p:nvCxnSpPr>
        <p:spPr>
          <a:xfrm>
            <a:off x="3656012" y="4100633"/>
            <a:ext cx="152273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E5FCE1F5-A100-4A8B-8336-B6CC2E5A9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7022" y="3505200"/>
            <a:ext cx="1618849" cy="1190866"/>
          </a:xfrm>
          <a:prstGeom prst="rect">
            <a:avLst/>
          </a:prstGeom>
        </p:spPr>
      </p:pic>
      <p:pic>
        <p:nvPicPr>
          <p:cNvPr id="19" name="Picture 18">
            <a:extLst>
              <a:ext uri="{FF2B5EF4-FFF2-40B4-BE49-F238E27FC236}">
                <a16:creationId xmlns:a16="http://schemas.microsoft.com/office/drawing/2014/main" id="{CD517174-9B01-4540-9F19-6F7E59DC9C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9674" y="3505200"/>
            <a:ext cx="1618849" cy="1190866"/>
          </a:xfrm>
          <a:prstGeom prst="rect">
            <a:avLst/>
          </a:prstGeom>
        </p:spPr>
      </p:pic>
      <p:cxnSp>
        <p:nvCxnSpPr>
          <p:cNvPr id="20" name="Straight Arrow Connector 19">
            <a:extLst>
              <a:ext uri="{FF2B5EF4-FFF2-40B4-BE49-F238E27FC236}">
                <a16:creationId xmlns:a16="http://schemas.microsoft.com/office/drawing/2014/main" id="{9B43A68B-F5D1-48BC-9CE8-6EBB490A4304}"/>
              </a:ext>
            </a:extLst>
          </p:cNvPr>
          <p:cNvCxnSpPr>
            <a:cxnSpLocks/>
          </p:cNvCxnSpPr>
          <p:nvPr/>
        </p:nvCxnSpPr>
        <p:spPr>
          <a:xfrm>
            <a:off x="7770812" y="4100633"/>
            <a:ext cx="152273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180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a:effectLst/>
              </a:rPr>
              <a:t>RJ-45, Crimping Tool dan LAN Taster</a:t>
            </a:r>
            <a:endParaRPr lang="en-US" sz="2800" dirty="0"/>
          </a:p>
        </p:txBody>
      </p:sp>
      <p:sp>
        <p:nvSpPr>
          <p:cNvPr id="15" name="Title 4">
            <a:extLst>
              <a:ext uri="{FF2B5EF4-FFF2-40B4-BE49-F238E27FC236}">
                <a16:creationId xmlns:a16="http://schemas.microsoft.com/office/drawing/2014/main" id="{9D42B59D-D932-4FF1-A81C-468EC4F9D208}"/>
              </a:ext>
            </a:extLst>
          </p:cNvPr>
          <p:cNvSpPr txBox="1">
            <a:spLocks/>
          </p:cNvSpPr>
          <p:nvPr/>
        </p:nvSpPr>
        <p:spPr>
          <a:xfrm>
            <a:off x="1370012" y="4501516"/>
            <a:ext cx="762000" cy="375284"/>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800" b="0" i="0" dirty="0">
                <a:effectLst/>
              </a:rPr>
              <a:t>RJ 45</a:t>
            </a:r>
            <a:endParaRPr lang="en-US" sz="1800" dirty="0"/>
          </a:p>
        </p:txBody>
      </p:sp>
      <p:pic>
        <p:nvPicPr>
          <p:cNvPr id="5" name="Picture 4">
            <a:extLst>
              <a:ext uri="{FF2B5EF4-FFF2-40B4-BE49-F238E27FC236}">
                <a16:creationId xmlns:a16="http://schemas.microsoft.com/office/drawing/2014/main" id="{1443956E-296C-40B8-824B-33AC2CA5D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924" y="2041368"/>
            <a:ext cx="2057400" cy="2057400"/>
          </a:xfrm>
          <a:prstGeom prst="rect">
            <a:avLst/>
          </a:prstGeom>
        </p:spPr>
      </p:pic>
      <p:pic>
        <p:nvPicPr>
          <p:cNvPr id="12" name="Picture 11">
            <a:extLst>
              <a:ext uri="{FF2B5EF4-FFF2-40B4-BE49-F238E27FC236}">
                <a16:creationId xmlns:a16="http://schemas.microsoft.com/office/drawing/2014/main" id="{4460C82F-8D4F-4252-BE98-6F0C7DF10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326" y="2041368"/>
            <a:ext cx="2384171" cy="2285999"/>
          </a:xfrm>
          <a:prstGeom prst="rect">
            <a:avLst/>
          </a:prstGeom>
        </p:spPr>
      </p:pic>
      <p:pic>
        <p:nvPicPr>
          <p:cNvPr id="14" name="Picture 13">
            <a:extLst>
              <a:ext uri="{FF2B5EF4-FFF2-40B4-BE49-F238E27FC236}">
                <a16:creationId xmlns:a16="http://schemas.microsoft.com/office/drawing/2014/main" id="{AE24AA18-CF88-4EF8-926C-5DC94BE48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812" y="1569718"/>
            <a:ext cx="2686050" cy="2686050"/>
          </a:xfrm>
          <a:prstGeom prst="rect">
            <a:avLst/>
          </a:prstGeom>
        </p:spPr>
      </p:pic>
      <p:sp>
        <p:nvSpPr>
          <p:cNvPr id="16" name="Title 4">
            <a:extLst>
              <a:ext uri="{FF2B5EF4-FFF2-40B4-BE49-F238E27FC236}">
                <a16:creationId xmlns:a16="http://schemas.microsoft.com/office/drawing/2014/main" id="{506C41A4-88B7-4B64-94F8-8FB296B5E32D}"/>
              </a:ext>
            </a:extLst>
          </p:cNvPr>
          <p:cNvSpPr txBox="1">
            <a:spLocks/>
          </p:cNvSpPr>
          <p:nvPr/>
        </p:nvSpPr>
        <p:spPr>
          <a:xfrm>
            <a:off x="5256212" y="4501516"/>
            <a:ext cx="1676400" cy="375284"/>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800" b="0" i="0" dirty="0">
                <a:effectLst/>
              </a:rPr>
              <a:t>Crimping Tool</a:t>
            </a:r>
            <a:endParaRPr lang="en-US" sz="1800" dirty="0"/>
          </a:p>
        </p:txBody>
      </p:sp>
      <p:sp>
        <p:nvSpPr>
          <p:cNvPr id="17" name="Title 4">
            <a:extLst>
              <a:ext uri="{FF2B5EF4-FFF2-40B4-BE49-F238E27FC236}">
                <a16:creationId xmlns:a16="http://schemas.microsoft.com/office/drawing/2014/main" id="{60FBE5C3-7D51-478C-A7B0-C60D043E8AE8}"/>
              </a:ext>
            </a:extLst>
          </p:cNvPr>
          <p:cNvSpPr txBox="1">
            <a:spLocks/>
          </p:cNvSpPr>
          <p:nvPr/>
        </p:nvSpPr>
        <p:spPr>
          <a:xfrm>
            <a:off x="8427306" y="4501516"/>
            <a:ext cx="1373061" cy="375284"/>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800" b="0" i="0" dirty="0">
                <a:effectLst/>
              </a:rPr>
              <a:t>LAN Taster</a:t>
            </a:r>
            <a:endParaRPr lang="en-US" sz="1800" dirty="0"/>
          </a:p>
        </p:txBody>
      </p:sp>
    </p:spTree>
    <p:extLst>
      <p:ext uri="{BB962C8B-B14F-4D97-AF65-F5344CB8AC3E}">
        <p14:creationId xmlns:p14="http://schemas.microsoft.com/office/powerpoint/2010/main" val="355971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a:effectLst/>
              </a:rPr>
              <a:t>Testing Kabel </a:t>
            </a:r>
            <a:r>
              <a:rPr lang="en-US" sz="2800" b="0" i="0" dirty="0" err="1">
                <a:effectLst/>
              </a:rPr>
              <a:t>dengan</a:t>
            </a:r>
            <a:r>
              <a:rPr lang="en-US" sz="2800" b="0" i="0" dirty="0">
                <a:effectLst/>
              </a:rPr>
              <a:t> LAN Taster</a:t>
            </a:r>
            <a:endParaRPr lang="en-US" sz="2800" dirty="0"/>
          </a:p>
        </p:txBody>
      </p:sp>
      <p:pic>
        <p:nvPicPr>
          <p:cNvPr id="14" name="Picture 13">
            <a:extLst>
              <a:ext uri="{FF2B5EF4-FFF2-40B4-BE49-F238E27FC236}">
                <a16:creationId xmlns:a16="http://schemas.microsoft.com/office/drawing/2014/main" id="{AE24AA18-CF88-4EF8-926C-5DC94BE48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420225"/>
            <a:ext cx="2686050" cy="2686050"/>
          </a:xfrm>
          <a:prstGeom prst="rect">
            <a:avLst/>
          </a:prstGeom>
        </p:spPr>
      </p:pic>
      <p:sp>
        <p:nvSpPr>
          <p:cNvPr id="10" name="Title 4">
            <a:extLst>
              <a:ext uri="{FF2B5EF4-FFF2-40B4-BE49-F238E27FC236}">
                <a16:creationId xmlns:a16="http://schemas.microsoft.com/office/drawing/2014/main" id="{1021B4EB-1967-45A4-99AA-DD09FDC85840}"/>
              </a:ext>
            </a:extLst>
          </p:cNvPr>
          <p:cNvSpPr txBox="1">
            <a:spLocks/>
          </p:cNvSpPr>
          <p:nvPr/>
        </p:nvSpPr>
        <p:spPr>
          <a:xfrm>
            <a:off x="4265612" y="2420225"/>
            <a:ext cx="3429000" cy="375284"/>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800" b="0" i="0" dirty="0" err="1">
                <a:effectLst/>
              </a:rPr>
              <a:t>Susunan</a:t>
            </a:r>
            <a:r>
              <a:rPr lang="en-US" sz="1800" b="0" i="0" dirty="0">
                <a:effectLst/>
              </a:rPr>
              <a:t> </a:t>
            </a:r>
            <a:r>
              <a:rPr lang="en-US" sz="1800" b="0" i="0" dirty="0" err="1">
                <a:effectLst/>
              </a:rPr>
              <a:t>Lampu</a:t>
            </a:r>
            <a:r>
              <a:rPr lang="en-US" sz="1800" b="0" i="0" dirty="0">
                <a:effectLst/>
              </a:rPr>
              <a:t> Kabel Straight</a:t>
            </a:r>
          </a:p>
        </p:txBody>
      </p:sp>
      <p:sp>
        <p:nvSpPr>
          <p:cNvPr id="11" name="Title 4">
            <a:extLst>
              <a:ext uri="{FF2B5EF4-FFF2-40B4-BE49-F238E27FC236}">
                <a16:creationId xmlns:a16="http://schemas.microsoft.com/office/drawing/2014/main" id="{B75F1964-02F9-4057-9BC0-CBD6E098671F}"/>
              </a:ext>
            </a:extLst>
          </p:cNvPr>
          <p:cNvSpPr txBox="1">
            <a:spLocks/>
          </p:cNvSpPr>
          <p:nvPr/>
        </p:nvSpPr>
        <p:spPr>
          <a:xfrm>
            <a:off x="4418012" y="2895600"/>
            <a:ext cx="838200" cy="2555996"/>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1800" b="0" i="0" dirty="0">
                <a:effectLst/>
              </a:rPr>
              <a:t>1 – 1</a:t>
            </a:r>
          </a:p>
          <a:p>
            <a:pPr algn="just"/>
            <a:r>
              <a:rPr lang="en-US" sz="1800" dirty="0"/>
              <a:t>2 - 2</a:t>
            </a:r>
          </a:p>
          <a:p>
            <a:pPr algn="just"/>
            <a:r>
              <a:rPr lang="en-US" sz="1800" b="0" i="0" dirty="0">
                <a:effectLst/>
              </a:rPr>
              <a:t>3 - 3</a:t>
            </a:r>
          </a:p>
          <a:p>
            <a:pPr algn="just"/>
            <a:r>
              <a:rPr lang="en-US" sz="1800" dirty="0"/>
              <a:t>4 – 4</a:t>
            </a:r>
          </a:p>
          <a:p>
            <a:pPr algn="just"/>
            <a:r>
              <a:rPr lang="en-US" sz="1800" b="0" i="0" dirty="0">
                <a:effectLst/>
              </a:rPr>
              <a:t>5 – 5</a:t>
            </a:r>
          </a:p>
          <a:p>
            <a:pPr algn="just"/>
            <a:r>
              <a:rPr lang="en-US" sz="1800" dirty="0"/>
              <a:t>6 – 6</a:t>
            </a:r>
          </a:p>
          <a:p>
            <a:pPr algn="just"/>
            <a:r>
              <a:rPr lang="en-US" sz="1800" dirty="0"/>
              <a:t>7 – 7</a:t>
            </a:r>
          </a:p>
          <a:p>
            <a:pPr algn="just"/>
            <a:r>
              <a:rPr lang="en-US" sz="1800" b="0" i="0" dirty="0">
                <a:effectLst/>
              </a:rPr>
              <a:t>8</a:t>
            </a:r>
            <a:r>
              <a:rPr lang="en-US" sz="1800" dirty="0"/>
              <a:t>- 8</a:t>
            </a:r>
          </a:p>
          <a:p>
            <a:pPr algn="just"/>
            <a:endParaRPr lang="en-US" sz="1800" b="0" i="0" dirty="0">
              <a:effectLst/>
            </a:endParaRPr>
          </a:p>
        </p:txBody>
      </p:sp>
      <p:sp>
        <p:nvSpPr>
          <p:cNvPr id="13" name="Title 4">
            <a:extLst>
              <a:ext uri="{FF2B5EF4-FFF2-40B4-BE49-F238E27FC236}">
                <a16:creationId xmlns:a16="http://schemas.microsoft.com/office/drawing/2014/main" id="{AC4F1EE4-7573-4757-B385-D7AA2AA3DBD4}"/>
              </a:ext>
            </a:extLst>
          </p:cNvPr>
          <p:cNvSpPr txBox="1">
            <a:spLocks/>
          </p:cNvSpPr>
          <p:nvPr/>
        </p:nvSpPr>
        <p:spPr>
          <a:xfrm>
            <a:off x="760412" y="1872281"/>
            <a:ext cx="1066800" cy="375284"/>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600" b="0" i="0" dirty="0">
                <a:effectLst/>
              </a:rPr>
              <a:t>Straight</a:t>
            </a:r>
          </a:p>
        </p:txBody>
      </p:sp>
      <p:sp>
        <p:nvSpPr>
          <p:cNvPr id="18" name="Title 4">
            <a:extLst>
              <a:ext uri="{FF2B5EF4-FFF2-40B4-BE49-F238E27FC236}">
                <a16:creationId xmlns:a16="http://schemas.microsoft.com/office/drawing/2014/main" id="{A549455E-E0E0-4300-8015-0AA7F12A2BCC}"/>
              </a:ext>
            </a:extLst>
          </p:cNvPr>
          <p:cNvSpPr txBox="1">
            <a:spLocks/>
          </p:cNvSpPr>
          <p:nvPr/>
        </p:nvSpPr>
        <p:spPr>
          <a:xfrm>
            <a:off x="3122612" y="1872281"/>
            <a:ext cx="1066800" cy="375284"/>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600" b="0" i="0" dirty="0">
                <a:effectLst/>
              </a:rPr>
              <a:t>Straight</a:t>
            </a:r>
          </a:p>
        </p:txBody>
      </p:sp>
      <p:cxnSp>
        <p:nvCxnSpPr>
          <p:cNvPr id="3" name="Straight Arrow Connector 2">
            <a:extLst>
              <a:ext uri="{FF2B5EF4-FFF2-40B4-BE49-F238E27FC236}">
                <a16:creationId xmlns:a16="http://schemas.microsoft.com/office/drawing/2014/main" id="{4C0DA490-E923-4666-992F-7227DE06AF3B}"/>
              </a:ext>
            </a:extLst>
          </p:cNvPr>
          <p:cNvCxnSpPr>
            <a:cxnSpLocks/>
            <a:stCxn id="13" idx="2"/>
          </p:cNvCxnSpPr>
          <p:nvPr/>
        </p:nvCxnSpPr>
        <p:spPr>
          <a:xfrm>
            <a:off x="1293812" y="2247565"/>
            <a:ext cx="533400" cy="36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76A0F98-B193-445A-B726-B137AEE4A82B}"/>
              </a:ext>
            </a:extLst>
          </p:cNvPr>
          <p:cNvCxnSpPr>
            <a:cxnSpLocks/>
            <a:stCxn id="18" idx="2"/>
          </p:cNvCxnSpPr>
          <p:nvPr/>
        </p:nvCxnSpPr>
        <p:spPr>
          <a:xfrm flipH="1">
            <a:off x="3122612" y="2247565"/>
            <a:ext cx="533400" cy="352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13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820900"/>
            <a:ext cx="8839200" cy="5334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2800" b="0" i="0" dirty="0">
                <a:effectLst/>
              </a:rPr>
              <a:t>Testing Kabel </a:t>
            </a:r>
            <a:r>
              <a:rPr lang="en-US" sz="2800" b="0" i="0" dirty="0" err="1">
                <a:effectLst/>
              </a:rPr>
              <a:t>dengan</a:t>
            </a:r>
            <a:r>
              <a:rPr lang="en-US" sz="2800" b="0" i="0" dirty="0">
                <a:effectLst/>
              </a:rPr>
              <a:t> LAN Taster</a:t>
            </a:r>
            <a:endParaRPr lang="en-US" sz="2800" dirty="0"/>
          </a:p>
        </p:txBody>
      </p:sp>
      <p:pic>
        <p:nvPicPr>
          <p:cNvPr id="14" name="Picture 13">
            <a:extLst>
              <a:ext uri="{FF2B5EF4-FFF2-40B4-BE49-F238E27FC236}">
                <a16:creationId xmlns:a16="http://schemas.microsoft.com/office/drawing/2014/main" id="{AE24AA18-CF88-4EF8-926C-5DC94BE48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420225"/>
            <a:ext cx="2686050" cy="2686050"/>
          </a:xfrm>
          <a:prstGeom prst="rect">
            <a:avLst/>
          </a:prstGeom>
        </p:spPr>
      </p:pic>
      <p:sp>
        <p:nvSpPr>
          <p:cNvPr id="10" name="Title 4">
            <a:extLst>
              <a:ext uri="{FF2B5EF4-FFF2-40B4-BE49-F238E27FC236}">
                <a16:creationId xmlns:a16="http://schemas.microsoft.com/office/drawing/2014/main" id="{1021B4EB-1967-45A4-99AA-DD09FDC85840}"/>
              </a:ext>
            </a:extLst>
          </p:cNvPr>
          <p:cNvSpPr txBox="1">
            <a:spLocks/>
          </p:cNvSpPr>
          <p:nvPr/>
        </p:nvSpPr>
        <p:spPr>
          <a:xfrm>
            <a:off x="4265612" y="2420225"/>
            <a:ext cx="3733800" cy="375284"/>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800" b="0" i="0" dirty="0" err="1">
                <a:effectLst/>
              </a:rPr>
              <a:t>Susunan</a:t>
            </a:r>
            <a:r>
              <a:rPr lang="en-US" sz="1800" b="0" i="0" dirty="0">
                <a:effectLst/>
              </a:rPr>
              <a:t> </a:t>
            </a:r>
            <a:r>
              <a:rPr lang="en-US" sz="1800" b="0" i="0" dirty="0" err="1">
                <a:effectLst/>
              </a:rPr>
              <a:t>Lampu</a:t>
            </a:r>
            <a:r>
              <a:rPr lang="en-US" sz="1800" b="0" i="0" dirty="0">
                <a:effectLst/>
              </a:rPr>
              <a:t> Kabel Cross Over</a:t>
            </a:r>
          </a:p>
        </p:txBody>
      </p:sp>
      <p:sp>
        <p:nvSpPr>
          <p:cNvPr id="11" name="Title 4">
            <a:extLst>
              <a:ext uri="{FF2B5EF4-FFF2-40B4-BE49-F238E27FC236}">
                <a16:creationId xmlns:a16="http://schemas.microsoft.com/office/drawing/2014/main" id="{B75F1964-02F9-4057-9BC0-CBD6E098671F}"/>
              </a:ext>
            </a:extLst>
          </p:cNvPr>
          <p:cNvSpPr txBox="1">
            <a:spLocks/>
          </p:cNvSpPr>
          <p:nvPr/>
        </p:nvSpPr>
        <p:spPr>
          <a:xfrm>
            <a:off x="4418012" y="2895600"/>
            <a:ext cx="838200" cy="2555996"/>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r>
              <a:rPr lang="en-US" sz="1800" b="0" i="0" dirty="0">
                <a:effectLst/>
              </a:rPr>
              <a:t>1 – 3</a:t>
            </a:r>
          </a:p>
          <a:p>
            <a:pPr algn="just"/>
            <a:r>
              <a:rPr lang="en-US" sz="1800" dirty="0"/>
              <a:t>2 - 6</a:t>
            </a:r>
          </a:p>
          <a:p>
            <a:pPr algn="just"/>
            <a:r>
              <a:rPr lang="en-US" sz="1800" b="0" i="0" dirty="0">
                <a:effectLst/>
              </a:rPr>
              <a:t>3 - 1</a:t>
            </a:r>
          </a:p>
          <a:p>
            <a:pPr algn="just"/>
            <a:r>
              <a:rPr lang="en-US" sz="1800" dirty="0"/>
              <a:t>4 – 4</a:t>
            </a:r>
          </a:p>
          <a:p>
            <a:pPr algn="just"/>
            <a:r>
              <a:rPr lang="en-US" sz="1800" b="0" i="0" dirty="0">
                <a:effectLst/>
              </a:rPr>
              <a:t>5 – 5</a:t>
            </a:r>
          </a:p>
          <a:p>
            <a:pPr algn="just"/>
            <a:r>
              <a:rPr lang="en-US" sz="1800" dirty="0"/>
              <a:t>6 – 2</a:t>
            </a:r>
          </a:p>
          <a:p>
            <a:pPr algn="just"/>
            <a:r>
              <a:rPr lang="en-US" sz="1800" dirty="0"/>
              <a:t>7 – 7</a:t>
            </a:r>
          </a:p>
          <a:p>
            <a:pPr algn="just"/>
            <a:r>
              <a:rPr lang="en-US" sz="1800" b="0" i="0" dirty="0">
                <a:effectLst/>
              </a:rPr>
              <a:t>8</a:t>
            </a:r>
            <a:r>
              <a:rPr lang="en-US" sz="1800" dirty="0"/>
              <a:t>- 8</a:t>
            </a:r>
          </a:p>
          <a:p>
            <a:pPr algn="just"/>
            <a:endParaRPr lang="en-US" sz="1800" b="0" i="0" dirty="0">
              <a:effectLst/>
            </a:endParaRPr>
          </a:p>
        </p:txBody>
      </p:sp>
      <p:sp>
        <p:nvSpPr>
          <p:cNvPr id="13" name="Title 4">
            <a:extLst>
              <a:ext uri="{FF2B5EF4-FFF2-40B4-BE49-F238E27FC236}">
                <a16:creationId xmlns:a16="http://schemas.microsoft.com/office/drawing/2014/main" id="{AC4F1EE4-7573-4757-B385-D7AA2AA3DBD4}"/>
              </a:ext>
            </a:extLst>
          </p:cNvPr>
          <p:cNvSpPr txBox="1">
            <a:spLocks/>
          </p:cNvSpPr>
          <p:nvPr/>
        </p:nvSpPr>
        <p:spPr>
          <a:xfrm>
            <a:off x="760412" y="1872281"/>
            <a:ext cx="1066800" cy="375284"/>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600" b="0" i="0" dirty="0">
                <a:effectLst/>
              </a:rPr>
              <a:t>Straight</a:t>
            </a:r>
          </a:p>
        </p:txBody>
      </p:sp>
      <p:sp>
        <p:nvSpPr>
          <p:cNvPr id="18" name="Title 4">
            <a:extLst>
              <a:ext uri="{FF2B5EF4-FFF2-40B4-BE49-F238E27FC236}">
                <a16:creationId xmlns:a16="http://schemas.microsoft.com/office/drawing/2014/main" id="{A549455E-E0E0-4300-8015-0AA7F12A2BCC}"/>
              </a:ext>
            </a:extLst>
          </p:cNvPr>
          <p:cNvSpPr txBox="1">
            <a:spLocks/>
          </p:cNvSpPr>
          <p:nvPr/>
        </p:nvSpPr>
        <p:spPr>
          <a:xfrm>
            <a:off x="3122612" y="1872281"/>
            <a:ext cx="1295400" cy="375284"/>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US" sz="1600" b="0" i="0" dirty="0">
                <a:effectLst/>
              </a:rPr>
              <a:t>Cross Over</a:t>
            </a:r>
          </a:p>
        </p:txBody>
      </p:sp>
      <p:cxnSp>
        <p:nvCxnSpPr>
          <p:cNvPr id="3" name="Straight Arrow Connector 2">
            <a:extLst>
              <a:ext uri="{FF2B5EF4-FFF2-40B4-BE49-F238E27FC236}">
                <a16:creationId xmlns:a16="http://schemas.microsoft.com/office/drawing/2014/main" id="{4C0DA490-E923-4666-992F-7227DE06AF3B}"/>
              </a:ext>
            </a:extLst>
          </p:cNvPr>
          <p:cNvCxnSpPr>
            <a:cxnSpLocks/>
            <a:stCxn id="13" idx="2"/>
          </p:cNvCxnSpPr>
          <p:nvPr/>
        </p:nvCxnSpPr>
        <p:spPr>
          <a:xfrm>
            <a:off x="1293812" y="2247565"/>
            <a:ext cx="533400" cy="360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76A0F98-B193-445A-B726-B137AEE4A82B}"/>
              </a:ext>
            </a:extLst>
          </p:cNvPr>
          <p:cNvCxnSpPr>
            <a:cxnSpLocks/>
            <a:stCxn id="18" idx="2"/>
          </p:cNvCxnSpPr>
          <p:nvPr/>
        </p:nvCxnSpPr>
        <p:spPr>
          <a:xfrm flipH="1">
            <a:off x="3122612" y="2247565"/>
            <a:ext cx="647700" cy="352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99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Title and Content Layout with Chart</a:t>
            </a:r>
          </a:p>
        </p:txBody>
      </p:sp>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18218033"/>
              </p:ext>
            </p:extLst>
          </p:nvPr>
        </p:nvGraphicFramePr>
        <p:xfrm>
          <a:off x="1219200" y="1600200"/>
          <a:ext cx="9750425"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6" name="Content Placeholder 5"/>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97124831"/>
              </p:ext>
            </p:extLst>
          </p:nvPr>
        </p:nvGraphicFramePr>
        <p:xfrm>
          <a:off x="6094413" y="1600200"/>
          <a:ext cx="4875213" cy="2667000"/>
        </p:xfrm>
        <a:graphic>
          <a:graphicData uri="http://schemas.openxmlformats.org/drawingml/2006/table">
            <a:tbl>
              <a:tblPr firstRow="1" bandRow="1">
                <a:tableStyleId>{3B4B98B0-60AC-42C2-AFA5-B58CD77FA1E5}</a:tableStyleId>
              </a:tblPr>
              <a:tblGrid>
                <a:gridCol w="1625071">
                  <a:extLst>
                    <a:ext uri="{9D8B030D-6E8A-4147-A177-3AD203B41FA5}">
                      <a16:colId xmlns:a16="http://schemas.microsoft.com/office/drawing/2014/main" val="20000"/>
                    </a:ext>
                  </a:extLst>
                </a:gridCol>
                <a:gridCol w="1625071">
                  <a:extLst>
                    <a:ext uri="{9D8B030D-6E8A-4147-A177-3AD203B41FA5}">
                      <a16:colId xmlns:a16="http://schemas.microsoft.com/office/drawing/2014/main" val="20001"/>
                    </a:ext>
                  </a:extLst>
                </a:gridCol>
                <a:gridCol w="1625071">
                  <a:extLst>
                    <a:ext uri="{9D8B030D-6E8A-4147-A177-3AD203B41FA5}">
                      <a16:colId xmlns:a16="http://schemas.microsoft.com/office/drawing/2014/main" val="20002"/>
                    </a:ext>
                  </a:extLst>
                </a:gridCol>
              </a:tblGrid>
              <a:tr h="666750">
                <a:tc>
                  <a:txBody>
                    <a:bodyPr/>
                    <a:lstStyle/>
                    <a:p>
                      <a:r>
                        <a:rPr lang="en-US" dirty="0"/>
                        <a:t>Class</a:t>
                      </a:r>
                    </a:p>
                  </a:txBody>
                  <a:tcPr anchor="ctr"/>
                </a:tc>
                <a:tc>
                  <a:txBody>
                    <a:bodyPr/>
                    <a:lstStyle/>
                    <a:p>
                      <a:pPr algn="ctr"/>
                      <a:r>
                        <a:rPr lang="en-US" dirty="0"/>
                        <a:t>Group A</a:t>
                      </a:r>
                    </a:p>
                  </a:txBody>
                  <a:tcPr anchor="ctr"/>
                </a:tc>
                <a:tc>
                  <a:txBody>
                    <a:bodyPr/>
                    <a:lstStyle/>
                    <a:p>
                      <a:pPr algn="ctr"/>
                      <a:r>
                        <a:rPr lang="en-US" dirty="0"/>
                        <a:t>Group B</a:t>
                      </a:r>
                    </a:p>
                  </a:txBody>
                  <a:tcPr anchor="ctr"/>
                </a:tc>
                <a:extLst>
                  <a:ext uri="{0D108BD9-81ED-4DB2-BD59-A6C34878D82A}">
                    <a16:rowId xmlns:a16="http://schemas.microsoft.com/office/drawing/2014/main" val="10000"/>
                  </a:ext>
                </a:extLst>
              </a:tr>
              <a:tr h="666750">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666750">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666750">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Radial cycle shows the relationship between 3 tasks to a group"/>
          <p:cNvGraphicFramePr>
            <a:graphicFrameLocks noGrp="1"/>
          </p:cNvGraphicFramePr>
          <p:nvPr>
            <p:ph sz="half" idx="2"/>
            <p:extLst>
              <p:ext uri="{D42A27DB-BD31-4B8C-83A1-F6EECF244321}">
                <p14:modId xmlns:p14="http://schemas.microsoft.com/office/powerpoint/2010/main" val="4164069720"/>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11" name="Text Placeholder 10"/>
          <p:cNvSpPr>
            <a:spLocks noGrp="1"/>
          </p:cNvSpPr>
          <p:nvPr>
            <p:ph type="body" idx="1"/>
          </p:nvPr>
        </p:nvSpPr>
        <p:spPr/>
        <p:txBody>
          <a:bodyPr/>
          <a:lstStyle/>
          <a:p>
            <a:endParaRPr lang="en-US"/>
          </a:p>
        </p:txBody>
      </p:sp>
      <p:sp>
        <p:nvSpPr>
          <p:cNvPr id="12" name="Content Placeholder 11"/>
          <p:cNvSpPr>
            <a:spLocks noGrp="1"/>
          </p:cNvSpPr>
          <p:nvPr>
            <p:ph sz="half" idx="2"/>
          </p:nvPr>
        </p:nvSpPr>
        <p:spPr/>
        <p:txBody>
          <a:bodyPr/>
          <a:lstStyle/>
          <a:p>
            <a:endParaRPr lang="en-US"/>
          </a:p>
        </p:txBody>
      </p:sp>
      <p:sp>
        <p:nvSpPr>
          <p:cNvPr id="13" name="Text Placeholder 12"/>
          <p:cNvSpPr>
            <a:spLocks noGrp="1"/>
          </p:cNvSpPr>
          <p:nvPr>
            <p:ph type="body" sz="quarter" idx="3"/>
          </p:nvPr>
        </p:nvSpPr>
        <p:spPr/>
        <p:txBody>
          <a:bodyPr/>
          <a:lstStyle/>
          <a:p>
            <a:endParaRPr lang="en-US"/>
          </a:p>
        </p:txBody>
      </p:sp>
      <p:sp>
        <p:nvSpPr>
          <p:cNvPr id="14" name="Content Placeholder 13"/>
          <p:cNvSpPr>
            <a:spLocks noGrp="1"/>
          </p:cNvSpPr>
          <p:nvPr>
            <p:ph sz="quarter" idx="4"/>
          </p:nvPr>
        </p:nvSpPr>
        <p:spPr/>
        <p:txBody>
          <a:bodyPr/>
          <a:lstStyle/>
          <a:p>
            <a:endParaRPr lang="en-US"/>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3200400"/>
            <a:ext cx="9141619" cy="608885"/>
          </a:xfrm>
        </p:spPr>
        <p:txBody>
          <a:bodyPr>
            <a:noAutofit/>
          </a:bodyPr>
          <a:lstStyle/>
          <a:p>
            <a:r>
              <a:rPr lang="en-US" sz="3200" dirty="0" err="1"/>
              <a:t>Pengertian</a:t>
            </a:r>
            <a:r>
              <a:rPr lang="en-US" sz="3200" dirty="0"/>
              <a:t> </a:t>
            </a:r>
            <a:r>
              <a:rPr lang="en-US" sz="3200" dirty="0" err="1"/>
              <a:t>Topologi</a:t>
            </a:r>
            <a:r>
              <a:rPr lang="en-US" sz="3200" dirty="0"/>
              <a:t> </a:t>
            </a:r>
            <a:r>
              <a:rPr lang="en-US" sz="3200" dirty="0" err="1"/>
              <a:t>Jaringan</a:t>
            </a:r>
            <a:r>
              <a:rPr lang="en-US" sz="3200" dirty="0"/>
              <a:t> </a:t>
            </a:r>
            <a:r>
              <a:rPr lang="en-US" sz="3200" dirty="0" err="1"/>
              <a:t>Menurut</a:t>
            </a:r>
            <a:r>
              <a:rPr lang="en-US" sz="3200" dirty="0"/>
              <a:t> Para Ahli</a:t>
            </a:r>
          </a:p>
        </p:txBody>
      </p:sp>
      <p:sp>
        <p:nvSpPr>
          <p:cNvPr id="3" name="Title 4">
            <a:extLst>
              <a:ext uri="{FF2B5EF4-FFF2-40B4-BE49-F238E27FC236}">
                <a16:creationId xmlns:a16="http://schemas.microsoft.com/office/drawing/2014/main" id="{A6D935B8-8AE9-45BE-BF6F-3484CFE367AB}"/>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Tree>
    <p:extLst>
      <p:ext uri="{BB962C8B-B14F-4D97-AF65-F5344CB8AC3E}">
        <p14:creationId xmlns:p14="http://schemas.microsoft.com/office/powerpoint/2010/main" val="70279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6" name="Picture Placeholder 5"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normAutofit/>
          </a:bodyPr>
          <a:lstStyle/>
          <a:p>
            <a:endParaRPr lang="en-US" dirty="0"/>
          </a:p>
        </p:txBody>
      </p:sp>
    </p:spTree>
    <p:extLst>
      <p:ext uri="{BB962C8B-B14F-4D97-AF65-F5344CB8AC3E}">
        <p14:creationId xmlns:p14="http://schemas.microsoft.com/office/powerpoint/2010/main" val="15448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7" y="2057400"/>
            <a:ext cx="10514330" cy="2133600"/>
          </a:xfrm>
        </p:spPr>
        <p:txBody>
          <a:bodyPr>
            <a:noAutofit/>
          </a:bodyPr>
          <a:lstStyle/>
          <a:p>
            <a:pPr algn="just">
              <a:lnSpc>
                <a:spcPct val="150000"/>
              </a:lnSpc>
            </a:pPr>
            <a:r>
              <a:rPr lang="en-US" sz="2400" b="0" i="0" dirty="0" err="1">
                <a:effectLst/>
              </a:rPr>
              <a:t>Menurut</a:t>
            </a:r>
            <a:r>
              <a:rPr lang="en-US" sz="2400" b="0" i="0" dirty="0">
                <a:effectLst/>
              </a:rPr>
              <a:t> </a:t>
            </a:r>
            <a:r>
              <a:rPr lang="en-US" sz="2400" b="0" i="0" dirty="0" err="1">
                <a:effectLst/>
              </a:rPr>
              <a:t>Jafar</a:t>
            </a:r>
            <a:r>
              <a:rPr lang="en-US" sz="2400" b="0" i="0" dirty="0">
                <a:effectLst/>
              </a:rPr>
              <a:t> Noor </a:t>
            </a:r>
            <a:r>
              <a:rPr lang="en-US" sz="2400" b="0" i="0" dirty="0" err="1">
                <a:effectLst/>
              </a:rPr>
              <a:t>Yudianto</a:t>
            </a:r>
            <a:r>
              <a:rPr lang="en-US" sz="2400" b="0" i="0" dirty="0">
                <a:effectLst/>
              </a:rPr>
              <a:t> </a:t>
            </a:r>
            <a:r>
              <a:rPr lang="en-US" sz="2400" b="0" i="0" dirty="0" err="1">
                <a:effectLst/>
              </a:rPr>
              <a:t>pengertian</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a:t>
            </a:r>
            <a:r>
              <a:rPr lang="en-US" sz="2400" b="0" i="0" dirty="0" err="1">
                <a:effectLst/>
              </a:rPr>
              <a:t>adalah</a:t>
            </a:r>
            <a:r>
              <a:rPr lang="en-US" sz="2400" b="0" i="0" dirty="0">
                <a:effectLst/>
              </a:rPr>
              <a:t> </a:t>
            </a:r>
            <a:r>
              <a:rPr lang="en-US" sz="2400" b="0" i="0" dirty="0" err="1">
                <a:effectLst/>
              </a:rPr>
              <a:t>suatu</a:t>
            </a:r>
            <a:r>
              <a:rPr lang="en-US" sz="2400" b="0" i="0" dirty="0">
                <a:effectLst/>
              </a:rPr>
              <a:t> </a:t>
            </a:r>
            <a:r>
              <a:rPr lang="en-US" sz="2400" b="0" i="0" dirty="0" err="1">
                <a:effectLst/>
              </a:rPr>
              <a:t>sistem</a:t>
            </a:r>
            <a:r>
              <a:rPr lang="en-US" sz="2400" b="0" i="0" dirty="0">
                <a:effectLst/>
              </a:rPr>
              <a:t> yang </a:t>
            </a:r>
            <a:r>
              <a:rPr lang="en-US" sz="2400" b="0" i="0" dirty="0" err="1">
                <a:effectLst/>
              </a:rPr>
              <a:t>terdiri</a:t>
            </a:r>
            <a:r>
              <a:rPr lang="en-US" sz="2400" b="0" i="0" dirty="0">
                <a:effectLst/>
              </a:rPr>
              <a:t> </a:t>
            </a:r>
            <a:r>
              <a:rPr lang="en-US" sz="2400" b="0" i="0" dirty="0" err="1">
                <a:effectLst/>
              </a:rPr>
              <a:t>atas</a:t>
            </a:r>
            <a:r>
              <a:rPr lang="en-US" sz="2400" b="0" i="0" dirty="0">
                <a:effectLst/>
              </a:rPr>
              <a:t> </a:t>
            </a:r>
            <a:r>
              <a:rPr lang="en-US" sz="2400" b="0" i="0" dirty="0" err="1">
                <a:effectLst/>
              </a:rPr>
              <a:t>sebuah</a:t>
            </a:r>
            <a:r>
              <a:rPr lang="en-US" sz="2400" b="0" i="0" dirty="0">
                <a:effectLst/>
              </a:rPr>
              <a:t> </a:t>
            </a:r>
            <a:r>
              <a:rPr lang="en-US" sz="2400" b="0" i="0" dirty="0" err="1">
                <a:effectLst/>
              </a:rPr>
              <a:t>beberapa</a:t>
            </a:r>
            <a:r>
              <a:rPr lang="en-US" sz="2400" b="0" i="0" dirty="0">
                <a:effectLst/>
              </a:rPr>
              <a:t> </a:t>
            </a:r>
            <a:r>
              <a:rPr lang="en-US" sz="2400" b="0" i="0" dirty="0" err="1">
                <a:effectLst/>
              </a:rPr>
              <a:t>komputer</a:t>
            </a:r>
            <a:r>
              <a:rPr lang="en-US" sz="2400" b="0" i="0" dirty="0">
                <a:effectLst/>
              </a:rPr>
              <a:t> yang </a:t>
            </a:r>
            <a:r>
              <a:rPr lang="en-US" sz="2400" b="0" i="0" dirty="0" err="1">
                <a:effectLst/>
              </a:rPr>
              <a:t>didesain</a:t>
            </a:r>
            <a:r>
              <a:rPr lang="en-US" sz="2400" b="0" i="0" dirty="0">
                <a:effectLst/>
              </a:rPr>
              <a:t> </a:t>
            </a:r>
            <a:r>
              <a:rPr lang="en-US" sz="2400" b="0" i="0" dirty="0" err="1">
                <a:effectLst/>
              </a:rPr>
              <a:t>untuk</a:t>
            </a:r>
            <a:r>
              <a:rPr lang="en-US" sz="2400" b="0" i="0" dirty="0">
                <a:effectLst/>
              </a:rPr>
              <a:t> </a:t>
            </a:r>
            <a:r>
              <a:rPr lang="en-US" sz="2400" b="0" i="0" dirty="0" err="1">
                <a:effectLst/>
              </a:rPr>
              <a:t>bisa</a:t>
            </a:r>
            <a:r>
              <a:rPr lang="en-US" sz="2400" b="0" i="0" dirty="0">
                <a:effectLst/>
              </a:rPr>
              <a:t> </a:t>
            </a:r>
            <a:r>
              <a:rPr lang="en-US" sz="2400" b="0" i="0" dirty="0" err="1">
                <a:effectLst/>
              </a:rPr>
              <a:t>saling</a:t>
            </a:r>
            <a:r>
              <a:rPr lang="en-US" sz="2400" b="0" i="0" dirty="0">
                <a:effectLst/>
              </a:rPr>
              <a:t> </a:t>
            </a:r>
            <a:r>
              <a:rPr lang="en-US" sz="2400" b="0" i="0" dirty="0" err="1">
                <a:effectLst/>
              </a:rPr>
              <a:t>berbagi</a:t>
            </a:r>
            <a:r>
              <a:rPr lang="en-US" sz="2400" b="0" i="0" dirty="0">
                <a:effectLst/>
              </a:rPr>
              <a:t> </a:t>
            </a:r>
            <a:r>
              <a:rPr lang="en-US" sz="2400" b="0" i="0" dirty="0" err="1">
                <a:effectLst/>
              </a:rPr>
              <a:t>sumber</a:t>
            </a:r>
            <a:r>
              <a:rPr lang="en-US" sz="2400" b="0" i="0" dirty="0">
                <a:effectLst/>
              </a:rPr>
              <a:t> </a:t>
            </a:r>
            <a:r>
              <a:rPr lang="en-US" sz="2400" b="0" i="0" dirty="0" err="1">
                <a:effectLst/>
              </a:rPr>
              <a:t>daya</a:t>
            </a:r>
            <a:r>
              <a:rPr lang="en-US" sz="2400" b="0" i="0" dirty="0">
                <a:effectLst/>
              </a:rPr>
              <a:t> (printer, CPU), </a:t>
            </a:r>
            <a:r>
              <a:rPr lang="en-US" sz="2400" b="0" i="0" dirty="0" err="1">
                <a:effectLst/>
              </a:rPr>
              <a:t>berkomunikasi</a:t>
            </a:r>
            <a:r>
              <a:rPr lang="en-US" sz="2400" b="0" i="0" dirty="0">
                <a:effectLst/>
              </a:rPr>
              <a:t> (</a:t>
            </a:r>
            <a:r>
              <a:rPr lang="en-US" sz="2400" b="0" i="0" dirty="0" err="1">
                <a:effectLst/>
              </a:rPr>
              <a:t>surel</a:t>
            </a:r>
            <a:r>
              <a:rPr lang="en-US" sz="2400" b="0" i="0" dirty="0">
                <a:effectLst/>
              </a:rPr>
              <a:t>, </a:t>
            </a:r>
            <a:r>
              <a:rPr lang="en-US" sz="2400" b="0" i="0" dirty="0" err="1">
                <a:effectLst/>
              </a:rPr>
              <a:t>pesan</a:t>
            </a:r>
            <a:r>
              <a:rPr lang="en-US" sz="2400" b="0" i="0" dirty="0">
                <a:effectLst/>
              </a:rPr>
              <a:t> </a:t>
            </a:r>
            <a:r>
              <a:rPr lang="en-US" sz="2400" b="0" i="0" dirty="0" err="1">
                <a:effectLst/>
              </a:rPr>
              <a:t>instan</a:t>
            </a:r>
            <a:r>
              <a:rPr lang="en-US" sz="2400" b="0" i="0" dirty="0">
                <a:effectLst/>
              </a:rPr>
              <a:t>), dan </a:t>
            </a:r>
            <a:r>
              <a:rPr lang="en-US" sz="2400" b="0" i="0" dirty="0" err="1">
                <a:effectLst/>
              </a:rPr>
              <a:t>bisa</a:t>
            </a:r>
            <a:r>
              <a:rPr lang="en-US" sz="2400" b="0" i="0" dirty="0">
                <a:effectLst/>
              </a:rPr>
              <a:t> </a:t>
            </a:r>
            <a:r>
              <a:rPr lang="en-US" sz="2400" b="0" i="0" dirty="0" err="1">
                <a:effectLst/>
              </a:rPr>
              <a:t>mengakses</a:t>
            </a:r>
            <a:r>
              <a:rPr lang="en-US" sz="2400" b="0" i="0" dirty="0">
                <a:effectLst/>
              </a:rPr>
              <a:t> </a:t>
            </a:r>
            <a:r>
              <a:rPr lang="en-US" sz="2400" b="0" i="0" dirty="0" err="1">
                <a:effectLst/>
              </a:rPr>
              <a:t>informasi</a:t>
            </a:r>
            <a:r>
              <a:rPr lang="en-US" sz="2400" b="0" i="0" dirty="0">
                <a:effectLst/>
              </a:rPr>
              <a:t> (</a:t>
            </a:r>
            <a:r>
              <a:rPr lang="en-US" sz="2400" b="0" i="0" dirty="0" err="1">
                <a:effectLst/>
              </a:rPr>
              <a:t>peramban</a:t>
            </a:r>
            <a:r>
              <a:rPr lang="en-US" sz="2400" b="0" i="0" dirty="0">
                <a:effectLst/>
              </a:rPr>
              <a:t> web).</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12954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err="1">
                <a:effectLst/>
              </a:rPr>
              <a:t>Jafar</a:t>
            </a:r>
            <a:r>
              <a:rPr lang="en-US" sz="4000" b="0" i="0" dirty="0">
                <a:effectLst/>
              </a:rPr>
              <a:t> Noor </a:t>
            </a:r>
            <a:r>
              <a:rPr lang="en-US" sz="4000" b="0" i="0" dirty="0" err="1">
                <a:effectLst/>
              </a:rPr>
              <a:t>Yudianto</a:t>
            </a:r>
            <a:endParaRPr lang="en-US" sz="4000" b="0" i="0" dirty="0">
              <a:effectLst/>
            </a:endParaRPr>
          </a:p>
          <a:p>
            <a:pPr algn="just">
              <a:lnSpc>
                <a:spcPct val="150000"/>
              </a:lnSpc>
            </a:pPr>
            <a:endParaRPr lang="en-US" sz="4000" dirty="0"/>
          </a:p>
        </p:txBody>
      </p:sp>
    </p:spTree>
    <p:extLst>
      <p:ext uri="{BB962C8B-B14F-4D97-AF65-F5344CB8AC3E}">
        <p14:creationId xmlns:p14="http://schemas.microsoft.com/office/powerpoint/2010/main" val="360080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7" y="2133600"/>
            <a:ext cx="10514330" cy="3124200"/>
          </a:xfrm>
        </p:spPr>
        <p:txBody>
          <a:bodyPr>
            <a:noAutofit/>
          </a:bodyPr>
          <a:lstStyle/>
          <a:p>
            <a:pPr algn="just">
              <a:lnSpc>
                <a:spcPct val="150000"/>
              </a:lnSpc>
            </a:pPr>
            <a:r>
              <a:rPr lang="en-US" sz="2400" b="0" i="0" dirty="0" err="1">
                <a:effectLst/>
              </a:rPr>
              <a:t>Menurut</a:t>
            </a:r>
            <a:r>
              <a:rPr lang="en-US" sz="2400" b="0" i="0" dirty="0">
                <a:effectLst/>
              </a:rPr>
              <a:t> Umi </a:t>
            </a:r>
            <a:r>
              <a:rPr lang="en-US" sz="2400" b="0" i="0" dirty="0" err="1">
                <a:effectLst/>
              </a:rPr>
              <a:t>Proboyekti</a:t>
            </a:r>
            <a:r>
              <a:rPr lang="en-US" sz="2400" b="0" i="0" dirty="0">
                <a:effectLst/>
              </a:rPr>
              <a:t> </a:t>
            </a:r>
            <a:r>
              <a:rPr lang="en-US" sz="2400" b="0" i="0" dirty="0" err="1">
                <a:effectLst/>
              </a:rPr>
              <a:t>pengertian</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a:t>
            </a:r>
            <a:r>
              <a:rPr lang="en-US" sz="2400" b="0" i="0" dirty="0" err="1">
                <a:effectLst/>
              </a:rPr>
              <a:t>adalah</a:t>
            </a:r>
            <a:r>
              <a:rPr lang="en-US" sz="2400" b="0" i="0" dirty="0">
                <a:effectLst/>
              </a:rPr>
              <a:t> </a:t>
            </a:r>
            <a:r>
              <a:rPr lang="en-US" sz="2400" b="0" i="0" dirty="0" err="1">
                <a:effectLst/>
              </a:rPr>
              <a:t>suatu</a:t>
            </a:r>
            <a:r>
              <a:rPr lang="en-US" sz="2400" b="0" i="0" dirty="0">
                <a:effectLst/>
              </a:rPr>
              <a:t> </a:t>
            </a:r>
            <a:r>
              <a:rPr lang="en-US" sz="2400" b="0" i="0" dirty="0" err="1">
                <a:effectLst/>
              </a:rPr>
              <a:t>sekumpulan</a:t>
            </a:r>
            <a:r>
              <a:rPr lang="en-US" sz="2400" b="0" i="0" dirty="0">
                <a:effectLst/>
              </a:rPr>
              <a:t> </a:t>
            </a:r>
            <a:r>
              <a:rPr lang="en-US" sz="2400" b="0" i="0" dirty="0" err="1">
                <a:effectLst/>
              </a:rPr>
              <a:t>komputer</a:t>
            </a:r>
            <a:r>
              <a:rPr lang="en-US" sz="2400" b="0" i="0" dirty="0">
                <a:effectLst/>
              </a:rPr>
              <a:t> yang </a:t>
            </a:r>
            <a:r>
              <a:rPr lang="en-US" sz="2400" b="0" i="0" dirty="0" err="1">
                <a:effectLst/>
              </a:rPr>
              <a:t>terpisah-pisah</a:t>
            </a:r>
            <a:r>
              <a:rPr lang="en-US" sz="2400" b="0" i="0" dirty="0">
                <a:effectLst/>
              </a:rPr>
              <a:t> </a:t>
            </a:r>
            <a:r>
              <a:rPr lang="en-US" sz="2400" b="0" i="0" dirty="0" err="1">
                <a:effectLst/>
              </a:rPr>
              <a:t>akan</a:t>
            </a:r>
            <a:r>
              <a:rPr lang="en-US" sz="2400" b="0" i="0" dirty="0">
                <a:effectLst/>
              </a:rPr>
              <a:t> </a:t>
            </a:r>
            <a:r>
              <a:rPr lang="en-US" sz="2400" b="0" i="0" dirty="0" err="1">
                <a:effectLst/>
              </a:rPr>
              <a:t>tetapi</a:t>
            </a:r>
            <a:r>
              <a:rPr lang="en-US" sz="2400" b="0" i="0" dirty="0">
                <a:effectLst/>
              </a:rPr>
              <a:t> </a:t>
            </a:r>
            <a:r>
              <a:rPr lang="en-US" sz="2400" b="0" i="0" dirty="0" err="1">
                <a:effectLst/>
              </a:rPr>
              <a:t>saling</a:t>
            </a:r>
            <a:r>
              <a:rPr lang="en-US" sz="2400" b="0" i="0" dirty="0">
                <a:effectLst/>
              </a:rPr>
              <a:t> </a:t>
            </a:r>
            <a:r>
              <a:rPr lang="en-US" sz="2400" b="0" i="0" dirty="0" err="1">
                <a:effectLst/>
              </a:rPr>
              <a:t>berhubungan</a:t>
            </a:r>
            <a:r>
              <a:rPr lang="en-US" sz="2400" b="0" i="0" dirty="0">
                <a:effectLst/>
              </a:rPr>
              <a:t> </a:t>
            </a:r>
            <a:r>
              <a:rPr lang="en-US" sz="2400" b="0" i="0" dirty="0" err="1">
                <a:effectLst/>
              </a:rPr>
              <a:t>dalam</a:t>
            </a:r>
            <a:r>
              <a:rPr lang="en-US" sz="2400" b="0" i="0" dirty="0">
                <a:effectLst/>
              </a:rPr>
              <a:t> </a:t>
            </a:r>
            <a:r>
              <a:rPr lang="en-US" sz="2400" b="0" i="0" dirty="0" err="1">
                <a:effectLst/>
              </a:rPr>
              <a:t>melakukan</a:t>
            </a:r>
            <a:r>
              <a:rPr lang="en-US" sz="2400" b="0" i="0" dirty="0">
                <a:effectLst/>
              </a:rPr>
              <a:t> </a:t>
            </a:r>
            <a:r>
              <a:rPr lang="en-US" sz="2400" b="0" i="0" dirty="0" err="1">
                <a:effectLst/>
              </a:rPr>
              <a:t>tugasnya</a:t>
            </a:r>
            <a:r>
              <a:rPr lang="en-US" sz="2400" b="0" i="0" dirty="0">
                <a:effectLst/>
              </a:rPr>
              <a:t>. </a:t>
            </a:r>
            <a:r>
              <a:rPr lang="en-US" sz="2400" b="0" i="0" dirty="0" err="1">
                <a:effectLst/>
              </a:rPr>
              <a:t>Contoh</a:t>
            </a:r>
            <a:r>
              <a:rPr lang="en-US" sz="2400" b="0" i="0" dirty="0">
                <a:effectLst/>
              </a:rPr>
              <a:t>, </a:t>
            </a:r>
            <a:r>
              <a:rPr lang="en-US" sz="2400" b="0" i="0" dirty="0" err="1">
                <a:effectLst/>
              </a:rPr>
              <a:t>dua</a:t>
            </a:r>
            <a:r>
              <a:rPr lang="en-US" sz="2400" b="0" i="0" dirty="0">
                <a:effectLst/>
              </a:rPr>
              <a:t> </a:t>
            </a:r>
            <a:r>
              <a:rPr lang="en-US" sz="2400" b="0" i="0" dirty="0" err="1">
                <a:effectLst/>
              </a:rPr>
              <a:t>buah</a:t>
            </a:r>
            <a:r>
              <a:rPr lang="en-US" sz="2400" b="0" i="0" dirty="0">
                <a:effectLst/>
              </a:rPr>
              <a:t> </a:t>
            </a:r>
            <a:r>
              <a:rPr lang="en-US" sz="2400" b="0" i="0" dirty="0" err="1">
                <a:effectLst/>
              </a:rPr>
              <a:t>komputer</a:t>
            </a:r>
            <a:r>
              <a:rPr lang="en-US" sz="2400" b="0" i="0" dirty="0">
                <a:effectLst/>
              </a:rPr>
              <a:t> </a:t>
            </a:r>
            <a:r>
              <a:rPr lang="en-US" sz="2400" b="0" i="0" dirty="0" err="1">
                <a:effectLst/>
              </a:rPr>
              <a:t>dapat</a:t>
            </a:r>
            <a:r>
              <a:rPr lang="en-US" sz="2400" b="0" i="0" dirty="0">
                <a:effectLst/>
              </a:rPr>
              <a:t> </a:t>
            </a:r>
            <a:r>
              <a:rPr lang="en-US" sz="2400" b="0" i="0" dirty="0" err="1">
                <a:effectLst/>
              </a:rPr>
              <a:t>dikatakan</a:t>
            </a:r>
            <a:r>
              <a:rPr lang="en-US" sz="2400" b="0" i="0" dirty="0">
                <a:effectLst/>
              </a:rPr>
              <a:t> </a:t>
            </a:r>
            <a:r>
              <a:rPr lang="en-US" sz="2400" b="0" i="0" dirty="0" err="1">
                <a:effectLst/>
              </a:rPr>
              <a:t>terhubung</a:t>
            </a:r>
            <a:r>
              <a:rPr lang="en-US" sz="2400" b="0" i="0" dirty="0">
                <a:effectLst/>
              </a:rPr>
              <a:t> </a:t>
            </a:r>
            <a:r>
              <a:rPr lang="en-US" sz="2400" b="0" i="0" dirty="0" err="1">
                <a:effectLst/>
              </a:rPr>
              <a:t>jika</a:t>
            </a:r>
            <a:r>
              <a:rPr lang="en-US" sz="2400" b="0" i="0" dirty="0">
                <a:effectLst/>
              </a:rPr>
              <a:t> </a:t>
            </a:r>
            <a:r>
              <a:rPr lang="en-US" sz="2400" b="0" i="0" dirty="0" err="1">
                <a:effectLst/>
              </a:rPr>
              <a:t>keduanya</a:t>
            </a:r>
            <a:r>
              <a:rPr lang="en-US" sz="2400" b="0" i="0" dirty="0">
                <a:effectLst/>
              </a:rPr>
              <a:t> </a:t>
            </a:r>
            <a:r>
              <a:rPr lang="en-US" sz="2400" b="0" i="0" dirty="0" err="1">
                <a:effectLst/>
              </a:rPr>
              <a:t>bisa</a:t>
            </a:r>
            <a:r>
              <a:rPr lang="en-US" sz="2400" b="0" i="0" dirty="0">
                <a:effectLst/>
              </a:rPr>
              <a:t> </a:t>
            </a:r>
            <a:r>
              <a:rPr lang="en-US" sz="2400" b="0" i="0" dirty="0" err="1">
                <a:effectLst/>
              </a:rPr>
              <a:t>saling</a:t>
            </a:r>
            <a:r>
              <a:rPr lang="en-US" sz="2400" b="0" i="0" dirty="0">
                <a:effectLst/>
              </a:rPr>
              <a:t> </a:t>
            </a:r>
            <a:r>
              <a:rPr lang="en-US" sz="2400" b="0" i="0" dirty="0" err="1">
                <a:effectLst/>
              </a:rPr>
              <a:t>bertukar</a:t>
            </a:r>
            <a:r>
              <a:rPr lang="en-US" sz="2400" b="0" i="0" dirty="0">
                <a:effectLst/>
              </a:rPr>
              <a:t> </a:t>
            </a:r>
            <a:r>
              <a:rPr lang="en-US" sz="2400" b="0" i="0" dirty="0" err="1">
                <a:effectLst/>
              </a:rPr>
              <a:t>informasi</a:t>
            </a:r>
            <a:r>
              <a:rPr lang="en-US" sz="2400" b="0" i="0" dirty="0">
                <a:effectLst/>
              </a:rPr>
              <a:t>. </a:t>
            </a:r>
            <a:r>
              <a:rPr lang="en-US" sz="2400" b="0" i="0" dirty="0" err="1">
                <a:effectLst/>
              </a:rPr>
              <a:t>Bentuk</a:t>
            </a:r>
            <a:r>
              <a:rPr lang="en-US" sz="2400" b="0" i="0" dirty="0">
                <a:effectLst/>
              </a:rPr>
              <a:t> </a:t>
            </a:r>
            <a:r>
              <a:rPr lang="en-US" sz="2400" b="0" i="0" dirty="0" err="1">
                <a:effectLst/>
              </a:rPr>
              <a:t>koneksi</a:t>
            </a:r>
            <a:r>
              <a:rPr lang="en-US" sz="2400" b="0" i="0" dirty="0">
                <a:effectLst/>
              </a:rPr>
              <a:t> </a:t>
            </a:r>
            <a:r>
              <a:rPr lang="en-US" sz="2400" b="0" i="0" dirty="0" err="1">
                <a:effectLst/>
              </a:rPr>
              <a:t>tersebut</a:t>
            </a:r>
            <a:r>
              <a:rPr lang="en-US" sz="2400" b="0" i="0" dirty="0">
                <a:effectLst/>
              </a:rPr>
              <a:t> </a:t>
            </a:r>
            <a:r>
              <a:rPr lang="en-US" sz="2400" b="0" i="0" dirty="0" err="1">
                <a:effectLst/>
              </a:rPr>
              <a:t>bisa</a:t>
            </a:r>
            <a:r>
              <a:rPr lang="en-US" sz="2400" b="0" i="0" dirty="0">
                <a:effectLst/>
              </a:rPr>
              <a:t> </a:t>
            </a:r>
            <a:r>
              <a:rPr lang="en-US" sz="2400" b="0" i="0" dirty="0" err="1">
                <a:effectLst/>
              </a:rPr>
              <a:t>melalui</a:t>
            </a:r>
            <a:r>
              <a:rPr lang="en-US" sz="2400" b="0" i="0" dirty="0">
                <a:effectLst/>
              </a:rPr>
              <a:t>: </a:t>
            </a:r>
            <a:r>
              <a:rPr lang="en-US" sz="2400" b="0" i="0" dirty="0" err="1">
                <a:effectLst/>
              </a:rPr>
              <a:t>kawat</a:t>
            </a:r>
            <a:r>
              <a:rPr lang="en-US" sz="2400" b="0" i="0" dirty="0">
                <a:effectLst/>
              </a:rPr>
              <a:t> </a:t>
            </a:r>
            <a:r>
              <a:rPr lang="en-US" sz="2400" b="0" i="0" dirty="0" err="1">
                <a:effectLst/>
              </a:rPr>
              <a:t>tembaga</a:t>
            </a:r>
            <a:r>
              <a:rPr lang="en-US" sz="2400" b="0" i="0" dirty="0">
                <a:effectLst/>
              </a:rPr>
              <a:t>, fiber </a:t>
            </a:r>
            <a:r>
              <a:rPr lang="en-US" sz="2400" b="0" i="0" dirty="0" err="1">
                <a:effectLst/>
              </a:rPr>
              <a:t>optik</a:t>
            </a:r>
            <a:r>
              <a:rPr lang="en-US" sz="2400" b="0" i="0" dirty="0">
                <a:effectLst/>
              </a:rPr>
              <a:t>, </a:t>
            </a:r>
            <a:r>
              <a:rPr lang="en-US" sz="2400" b="0" i="0" dirty="0" err="1">
                <a:effectLst/>
              </a:rPr>
              <a:t>gelombang</a:t>
            </a:r>
            <a:r>
              <a:rPr lang="en-US" sz="2400" b="0" i="0" dirty="0">
                <a:effectLst/>
              </a:rPr>
              <a:t> </a:t>
            </a:r>
            <a:r>
              <a:rPr lang="en-US" sz="2400" b="0" i="0" dirty="0" err="1">
                <a:effectLst/>
              </a:rPr>
              <a:t>mikro</a:t>
            </a:r>
            <a:r>
              <a:rPr lang="en-US" sz="2400" b="0" i="0" dirty="0">
                <a:effectLst/>
              </a:rPr>
              <a:t>, </a:t>
            </a:r>
            <a:r>
              <a:rPr lang="en-US" sz="2400" b="0" i="0" dirty="0" err="1">
                <a:effectLst/>
              </a:rPr>
              <a:t>satelit</a:t>
            </a:r>
            <a:r>
              <a:rPr lang="en-US" sz="2400" b="0" i="0" dirty="0">
                <a:effectLst/>
              </a:rPr>
              <a:t> </a:t>
            </a:r>
            <a:r>
              <a:rPr lang="en-US" sz="2400" b="0" i="0" dirty="0" err="1">
                <a:effectLst/>
              </a:rPr>
              <a:t>komunikasi</a:t>
            </a:r>
            <a:r>
              <a:rPr lang="en-US" sz="2400" b="0" i="0" dirty="0">
                <a:effectLst/>
              </a:rPr>
              <a:t>.</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a:effectLst/>
              </a:rPr>
              <a:t>Umi </a:t>
            </a:r>
            <a:r>
              <a:rPr lang="en-US" sz="4000" b="0" i="0" dirty="0" err="1">
                <a:effectLst/>
              </a:rPr>
              <a:t>Proboyekti</a:t>
            </a:r>
            <a:endParaRPr lang="en-US" sz="4000" dirty="0"/>
          </a:p>
        </p:txBody>
      </p:sp>
    </p:spTree>
    <p:extLst>
      <p:ext uri="{BB962C8B-B14F-4D97-AF65-F5344CB8AC3E}">
        <p14:creationId xmlns:p14="http://schemas.microsoft.com/office/powerpoint/2010/main" val="84441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7247" y="1828800"/>
            <a:ext cx="10514330" cy="1828800"/>
          </a:xfrm>
        </p:spPr>
        <p:txBody>
          <a:bodyPr>
            <a:noAutofit/>
          </a:bodyPr>
          <a:lstStyle/>
          <a:p>
            <a:pPr algn="just">
              <a:lnSpc>
                <a:spcPct val="150000"/>
              </a:lnSpc>
            </a:pPr>
            <a:r>
              <a:rPr lang="en-US" sz="2400" b="0" i="0" dirty="0" err="1">
                <a:effectLst/>
              </a:rPr>
              <a:t>Menurut</a:t>
            </a:r>
            <a:r>
              <a:rPr lang="en-US" sz="2400" b="0" i="0" dirty="0">
                <a:effectLst/>
              </a:rPr>
              <a:t> Abdul </a:t>
            </a:r>
            <a:r>
              <a:rPr lang="en-US" sz="2400" b="0" i="0" dirty="0" err="1">
                <a:effectLst/>
              </a:rPr>
              <a:t>Kadil</a:t>
            </a:r>
            <a:r>
              <a:rPr lang="en-US" sz="2400" b="0" i="0" dirty="0">
                <a:effectLst/>
              </a:rPr>
              <a:t> </a:t>
            </a:r>
            <a:r>
              <a:rPr lang="en-US" sz="2400" b="0" i="0" dirty="0" err="1">
                <a:effectLst/>
              </a:rPr>
              <a:t>pengertian</a:t>
            </a:r>
            <a:r>
              <a:rPr lang="en-US" sz="2400" b="0" i="0" dirty="0">
                <a:effectLst/>
              </a:rPr>
              <a:t> </a:t>
            </a:r>
            <a:r>
              <a:rPr lang="en-US" sz="2400" b="0" i="0" dirty="0" err="1">
                <a:effectLst/>
              </a:rPr>
              <a:t>topologi</a:t>
            </a:r>
            <a:r>
              <a:rPr lang="en-US" sz="2400" b="0" i="0" dirty="0">
                <a:effectLst/>
              </a:rPr>
              <a:t> </a:t>
            </a:r>
            <a:r>
              <a:rPr lang="en-US" sz="2400" b="0" i="0" dirty="0" err="1">
                <a:effectLst/>
              </a:rPr>
              <a:t>jaringan</a:t>
            </a:r>
            <a:r>
              <a:rPr lang="en-US" sz="2400" b="0" i="0" dirty="0">
                <a:effectLst/>
              </a:rPr>
              <a:t> </a:t>
            </a:r>
            <a:r>
              <a:rPr lang="en-US" sz="2400" b="0" i="0" dirty="0" err="1">
                <a:effectLst/>
              </a:rPr>
              <a:t>adalah</a:t>
            </a:r>
            <a:r>
              <a:rPr lang="en-US" sz="2400" b="0" i="0" dirty="0">
                <a:effectLst/>
              </a:rPr>
              <a:t> </a:t>
            </a:r>
            <a:r>
              <a:rPr lang="en-US" sz="2400" b="0" i="0" dirty="0" err="1">
                <a:effectLst/>
              </a:rPr>
              <a:t>suatu</a:t>
            </a:r>
            <a:r>
              <a:rPr lang="en-US" sz="2400" b="0" i="0" dirty="0">
                <a:effectLst/>
              </a:rPr>
              <a:t> </a:t>
            </a:r>
            <a:r>
              <a:rPr lang="en-US" sz="2400" b="0" i="0" dirty="0" err="1">
                <a:effectLst/>
              </a:rPr>
              <a:t>hubungan</a:t>
            </a:r>
            <a:r>
              <a:rPr lang="en-US" sz="2400" b="0" i="0" dirty="0">
                <a:effectLst/>
              </a:rPr>
              <a:t> </a:t>
            </a:r>
            <a:r>
              <a:rPr lang="en-US" sz="2400" b="0" i="0" dirty="0" err="1">
                <a:effectLst/>
              </a:rPr>
              <a:t>dua</a:t>
            </a:r>
            <a:r>
              <a:rPr lang="en-US" sz="2400" b="0" i="0" dirty="0">
                <a:effectLst/>
              </a:rPr>
              <a:t> </a:t>
            </a:r>
            <a:r>
              <a:rPr lang="en-US" sz="2400" b="0" i="0" dirty="0" err="1">
                <a:effectLst/>
              </a:rPr>
              <a:t>buah</a:t>
            </a:r>
            <a:r>
              <a:rPr lang="en-US" sz="2400" b="0" i="0" dirty="0">
                <a:effectLst/>
              </a:rPr>
              <a:t> </a:t>
            </a:r>
            <a:r>
              <a:rPr lang="en-US" sz="2400" b="0" i="0" dirty="0" err="1">
                <a:effectLst/>
              </a:rPr>
              <a:t>simpul</a:t>
            </a:r>
            <a:r>
              <a:rPr lang="en-US" sz="2400" b="0" i="0" dirty="0">
                <a:effectLst/>
              </a:rPr>
              <a:t> (</a:t>
            </a:r>
            <a:r>
              <a:rPr lang="en-US" sz="2400" b="0" i="0" dirty="0" err="1">
                <a:effectLst/>
              </a:rPr>
              <a:t>umumnya</a:t>
            </a:r>
            <a:r>
              <a:rPr lang="en-US" sz="2400" b="0" i="0" dirty="0">
                <a:effectLst/>
              </a:rPr>
              <a:t> </a:t>
            </a:r>
            <a:r>
              <a:rPr lang="en-US" sz="2400" b="0" i="0" dirty="0" err="1">
                <a:effectLst/>
              </a:rPr>
              <a:t>berupa</a:t>
            </a:r>
            <a:r>
              <a:rPr lang="en-US" sz="2400" b="0" i="0" dirty="0">
                <a:effectLst/>
              </a:rPr>
              <a:t> </a:t>
            </a:r>
            <a:r>
              <a:rPr lang="en-US" sz="2400" b="0" i="0" dirty="0" err="1">
                <a:effectLst/>
              </a:rPr>
              <a:t>komputer</a:t>
            </a:r>
            <a:r>
              <a:rPr lang="en-US" sz="2400" b="0" i="0" dirty="0">
                <a:effectLst/>
              </a:rPr>
              <a:t>) </a:t>
            </a:r>
            <a:r>
              <a:rPr lang="en-US" sz="2400" b="0" i="0" dirty="0" err="1">
                <a:effectLst/>
              </a:rPr>
              <a:t>atau</a:t>
            </a:r>
            <a:r>
              <a:rPr lang="en-US" sz="2400" b="0" i="0" dirty="0">
                <a:effectLst/>
              </a:rPr>
              <a:t> </a:t>
            </a:r>
            <a:r>
              <a:rPr lang="en-US" sz="2400" b="0" i="0" dirty="0" err="1">
                <a:effectLst/>
              </a:rPr>
              <a:t>lebih</a:t>
            </a:r>
            <a:r>
              <a:rPr lang="en-US" sz="2400" b="0" i="0" dirty="0">
                <a:effectLst/>
              </a:rPr>
              <a:t> yang </a:t>
            </a:r>
            <a:r>
              <a:rPr lang="en-US" sz="2400" b="0" i="0" dirty="0" err="1">
                <a:effectLst/>
              </a:rPr>
              <a:t>tujuan</a:t>
            </a:r>
            <a:r>
              <a:rPr lang="en-US" sz="2400" b="0" i="0" dirty="0">
                <a:effectLst/>
              </a:rPr>
              <a:t> </a:t>
            </a:r>
            <a:r>
              <a:rPr lang="en-US" sz="2400" b="0" i="0" dirty="0" err="1">
                <a:effectLst/>
              </a:rPr>
              <a:t>utamanya</a:t>
            </a:r>
            <a:r>
              <a:rPr lang="en-US" sz="2400" b="0" i="0" dirty="0">
                <a:effectLst/>
              </a:rPr>
              <a:t> </a:t>
            </a:r>
            <a:r>
              <a:rPr lang="en-US" sz="2400" b="0" i="0" dirty="0" err="1">
                <a:effectLst/>
              </a:rPr>
              <a:t>yaitu</a:t>
            </a:r>
            <a:r>
              <a:rPr lang="en-US" sz="2400" b="0" i="0" dirty="0">
                <a:effectLst/>
              </a:rPr>
              <a:t> </a:t>
            </a:r>
            <a:r>
              <a:rPr lang="en-US" sz="2400" b="0" i="0" dirty="0" err="1">
                <a:effectLst/>
              </a:rPr>
              <a:t>untuk</a:t>
            </a:r>
            <a:r>
              <a:rPr lang="en-US" sz="2400" b="0" i="0" dirty="0">
                <a:effectLst/>
              </a:rPr>
              <a:t> </a:t>
            </a:r>
            <a:r>
              <a:rPr lang="en-US" sz="2400" b="0" i="0" dirty="0" err="1">
                <a:effectLst/>
              </a:rPr>
              <a:t>melakukan</a:t>
            </a:r>
            <a:r>
              <a:rPr lang="en-US" sz="2400" b="0" i="0" dirty="0">
                <a:effectLst/>
              </a:rPr>
              <a:t> </a:t>
            </a:r>
            <a:r>
              <a:rPr lang="en-US" sz="2400" b="0" i="0" dirty="0" err="1">
                <a:effectLst/>
              </a:rPr>
              <a:t>pertukaran</a:t>
            </a:r>
            <a:r>
              <a:rPr lang="en-US" sz="2400" b="0" i="0" dirty="0">
                <a:effectLst/>
              </a:rPr>
              <a:t> data.</a:t>
            </a:r>
            <a:endParaRPr lang="en-US" sz="2400" dirty="0"/>
          </a:p>
        </p:txBody>
      </p:sp>
      <p:sp>
        <p:nvSpPr>
          <p:cNvPr id="7" name="Title 4">
            <a:extLst>
              <a:ext uri="{FF2B5EF4-FFF2-40B4-BE49-F238E27FC236}">
                <a16:creationId xmlns:a16="http://schemas.microsoft.com/office/drawing/2014/main" id="{E765FCCF-A4E5-4AE1-8AA5-25A6D2FD11F5}"/>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
        <p:nvSpPr>
          <p:cNvPr id="4" name="Title 4">
            <a:extLst>
              <a:ext uri="{FF2B5EF4-FFF2-40B4-BE49-F238E27FC236}">
                <a16:creationId xmlns:a16="http://schemas.microsoft.com/office/drawing/2014/main" id="{67C78E6C-EFC5-48C8-9422-83870C02468A}"/>
              </a:ext>
            </a:extLst>
          </p:cNvPr>
          <p:cNvSpPr txBox="1">
            <a:spLocks/>
          </p:cNvSpPr>
          <p:nvPr/>
        </p:nvSpPr>
        <p:spPr>
          <a:xfrm>
            <a:off x="1293812" y="457200"/>
            <a:ext cx="5030152" cy="990600"/>
          </a:xfrm>
          <a:prstGeom prst="rect">
            <a:avLst/>
          </a:prstGeom>
        </p:spPr>
        <p:txBody>
          <a:bodyPr vert="horz" lIns="121899" tIns="60949" rIns="121899" bIns="60949" rtlCol="0" anchor="b">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just">
              <a:lnSpc>
                <a:spcPct val="150000"/>
              </a:lnSpc>
            </a:pPr>
            <a:r>
              <a:rPr lang="en-US" sz="4000" b="0" i="0" dirty="0">
                <a:effectLst/>
              </a:rPr>
              <a:t>Abdul </a:t>
            </a:r>
            <a:r>
              <a:rPr lang="en-US" sz="4000" b="0" i="0" dirty="0" err="1">
                <a:effectLst/>
              </a:rPr>
              <a:t>Kadil</a:t>
            </a:r>
            <a:endParaRPr lang="en-US" sz="4000" dirty="0"/>
          </a:p>
        </p:txBody>
      </p:sp>
    </p:spTree>
    <p:extLst>
      <p:ext uri="{BB962C8B-B14F-4D97-AF65-F5344CB8AC3E}">
        <p14:creationId xmlns:p14="http://schemas.microsoft.com/office/powerpoint/2010/main" val="416679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3200400"/>
            <a:ext cx="9372600" cy="608885"/>
          </a:xfrm>
        </p:spPr>
        <p:txBody>
          <a:bodyPr>
            <a:noAutofit/>
          </a:bodyPr>
          <a:lstStyle/>
          <a:p>
            <a:r>
              <a:rPr lang="en-US" sz="3200" dirty="0" err="1"/>
              <a:t>Macam-macam</a:t>
            </a:r>
            <a:r>
              <a:rPr lang="en-US" sz="3200" dirty="0"/>
              <a:t> </a:t>
            </a:r>
            <a:r>
              <a:rPr lang="en-US" sz="3200" dirty="0" err="1"/>
              <a:t>Topologi</a:t>
            </a:r>
            <a:r>
              <a:rPr lang="en-US" sz="3200" dirty="0"/>
              <a:t> yang </a:t>
            </a:r>
            <a:r>
              <a:rPr lang="en-US" sz="3200" dirty="0" err="1"/>
              <a:t>perlu</a:t>
            </a:r>
            <a:r>
              <a:rPr lang="en-US" sz="3200" dirty="0"/>
              <a:t> kalian </a:t>
            </a:r>
            <a:r>
              <a:rPr lang="en-US" sz="3200" dirty="0" err="1"/>
              <a:t>ketahui</a:t>
            </a:r>
            <a:r>
              <a:rPr lang="en-US" sz="3200" dirty="0"/>
              <a:t>!</a:t>
            </a:r>
          </a:p>
        </p:txBody>
      </p:sp>
      <p:sp>
        <p:nvSpPr>
          <p:cNvPr id="3" name="Title 4">
            <a:extLst>
              <a:ext uri="{FF2B5EF4-FFF2-40B4-BE49-F238E27FC236}">
                <a16:creationId xmlns:a16="http://schemas.microsoft.com/office/drawing/2014/main" id="{A6D935B8-8AE9-45BE-BF6F-3484CFE367AB}"/>
              </a:ext>
            </a:extLst>
          </p:cNvPr>
          <p:cNvSpPr txBox="1">
            <a:spLocks/>
          </p:cNvSpPr>
          <p:nvPr/>
        </p:nvSpPr>
        <p:spPr>
          <a:xfrm>
            <a:off x="150812" y="6172200"/>
            <a:ext cx="9751060" cy="533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t>Kelas XI TKJ SMK Bina </a:t>
            </a:r>
            <a:r>
              <a:rPr lang="en-US" sz="1800" dirty="0" err="1"/>
              <a:t>Prestasi</a:t>
            </a:r>
            <a:r>
              <a:rPr lang="en-US" sz="1800" dirty="0"/>
              <a:t> AMI Balikpapan</a:t>
            </a:r>
          </a:p>
        </p:txBody>
      </p:sp>
    </p:spTree>
    <p:extLst>
      <p:ext uri="{BB962C8B-B14F-4D97-AF65-F5344CB8AC3E}">
        <p14:creationId xmlns:p14="http://schemas.microsoft.com/office/powerpoint/2010/main" val="181715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180</TotalTime>
  <Words>1512</Words>
  <Application>Microsoft Office PowerPoint</Application>
  <PresentationFormat>Custom</PresentationFormat>
  <Paragraphs>219</Paragraphs>
  <Slides>53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Constantia</vt:lpstr>
      <vt:lpstr>Cooking 16x9</vt:lpstr>
      <vt:lpstr>Pertemuan 1</vt:lpstr>
      <vt:lpstr>Outline</vt:lpstr>
      <vt:lpstr>Definisi Menurut Bahasa</vt:lpstr>
      <vt:lpstr>Metode atau cara yang digunakan agar dapat menghubungkan satu komputer dengan komputer lainnya. Struktur atau jaringan yang digunakan untuk menghubungkan satu komputer dengan komputer lainnya bisa dengan menggunakan kabel ataupun tanpa kabel (nirkabel).</vt:lpstr>
      <vt:lpstr>Pengertian Topologi Jaringan Menurut Para Ahli</vt:lpstr>
      <vt:lpstr>Menurut Jafar Noor Yudianto pengertian topologi jaringan adalah suatu sistem yang terdiri atas sebuah beberapa komputer yang didesain untuk bisa saling berbagi sumber daya (printer, CPU), berkomunikasi (surel, pesan instan), dan bisa mengakses informasi (peramban web).</vt:lpstr>
      <vt:lpstr>Menurut Umi Proboyekti pengertian topologi jaringan adalah suatu sekumpulan komputer yang terpisah-pisah akan tetapi saling berhubungan dalam melakukan tugasnya. Contoh, dua buah komputer dapat dikatakan terhubung jika keduanya bisa saling bertukar informasi. Bentuk koneksi tersebut bisa melalui: kawat tembaga, fiber optik, gelombang mikro, satelit komunikasi.</vt:lpstr>
      <vt:lpstr>Menurut Abdul Kadil pengertian topologi jaringan adalah suatu hubungan dua buah simpul (umumnya berupa komputer) atau lebih yang tujuan utamanya yaitu untuk melakukan pertukaran data.</vt:lpstr>
      <vt:lpstr>Macam-macam Topologi yang perlu kalian ketahui!</vt:lpstr>
      <vt:lpstr>Topologi ring atau sering disebut dengan topologi cincin merupakan suatu topologi jaringan yang dipakai untuk menghubungkan sebuah komputer dengan komputer lainnya dalam sebuah rangkaian yang berbentuk melingkar seperti cincin. Jenis topologi jaringan ini umumnya hanya menggunakan LAN card agar masing-masing komputer terkoneksi.</vt:lpstr>
      <vt:lpstr>Jenis topologi ini paling banyak digunakan di lingkungan perkantoran atau perusahaan. Secara umum, topologi ring memiliki karakteristik khusus, yaitu menggunakan kabel tipe UTP dan Patch Cable yang membentuk jaringan seperti lingkaran dan terdiri dari beberapa node yang disusun secara seri.</vt:lpstr>
      <vt:lpstr>PowerPoint Presentation</vt:lpstr>
      <vt:lpstr>PowerPoint Presentation</vt:lpstr>
      <vt:lpstr>PowerPoint Presentation</vt:lpstr>
      <vt:lpstr>PowerPoint Presentation</vt:lpstr>
      <vt:lpstr>Topologi bus adalah topologi jaringan yang lebih sederhana. Pada umumnya topologi jaringan ini dilakukan pada installasi jaringan berbasis kabel coaxial. Topologi ini memakai kabel coaxial pada sepanjang node client dan konektor. Jenis konektor yang digunakan adalah BNC, Terminator, dan TBNC.</vt:lpstr>
      <vt:lpstr>Jenis topologi ini biasanya digunakan untuk jaringan komputer perusahaan dengan skala kecil. Karakteristik khusus topologi bus yaitu penggunaan kabel tunggal yang terbentang di sepanjang jaringan dan berfungsi sebagai kabel utama (backbone).</vt:lpstr>
      <vt:lpstr>PowerPoint Presentation</vt:lpstr>
      <vt:lpstr>PowerPoint Presentation</vt:lpstr>
      <vt:lpstr>PowerPoint Presentation</vt:lpstr>
      <vt:lpstr>PowerPoint Presentation</vt:lpstr>
      <vt:lpstr>Topologi star atau disebut juga dengan topologi bintang adalah topologi jaringan berbentuk bintang dimana pada umumnya memakai hub atau switch untuk koneksi antar client. Topologi jaringan komputer ini paling sering digunakan saat ini karena memiliki banyak kelebihan.</vt:lpstr>
      <vt:lpstr>Jenis topologi ini juga cukup banyak digunakan di perkantoran atau perusahaan dengan skala kecil dan menengah. Karaktersitik khusus dari topologi star adalah adanya satu jaringan yang berfungsi sebagai pusat segala aktivitas, dimana setiap komputer host memiliki kabel tersendiri yang terkoneksi langsung dengan perangkat pusat hub dengan sistem point-to-point.</vt:lpstr>
      <vt:lpstr>PowerPoint Presentation</vt:lpstr>
      <vt:lpstr>PowerPoint Presentation</vt:lpstr>
      <vt:lpstr>PowerPoint Presentation</vt:lpstr>
      <vt:lpstr>PowerPoint Presentation</vt:lpstr>
      <vt:lpstr>Topologi jaringan mesh (jala) adalah suatu topologi jaringan dimana setiap perangkat komputer saling terhubung secara langsung (dedicated link). Topologi mesh biasanya digunakan untuk rute yang banyak dengan menggunakan kabel tunggal sehingga proses pengiriman data menjadi lebih cepat tanpa melalui hub atau switch.</vt:lpstr>
      <vt:lpstr>Jenis topologi jaringan komputer ini biasanya digunakan pada jaringan yang memiliki perangkat komputer sedikit. Pada topologi ini, koneksi antar komputer terhubung secara langsung sehingga meningkatkan kecepatan proses transfer data karena tidak ada perantara.</vt:lpstr>
      <vt:lpstr>PowerPoint Presentation</vt:lpstr>
      <vt:lpstr>PowerPoint Presentation</vt:lpstr>
      <vt:lpstr>PowerPoint Presentation</vt:lpstr>
      <vt:lpstr>Fungsi Alat dan Bahan yang Digunakan dalam Jaringan Komputer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 and Content Layout with Chart</vt:lpstr>
      <vt:lpstr>Two Content Layout with Table</vt:lpstr>
      <vt:lpstr>Two Content Layout with SmartArt</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dc:title>
  <dc:creator>Asus</dc:creator>
  <cp:lastModifiedBy>Asus</cp:lastModifiedBy>
  <cp:revision>48</cp:revision>
  <dcterms:created xsi:type="dcterms:W3CDTF">2022-09-13T04:48:43Z</dcterms:created>
  <dcterms:modified xsi:type="dcterms:W3CDTF">2022-09-13T13:28:11Z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