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</p:sldIdLst>
  <p:sldSz cx="10693400" cy="15113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League Spartan" charset="1" panose="00000800000000000000"/>
      <p:regular r:id="rId14"/>
    </p:embeddedFont>
    <p:embeddedFont>
      <p:font typeface="Bree Serif" charset="1" panose="02000503040000020004"/>
      <p:regular r:id="rId15"/>
    </p:embeddedFont>
    <p:embeddedFont>
      <p:font typeface="Clear Sans Bold" charset="1" panose="020B0803030202020304"/>
      <p:regular r:id="rId16"/>
    </p:embeddedFont>
    <p:embeddedFont>
      <p:font typeface="Clear Sans Bold Italics" charset="1" panose="020B0803030202090304"/>
      <p:regular r:id="rId17"/>
    </p:embeddedFont>
    <p:embeddedFont>
      <p:font typeface="Open Sans Light" charset="1" panose="020B0306030504020204"/>
      <p:regular r:id="rId18"/>
    </p:embeddedFont>
    <p:embeddedFont>
      <p:font typeface="Open Sans Light Bold" charset="1" panose="020B0806030504020204"/>
      <p:regular r:id="rId19"/>
    </p:embeddedFont>
    <p:embeddedFont>
      <p:font typeface="Open Sans Light Italics" charset="1" panose="020B0306030504020204"/>
      <p:regular r:id="rId20"/>
    </p:embeddedFont>
    <p:embeddedFont>
      <p:font typeface="Open Sans Light Bold Italics" charset="1" panose="020B0806030504020204"/>
      <p:regular r:id="rId21"/>
    </p:embeddedFont>
    <p:embeddedFont>
      <p:font typeface="Bernoru SemiCondensed" charset="1" panose="00000A06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jpeg" Type="http://schemas.openxmlformats.org/officeDocument/2006/relationships/image"/><Relationship Id="rId15" Target="../media/image14.jpeg" Type="http://schemas.openxmlformats.org/officeDocument/2006/relationships/image"/><Relationship Id="rId16" Target="../media/image15.jpeg" Type="http://schemas.openxmlformats.org/officeDocument/2006/relationships/image"/><Relationship Id="rId17" Target="../media/image16.pn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9688" t="744" r="18939" b="769"/>
          <a:stretch>
            <a:fillRect/>
          </a:stretch>
        </p:blipFill>
        <p:spPr>
          <a:xfrm>
            <a:off x="0" y="0"/>
            <a:ext cx="10693400" cy="15113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-18485" y="0"/>
            <a:ext cx="10754163" cy="1751591"/>
            <a:chOff x="0" y="0"/>
            <a:chExt cx="2725363" cy="44389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725363" cy="443895"/>
            </a:xfrm>
            <a:custGeom>
              <a:avLst/>
              <a:gdLst/>
              <a:ahLst/>
              <a:cxnLst/>
              <a:rect r="r" b="b" t="t" l="l"/>
              <a:pathLst>
                <a:path h="443895" w="2725363">
                  <a:moveTo>
                    <a:pt x="0" y="0"/>
                  </a:moveTo>
                  <a:lnTo>
                    <a:pt x="2725363" y="0"/>
                  </a:lnTo>
                  <a:lnTo>
                    <a:pt x="2725363" y="443895"/>
                  </a:lnTo>
                  <a:lnTo>
                    <a:pt x="0" y="443895"/>
                  </a:lnTo>
                  <a:close/>
                </a:path>
              </a:pathLst>
            </a:custGeom>
            <a:solidFill>
              <a:srgbClr val="A8E1E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71838" lIns="71838" bIns="71838" rIns="71838"/>
            <a:lstStyle/>
            <a:p>
              <a:pPr algn="ctr">
                <a:lnSpc>
                  <a:spcPts val="3167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45" y="151313"/>
            <a:ext cx="1448965" cy="1448965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414086" y="2245662"/>
            <a:ext cx="9915506" cy="13207385"/>
            <a:chOff x="0" y="0"/>
            <a:chExt cx="2512827" cy="3347069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2512827" cy="3347069"/>
            </a:xfrm>
            <a:custGeom>
              <a:avLst/>
              <a:gdLst/>
              <a:ahLst/>
              <a:cxnLst/>
              <a:rect r="r" b="b" t="t" l="l"/>
              <a:pathLst>
                <a:path h="3347069" w="2512827">
                  <a:moveTo>
                    <a:pt x="0" y="0"/>
                  </a:moveTo>
                  <a:lnTo>
                    <a:pt x="2512827" y="0"/>
                  </a:lnTo>
                  <a:lnTo>
                    <a:pt x="2512827" y="3347069"/>
                  </a:lnTo>
                  <a:lnTo>
                    <a:pt x="0" y="3347069"/>
                  </a:lnTo>
                  <a:close/>
                </a:path>
              </a:pathLst>
            </a:custGeom>
            <a:solidFill>
              <a:srgbClr val="465A93">
                <a:alpha val="4980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71838" lIns="71838" bIns="71838" rIns="71838"/>
            <a:lstStyle/>
            <a:p>
              <a:pPr algn="ctr">
                <a:lnSpc>
                  <a:spcPts val="2771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0" id="10"/>
          <p:cNvSpPr/>
          <p:nvPr/>
        </p:nvSpPr>
        <p:spPr>
          <a:xfrm rot="0">
            <a:off x="414086" y="5278491"/>
            <a:ext cx="9915506" cy="0"/>
          </a:xfrm>
          <a:prstGeom prst="line">
            <a:avLst/>
          </a:prstGeom>
          <a:ln cap="flat" w="66675">
            <a:solidFill>
              <a:srgbClr val="A8E1E1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400844" y="13691170"/>
            <a:ext cx="9915506" cy="1216812"/>
            <a:chOff x="0" y="0"/>
            <a:chExt cx="2512827" cy="308369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512827" cy="308369"/>
            </a:xfrm>
            <a:custGeom>
              <a:avLst/>
              <a:gdLst/>
              <a:ahLst/>
              <a:cxnLst/>
              <a:rect r="r" b="b" t="t" l="l"/>
              <a:pathLst>
                <a:path h="308369" w="2512827">
                  <a:moveTo>
                    <a:pt x="0" y="0"/>
                  </a:moveTo>
                  <a:lnTo>
                    <a:pt x="2512827" y="0"/>
                  </a:lnTo>
                  <a:lnTo>
                    <a:pt x="2512827" y="308369"/>
                  </a:lnTo>
                  <a:lnTo>
                    <a:pt x="0" y="308369"/>
                  </a:lnTo>
                  <a:close/>
                </a:path>
              </a:pathLst>
            </a:custGeom>
            <a:solidFill>
              <a:srgbClr val="A8E1E1">
                <a:alpha val="49804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anchor="ctr" rtlCol="false" tIns="71838" lIns="71838" bIns="71838" rIns="71838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753539" y="14103371"/>
            <a:ext cx="2117633" cy="565986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16514" y="14074803"/>
            <a:ext cx="1088434" cy="565986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82613" y="13993984"/>
            <a:ext cx="1285310" cy="675372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63688" y="13869020"/>
            <a:ext cx="610606" cy="86111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223417" y="13869020"/>
            <a:ext cx="610606" cy="861111"/>
          </a:xfrm>
          <a:prstGeom prst="rect">
            <a:avLst/>
          </a:prstGeom>
        </p:spPr>
      </p:pic>
      <p:sp>
        <p:nvSpPr>
          <p:cNvPr name="AutoShape 19" id="19"/>
          <p:cNvSpPr/>
          <p:nvPr/>
        </p:nvSpPr>
        <p:spPr>
          <a:xfrm rot="0">
            <a:off x="414086" y="9337959"/>
            <a:ext cx="9902264" cy="0"/>
          </a:xfrm>
          <a:prstGeom prst="line">
            <a:avLst/>
          </a:prstGeom>
          <a:ln cap="flat" w="66675">
            <a:solidFill>
              <a:srgbClr val="A8E1E1"/>
            </a:solidFill>
            <a:prstDash val="sysDot"/>
            <a:headEnd type="none" len="sm" w="sm"/>
            <a:tailEnd type="none" len="sm" w="sm"/>
          </a:ln>
        </p:spPr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false" rot="0">
            <a:off x="9622364" y="404516"/>
            <a:ext cx="874695" cy="942559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rcRect l="0" t="0" r="0" b="0"/>
          <a:stretch>
            <a:fillRect/>
          </a:stretch>
        </p:blipFill>
        <p:spPr>
          <a:xfrm flipH="false" flipV="false" rot="0">
            <a:off x="414086" y="5575718"/>
            <a:ext cx="3169428" cy="3673735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6"/>
          <a:srcRect l="0" t="0" r="0" b="0"/>
          <a:stretch>
            <a:fillRect/>
          </a:stretch>
        </p:blipFill>
        <p:spPr>
          <a:xfrm flipH="false" flipV="false" rot="0">
            <a:off x="3726627" y="5575718"/>
            <a:ext cx="3234980" cy="1996801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7"/>
          <a:srcRect l="0" t="0" r="0" b="0"/>
          <a:stretch>
            <a:fillRect/>
          </a:stretch>
        </p:blipFill>
        <p:spPr>
          <a:xfrm flipH="false" flipV="false" rot="0">
            <a:off x="7058367" y="5575718"/>
            <a:ext cx="3271224" cy="1839166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8"/>
          <a:srcRect l="0" t="0" r="0" b="0"/>
          <a:stretch>
            <a:fillRect/>
          </a:stretch>
        </p:blipFill>
        <p:spPr>
          <a:xfrm flipH="false" flipV="false" rot="0">
            <a:off x="4164502" y="7797211"/>
            <a:ext cx="2740446" cy="1540748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9"/>
          <a:srcRect l="0" t="0" r="0" b="0"/>
          <a:stretch>
            <a:fillRect/>
          </a:stretch>
        </p:blipFill>
        <p:spPr>
          <a:xfrm flipH="false" flipV="false" rot="0">
            <a:off x="7460584" y="7732375"/>
            <a:ext cx="2855766" cy="1605584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1746142" y="31264"/>
            <a:ext cx="7001527" cy="1708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5"/>
              </a:lnSpc>
            </a:pPr>
            <a:r>
              <a:rPr lang="en-US" sz="2711">
                <a:solidFill>
                  <a:srgbClr val="000000"/>
                </a:solidFill>
                <a:latin typeface="Bernoru SemiCondensed"/>
              </a:rPr>
              <a:t>Sistem Informasi Gereja HKI Parsoburan</a:t>
            </a:r>
          </a:p>
          <a:p>
            <a:pPr algn="ctr">
              <a:lnSpc>
                <a:spcPts val="4805"/>
              </a:lnSpc>
            </a:pPr>
            <a:r>
              <a:rPr lang="en-US" sz="4408">
                <a:solidFill>
                  <a:srgbClr val="000000"/>
                </a:solidFill>
                <a:latin typeface="Bernoru SemiCondensed"/>
              </a:rPr>
              <a:t>(</a:t>
            </a:r>
            <a:r>
              <a:rPr lang="en-US" sz="4408">
                <a:solidFill>
                  <a:srgbClr val="000000"/>
                </a:solidFill>
                <a:latin typeface="Bernoru SemiCondensed"/>
              </a:rPr>
              <a:t>SIGEPAR)</a:t>
            </a:r>
          </a:p>
          <a:p>
            <a:pPr algn="ctr">
              <a:lnSpc>
                <a:spcPts val="2339"/>
              </a:lnSpc>
            </a:pPr>
            <a:r>
              <a:rPr lang="en-US" sz="2146">
                <a:solidFill>
                  <a:srgbClr val="000000"/>
                </a:solidFill>
                <a:latin typeface="Bernoru SemiCondensed"/>
              </a:rPr>
              <a:t>PSI-22-06</a:t>
            </a:r>
          </a:p>
          <a:p>
            <a:pPr algn="ctr">
              <a:lnSpc>
                <a:spcPts val="1722"/>
              </a:lnSpc>
            </a:pPr>
            <a:r>
              <a:rPr lang="en-US" sz="1580">
                <a:solidFill>
                  <a:srgbClr val="000000"/>
                </a:solidFill>
                <a:latin typeface="Bernoru SemiCondensed"/>
              </a:rPr>
              <a:t>Fakultas Informatika dan Teknik Elektro</a:t>
            </a:r>
          </a:p>
          <a:p>
            <a:pPr algn="ctr" marL="0" indent="0" lvl="0">
              <a:lnSpc>
                <a:spcPts val="1722"/>
              </a:lnSpc>
            </a:pPr>
            <a:r>
              <a:rPr lang="en-US" sz="1580">
                <a:solidFill>
                  <a:srgbClr val="000000"/>
                </a:solidFill>
                <a:latin typeface="Bernoru SemiCondensed"/>
              </a:rPr>
              <a:t>Prodi Sistem Informasi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371838" y="2694171"/>
            <a:ext cx="4832170" cy="2256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57970" indent="-228985" lvl="1">
              <a:lnSpc>
                <a:spcPts val="2969"/>
              </a:lnSpc>
              <a:buFont typeface="Arial"/>
              <a:buChar char="•"/>
            </a:pPr>
            <a:r>
              <a:rPr lang="en-US" sz="2121">
                <a:solidFill>
                  <a:srgbClr val="FFFFFF"/>
                </a:solidFill>
                <a:latin typeface="Clear Sans Bold"/>
              </a:rPr>
              <a:t>Membangun sistem berbasis web yang lebih efisien dan efektif</a:t>
            </a:r>
          </a:p>
          <a:p>
            <a:pPr marL="457970" indent="-228985" lvl="1">
              <a:lnSpc>
                <a:spcPts val="2969"/>
              </a:lnSpc>
              <a:buFont typeface="Arial"/>
              <a:buChar char="•"/>
            </a:pPr>
            <a:r>
              <a:rPr lang="en-US" sz="2121">
                <a:solidFill>
                  <a:srgbClr val="FFFFFF"/>
                </a:solidFill>
                <a:latin typeface="Clear Sans Bold"/>
              </a:rPr>
              <a:t>Penanganan data yang lebih akurat di HKI Parsoburan</a:t>
            </a:r>
          </a:p>
          <a:p>
            <a:pPr marL="457970" indent="-228985" lvl="1">
              <a:lnSpc>
                <a:spcPts val="2969"/>
              </a:lnSpc>
              <a:buFont typeface="Arial"/>
              <a:buChar char="•"/>
            </a:pPr>
            <a:r>
              <a:rPr lang="en-US" sz="2121">
                <a:solidFill>
                  <a:srgbClr val="FFFFFF"/>
                </a:solidFill>
                <a:latin typeface="Clear Sans Bold"/>
              </a:rPr>
              <a:t>Kemudahan pengelolaan data dengan sistem komputerisasi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14086" y="9211353"/>
            <a:ext cx="3378994" cy="73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49"/>
              </a:lnSpc>
            </a:pPr>
            <a:r>
              <a:rPr lang="en-US" sz="4249">
                <a:solidFill>
                  <a:srgbClr val="FFFFFF"/>
                </a:solidFill>
                <a:latin typeface="Bree Serif"/>
              </a:rPr>
              <a:t>Fungsi Utama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16978" y="1775505"/>
            <a:ext cx="4354290" cy="84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9"/>
              </a:lnSpc>
            </a:pPr>
            <a:r>
              <a:rPr lang="en-US" sz="4949">
                <a:solidFill>
                  <a:srgbClr val="FFFFFF"/>
                </a:solidFill>
                <a:latin typeface="Bree Serif"/>
              </a:rPr>
              <a:t>Latar Belakang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13185" y="2842337"/>
            <a:ext cx="4832170" cy="187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57970" indent="-228985" lvl="1">
              <a:lnSpc>
                <a:spcPts val="2969"/>
              </a:lnSpc>
              <a:buFont typeface="Arial"/>
              <a:buChar char="•"/>
            </a:pPr>
            <a:r>
              <a:rPr lang="en-US" sz="2121">
                <a:solidFill>
                  <a:srgbClr val="FFFFFF"/>
                </a:solidFill>
                <a:latin typeface="Clear Sans Bold"/>
              </a:rPr>
              <a:t>Membangun sistem berbasis web yang lebih efisien dan efektif untuk digunakan</a:t>
            </a:r>
          </a:p>
          <a:p>
            <a:pPr marL="457970" indent="-228985" lvl="1">
              <a:lnSpc>
                <a:spcPts val="2969"/>
              </a:lnSpc>
              <a:buFont typeface="Arial"/>
              <a:buChar char="•"/>
            </a:pPr>
            <a:r>
              <a:rPr lang="en-US" sz="2121">
                <a:solidFill>
                  <a:srgbClr val="FFFFFF"/>
                </a:solidFill>
                <a:latin typeface="Clear Sans Bold"/>
              </a:rPr>
              <a:t>Memberikan solusi terkait masalah penanganan data saat ini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164842" y="1775505"/>
            <a:ext cx="2001934" cy="84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9"/>
              </a:lnSpc>
            </a:pPr>
            <a:r>
              <a:rPr lang="en-US" sz="4949">
                <a:solidFill>
                  <a:srgbClr val="FFFFFF"/>
                </a:solidFill>
                <a:latin typeface="Bree Serif"/>
              </a:rPr>
              <a:t>Tujuan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0789" y="9766964"/>
            <a:ext cx="3469481" cy="3168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6378" indent="-218189" lvl="1">
              <a:lnSpc>
                <a:spcPts val="2829"/>
              </a:lnSpc>
              <a:buFont typeface="Arial"/>
              <a:buChar char="•"/>
            </a:pPr>
            <a:r>
              <a:rPr lang="en-US" sz="2021">
                <a:solidFill>
                  <a:srgbClr val="FFFFFF"/>
                </a:solidFill>
                <a:latin typeface="Clear Sans Bold"/>
              </a:rPr>
              <a:t>Login</a:t>
            </a:r>
          </a:p>
          <a:p>
            <a:pPr algn="just" marL="436378" indent="-218189" lvl="1">
              <a:lnSpc>
                <a:spcPts val="2829"/>
              </a:lnSpc>
              <a:buFont typeface="Arial"/>
              <a:buChar char="•"/>
            </a:pPr>
            <a:r>
              <a:rPr lang="en-US" sz="2021">
                <a:solidFill>
                  <a:srgbClr val="FFFFFF"/>
                </a:solidFill>
                <a:latin typeface="Clear Sans Bold"/>
              </a:rPr>
              <a:t>Registrasi</a:t>
            </a:r>
          </a:p>
          <a:p>
            <a:pPr algn="just" marL="436378" indent="-218189" lvl="1">
              <a:lnSpc>
                <a:spcPts val="2829"/>
              </a:lnSpc>
              <a:buFont typeface="Arial"/>
              <a:buChar char="•"/>
            </a:pPr>
            <a:r>
              <a:rPr lang="en-US" sz="2021">
                <a:solidFill>
                  <a:srgbClr val="FFFFFF"/>
                </a:solidFill>
                <a:latin typeface="Clear Sans Bold"/>
              </a:rPr>
              <a:t>Mengedit Profil</a:t>
            </a:r>
          </a:p>
          <a:p>
            <a:pPr algn="just" marL="436378" indent="-218189" lvl="1">
              <a:lnSpc>
                <a:spcPts val="2829"/>
              </a:lnSpc>
              <a:buFont typeface="Arial"/>
              <a:buChar char="•"/>
            </a:pPr>
            <a:r>
              <a:rPr lang="en-US" sz="2021">
                <a:solidFill>
                  <a:srgbClr val="FFFFFF"/>
                </a:solidFill>
                <a:latin typeface="Clear Sans Bold"/>
              </a:rPr>
              <a:t>Menambah Data Jemaat</a:t>
            </a:r>
          </a:p>
          <a:p>
            <a:pPr algn="just" marL="436378" indent="-218189" lvl="1">
              <a:lnSpc>
                <a:spcPts val="2829"/>
              </a:lnSpc>
              <a:buFont typeface="Arial"/>
              <a:buChar char="•"/>
            </a:pPr>
            <a:r>
              <a:rPr lang="en-US" sz="2021">
                <a:solidFill>
                  <a:srgbClr val="FFFFFF"/>
                </a:solidFill>
                <a:latin typeface="Clear Sans Bold"/>
              </a:rPr>
              <a:t>Menghapus Data Jemaat</a:t>
            </a:r>
          </a:p>
          <a:p>
            <a:pPr algn="just" marL="436378" indent="-218189" lvl="1">
              <a:lnSpc>
                <a:spcPts val="2829"/>
              </a:lnSpc>
              <a:buFont typeface="Arial"/>
              <a:buChar char="•"/>
            </a:pPr>
            <a:r>
              <a:rPr lang="en-US" sz="2021">
                <a:solidFill>
                  <a:srgbClr val="FFFFFF"/>
                </a:solidFill>
                <a:latin typeface="Clear Sans Bold"/>
              </a:rPr>
              <a:t>Pendaftaran Sakramen</a:t>
            </a:r>
          </a:p>
          <a:p>
            <a:pPr algn="just" marL="436378" indent="-218189" lvl="1">
              <a:lnSpc>
                <a:spcPts val="2829"/>
              </a:lnSpc>
              <a:buFont typeface="Arial"/>
              <a:buChar char="•"/>
            </a:pPr>
            <a:r>
              <a:rPr lang="en-US" sz="2021">
                <a:solidFill>
                  <a:srgbClr val="FFFFFF"/>
                </a:solidFill>
                <a:latin typeface="Clear Sans Bold"/>
              </a:rPr>
              <a:t>Menambah Pengumuman</a:t>
            </a:r>
          </a:p>
          <a:p>
            <a:pPr algn="just" marL="436378" indent="-218189" lvl="1">
              <a:lnSpc>
                <a:spcPts val="2829"/>
              </a:lnSpc>
              <a:buFont typeface="Arial"/>
              <a:buChar char="•"/>
            </a:pPr>
            <a:r>
              <a:rPr lang="en-US" sz="2021">
                <a:solidFill>
                  <a:srgbClr val="FFFFFF"/>
                </a:solidFill>
                <a:latin typeface="Clear Sans Bold"/>
              </a:rPr>
              <a:t>Mengedit Pengumuman</a:t>
            </a:r>
          </a:p>
          <a:p>
            <a:pPr algn="just">
              <a:lnSpc>
                <a:spcPts val="2829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150789" y="12547782"/>
            <a:ext cx="3629620" cy="701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6378" indent="-218189" lvl="1">
              <a:lnSpc>
                <a:spcPts val="2829"/>
              </a:lnSpc>
              <a:buFont typeface="Arial"/>
              <a:buChar char="•"/>
            </a:pPr>
            <a:r>
              <a:rPr lang="en-US" sz="2021">
                <a:solidFill>
                  <a:srgbClr val="FFFFFF"/>
                </a:solidFill>
                <a:latin typeface="Clear Sans Bold"/>
              </a:rPr>
              <a:t>Menghapus Pengumuman</a:t>
            </a:r>
          </a:p>
          <a:p>
            <a:pPr marL="436378" indent="-218189" lvl="1">
              <a:lnSpc>
                <a:spcPts val="2829"/>
              </a:lnSpc>
              <a:buFont typeface="Arial"/>
              <a:buChar char="•"/>
            </a:pPr>
            <a:r>
              <a:rPr lang="en-US" sz="2021">
                <a:solidFill>
                  <a:srgbClr val="FFFFFF"/>
                </a:solidFill>
                <a:latin typeface="Clear Sans Bold"/>
              </a:rPr>
              <a:t>Membuat Laporan Statistik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62395" y="5249916"/>
            <a:ext cx="1666875" cy="28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5"/>
              </a:lnSpc>
              <a:spcBef>
                <a:spcPct val="0"/>
              </a:spcBef>
            </a:pPr>
            <a:r>
              <a:rPr lang="en-US" sz="1696">
                <a:solidFill>
                  <a:srgbClr val="FFFFFF"/>
                </a:solidFill>
                <a:latin typeface="Bree Serif"/>
              </a:rPr>
              <a:t>Usecase Diagram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242487" y="5317264"/>
            <a:ext cx="1968680" cy="28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5"/>
              </a:lnSpc>
              <a:spcBef>
                <a:spcPct val="0"/>
              </a:spcBef>
            </a:pPr>
            <a:r>
              <a:rPr lang="en-US" sz="1696">
                <a:solidFill>
                  <a:srgbClr val="FFFFFF"/>
                </a:solidFill>
                <a:latin typeface="Bree Serif"/>
              </a:rPr>
              <a:t>Physical Data Model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235399" y="5283590"/>
            <a:ext cx="1024539" cy="28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5"/>
              </a:lnSpc>
              <a:spcBef>
                <a:spcPct val="0"/>
              </a:spcBef>
            </a:pPr>
            <a:r>
              <a:rPr lang="en-US" sz="1696">
                <a:solidFill>
                  <a:srgbClr val="FFFFFF"/>
                </a:solidFill>
                <a:latin typeface="Bree Serif"/>
              </a:rPr>
              <a:t>Homepage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856808" y="7531425"/>
            <a:ext cx="1308034" cy="28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5"/>
              </a:lnSpc>
              <a:spcBef>
                <a:spcPct val="0"/>
              </a:spcBef>
            </a:pPr>
            <a:r>
              <a:rPr lang="en-US" sz="1696">
                <a:solidFill>
                  <a:srgbClr val="FFFFFF"/>
                </a:solidFill>
                <a:latin typeface="Bree Serif"/>
              </a:rPr>
              <a:t>Daftar Baptis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310748" y="7450570"/>
            <a:ext cx="1357703" cy="28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5"/>
              </a:lnSpc>
              <a:spcBef>
                <a:spcPct val="0"/>
              </a:spcBef>
            </a:pPr>
            <a:r>
              <a:rPr lang="en-US" sz="1696">
                <a:solidFill>
                  <a:srgbClr val="FFFFFF"/>
                </a:solidFill>
                <a:latin typeface="Bree Serif"/>
              </a:rPr>
              <a:t>Pengumuman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682613" y="11530646"/>
            <a:ext cx="4038302" cy="1758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36117" indent="-218059" lvl="1">
              <a:lnSpc>
                <a:spcPts val="2827"/>
              </a:lnSpc>
              <a:buFont typeface="Arial"/>
              <a:buChar char="•"/>
            </a:pPr>
            <a:r>
              <a:rPr lang="en-US" sz="2019">
                <a:solidFill>
                  <a:srgbClr val="FFFFFF"/>
                </a:solidFill>
                <a:latin typeface="Bree Serif"/>
              </a:rPr>
              <a:t>Mengedit Laporan Statistik</a:t>
            </a:r>
          </a:p>
          <a:p>
            <a:pPr algn="ctr" marL="436117" indent="-218059" lvl="1">
              <a:lnSpc>
                <a:spcPts val="2827"/>
              </a:lnSpc>
              <a:spcBef>
                <a:spcPct val="0"/>
              </a:spcBef>
              <a:buFont typeface="Arial"/>
              <a:buChar char="•"/>
            </a:pPr>
            <a:r>
              <a:rPr lang="en-US" sz="2019">
                <a:solidFill>
                  <a:srgbClr val="FFFFFF"/>
                </a:solidFill>
                <a:latin typeface="Bree Serif"/>
              </a:rPr>
              <a:t>Menghapus Laporan Statistik</a:t>
            </a:r>
          </a:p>
          <a:p>
            <a:pPr algn="ctr" marL="436117" indent="-218059" lvl="1">
              <a:lnSpc>
                <a:spcPts val="2827"/>
              </a:lnSpc>
              <a:spcBef>
                <a:spcPct val="0"/>
              </a:spcBef>
              <a:buFont typeface="Arial"/>
              <a:buChar char="•"/>
            </a:pPr>
            <a:r>
              <a:rPr lang="en-US" sz="2019">
                <a:solidFill>
                  <a:srgbClr val="FFFFFF"/>
                </a:solidFill>
                <a:latin typeface="Bree Serif"/>
              </a:rPr>
              <a:t>Membuat Laporan Keuangan</a:t>
            </a:r>
          </a:p>
          <a:p>
            <a:pPr algn="ctr" marL="436117" indent="-218059" lvl="1">
              <a:lnSpc>
                <a:spcPts val="2827"/>
              </a:lnSpc>
              <a:spcBef>
                <a:spcPct val="0"/>
              </a:spcBef>
              <a:buFont typeface="Arial"/>
              <a:buChar char="•"/>
            </a:pPr>
            <a:r>
              <a:rPr lang="en-US" sz="2019">
                <a:solidFill>
                  <a:srgbClr val="FFFFFF"/>
                </a:solidFill>
                <a:latin typeface="Bree Serif"/>
              </a:rPr>
              <a:t>Mengedit Laporan Keuangan</a:t>
            </a:r>
          </a:p>
          <a:p>
            <a:pPr algn="ctr" marL="436117" indent="-218059" lvl="1">
              <a:lnSpc>
                <a:spcPts val="2827"/>
              </a:lnSpc>
              <a:spcBef>
                <a:spcPct val="0"/>
              </a:spcBef>
              <a:buFont typeface="Arial"/>
              <a:buChar char="•"/>
            </a:pPr>
            <a:r>
              <a:rPr lang="en-US" sz="2019">
                <a:solidFill>
                  <a:srgbClr val="FFFFFF"/>
                </a:solidFill>
                <a:latin typeface="Bree Serif"/>
              </a:rPr>
              <a:t>Menghapus Laporan Keuangan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812010" y="9211353"/>
            <a:ext cx="3871317" cy="73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49"/>
              </a:lnSpc>
            </a:pPr>
            <a:r>
              <a:rPr lang="en-US" sz="4249">
                <a:solidFill>
                  <a:srgbClr val="FFFFFF"/>
                </a:solidFill>
                <a:latin typeface="Bree Serif"/>
              </a:rPr>
              <a:t>Non-Fungsional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086138" y="9893990"/>
            <a:ext cx="1806922" cy="1053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6117" indent="-218059" lvl="1">
              <a:lnSpc>
                <a:spcPts val="2827"/>
              </a:lnSpc>
              <a:buFont typeface="Arial"/>
              <a:buChar char="•"/>
            </a:pPr>
            <a:r>
              <a:rPr lang="en-US" sz="2019">
                <a:solidFill>
                  <a:srgbClr val="FFFFFF"/>
                </a:solidFill>
                <a:latin typeface="Bree Serif"/>
              </a:rPr>
              <a:t>Availability</a:t>
            </a:r>
          </a:p>
          <a:p>
            <a:pPr marL="436117" indent="-218059" lvl="1">
              <a:lnSpc>
                <a:spcPts val="2827"/>
              </a:lnSpc>
              <a:buFont typeface="Arial"/>
              <a:buChar char="•"/>
            </a:pPr>
            <a:r>
              <a:rPr lang="en-US" sz="2019">
                <a:solidFill>
                  <a:srgbClr val="FFFFFF"/>
                </a:solidFill>
                <a:latin typeface="Bree Serif"/>
              </a:rPr>
              <a:t>Reliability</a:t>
            </a:r>
          </a:p>
          <a:p>
            <a:pPr marL="436117" indent="-218059" lvl="1">
              <a:lnSpc>
                <a:spcPts val="2827"/>
              </a:lnSpc>
              <a:buFont typeface="Arial"/>
              <a:buChar char="•"/>
            </a:pPr>
            <a:r>
              <a:rPr lang="en-US" sz="2019">
                <a:solidFill>
                  <a:srgbClr val="FFFFFF"/>
                </a:solidFill>
                <a:latin typeface="Bree Serif"/>
              </a:rPr>
              <a:t>Ergonomic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086138" y="10899957"/>
            <a:ext cx="1879645" cy="1758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6117" indent="-218059" lvl="1">
              <a:lnSpc>
                <a:spcPts val="2827"/>
              </a:lnSpc>
              <a:buFont typeface="Arial"/>
              <a:buChar char="•"/>
            </a:pPr>
            <a:r>
              <a:rPr lang="en-US" sz="2019">
                <a:solidFill>
                  <a:srgbClr val="FFFFFF"/>
                </a:solidFill>
                <a:latin typeface="Bree Serif"/>
              </a:rPr>
              <a:t>Portability</a:t>
            </a:r>
          </a:p>
          <a:p>
            <a:pPr marL="436117" indent="-218059" lvl="1">
              <a:lnSpc>
                <a:spcPts val="2827"/>
              </a:lnSpc>
              <a:buFont typeface="Arial"/>
              <a:buChar char="•"/>
            </a:pPr>
            <a:r>
              <a:rPr lang="en-US" sz="2019">
                <a:solidFill>
                  <a:srgbClr val="FFFFFF"/>
                </a:solidFill>
                <a:latin typeface="Bree Serif"/>
              </a:rPr>
              <a:t>Memory</a:t>
            </a:r>
          </a:p>
          <a:p>
            <a:pPr marL="436117" indent="-218059" lvl="1">
              <a:lnSpc>
                <a:spcPts val="2827"/>
              </a:lnSpc>
              <a:buFont typeface="Arial"/>
              <a:buChar char="•"/>
            </a:pPr>
            <a:r>
              <a:rPr lang="en-US" sz="2019">
                <a:solidFill>
                  <a:srgbClr val="FFFFFF"/>
                </a:solidFill>
                <a:latin typeface="Bree Serif"/>
              </a:rPr>
              <a:t>Response Time</a:t>
            </a:r>
          </a:p>
          <a:p>
            <a:pPr marL="436117" indent="-218059" lvl="1">
              <a:lnSpc>
                <a:spcPts val="2827"/>
              </a:lnSpc>
              <a:buFont typeface="Arial"/>
              <a:buChar char="•"/>
            </a:pPr>
            <a:r>
              <a:rPr lang="en-US" sz="2019">
                <a:solidFill>
                  <a:srgbClr val="FFFFFF"/>
                </a:solidFill>
                <a:latin typeface="Bree Serif"/>
              </a:rPr>
              <a:t>Safety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DAFEHm2aEX0</dc:identifier>
  <dcterms:modified xsi:type="dcterms:W3CDTF">2011-08-01T06:04:30Z</dcterms:modified>
  <cp:revision>1</cp:revision>
  <dc:title>Poster-PSI-22-06-SIGEPAR-A3</dc:title>
</cp:coreProperties>
</file>