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</p:sldIdLst>
  <p:sldSz cx="7556500" cy="106934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  <p:embeddedFont>
      <p:font typeface="Bree Serif" charset="1" panose="02000503040000020004"/>
      <p:regular r:id="rId15"/>
    </p:embeddedFont>
    <p:embeddedFont>
      <p:font typeface="Clear Sans Bold" charset="1" panose="020B0803030202020304"/>
      <p:regular r:id="rId16"/>
    </p:embeddedFont>
    <p:embeddedFont>
      <p:font typeface="Clear Sans Bold Italics" charset="1" panose="020B08030302020903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Bold" charset="1" panose="020B0806030504020204"/>
      <p:regular r:id="rId19"/>
    </p:embeddedFont>
    <p:embeddedFont>
      <p:font typeface="Open Sans Light Italics" charset="1" panose="020B0306030504020204"/>
      <p:regular r:id="rId20"/>
    </p:embeddedFont>
    <p:embeddedFont>
      <p:font typeface="Open Sans Light Bold Italics" charset="1" panose="020B0806030504020204"/>
      <p:regular r:id="rId21"/>
    </p:embeddedFont>
    <p:embeddedFont>
      <p:font typeface="Bernoru SemiCondensed" charset="1" panose="00000A06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jpeg" Type="http://schemas.openxmlformats.org/officeDocument/2006/relationships/image"/><Relationship Id="rId15" Target="../media/image14.jpeg" Type="http://schemas.openxmlformats.org/officeDocument/2006/relationships/image"/><Relationship Id="rId16" Target="../media/image15.jpe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9233" t="0" r="18555" b="-42"/>
          <a:stretch>
            <a:fillRect/>
          </a:stretch>
        </p:blipFill>
        <p:spPr>
          <a:xfrm>
            <a:off x="0" y="0"/>
            <a:ext cx="7556500" cy="10693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13457" y="0"/>
            <a:ext cx="7604729" cy="1238625"/>
            <a:chOff x="0" y="0"/>
            <a:chExt cx="2725363" cy="44389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725363" cy="443895"/>
            </a:xfrm>
            <a:custGeom>
              <a:avLst/>
              <a:gdLst/>
              <a:ahLst/>
              <a:cxnLst/>
              <a:rect r="r" b="b" t="t" l="l"/>
              <a:pathLst>
                <a:path h="443895" w="2725363">
                  <a:moveTo>
                    <a:pt x="0" y="0"/>
                  </a:moveTo>
                  <a:lnTo>
                    <a:pt x="2725363" y="0"/>
                  </a:lnTo>
                  <a:lnTo>
                    <a:pt x="2725363" y="443895"/>
                  </a:lnTo>
                  <a:lnTo>
                    <a:pt x="0" y="443895"/>
                  </a:lnTo>
                  <a:close/>
                </a:path>
              </a:pathLst>
            </a:custGeom>
            <a:solidFill>
              <a:srgbClr val="A8E1E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0" y="107000"/>
            <a:ext cx="1024626" cy="102462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292432" y="1588004"/>
            <a:ext cx="7011679" cy="9339508"/>
            <a:chOff x="0" y="0"/>
            <a:chExt cx="2512827" cy="334706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512827" cy="3347069"/>
            </a:xfrm>
            <a:custGeom>
              <a:avLst/>
              <a:gdLst/>
              <a:ahLst/>
              <a:cxnLst/>
              <a:rect r="r" b="b" t="t" l="l"/>
              <a:pathLst>
                <a:path h="3347069" w="2512827">
                  <a:moveTo>
                    <a:pt x="0" y="0"/>
                  </a:moveTo>
                  <a:lnTo>
                    <a:pt x="2512827" y="0"/>
                  </a:lnTo>
                  <a:lnTo>
                    <a:pt x="2512827" y="3347069"/>
                  </a:lnTo>
                  <a:lnTo>
                    <a:pt x="0" y="3347069"/>
                  </a:lnTo>
                  <a:close/>
                </a:path>
              </a:pathLst>
            </a:custGeom>
            <a:solidFill>
              <a:srgbClr val="465A93">
                <a:alpha val="4980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292432" y="3732647"/>
            <a:ext cx="7011679" cy="0"/>
          </a:xfrm>
          <a:prstGeom prst="line">
            <a:avLst/>
          </a:prstGeom>
          <a:ln cap="flat" w="47625">
            <a:solidFill>
              <a:srgbClr val="A8E1E1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283068" y="9681613"/>
            <a:ext cx="7011679" cy="860460"/>
            <a:chOff x="0" y="0"/>
            <a:chExt cx="2512827" cy="3083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512827" cy="308369"/>
            </a:xfrm>
            <a:custGeom>
              <a:avLst/>
              <a:gdLst/>
              <a:ahLst/>
              <a:cxnLst/>
              <a:rect r="r" b="b" t="t" l="l"/>
              <a:pathLst>
                <a:path h="308369" w="2512827">
                  <a:moveTo>
                    <a:pt x="0" y="0"/>
                  </a:moveTo>
                  <a:lnTo>
                    <a:pt x="2512827" y="0"/>
                  </a:lnTo>
                  <a:lnTo>
                    <a:pt x="2512827" y="308369"/>
                  </a:lnTo>
                  <a:lnTo>
                    <a:pt x="0" y="308369"/>
                  </a:lnTo>
                  <a:close/>
                </a:path>
              </a:pathLst>
            </a:custGeom>
            <a:solidFill>
              <a:srgbClr val="A8E1E1">
                <a:alpha val="4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14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82474" y="9973098"/>
            <a:ext cx="1497469" cy="40023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112721" y="9952896"/>
            <a:ext cx="769678" cy="40023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03748" y="9895746"/>
            <a:ext cx="908898" cy="47758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9651" y="9807379"/>
            <a:ext cx="431785" cy="608928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1887" y="9807379"/>
            <a:ext cx="431785" cy="608928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0">
            <a:off x="292432" y="6603271"/>
            <a:ext cx="7002315" cy="0"/>
          </a:xfrm>
          <a:prstGeom prst="line">
            <a:avLst/>
          </a:prstGeom>
          <a:ln cap="flat" w="47625">
            <a:solidFill>
              <a:srgbClr val="A8E1E1"/>
            </a:solidFill>
            <a:prstDash val="sysDot"/>
            <a:headEnd type="none" len="sm" w="sm"/>
            <a:tailEnd type="none" len="sm" w="sm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6804000" y="286050"/>
            <a:ext cx="618534" cy="666524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292432" y="3942829"/>
            <a:ext cx="2241238" cy="2597855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2634872" y="3942829"/>
            <a:ext cx="2287593" cy="1412023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rcRect l="0" t="0" r="0" b="0"/>
          <a:stretch>
            <a:fillRect/>
          </a:stretch>
        </p:blipFill>
        <p:spPr>
          <a:xfrm flipH="false" flipV="false" rot="0">
            <a:off x="4990888" y="3942829"/>
            <a:ext cx="2313223" cy="1300553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2944512" y="5513742"/>
            <a:ext cx="1937887" cy="1089529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rcRect l="0" t="0" r="0" b="0"/>
          <a:stretch>
            <a:fillRect/>
          </a:stretch>
        </p:blipFill>
        <p:spPr>
          <a:xfrm flipH="false" flipV="false" rot="0">
            <a:off x="5275313" y="5467894"/>
            <a:ext cx="2019434" cy="1135377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234386" y="18162"/>
            <a:ext cx="4951080" cy="121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0"/>
              </a:lnSpc>
            </a:pPr>
            <a:r>
              <a:rPr lang="en-US" sz="1917">
                <a:solidFill>
                  <a:srgbClr val="000000"/>
                </a:solidFill>
                <a:latin typeface="Bernoru SemiCondensed"/>
              </a:rPr>
              <a:t>Sistem Informasi Gereja HKI Parsoburan</a:t>
            </a:r>
          </a:p>
          <a:p>
            <a:pPr algn="ctr">
              <a:lnSpc>
                <a:spcPts val="3398"/>
              </a:lnSpc>
            </a:pPr>
            <a:r>
              <a:rPr lang="en-US" sz="3117">
                <a:solidFill>
                  <a:srgbClr val="000000"/>
                </a:solidFill>
                <a:latin typeface="Bernoru SemiCondensed"/>
              </a:rPr>
              <a:t>(</a:t>
            </a:r>
            <a:r>
              <a:rPr lang="en-US" sz="3117">
                <a:solidFill>
                  <a:srgbClr val="000000"/>
                </a:solidFill>
                <a:latin typeface="Bernoru SemiCondensed"/>
              </a:rPr>
              <a:t>SIGEPAR)</a:t>
            </a:r>
          </a:p>
          <a:p>
            <a:pPr algn="ctr">
              <a:lnSpc>
                <a:spcPts val="1654"/>
              </a:lnSpc>
            </a:pPr>
            <a:r>
              <a:rPr lang="en-US" sz="1517">
                <a:solidFill>
                  <a:srgbClr val="000000"/>
                </a:solidFill>
                <a:latin typeface="Bernoru SemiCondensed"/>
              </a:rPr>
              <a:t>PSI-22-06</a:t>
            </a:r>
          </a:p>
          <a:p>
            <a:pPr algn="ctr">
              <a:lnSpc>
                <a:spcPts val="1218"/>
              </a:lnSpc>
            </a:pPr>
            <a:r>
              <a:rPr lang="en-US" sz="1117">
                <a:solidFill>
                  <a:srgbClr val="000000"/>
                </a:solidFill>
                <a:latin typeface="Bernoru SemiCondensed"/>
              </a:rPr>
              <a:t>Fakultas Informatika dan Teknik Elektro</a:t>
            </a:r>
          </a:p>
          <a:p>
            <a:pPr algn="ctr" marL="0" indent="0" lvl="0">
              <a:lnSpc>
                <a:spcPts val="1218"/>
              </a:lnSpc>
            </a:pPr>
            <a:r>
              <a:rPr lang="en-US" sz="1117">
                <a:solidFill>
                  <a:srgbClr val="000000"/>
                </a:solidFill>
                <a:latin typeface="Bernoru SemiCondensed"/>
              </a:rPr>
              <a:t>Prodi Sistem Informasi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798271" y="1910266"/>
            <a:ext cx="3417034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Clear Sans Bold"/>
              </a:rPr>
              <a:t>Membangun sistem berbasis web yang lebih efisien dan efektif</a:t>
            </a:r>
          </a:p>
          <a:p>
            <a:pPr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Clear Sans Bold"/>
              </a:rPr>
              <a:t>Penanganan data yang lebih akurat di HKI Parsoburan</a:t>
            </a:r>
          </a:p>
          <a:p>
            <a:pPr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Clear Sans Bold"/>
              </a:rPr>
              <a:t>Kemudahan pengelolaan data dengan sistem komputerisasi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92432" y="6579459"/>
            <a:ext cx="1606004" cy="34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7"/>
              </a:lnSpc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Fungsi Utama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35906" y="1246691"/>
            <a:ext cx="3079105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Bree Serif"/>
              </a:rPr>
              <a:t>Latar Belakang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62509" y="2015041"/>
            <a:ext cx="3417034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Clear Sans Bold"/>
              </a:rPr>
              <a:t>Membangun sistem berbasis web yang lebih efisien dan efektif untuk digunakan</a:t>
            </a:r>
          </a:p>
          <a:p>
            <a:pPr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Clear Sans Bold"/>
              </a:rPr>
              <a:t>Memberikan solusi terkait masalah penanganan data saat ini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359038" y="1246691"/>
            <a:ext cx="141565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Bree Serif"/>
              </a:rPr>
              <a:t>Tujuan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92432" y="6899626"/>
            <a:ext cx="2402979" cy="222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Clear Sans Bold"/>
              </a:rPr>
              <a:t>Login</a:t>
            </a:r>
          </a:p>
          <a:p>
            <a:pPr algn="just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Clear Sans Bold"/>
              </a:rPr>
              <a:t>Registrasi</a:t>
            </a:r>
          </a:p>
          <a:p>
            <a:pPr algn="just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Clear Sans Bold"/>
              </a:rPr>
              <a:t>Mengedit Profil</a:t>
            </a:r>
          </a:p>
          <a:p>
            <a:pPr algn="just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Clear Sans Bold"/>
              </a:rPr>
              <a:t>Menambah Data Jemaat</a:t>
            </a:r>
          </a:p>
          <a:p>
            <a:pPr algn="just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Clear Sans Bold"/>
              </a:rPr>
              <a:t>Menghapus Data Jemaat</a:t>
            </a:r>
          </a:p>
          <a:p>
            <a:pPr algn="just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Clear Sans Bold"/>
              </a:rPr>
              <a:t>Pendaftaran Sakramen</a:t>
            </a:r>
          </a:p>
          <a:p>
            <a:pPr algn="just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Clear Sans Bold"/>
              </a:rPr>
              <a:t>Menambah Pengumuman</a:t>
            </a:r>
          </a:p>
          <a:p>
            <a:pPr algn="just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Clear Sans Bold"/>
              </a:rPr>
              <a:t>Mengedit Pengumuman</a:t>
            </a:r>
          </a:p>
          <a:p>
            <a:pPr algn="just">
              <a:lnSpc>
                <a:spcPts val="196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283068" y="8865093"/>
            <a:ext cx="2513856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Clear Sans Bold"/>
              </a:rPr>
              <a:t>Menghapus Pengumuman</a:t>
            </a:r>
          </a:p>
          <a:p>
            <a:pPr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Clear Sans Bold"/>
              </a:rPr>
              <a:t>Membuat Laporan Statistik</a:t>
            </a:r>
          </a:p>
          <a:p>
            <a:pPr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Clear Sans Bold"/>
              </a:rPr>
              <a:t>Mengedit Laporan Statistik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92308" y="3713597"/>
            <a:ext cx="117871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Bree Serif"/>
              </a:rPr>
              <a:t>Usecase Diagram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999659" y="3761222"/>
            <a:ext cx="13921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Bree Serif"/>
              </a:rPr>
              <a:t>Physical Data Model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823218" y="3737409"/>
            <a:ext cx="724495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Bree Serif"/>
              </a:rPr>
              <a:t>Homepage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434072" y="5326950"/>
            <a:ext cx="92496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Bree Serif"/>
              </a:rPr>
              <a:t>Daftar Baptis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876500" y="5269774"/>
            <a:ext cx="96009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Bree Serif"/>
              </a:rPr>
              <a:t>Pengumuman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227518" y="6688996"/>
            <a:ext cx="1839962" cy="34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7"/>
              </a:lnSpc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Non-Fungsional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713662" y="8697998"/>
            <a:ext cx="2798118" cy="98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02259" indent="-151129" lvl="1">
              <a:lnSpc>
                <a:spcPts val="1959"/>
              </a:lnSpc>
              <a:buFont typeface="Arial"/>
              <a:buChar char="•"/>
            </a:pPr>
            <a:r>
              <a:rPr lang="en-US" sz="1399">
                <a:solidFill>
                  <a:srgbClr val="FFFFFF"/>
                </a:solidFill>
                <a:latin typeface="Bree Serif"/>
              </a:rPr>
              <a:t>Menghapus Laporan Statistik</a:t>
            </a:r>
          </a:p>
          <a:p>
            <a:pPr marL="302259" indent="-151129" lvl="1">
              <a:lnSpc>
                <a:spcPts val="1959"/>
              </a:lnSpc>
              <a:buFont typeface="Arial"/>
              <a:buChar char="•"/>
            </a:pPr>
            <a:r>
              <a:rPr lang="en-US" sz="1399">
                <a:solidFill>
                  <a:srgbClr val="FFFFFF"/>
                </a:solidFill>
                <a:latin typeface="Bree Serif"/>
              </a:rPr>
              <a:t>Membuat Laporan Keuangan</a:t>
            </a:r>
          </a:p>
          <a:p>
            <a:pPr marL="302259" indent="-151129" lvl="1">
              <a:lnSpc>
                <a:spcPts val="1959"/>
              </a:lnSpc>
              <a:buFont typeface="Arial"/>
              <a:buChar char="•"/>
            </a:pPr>
            <a:r>
              <a:rPr lang="en-US" sz="1399">
                <a:solidFill>
                  <a:srgbClr val="FFFFFF"/>
                </a:solidFill>
                <a:latin typeface="Bree Serif"/>
              </a:rPr>
              <a:t>Mengedit Laporan Keuangan</a:t>
            </a:r>
          </a:p>
          <a:p>
            <a:pPr marL="302259" indent="-151129" lvl="1">
              <a:lnSpc>
                <a:spcPts val="1959"/>
              </a:lnSpc>
              <a:buFont typeface="Arial"/>
              <a:buChar char="•"/>
            </a:pPr>
            <a:r>
              <a:rPr lang="en-US" sz="1399">
                <a:solidFill>
                  <a:srgbClr val="FFFFFF"/>
                </a:solidFill>
                <a:latin typeface="Bree Serif"/>
              </a:rPr>
              <a:t>Menghapus Laporan Keuangan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548182" y="7009163"/>
            <a:ext cx="1252091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Bree Serif"/>
              </a:rPr>
              <a:t>Availability</a:t>
            </a:r>
          </a:p>
          <a:p>
            <a:pPr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Bree Serif"/>
              </a:rPr>
              <a:t>Reliability</a:t>
            </a:r>
          </a:p>
          <a:p>
            <a:pPr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Bree Serif"/>
              </a:rPr>
              <a:t>Ergonomic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548182" y="7742958"/>
            <a:ext cx="1473696" cy="98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Bree Serif"/>
              </a:rPr>
              <a:t>Portability</a:t>
            </a:r>
          </a:p>
          <a:p>
            <a:pPr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Bree Serif"/>
              </a:rPr>
              <a:t>Memory</a:t>
            </a:r>
          </a:p>
          <a:p>
            <a:pPr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Bree Serif"/>
              </a:rPr>
              <a:t>Response Time</a:t>
            </a:r>
          </a:p>
          <a:p>
            <a:pPr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Bree Serif"/>
              </a:rPr>
              <a:t>Safety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DAFDdos-OR4</dc:identifier>
  <dcterms:modified xsi:type="dcterms:W3CDTF">2011-08-01T06:04:30Z</dcterms:modified>
  <cp:revision>1</cp:revision>
  <dc:title>Poster-PSI-22-06-SIGEPAR-A4</dc:title>
</cp:coreProperties>
</file>