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8392-1DC4-B787-4852-05F11FD56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545C4-F4D4-361D-21CC-9EEB4BAE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648A-9A32-8EF9-A859-9463082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EB8F-B2FD-5CB4-2ACC-13B395A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180C-32CE-8631-7656-669A3E80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7988-91F0-8C55-4DAF-FA349923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FAE96-D63A-7F19-DEF8-A3991737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0277-B9F2-29B2-9193-6815C6A6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3CFF-648B-AAA0-92BB-1B447845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B65B-397E-9130-66E3-D4089F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4AB50-FDCA-3972-666B-E4E48784D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A645F-7B02-38AA-0C56-326A643E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0297-CE07-FDA4-AC5B-4277894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97FE-CF56-2C9B-CD64-138A549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A487-5E5E-A955-34A0-23A953C4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41B3-3CE9-E6A6-452E-31B79A08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9655-154C-2628-0ECB-2915D4B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6B5F-067F-6717-6B17-B983B946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63DD-817E-F3B2-F4E0-DB4148C8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C4C7-A603-DD84-EB2A-7327BE1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2D73-FB09-FA70-9EB6-D2129F8D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4B9A-A405-FA87-1D34-C150E06B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7977-F13E-EB97-4BF7-81172FCA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EECC-5BCE-F2B5-B7AD-AC0AA39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DF4B-3D2B-3004-F227-F7C298F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B09F-CD04-9D66-0C55-3EC87A3D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F453-26C0-5BD0-1188-62C9CC1C6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740B-B675-B57C-0D67-A8EA94EA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96B6-F486-D5F6-6B44-38EDF943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1CBA-ADAA-06C7-D096-6D7AAEF1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F2E9C-9E8A-6BAC-97C4-501B0891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49D6-1C45-167F-EC39-E86CA479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5999C-E836-34D6-4C5E-228610F6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8F6F5-AAA2-19DB-094D-562845D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F52DB-EC14-2538-050A-991136738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A0366-9017-D458-EBA8-BC858C43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83922-4A50-B233-503C-E1E822B8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1F7AE-3ABD-1EAF-33A1-942A0679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5BDC6-327E-7B51-EC69-FB05033F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2C62-7E22-DE09-7289-772D518D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8856F-9E50-7A03-4A3E-1BD43E02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F031-6A42-DAD2-F696-DAF4DB45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75F7-6684-6A07-3E0E-ADAE846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27BE6-D391-5865-304C-F5E17110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3ED1E-568C-1BC1-176F-148DE12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4457-398C-4D01-6E21-74228D3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98F2-DA20-80BE-1637-4D8CCD2F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E314-BCFA-CEBC-0C0E-FC55E332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AA03-82A9-6D12-E97D-3798D41A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9DC1-B7A6-5A14-1301-A63AEEF9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5B0F-828F-7F09-9D95-6B8388AB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B35F-F743-A9B5-11D0-3C71322E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BAC7-E3D0-B5AF-D699-B53357B3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E4DC7-089D-7C03-11E4-BF9B9FF5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037C-AB68-4A65-264E-52F18505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B041-3C59-F16C-247B-3D3AD913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8AF3-3B19-02D5-9EA2-BD7D4191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FC0A-BAD6-1E66-9C65-FC3D0D7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D914D-60FF-612A-F8BC-EB869FB3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05D7-BFD1-8A6E-436C-7B00EE93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89F6-35CE-1A22-1179-08EDF908F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A12A-E85F-4C06-927A-494D703F00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ABEC-5D0D-865F-60D7-4913737CA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8FAD-7929-0153-6CC3-A023EF331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EE7-3CA1-4B0F-AC4F-6FC86D12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17A7-1E4F-5514-6CED-105A0DA15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CANVAS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1FF60-D796-0D5F-CE53-2730E739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120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7674-CD17-0044-EEAE-8A10F54D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58674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INTRODUCTION</a:t>
            </a:r>
          </a:p>
          <a:p>
            <a:r>
              <a:rPr lang="en-US" sz="2000" dirty="0"/>
              <a:t>Canvas Class provides simple methods to create the desired screen window and to establish a world window and viewport.</a:t>
            </a:r>
          </a:p>
          <a:p>
            <a:r>
              <a:rPr lang="en-US" sz="2000" dirty="0"/>
              <a:t>It insures that the window to viewport mapping is well defined.</a:t>
            </a:r>
          </a:p>
          <a:p>
            <a:r>
              <a:rPr lang="en-US" sz="2000" dirty="0"/>
              <a:t>It use in a turtle graphics.</a:t>
            </a:r>
          </a:p>
          <a:p>
            <a:r>
              <a:rPr lang="en-US" sz="2000" dirty="0"/>
              <a:t>Class Point2 , </a:t>
            </a:r>
            <a:r>
              <a:rPr lang="en-US" sz="2000" dirty="0" err="1"/>
              <a:t>IntRect</a:t>
            </a:r>
            <a:r>
              <a:rPr lang="en-US" sz="2000" dirty="0"/>
              <a:t> and </a:t>
            </a:r>
            <a:r>
              <a:rPr lang="en-US" sz="2000" dirty="0" err="1"/>
              <a:t>RealRect</a:t>
            </a:r>
            <a:r>
              <a:rPr lang="en-US" sz="2000" dirty="0"/>
              <a:t> are used within Canvas Class.</a:t>
            </a:r>
          </a:p>
          <a:p>
            <a:r>
              <a:rPr lang="en-US" sz="2000" dirty="0"/>
              <a:t>There are multiple ways to define the Canvas class.</a:t>
            </a:r>
          </a:p>
        </p:txBody>
      </p:sp>
    </p:spTree>
    <p:extLst>
      <p:ext uri="{BB962C8B-B14F-4D97-AF65-F5344CB8AC3E}">
        <p14:creationId xmlns:p14="http://schemas.microsoft.com/office/powerpoint/2010/main" val="23823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75C1-FA69-798C-0035-0352094F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"/>
            <a:ext cx="10515600" cy="5965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				FUNCTIONS</a:t>
            </a:r>
          </a:p>
          <a:p>
            <a:r>
              <a:rPr lang="en-US" sz="2000" dirty="0"/>
              <a:t>Canvas(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width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height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char</a:t>
            </a:r>
            <a:r>
              <a:rPr lang="en-US" sz="2000" dirty="0">
                <a:solidFill>
                  <a:srgbClr val="000000"/>
                </a:solidFill>
              </a:rPr>
              <a:t>* </a:t>
            </a:r>
            <a:r>
              <a:rPr lang="en-US" sz="2000" dirty="0" err="1">
                <a:solidFill>
                  <a:srgbClr val="808080"/>
                </a:solidFill>
              </a:rPr>
              <a:t>windowTitle</a:t>
            </a:r>
            <a:r>
              <a:rPr lang="en-US" sz="2000" dirty="0"/>
              <a:t>): It is a Parameterized Constructor of class Canvas which reserve a memory for its object. In this constructor we initialize our program, define the window size and its position, argument Counter(</a:t>
            </a:r>
            <a:r>
              <a:rPr lang="en-US" sz="2000" dirty="0" err="1"/>
              <a:t>argc</a:t>
            </a:r>
            <a:r>
              <a:rPr lang="en-US" sz="2000" dirty="0"/>
              <a:t>) and argument Vector(</a:t>
            </a:r>
            <a:r>
              <a:rPr lang="en-US" sz="2000" dirty="0" err="1"/>
              <a:t>argv</a:t>
            </a:r>
            <a:r>
              <a:rPr lang="en-US" sz="2000" dirty="0"/>
              <a:t>), we give name of our window.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setWindow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l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): In this Function; we move to P</a:t>
            </a:r>
            <a:r>
              <a:rPr 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rojection Matrix Mode then we set the world window size.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clearScreen</a:t>
            </a:r>
            <a:r>
              <a:rPr lang="en-US" sz="2000" dirty="0">
                <a:solidFill>
                  <a:srgbClr val="000000"/>
                </a:solidFill>
              </a:rPr>
              <a:t>(); It just Clear the Buffer.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setBackgroundColor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g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): Set the Background color.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setColor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g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): Set the Line Color.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getViewport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): Set the Viewport on the World Window. This function is defined in a class </a:t>
            </a:r>
            <a:r>
              <a:rPr lang="en-US" sz="2000" dirty="0" err="1">
                <a:solidFill>
                  <a:srgbClr val="000000"/>
                </a:solidFill>
              </a:rPr>
              <a:t>IntRect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getWindow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): Set the Window in which image is drawn. This function is defined in a class </a:t>
            </a:r>
            <a:r>
              <a:rPr lang="en-US" sz="2000" dirty="0" err="1">
                <a:solidFill>
                  <a:srgbClr val="000000"/>
                </a:solidFill>
              </a:rPr>
              <a:t>RealRect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getCP_X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): return the x-coordinate of Point. This function is defined in a class Point2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getCP_Y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): return the y-coordinate of Point. This function is defined in a class Point2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1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768B-957B-51DF-32DC-AAA14713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>
            <a:normAutofit/>
          </a:bodyPr>
          <a:lstStyle/>
          <a:p>
            <a:r>
              <a:rPr lang="es-ES" sz="1800" dirty="0" err="1">
                <a:solidFill>
                  <a:srgbClr val="000000"/>
                </a:solidFill>
              </a:rPr>
              <a:t>moveTo</a:t>
            </a:r>
            <a:r>
              <a:rPr lang="es-ES" sz="1800" dirty="0">
                <a:solidFill>
                  <a:srgbClr val="000000"/>
                </a:solidFill>
              </a:rPr>
              <a:t>(</a:t>
            </a:r>
            <a:r>
              <a:rPr lang="es-ES" sz="1800" dirty="0" err="1">
                <a:solidFill>
                  <a:srgbClr val="0000FF"/>
                </a:solidFill>
              </a:rPr>
              <a:t>float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>
                <a:solidFill>
                  <a:srgbClr val="808080"/>
                </a:solidFill>
              </a:rPr>
              <a:t>x</a:t>
            </a:r>
            <a:r>
              <a:rPr lang="es-ES" sz="1800" dirty="0">
                <a:solidFill>
                  <a:srgbClr val="000000"/>
                </a:solidFill>
              </a:rPr>
              <a:t>, </a:t>
            </a:r>
            <a:r>
              <a:rPr lang="es-ES" sz="1800" dirty="0" err="1">
                <a:solidFill>
                  <a:srgbClr val="0000FF"/>
                </a:solidFill>
              </a:rPr>
              <a:t>float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>
                <a:solidFill>
                  <a:srgbClr val="808080"/>
                </a:solidFill>
              </a:rPr>
              <a:t>y</a:t>
            </a:r>
            <a:r>
              <a:rPr lang="es-ES" sz="1800" dirty="0">
                <a:solidFill>
                  <a:srgbClr val="000000"/>
                </a:solidFill>
              </a:rPr>
              <a:t>): </a:t>
            </a:r>
            <a:r>
              <a:rPr lang="es-ES" sz="1800" dirty="0" err="1">
                <a:solidFill>
                  <a:srgbClr val="000000"/>
                </a:solidFill>
              </a:rPr>
              <a:t>Plot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 err="1">
                <a:solidFill>
                  <a:srgbClr val="000000"/>
                </a:solidFill>
              </a:rPr>
              <a:t>the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 err="1">
                <a:solidFill>
                  <a:srgbClr val="000000"/>
                </a:solidFill>
              </a:rPr>
              <a:t>vertex</a:t>
            </a:r>
            <a:r>
              <a:rPr lang="es-ES" sz="1800" dirty="0">
                <a:solidFill>
                  <a:srgbClr val="000000"/>
                </a:solidFill>
              </a:rPr>
              <a:t> at </a:t>
            </a:r>
            <a:r>
              <a:rPr lang="es-ES" sz="1800" dirty="0" err="1">
                <a:solidFill>
                  <a:srgbClr val="000000"/>
                </a:solidFill>
              </a:rPr>
              <a:t>the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 err="1">
                <a:solidFill>
                  <a:srgbClr val="000000"/>
                </a:solidFill>
              </a:rPr>
              <a:t>given</a:t>
            </a:r>
            <a:r>
              <a:rPr lang="es-ES" sz="1800" dirty="0">
                <a:solidFill>
                  <a:srgbClr val="000000"/>
                </a:solidFill>
              </a:rPr>
              <a:t> position.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moveTo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B91AF"/>
                </a:solidFill>
              </a:rPr>
              <a:t>Point2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p</a:t>
            </a:r>
            <a:r>
              <a:rPr lang="en-US" sz="1800" dirty="0">
                <a:solidFill>
                  <a:srgbClr val="000000"/>
                </a:solidFill>
              </a:rPr>
              <a:t>): Same as above </a:t>
            </a:r>
            <a:r>
              <a:rPr lang="en-US" sz="1800" dirty="0" err="1">
                <a:solidFill>
                  <a:srgbClr val="000000"/>
                </a:solidFill>
              </a:rPr>
              <a:t>moveTo</a:t>
            </a:r>
            <a:r>
              <a:rPr lang="en-US" sz="1800" dirty="0">
                <a:solidFill>
                  <a:srgbClr val="000000"/>
                </a:solidFill>
              </a:rPr>
              <a:t> Function but the difference is argument it takes.</a:t>
            </a:r>
          </a:p>
          <a:p>
            <a:r>
              <a:rPr lang="es-ES" sz="1800" dirty="0" err="1">
                <a:solidFill>
                  <a:srgbClr val="000000"/>
                </a:solidFill>
              </a:rPr>
              <a:t>lineTo</a:t>
            </a:r>
            <a:r>
              <a:rPr lang="es-ES" sz="1800" dirty="0">
                <a:solidFill>
                  <a:srgbClr val="000000"/>
                </a:solidFill>
              </a:rPr>
              <a:t>(</a:t>
            </a:r>
            <a:r>
              <a:rPr lang="es-ES" sz="1800" dirty="0" err="1">
                <a:solidFill>
                  <a:srgbClr val="0000FF"/>
                </a:solidFill>
              </a:rPr>
              <a:t>float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>
                <a:solidFill>
                  <a:srgbClr val="808080"/>
                </a:solidFill>
              </a:rPr>
              <a:t>x</a:t>
            </a:r>
            <a:r>
              <a:rPr lang="es-ES" sz="1800" dirty="0">
                <a:solidFill>
                  <a:srgbClr val="000000"/>
                </a:solidFill>
              </a:rPr>
              <a:t>, </a:t>
            </a:r>
            <a:r>
              <a:rPr lang="es-ES" sz="1800" dirty="0" err="1">
                <a:solidFill>
                  <a:srgbClr val="0000FF"/>
                </a:solidFill>
              </a:rPr>
              <a:t>float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>
                <a:solidFill>
                  <a:srgbClr val="808080"/>
                </a:solidFill>
              </a:rPr>
              <a:t>y</a:t>
            </a:r>
            <a:r>
              <a:rPr lang="es-ES" sz="1800" dirty="0">
                <a:solidFill>
                  <a:srgbClr val="000000"/>
                </a:solidFill>
              </a:rPr>
              <a:t>): </a:t>
            </a:r>
            <a:r>
              <a:rPr lang="es-ES" sz="1800" dirty="0" err="1">
                <a:solidFill>
                  <a:srgbClr val="000000"/>
                </a:solidFill>
              </a:rPr>
              <a:t>Draw</a:t>
            </a:r>
            <a:r>
              <a:rPr lang="es-ES" sz="1800" dirty="0">
                <a:solidFill>
                  <a:srgbClr val="000000"/>
                </a:solidFill>
              </a:rPr>
              <a:t> a line </a:t>
            </a:r>
            <a:r>
              <a:rPr lang="es-ES" sz="1800" dirty="0" err="1">
                <a:solidFill>
                  <a:srgbClr val="000000"/>
                </a:solidFill>
              </a:rPr>
              <a:t>between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 err="1">
                <a:solidFill>
                  <a:srgbClr val="000000"/>
                </a:solidFill>
              </a:rPr>
              <a:t>two</a:t>
            </a:r>
            <a:r>
              <a:rPr lang="es-ES" sz="1800" dirty="0">
                <a:solidFill>
                  <a:srgbClr val="000000"/>
                </a:solidFill>
              </a:rPr>
              <a:t> </a:t>
            </a:r>
            <a:r>
              <a:rPr lang="es-ES" sz="1800" dirty="0" err="1">
                <a:solidFill>
                  <a:srgbClr val="000000"/>
                </a:solidFill>
              </a:rPr>
              <a:t>vertex</a:t>
            </a:r>
            <a:r>
              <a:rPr lang="es-ES" sz="1800" dirty="0">
                <a:solidFill>
                  <a:srgbClr val="000000"/>
                </a:solidFill>
              </a:rPr>
              <a:t>.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lineTo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B91AF"/>
                </a:solidFill>
              </a:rPr>
              <a:t>Point2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p</a:t>
            </a:r>
            <a:r>
              <a:rPr lang="en-US" sz="1800" dirty="0">
                <a:solidFill>
                  <a:srgbClr val="000000"/>
                </a:solidFill>
              </a:rPr>
              <a:t>): Same as above </a:t>
            </a:r>
            <a:r>
              <a:rPr lang="en-US" sz="1800" dirty="0" err="1">
                <a:solidFill>
                  <a:srgbClr val="000000"/>
                </a:solidFill>
              </a:rPr>
              <a:t>LineTo</a:t>
            </a:r>
            <a:r>
              <a:rPr lang="en-US" sz="1800" dirty="0">
                <a:solidFill>
                  <a:srgbClr val="000000"/>
                </a:solidFill>
              </a:rPr>
              <a:t> Function but the difference is argument it takes.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81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CANVAS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CLASS</dc:title>
  <dc:creator>Muhammad</dc:creator>
  <cp:lastModifiedBy>Muhammad</cp:lastModifiedBy>
  <cp:revision>1</cp:revision>
  <dcterms:created xsi:type="dcterms:W3CDTF">2023-09-05T08:59:20Z</dcterms:created>
  <dcterms:modified xsi:type="dcterms:W3CDTF">2023-09-05T08:59:35Z</dcterms:modified>
</cp:coreProperties>
</file>