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491" r:id="rId2"/>
    <p:sldId id="492" r:id="rId3"/>
    <p:sldId id="493" r:id="rId4"/>
    <p:sldId id="529" r:id="rId5"/>
    <p:sldId id="494" r:id="rId6"/>
    <p:sldId id="495" r:id="rId7"/>
    <p:sldId id="540" r:id="rId8"/>
    <p:sldId id="530" r:id="rId9"/>
    <p:sldId id="496" r:id="rId10"/>
    <p:sldId id="539" r:id="rId11"/>
    <p:sldId id="532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38" r:id="rId24"/>
    <p:sldId id="508" r:id="rId25"/>
    <p:sldId id="534" r:id="rId26"/>
    <p:sldId id="535" r:id="rId27"/>
    <p:sldId id="536" r:id="rId28"/>
    <p:sldId id="541" r:id="rId29"/>
    <p:sldId id="537" r:id="rId30"/>
    <p:sldId id="520" r:id="rId31"/>
    <p:sldId id="521" r:id="rId32"/>
    <p:sldId id="522" r:id="rId33"/>
    <p:sldId id="533" r:id="rId34"/>
    <p:sldId id="526" r:id="rId35"/>
    <p:sldId id="527" r:id="rId36"/>
    <p:sldId id="5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3073"/>
  </p:normalViewPr>
  <p:slideViewPr>
    <p:cSldViewPr snapToGrid="0" snapToObjects="1">
      <p:cViewPr varScale="1">
        <p:scale>
          <a:sx n="112" d="100"/>
          <a:sy n="112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58C91-20FA-154E-ABE3-C75F273A098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13AA-B6C8-7B45-A08F-0F9CA92E0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294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06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00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580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193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95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331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180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635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000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613AA-B6C8-7B45-A08F-0F9CA92E06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0164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705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343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983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709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09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34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6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41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92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91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45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9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4EDC-B307-D441-BCC7-57C86E919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4A1C8-6574-F843-A81E-55846AE21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612C-0B68-2A4F-8DDF-BDDD6CD3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07A9-B1DE-2146-A4F4-3353CF8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F42B-8970-4A46-899D-8380E6E7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678F-A786-6D43-B513-D35620AB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DAE59-09B6-484C-8838-983D62880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BCAB-57F9-5142-AABA-FAC9A372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882D-5E23-7F40-9888-EE2541FA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AB29-9D73-CC47-8803-C2594945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7C21D-C2E6-1846-9E14-418CE827B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21E0C-E62C-9A4E-A36E-B21CD685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14B1-42BE-E649-AD0B-03F34F79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B3553-69CF-2B4A-A5CA-53D7263E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1E08-C3AC-AF46-ADC3-B603B98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A9D8-681E-624E-921E-6004566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89BD-9B38-864C-98B7-9FAC7D5B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0484-51D1-9742-9FDA-AE265B3A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D099-5C95-0A46-9BAD-D7F6A309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44E8-7637-D641-B569-96A025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37A9-D59C-D34C-88A9-ABCC48D4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53201-E89B-C34D-A6E8-91F987E1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8E97-CA17-9545-A54D-58E19C36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464D-194D-2B4E-B515-4C906925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CE32-2C7B-9841-9607-B623C849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0CFB-EC2A-7A43-882D-0CBC31FB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0DDC-BF61-544E-8491-4873F21DD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3521F-43D8-0049-AC66-FF483822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9B528-AF06-CF4D-BEE6-7AD7E37C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45A3-F2DA-8E47-97F2-D0BA62C3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79BF2-5CDC-914D-B73E-4E6B9069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9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9A12-C9A1-B648-A5BB-F1DE4327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6828F-EB3C-A64C-B459-41CC0E7B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2E3F0-1086-7342-9F10-8B0A0FAA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339A-DF31-BD43-813B-737E105F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DE0DD-E23E-4A49-A73C-8292018C6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E8841-A7F3-D34E-997A-9E3DE52D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46299-328E-5D47-AEDF-B93D6078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3FC0C-2DC2-3B48-B4B7-288B0987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E131-624D-454A-AF04-FF3F4C1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1A3B-5BAF-8C4B-A061-07CDADAF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65909-36E9-8A4C-8413-C780E5EF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502F-9DEA-734A-82A6-E219CBB1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5D616-EA6B-C346-B577-6990F4F4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6F28B-F482-B84A-8726-AA213D9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6A6E-0368-8641-B5B8-542A83C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8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1E2-D17E-DE4F-822B-06CDE675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1BB3-7837-EC4B-AFF2-9FF7CC3D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A73A4-9FF3-DF48-8178-B6B9EDA6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963F-3007-4642-A866-7A069A50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39F9-CB1D-C041-87D6-92F261F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8ACE-AA12-9D46-9ECE-0401A0F9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5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B890-D1BE-5442-BA5D-DFBCD6B8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9E487-5DD3-0F4D-8E0F-9EA2AC46D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CAB0-1EC8-6F40-AC45-600120C1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4D491-85B5-D142-8D54-DEB50B89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B41F-4925-DF4E-94C1-8CDCEB73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B5B1-C287-2246-ACF2-9520A04D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0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27283-5270-944F-B8CE-4E85B2B4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2896-CC6F-2745-9241-9C48AF6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4095-D69F-CC40-B1F6-BC62A0933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7BCD-986D-A94E-B637-3D7894E6FA58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38AD-77F6-AF48-936F-35B06E767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5EFD-DBA8-0045-83BE-41AD4778E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69C19-28F0-7C42-B891-B101B4A4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gy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ise.cs.berkeley.edu/projects/ray/" TargetMode="External"/><Relationship Id="rId3" Type="http://schemas.openxmlformats.org/officeDocument/2006/relationships/hyperlink" Target="https://www.youtube.com/watch?v=lvoHnicueoE" TargetMode="External"/><Relationship Id="rId7" Type="http://schemas.openxmlformats.org/officeDocument/2006/relationships/hyperlink" Target="https://github.com/openai/gy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arpathy.github.io/2016/05/31/rl/" TargetMode="External"/><Relationship Id="rId5" Type="http://schemas.openxmlformats.org/officeDocument/2006/relationships/hyperlink" Target="http://www0.cs.ucl.ac.uk/staff/d.silver/web/Teaching.html" TargetMode="External"/><Relationship Id="rId10" Type="http://schemas.openxmlformats.org/officeDocument/2006/relationships/hyperlink" Target="http://www.wildml.com/2016/10/learning-reinforcement-learning/" TargetMode="External"/><Relationship Id="rId4" Type="http://schemas.openxmlformats.org/officeDocument/2006/relationships/hyperlink" Target="http://rll.berkeley.edu/deeprlcourse/" TargetMode="External"/><Relationship Id="rId9" Type="http://schemas.openxmlformats.org/officeDocument/2006/relationships/hyperlink" Target="http://pytorch.org/tutorials/intermediate/reinforcement_q_learning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mind.com/research/publications/playing-atari-deep-reinforcement-learning/" TargetMode="External"/><Relationship Id="rId7" Type="http://schemas.openxmlformats.org/officeDocument/2006/relationships/hyperlink" Target="https://arxiv.org/abs/1712.018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mind.com/research/alphago/" TargetMode="External"/><Relationship Id="rId5" Type="http://schemas.openxmlformats.org/officeDocument/2006/relationships/hyperlink" Target="https://selfdrivingcars.mit.edu/resources/" TargetMode="External"/><Relationship Id="rId4" Type="http://schemas.openxmlformats.org/officeDocument/2006/relationships/hyperlink" Target="https://graphics.stanford.edu/projects/gpspaper/gps_full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1FB80-6AF7-0B4E-87A3-DABCBF6D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Not just games.</a:t>
            </a: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5E799-E7D7-7B4D-9A97-6167EBDAC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20603" r="12130" b="7048"/>
          <a:stretch/>
        </p:blipFill>
        <p:spPr>
          <a:xfrm>
            <a:off x="0" y="895138"/>
            <a:ext cx="5478085" cy="5667833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1486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2693-1B94-CF4B-8679-311DB9A8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5B5E-13AA-0F43-AC9E-AC4D6BC5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problem, trial an error and benefit from feedback.</a:t>
            </a:r>
          </a:p>
          <a:p>
            <a:r>
              <a:rPr lang="en-US" dirty="0"/>
              <a:t>Could it be simulated in a safe environment (self driving cars)</a:t>
            </a:r>
          </a:p>
          <a:p>
            <a:r>
              <a:rPr lang="en-US" dirty="0"/>
              <a:t>Does it fit into the Markov decision process (MDP)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DRL Fundamentals: RL Basics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xfrm>
            <a:off x="1981200" y="4459289"/>
            <a:ext cx="8229600" cy="1666875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How does DL fit in?</a:t>
            </a:r>
          </a:p>
          <a:p>
            <a:pPr lvl="1"/>
            <a:r>
              <a:rPr lang="en-IN" sz="1800" dirty="0"/>
              <a:t>At minimum: Given s, how do we better choose a?</a:t>
            </a:r>
          </a:p>
          <a:p>
            <a:pPr lvl="1"/>
            <a:r>
              <a:rPr lang="en-IN" sz="1800" dirty="0"/>
              <a:t>Objective for this model: Maximize cumulative discounted rewards </a:t>
            </a:r>
            <a:br>
              <a:rPr lang="en-IN" sz="1800" dirty="0"/>
            </a:br>
            <a:r>
              <a:rPr lang="en-IN" sz="1800" dirty="0"/>
              <a:t>(i.e., r).</a:t>
            </a:r>
          </a:p>
          <a:p>
            <a:pPr lvl="1"/>
            <a:r>
              <a:rPr lang="en-IN" sz="1800" i="1" dirty="0"/>
              <a:t>Discounted rewards</a:t>
            </a:r>
            <a:r>
              <a:rPr lang="en-IN" sz="1800" dirty="0"/>
              <a:t>: $100 today is worth more than $100 in a year, so we tend to make agents somewhat “greedy” to help them learn.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075" y="2595564"/>
            <a:ext cx="41338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1">
            <a:extLst>
              <a:ext uri="{FF2B5EF4-FFF2-40B4-BE49-F238E27FC236}">
                <a16:creationId xmlns:a16="http://schemas.microsoft.com/office/drawing/2014/main" id="{AAF1AF73-FD05-4E69-9D3E-C3965499D2CE}"/>
              </a:ext>
            </a:extLst>
          </p:cNvPr>
          <p:cNvSpPr txBox="1">
            <a:spLocks/>
          </p:cNvSpPr>
          <p:nvPr/>
        </p:nvSpPr>
        <p:spPr>
          <a:xfrm>
            <a:off x="1984248" y="1600201"/>
            <a:ext cx="8229600" cy="79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4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30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30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30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Reinforcement learning is much older than deep learning. The idea of an agent acting in an environment receiving rewards is old.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691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RL Deep: Q Learning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Most famous from Google’s Atari paper!</a:t>
            </a:r>
          </a:p>
          <a:p>
            <a:r>
              <a:rPr lang="en-IN" sz="2400" dirty="0"/>
              <a:t>Q learning is based on a “Q function” and a discrete space of possible unique actions (usually a very short list of actions—like </a:t>
            </a:r>
            <a:r>
              <a:rPr lang="en-IN" sz="2400" i="1" dirty="0"/>
              <a:t>“move left” </a:t>
            </a:r>
            <a:r>
              <a:rPr lang="en-IN" sz="2400" dirty="0"/>
              <a:t>or </a:t>
            </a:r>
            <a:r>
              <a:rPr lang="en-IN" sz="2400" i="1" dirty="0"/>
              <a:t>“move right”</a:t>
            </a:r>
            <a:r>
              <a:rPr lang="en-IN" sz="2400" dirty="0"/>
              <a:t>).</a:t>
            </a:r>
          </a:p>
          <a:p>
            <a:r>
              <a:rPr lang="en-IN" sz="2400" dirty="0"/>
              <a:t>Q function: Given an action and a state, what is our expected discounted cumulative R at the end of the simulation, given we choose the optimal action at every step?</a:t>
            </a:r>
          </a:p>
          <a:p>
            <a:r>
              <a:rPr lang="en-IN" sz="2400" dirty="0"/>
              <a:t>Problem: We don’t know optimal action at every step unless we know Q!</a:t>
            </a:r>
          </a:p>
          <a:p>
            <a:pPr lvl="1"/>
            <a:r>
              <a:rPr lang="en-IN" sz="2000" dirty="0"/>
              <a:t>Chicken and egg problem!</a:t>
            </a:r>
          </a:p>
          <a:p>
            <a:r>
              <a:rPr lang="en-IN" sz="2400" dirty="0"/>
              <a:t>Use DL to approximate Q for each action, state pair—then always pick the action that scores the highest!</a:t>
            </a:r>
          </a:p>
        </p:txBody>
      </p:sp>
    </p:spTree>
    <p:extLst>
      <p:ext uri="{BB962C8B-B14F-4D97-AF65-F5344CB8AC3E}">
        <p14:creationId xmlns:p14="http://schemas.microsoft.com/office/powerpoint/2010/main" val="281154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idx="1"/>
          </p:nvPr>
        </p:nvSpPr>
        <p:spPr>
          <a:xfrm>
            <a:off x="1981200" y="5638801"/>
            <a:ext cx="8229600" cy="487363"/>
          </a:xfrm>
        </p:spPr>
        <p:txBody>
          <a:bodyPr/>
          <a:lstStyle/>
          <a:p>
            <a:r>
              <a:rPr lang="en-IN" sz="2000" dirty="0"/>
              <a:t>Problem: How do we get a Q-value for each possible action 1,2...n?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01" y="2981302"/>
            <a:ext cx="4883801" cy="25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1">
            <a:extLst>
              <a:ext uri="{FF2B5EF4-FFF2-40B4-BE49-F238E27FC236}">
                <a16:creationId xmlns:a16="http://schemas.microsoft.com/office/drawing/2014/main" id="{58B4277C-60BC-492A-B30B-9A99E5237EE8}"/>
              </a:ext>
            </a:extLst>
          </p:cNvPr>
          <p:cNvSpPr txBox="1">
            <a:spLocks/>
          </p:cNvSpPr>
          <p:nvPr/>
        </p:nvSpPr>
        <p:spPr>
          <a:xfrm>
            <a:off x="1984248" y="1600201"/>
            <a:ext cx="8229600" cy="1381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000" indent="-3420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4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30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30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304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Two possible ways of setting up this problem</a:t>
            </a:r>
          </a:p>
          <a:p>
            <a:pPr lvl="1"/>
            <a:r>
              <a:rPr lang="en-IN" sz="1800" dirty="0"/>
              <a:t>(We usually pick the second—the state here might be, for example, an image of the game and so on, the network would be a CNN, and each output is just a single positive real number)</a:t>
            </a:r>
          </a:p>
        </p:txBody>
      </p:sp>
    </p:spTree>
    <p:extLst>
      <p:ext uri="{BB962C8B-B14F-4D97-AF65-F5344CB8AC3E}">
        <p14:creationId xmlns:p14="http://schemas.microsoft.com/office/powerpoint/2010/main" val="318559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if we assume our network is already perfect (i.e., given any state and action it </a:t>
            </a:r>
            <a:r>
              <a:rPr lang="en-IN" b="1" i="1" dirty="0"/>
              <a:t>knows</a:t>
            </a:r>
            <a:r>
              <a:rPr lang="en-IN" b="1" dirty="0"/>
              <a:t> what the total rewards will be)?</a:t>
            </a:r>
          </a:p>
          <a:p>
            <a:r>
              <a:rPr lang="en-IN" dirty="0"/>
              <a:t>Problem becomes much easier</a:t>
            </a:r>
          </a:p>
          <a:p>
            <a:pPr lvl="1"/>
            <a:r>
              <a:rPr lang="en-IN" dirty="0"/>
              <a:t>Action A in State 0 will give us (State </a:t>
            </a:r>
            <a:r>
              <a:rPr lang="en-IN" i="1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Feed (State </a:t>
            </a:r>
            <a:r>
              <a:rPr lang="en-IN" i="1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dirty="0"/>
              <a:t>) into network—it will give us Q for every action at </a:t>
            </a:r>
            <a:r>
              <a:rPr lang="en-IN" i="1" dirty="0"/>
              <a:t>next</a:t>
            </a:r>
            <a:r>
              <a:rPr lang="en-IN" dirty="0"/>
              <a:t> state; remember the max reward possible for Action A!</a:t>
            </a:r>
          </a:p>
          <a:p>
            <a:pPr lvl="1"/>
            <a:r>
              <a:rPr lang="en-IN" dirty="0"/>
              <a:t>Now go back to State 0 and try Action B, which will give us a different state and thus a different max reward for Action B</a:t>
            </a:r>
          </a:p>
        </p:txBody>
      </p:sp>
    </p:spTree>
    <p:extLst>
      <p:ext uri="{BB962C8B-B14F-4D97-AF65-F5344CB8AC3E}">
        <p14:creationId xmlns:p14="http://schemas.microsoft.com/office/powerpoint/2010/main" val="152829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 we use the network in its present state to generate its own outputs</a:t>
            </a:r>
          </a:p>
          <a:p>
            <a:pPr lvl="1"/>
            <a:r>
              <a:rPr lang="en-IN" dirty="0"/>
              <a:t>It looks at every outcome and makes a judgment call on whether the outcome is good or bad</a:t>
            </a:r>
          </a:p>
          <a:p>
            <a:pPr lvl="1"/>
            <a:r>
              <a:rPr lang="en-IN" dirty="0"/>
              <a:t>Remember that all the network needs as input is a state—and we know via simulation what state will result from each action, so just show every outcome state to the network!</a:t>
            </a:r>
          </a:p>
          <a:p>
            <a:r>
              <a:rPr lang="en-IN" b="1" dirty="0"/>
              <a:t>Easier when illustrated...</a:t>
            </a:r>
          </a:p>
        </p:txBody>
      </p:sp>
    </p:spTree>
    <p:extLst>
      <p:ext uri="{BB962C8B-B14F-4D97-AF65-F5344CB8AC3E}">
        <p14:creationId xmlns:p14="http://schemas.microsoft.com/office/powerpoint/2010/main" val="246926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218">
            <a:extLst>
              <a:ext uri="{FF2B5EF4-FFF2-40B4-BE49-F238E27FC236}">
                <a16:creationId xmlns:a16="http://schemas.microsoft.com/office/drawing/2014/main" id="{E06DF590-F216-4A2A-8526-1C1FD294B4B4}"/>
              </a:ext>
            </a:extLst>
          </p:cNvPr>
          <p:cNvCxnSpPr>
            <a:cxnSpLocks/>
          </p:cNvCxnSpPr>
          <p:nvPr/>
        </p:nvCxnSpPr>
        <p:spPr>
          <a:xfrm flipV="1">
            <a:off x="3171931" y="3647751"/>
            <a:ext cx="609045" cy="331397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 Illustrated</a:t>
            </a:r>
          </a:p>
        </p:txBody>
      </p:sp>
      <p:sp>
        <p:nvSpPr>
          <p:cNvPr id="168" name="Shape 168"/>
          <p:cNvSpPr/>
          <p:nvPr/>
        </p:nvSpPr>
        <p:spPr>
          <a:xfrm>
            <a:off x="2418575" y="3194850"/>
            <a:ext cx="6894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‘Left’</a:t>
            </a:r>
            <a:endParaRPr sz="1400" dirty="0"/>
          </a:p>
        </p:txBody>
      </p:sp>
      <p:sp>
        <p:nvSpPr>
          <p:cNvPr id="169" name="Shape 169"/>
          <p:cNvSpPr/>
          <p:nvPr/>
        </p:nvSpPr>
        <p:spPr>
          <a:xfrm>
            <a:off x="3436275" y="3194850"/>
            <a:ext cx="6894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‘Right’</a:t>
            </a:r>
            <a:endParaRPr sz="1400" dirty="0"/>
          </a:p>
        </p:txBody>
      </p:sp>
      <p:sp>
        <p:nvSpPr>
          <p:cNvPr id="172" name="Shape 172"/>
          <p:cNvSpPr/>
          <p:nvPr/>
        </p:nvSpPr>
        <p:spPr>
          <a:xfrm>
            <a:off x="2348375" y="2446738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‘Left 1’</a:t>
            </a:r>
            <a:endParaRPr sz="1400" dirty="0"/>
          </a:p>
        </p:txBody>
      </p:sp>
      <p:sp>
        <p:nvSpPr>
          <p:cNvPr id="173" name="Shape 173"/>
          <p:cNvSpPr/>
          <p:nvPr/>
        </p:nvSpPr>
        <p:spPr>
          <a:xfrm>
            <a:off x="3366075" y="2446738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‘Right 1’</a:t>
            </a:r>
            <a:endParaRPr sz="1400" dirty="0"/>
          </a:p>
        </p:txBody>
      </p:sp>
      <p:cxnSp>
        <p:nvCxnSpPr>
          <p:cNvPr id="174" name="Shape 174"/>
          <p:cNvCxnSpPr>
            <a:stCxn id="168" idx="0"/>
            <a:endCxn id="172" idx="2"/>
          </p:cNvCxnSpPr>
          <p:nvPr/>
        </p:nvCxnSpPr>
        <p:spPr>
          <a:xfrm rot="10800000">
            <a:off x="2763275" y="2971950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175" name="Shape 175"/>
          <p:cNvCxnSpPr>
            <a:endCxn id="173" idx="2"/>
          </p:cNvCxnSpPr>
          <p:nvPr/>
        </p:nvCxnSpPr>
        <p:spPr>
          <a:xfrm rot="10800000">
            <a:off x="3780975" y="2972038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42" name="Shape 213">
            <a:extLst>
              <a:ext uri="{FF2B5EF4-FFF2-40B4-BE49-F238E27FC236}">
                <a16:creationId xmlns:a16="http://schemas.microsoft.com/office/drawing/2014/main" id="{FED1F4BB-32F7-41EB-8591-C20046FCFD68}"/>
              </a:ext>
            </a:extLst>
          </p:cNvPr>
          <p:cNvSpPr/>
          <p:nvPr/>
        </p:nvSpPr>
        <p:spPr>
          <a:xfrm>
            <a:off x="2737275" y="3928500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3" name="Shape 214">
            <a:extLst>
              <a:ext uri="{FF2B5EF4-FFF2-40B4-BE49-F238E27FC236}">
                <a16:creationId xmlns:a16="http://schemas.microsoft.com/office/drawing/2014/main" id="{CC033B07-A93C-4601-B006-4EBB3E80B4B2}"/>
              </a:ext>
            </a:extLst>
          </p:cNvPr>
          <p:cNvSpPr/>
          <p:nvPr/>
        </p:nvSpPr>
        <p:spPr>
          <a:xfrm>
            <a:off x="2840025" y="5045400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Initial state</a:t>
            </a:r>
            <a:endParaRPr sz="1400" dirty="0"/>
          </a:p>
        </p:txBody>
      </p:sp>
      <p:cxnSp>
        <p:nvCxnSpPr>
          <p:cNvPr id="44" name="Shape 217">
            <a:extLst>
              <a:ext uri="{FF2B5EF4-FFF2-40B4-BE49-F238E27FC236}">
                <a16:creationId xmlns:a16="http://schemas.microsoft.com/office/drawing/2014/main" id="{884D352A-C308-4737-B0AB-1A41A7A6158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883123" y="3678376"/>
            <a:ext cx="371803" cy="250125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6" name="Shape 219">
            <a:extLst>
              <a:ext uri="{FF2B5EF4-FFF2-40B4-BE49-F238E27FC236}">
                <a16:creationId xmlns:a16="http://schemas.microsoft.com/office/drawing/2014/main" id="{D6865FAC-C29B-47B1-9B05-1131041E8B15}"/>
              </a:ext>
            </a:extLst>
          </p:cNvPr>
          <p:cNvCxnSpPr>
            <a:cxnSpLocks/>
            <a:stCxn id="43" idx="0"/>
          </p:cNvCxnSpPr>
          <p:nvPr/>
        </p:nvCxnSpPr>
        <p:spPr>
          <a:xfrm rot="10800000">
            <a:off x="3254925" y="4823700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3020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18">
            <a:extLst>
              <a:ext uri="{FF2B5EF4-FFF2-40B4-BE49-F238E27FC236}">
                <a16:creationId xmlns:a16="http://schemas.microsoft.com/office/drawing/2014/main" id="{E06DF590-F216-4A2A-8526-1C1FD294B4B4}"/>
              </a:ext>
            </a:extLst>
          </p:cNvPr>
          <p:cNvCxnSpPr>
            <a:cxnSpLocks/>
          </p:cNvCxnSpPr>
          <p:nvPr/>
        </p:nvCxnSpPr>
        <p:spPr>
          <a:xfrm flipV="1">
            <a:off x="3171931" y="3647751"/>
            <a:ext cx="609045" cy="331397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65" name="Shape 165"/>
          <p:cNvSpPr/>
          <p:nvPr/>
        </p:nvSpPr>
        <p:spPr>
          <a:xfrm>
            <a:off x="5203750" y="2575275"/>
            <a:ext cx="1463400" cy="3657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90" name="Shape 190"/>
          <p:cNvSpPr txBox="1"/>
          <p:nvPr/>
        </p:nvSpPr>
        <p:spPr>
          <a:xfrm>
            <a:off x="5246175" y="2580450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dirty="0"/>
              <a:t>Max is 27!</a:t>
            </a:r>
            <a:endParaRPr sz="1400" dirty="0"/>
          </a:p>
        </p:txBody>
      </p:sp>
      <p:sp>
        <p:nvSpPr>
          <p:cNvPr id="166" name="Shape 166"/>
          <p:cNvSpPr/>
          <p:nvPr/>
        </p:nvSpPr>
        <p:spPr>
          <a:xfrm>
            <a:off x="2215925" y="2363175"/>
            <a:ext cx="1094700" cy="1315200"/>
          </a:xfrm>
          <a:prstGeom prst="roundRect">
            <a:avLst>
              <a:gd name="adj" fmla="val 16667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 Illustrated</a:t>
            </a:r>
          </a:p>
        </p:txBody>
      </p:sp>
      <p:sp>
        <p:nvSpPr>
          <p:cNvPr id="168" name="Shape 168"/>
          <p:cNvSpPr/>
          <p:nvPr/>
        </p:nvSpPr>
        <p:spPr>
          <a:xfrm>
            <a:off x="2418575" y="31948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‘Left’</a:t>
            </a:r>
            <a:endParaRPr sz="1400" dirty="0"/>
          </a:p>
        </p:txBody>
      </p:sp>
      <p:sp>
        <p:nvSpPr>
          <p:cNvPr id="169" name="Shape 169"/>
          <p:cNvSpPr/>
          <p:nvPr/>
        </p:nvSpPr>
        <p:spPr>
          <a:xfrm>
            <a:off x="3436275" y="3194850"/>
            <a:ext cx="6894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‘Right’</a:t>
            </a:r>
            <a:endParaRPr sz="1400" dirty="0"/>
          </a:p>
        </p:txBody>
      </p:sp>
      <p:sp>
        <p:nvSpPr>
          <p:cNvPr id="172" name="Shape 172"/>
          <p:cNvSpPr/>
          <p:nvPr/>
        </p:nvSpPr>
        <p:spPr>
          <a:xfrm>
            <a:off x="2348375" y="2446738"/>
            <a:ext cx="829800" cy="525300"/>
          </a:xfrm>
          <a:prstGeom prst="rect">
            <a:avLst/>
          </a:prstGeom>
          <a:solidFill>
            <a:srgbClr val="FDB51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‘Left 1’</a:t>
            </a:r>
            <a:endParaRPr sz="1400" dirty="0"/>
          </a:p>
        </p:txBody>
      </p:sp>
      <p:sp>
        <p:nvSpPr>
          <p:cNvPr id="173" name="Shape 173"/>
          <p:cNvSpPr/>
          <p:nvPr/>
        </p:nvSpPr>
        <p:spPr>
          <a:xfrm>
            <a:off x="3366075" y="2446738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‘Right 1’</a:t>
            </a:r>
            <a:endParaRPr sz="1400" dirty="0"/>
          </a:p>
        </p:txBody>
      </p:sp>
      <p:cxnSp>
        <p:nvCxnSpPr>
          <p:cNvPr id="174" name="Shape 174"/>
          <p:cNvCxnSpPr>
            <a:stCxn id="168" idx="0"/>
            <a:endCxn id="172" idx="2"/>
          </p:cNvCxnSpPr>
          <p:nvPr/>
        </p:nvCxnSpPr>
        <p:spPr>
          <a:xfrm rot="10800000">
            <a:off x="2763275" y="2971950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175" name="Shape 175"/>
          <p:cNvCxnSpPr>
            <a:endCxn id="173" idx="2"/>
          </p:cNvCxnSpPr>
          <p:nvPr/>
        </p:nvCxnSpPr>
        <p:spPr>
          <a:xfrm rot="10800000">
            <a:off x="3780975" y="2972038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80" name="Shape 180"/>
          <p:cNvSpPr/>
          <p:nvPr/>
        </p:nvSpPr>
        <p:spPr>
          <a:xfrm>
            <a:off x="5035500" y="3248625"/>
            <a:ext cx="8298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Left: </a:t>
            </a:r>
            <a:endParaRPr sz="1400" dirty="0"/>
          </a:p>
          <a:p>
            <a:pPr algn="ctr"/>
            <a:r>
              <a:rPr lang="en" sz="1400" dirty="0"/>
              <a:t>Q* = 27</a:t>
            </a:r>
            <a:endParaRPr sz="1400" dirty="0"/>
          </a:p>
        </p:txBody>
      </p:sp>
      <p:sp>
        <p:nvSpPr>
          <p:cNvPr id="188" name="Shape 188"/>
          <p:cNvSpPr/>
          <p:nvPr/>
        </p:nvSpPr>
        <p:spPr>
          <a:xfrm>
            <a:off x="6089325" y="3248625"/>
            <a:ext cx="8298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Right: </a:t>
            </a:r>
            <a:endParaRPr sz="1400" dirty="0"/>
          </a:p>
          <a:p>
            <a:pPr algn="ctr"/>
            <a:r>
              <a:rPr lang="en" sz="1400" dirty="0"/>
              <a:t>Q* = 4</a:t>
            </a:r>
            <a:endParaRPr sz="1400" dirty="0"/>
          </a:p>
        </p:txBody>
      </p:sp>
      <p:cxnSp>
        <p:nvCxnSpPr>
          <p:cNvPr id="189" name="Shape 189"/>
          <p:cNvCxnSpPr>
            <a:stCxn id="180" idx="0"/>
            <a:endCxn id="190" idx="2"/>
          </p:cNvCxnSpPr>
          <p:nvPr/>
        </p:nvCxnSpPr>
        <p:spPr>
          <a:xfrm rot="10800000" flipH="1">
            <a:off x="5450400" y="2946225"/>
            <a:ext cx="506400" cy="3024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191" name="Shape 191"/>
          <p:cNvCxnSpPr>
            <a:stCxn id="188" idx="0"/>
            <a:endCxn id="190" idx="2"/>
          </p:cNvCxnSpPr>
          <p:nvPr/>
        </p:nvCxnSpPr>
        <p:spPr>
          <a:xfrm rot="10800000">
            <a:off x="5956725" y="2946225"/>
            <a:ext cx="547500" cy="3024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92" name="Shape 192"/>
          <p:cNvSpPr txBox="1"/>
          <p:nvPr/>
        </p:nvSpPr>
        <p:spPr>
          <a:xfrm>
            <a:off x="2052725" y="193622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Evaluate</a:t>
            </a:r>
            <a:endParaRPr sz="1400" dirty="0"/>
          </a:p>
        </p:txBody>
      </p:sp>
      <p:sp>
        <p:nvSpPr>
          <p:cNvPr id="42" name="Shape 213">
            <a:extLst>
              <a:ext uri="{FF2B5EF4-FFF2-40B4-BE49-F238E27FC236}">
                <a16:creationId xmlns:a16="http://schemas.microsoft.com/office/drawing/2014/main" id="{FED1F4BB-32F7-41EB-8591-C20046FCFD68}"/>
              </a:ext>
            </a:extLst>
          </p:cNvPr>
          <p:cNvSpPr/>
          <p:nvPr/>
        </p:nvSpPr>
        <p:spPr>
          <a:xfrm>
            <a:off x="2737275" y="3928500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3" name="Shape 214">
            <a:extLst>
              <a:ext uri="{FF2B5EF4-FFF2-40B4-BE49-F238E27FC236}">
                <a16:creationId xmlns:a16="http://schemas.microsoft.com/office/drawing/2014/main" id="{CC033B07-A93C-4601-B006-4EBB3E80B4B2}"/>
              </a:ext>
            </a:extLst>
          </p:cNvPr>
          <p:cNvSpPr/>
          <p:nvPr/>
        </p:nvSpPr>
        <p:spPr>
          <a:xfrm>
            <a:off x="2840025" y="5045400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Initial state</a:t>
            </a:r>
            <a:endParaRPr sz="1400" dirty="0"/>
          </a:p>
        </p:txBody>
      </p:sp>
      <p:cxnSp>
        <p:nvCxnSpPr>
          <p:cNvPr id="44" name="Shape 217">
            <a:extLst>
              <a:ext uri="{FF2B5EF4-FFF2-40B4-BE49-F238E27FC236}">
                <a16:creationId xmlns:a16="http://schemas.microsoft.com/office/drawing/2014/main" id="{884D352A-C308-4737-B0AB-1A41A7A6158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883123" y="3678376"/>
            <a:ext cx="371803" cy="250125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6" name="Shape 219">
            <a:extLst>
              <a:ext uri="{FF2B5EF4-FFF2-40B4-BE49-F238E27FC236}">
                <a16:creationId xmlns:a16="http://schemas.microsoft.com/office/drawing/2014/main" id="{D6865FAC-C29B-47B1-9B05-1131041E8B15}"/>
              </a:ext>
            </a:extLst>
          </p:cNvPr>
          <p:cNvCxnSpPr>
            <a:cxnSpLocks/>
            <a:stCxn id="43" idx="0"/>
          </p:cNvCxnSpPr>
          <p:nvPr/>
        </p:nvCxnSpPr>
        <p:spPr>
          <a:xfrm rot="10800000">
            <a:off x="3254925" y="4823700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47" name="Shape 220">
            <a:extLst>
              <a:ext uri="{FF2B5EF4-FFF2-40B4-BE49-F238E27FC236}">
                <a16:creationId xmlns:a16="http://schemas.microsoft.com/office/drawing/2014/main" id="{532F27A9-5C7A-4509-9298-F99E8AC9F912}"/>
              </a:ext>
            </a:extLst>
          </p:cNvPr>
          <p:cNvSpPr/>
          <p:nvPr/>
        </p:nvSpPr>
        <p:spPr>
          <a:xfrm>
            <a:off x="4334125" y="3810325"/>
            <a:ext cx="689400" cy="6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48" name="Shape 222">
            <a:extLst>
              <a:ext uri="{FF2B5EF4-FFF2-40B4-BE49-F238E27FC236}">
                <a16:creationId xmlns:a16="http://schemas.microsoft.com/office/drawing/2014/main" id="{24A197F3-D4E6-4E18-81E9-C8D243338360}"/>
              </a:ext>
            </a:extLst>
          </p:cNvPr>
          <p:cNvSpPr/>
          <p:nvPr/>
        </p:nvSpPr>
        <p:spPr>
          <a:xfrm>
            <a:off x="5494600" y="4005263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49" name="Shape 223">
            <a:extLst>
              <a:ext uri="{FF2B5EF4-FFF2-40B4-BE49-F238E27FC236}">
                <a16:creationId xmlns:a16="http://schemas.microsoft.com/office/drawing/2014/main" id="{D070F3B2-9AEC-4E28-8312-F62C73BA7080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5450400" y="3651525"/>
            <a:ext cx="561850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8CB5B3DF-53C8-4155-813C-8DBDFD73B74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012251" y="3651525"/>
            <a:ext cx="491975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1" name="Shape 226">
            <a:extLst>
              <a:ext uri="{FF2B5EF4-FFF2-40B4-BE49-F238E27FC236}">
                <a16:creationId xmlns:a16="http://schemas.microsoft.com/office/drawing/2014/main" id="{E9907CDC-C8BC-47DB-81FD-26F624ED8B6D}"/>
              </a:ext>
            </a:extLst>
          </p:cNvPr>
          <p:cNvCxnSpPr>
            <a:endCxn id="48" idx="2"/>
          </p:cNvCxnSpPr>
          <p:nvPr/>
        </p:nvCxnSpPr>
        <p:spPr>
          <a:xfrm rot="10800000">
            <a:off x="6012250" y="4877363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228">
            <a:extLst>
              <a:ext uri="{FF2B5EF4-FFF2-40B4-BE49-F238E27FC236}">
                <a16:creationId xmlns:a16="http://schemas.microsoft.com/office/drawing/2014/main" id="{5F49DE5E-DE78-4D04-A5C7-5F4773850D22}"/>
              </a:ext>
            </a:extLst>
          </p:cNvPr>
          <p:cNvSpPr/>
          <p:nvPr/>
        </p:nvSpPr>
        <p:spPr>
          <a:xfrm>
            <a:off x="5597350" y="5099163"/>
            <a:ext cx="829800" cy="525300"/>
          </a:xfrm>
          <a:prstGeom prst="rect">
            <a:avLst/>
          </a:prstGeom>
          <a:solidFill>
            <a:srgbClr val="FDB51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‘Left 1’</a:t>
            </a:r>
            <a:endParaRPr sz="1400" dirty="0"/>
          </a:p>
        </p:txBody>
      </p:sp>
      <p:sp>
        <p:nvSpPr>
          <p:cNvPr id="59" name="Shape 243">
            <a:extLst>
              <a:ext uri="{FF2B5EF4-FFF2-40B4-BE49-F238E27FC236}">
                <a16:creationId xmlns:a16="http://schemas.microsoft.com/office/drawing/2014/main" id="{BBB154A1-C92E-44ED-80F8-8A71044C4AE7}"/>
              </a:ext>
            </a:extLst>
          </p:cNvPr>
          <p:cNvSpPr txBox="1"/>
          <p:nvPr/>
        </p:nvSpPr>
        <p:spPr>
          <a:xfrm>
            <a:off x="3923038" y="444662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Evaluate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57082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hape 189"/>
          <p:cNvCxnSpPr>
            <a:stCxn id="180" idx="0"/>
            <a:endCxn id="190" idx="2"/>
          </p:cNvCxnSpPr>
          <p:nvPr/>
        </p:nvCxnSpPr>
        <p:spPr>
          <a:xfrm rot="10800000" flipH="1">
            <a:off x="5450400" y="2946225"/>
            <a:ext cx="506400" cy="3024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191" name="Shape 191"/>
          <p:cNvCxnSpPr>
            <a:stCxn id="188" idx="0"/>
            <a:endCxn id="190" idx="2"/>
          </p:cNvCxnSpPr>
          <p:nvPr/>
        </p:nvCxnSpPr>
        <p:spPr>
          <a:xfrm rot="10800000">
            <a:off x="5956725" y="2946225"/>
            <a:ext cx="547500" cy="3024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5" name="Shape 218">
            <a:extLst>
              <a:ext uri="{FF2B5EF4-FFF2-40B4-BE49-F238E27FC236}">
                <a16:creationId xmlns:a16="http://schemas.microsoft.com/office/drawing/2014/main" id="{E06DF590-F216-4A2A-8526-1C1FD294B4B4}"/>
              </a:ext>
            </a:extLst>
          </p:cNvPr>
          <p:cNvCxnSpPr>
            <a:cxnSpLocks/>
          </p:cNvCxnSpPr>
          <p:nvPr/>
        </p:nvCxnSpPr>
        <p:spPr>
          <a:xfrm flipV="1">
            <a:off x="3171931" y="3647751"/>
            <a:ext cx="609045" cy="331397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4" name="Shape 217">
            <a:extLst>
              <a:ext uri="{FF2B5EF4-FFF2-40B4-BE49-F238E27FC236}">
                <a16:creationId xmlns:a16="http://schemas.microsoft.com/office/drawing/2014/main" id="{884D352A-C308-4737-B0AB-1A41A7A6158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883123" y="3678376"/>
            <a:ext cx="371803" cy="250125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9" name="Shape 223">
            <a:extLst>
              <a:ext uri="{FF2B5EF4-FFF2-40B4-BE49-F238E27FC236}">
                <a16:creationId xmlns:a16="http://schemas.microsoft.com/office/drawing/2014/main" id="{D070F3B2-9AEC-4E28-8312-F62C73BA7080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5450400" y="3651525"/>
            <a:ext cx="561850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8CB5B3DF-53C8-4155-813C-8DBDFD73B74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012251" y="3651525"/>
            <a:ext cx="491975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6" name="Shape 239">
            <a:extLst>
              <a:ext uri="{FF2B5EF4-FFF2-40B4-BE49-F238E27FC236}">
                <a16:creationId xmlns:a16="http://schemas.microsoft.com/office/drawing/2014/main" id="{13BA8400-AFF4-4FD8-9EA3-2EEABAA7513F}"/>
              </a:ext>
            </a:extLst>
          </p:cNvPr>
          <p:cNvCxnSpPr>
            <a:cxnSpLocks/>
            <a:stCxn id="54" idx="0"/>
          </p:cNvCxnSpPr>
          <p:nvPr/>
        </p:nvCxnSpPr>
        <p:spPr>
          <a:xfrm rot="10800000">
            <a:off x="8596575" y="3810000"/>
            <a:ext cx="49170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7" name="Shape 240">
            <a:extLst>
              <a:ext uri="{FF2B5EF4-FFF2-40B4-BE49-F238E27FC236}">
                <a16:creationId xmlns:a16="http://schemas.microsoft.com/office/drawing/2014/main" id="{322DAAA1-3F6C-42B8-BDF5-EC484D92880F}"/>
              </a:ext>
            </a:extLst>
          </p:cNvPr>
          <p:cNvCxnSpPr>
            <a:cxnSpLocks/>
            <a:stCxn id="54" idx="0"/>
          </p:cNvCxnSpPr>
          <p:nvPr/>
        </p:nvCxnSpPr>
        <p:spPr>
          <a:xfrm rot="10800000" flipH="1">
            <a:off x="9088275" y="3810000"/>
            <a:ext cx="47310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65" name="Shape 165"/>
          <p:cNvSpPr/>
          <p:nvPr/>
        </p:nvSpPr>
        <p:spPr>
          <a:xfrm>
            <a:off x="5203750" y="2575275"/>
            <a:ext cx="1463400" cy="3657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90" name="Shape 190"/>
          <p:cNvSpPr txBox="1"/>
          <p:nvPr/>
        </p:nvSpPr>
        <p:spPr>
          <a:xfrm>
            <a:off x="5246175" y="2580450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Max is 27!</a:t>
            </a:r>
            <a:endParaRPr sz="1400" b="1" dirty="0"/>
          </a:p>
        </p:txBody>
      </p:sp>
      <p:sp>
        <p:nvSpPr>
          <p:cNvPr id="166" name="Shape 166"/>
          <p:cNvSpPr/>
          <p:nvPr/>
        </p:nvSpPr>
        <p:spPr>
          <a:xfrm>
            <a:off x="2215925" y="2363175"/>
            <a:ext cx="1094700" cy="1315200"/>
          </a:xfrm>
          <a:prstGeom prst="roundRect">
            <a:avLst>
              <a:gd name="adj" fmla="val 16667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 Illustrated</a:t>
            </a:r>
          </a:p>
        </p:txBody>
      </p:sp>
      <p:sp>
        <p:nvSpPr>
          <p:cNvPr id="168" name="Shape 168"/>
          <p:cNvSpPr/>
          <p:nvPr/>
        </p:nvSpPr>
        <p:spPr>
          <a:xfrm>
            <a:off x="2418575" y="31948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‘Left’</a:t>
            </a:r>
            <a:endParaRPr sz="1400" dirty="0"/>
          </a:p>
        </p:txBody>
      </p:sp>
      <p:sp>
        <p:nvSpPr>
          <p:cNvPr id="169" name="Shape 169"/>
          <p:cNvSpPr/>
          <p:nvPr/>
        </p:nvSpPr>
        <p:spPr>
          <a:xfrm>
            <a:off x="3436275" y="3194850"/>
            <a:ext cx="6894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‘Right’</a:t>
            </a:r>
            <a:endParaRPr sz="1400" dirty="0"/>
          </a:p>
        </p:txBody>
      </p:sp>
      <p:sp>
        <p:nvSpPr>
          <p:cNvPr id="172" name="Shape 172"/>
          <p:cNvSpPr/>
          <p:nvPr/>
        </p:nvSpPr>
        <p:spPr>
          <a:xfrm>
            <a:off x="2348375" y="2446738"/>
            <a:ext cx="829800" cy="525300"/>
          </a:xfrm>
          <a:prstGeom prst="rect">
            <a:avLst/>
          </a:prstGeom>
          <a:solidFill>
            <a:srgbClr val="FDB51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‘Left 1’</a:t>
            </a:r>
            <a:endParaRPr sz="1400" dirty="0"/>
          </a:p>
        </p:txBody>
      </p:sp>
      <p:sp>
        <p:nvSpPr>
          <p:cNvPr id="173" name="Shape 173"/>
          <p:cNvSpPr/>
          <p:nvPr/>
        </p:nvSpPr>
        <p:spPr>
          <a:xfrm>
            <a:off x="3366075" y="2446738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‘Right 1’</a:t>
            </a:r>
            <a:endParaRPr sz="1400" dirty="0"/>
          </a:p>
        </p:txBody>
      </p:sp>
      <p:cxnSp>
        <p:nvCxnSpPr>
          <p:cNvPr id="174" name="Shape 174"/>
          <p:cNvCxnSpPr>
            <a:stCxn id="168" idx="0"/>
            <a:endCxn id="172" idx="2"/>
          </p:cNvCxnSpPr>
          <p:nvPr/>
        </p:nvCxnSpPr>
        <p:spPr>
          <a:xfrm rot="10800000">
            <a:off x="2763275" y="2971950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175" name="Shape 175"/>
          <p:cNvCxnSpPr>
            <a:endCxn id="173" idx="2"/>
          </p:cNvCxnSpPr>
          <p:nvPr/>
        </p:nvCxnSpPr>
        <p:spPr>
          <a:xfrm rot="10800000">
            <a:off x="3780975" y="2972038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80" name="Shape 180"/>
          <p:cNvSpPr/>
          <p:nvPr/>
        </p:nvSpPr>
        <p:spPr>
          <a:xfrm>
            <a:off x="5035500" y="3248625"/>
            <a:ext cx="8298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Left: </a:t>
            </a:r>
            <a:endParaRPr sz="1400" dirty="0"/>
          </a:p>
          <a:p>
            <a:pPr algn="ctr"/>
            <a:r>
              <a:rPr lang="en" sz="1400" dirty="0"/>
              <a:t>Q* = 27</a:t>
            </a:r>
            <a:endParaRPr sz="1400" dirty="0"/>
          </a:p>
        </p:txBody>
      </p:sp>
      <p:sp>
        <p:nvSpPr>
          <p:cNvPr id="188" name="Shape 188"/>
          <p:cNvSpPr/>
          <p:nvPr/>
        </p:nvSpPr>
        <p:spPr>
          <a:xfrm>
            <a:off x="6089325" y="3248625"/>
            <a:ext cx="8298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Right: </a:t>
            </a:r>
            <a:endParaRPr sz="1400" dirty="0"/>
          </a:p>
          <a:p>
            <a:pPr algn="ctr"/>
            <a:r>
              <a:rPr lang="en" sz="1400" dirty="0"/>
              <a:t>Q* = 4</a:t>
            </a:r>
            <a:endParaRPr sz="1400" dirty="0"/>
          </a:p>
        </p:txBody>
      </p:sp>
      <p:sp>
        <p:nvSpPr>
          <p:cNvPr id="192" name="Shape 192"/>
          <p:cNvSpPr txBox="1"/>
          <p:nvPr/>
        </p:nvSpPr>
        <p:spPr>
          <a:xfrm>
            <a:off x="2052725" y="193622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Evaluate</a:t>
            </a:r>
            <a:endParaRPr sz="1400" dirty="0"/>
          </a:p>
        </p:txBody>
      </p:sp>
      <p:sp>
        <p:nvSpPr>
          <p:cNvPr id="194" name="Shape 194"/>
          <p:cNvSpPr/>
          <p:nvPr/>
        </p:nvSpPr>
        <p:spPr>
          <a:xfrm>
            <a:off x="8251925" y="33391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b="1" dirty="0"/>
              <a:t>27</a:t>
            </a:r>
            <a:endParaRPr sz="1400" b="1" dirty="0"/>
          </a:p>
        </p:txBody>
      </p:sp>
      <p:sp>
        <p:nvSpPr>
          <p:cNvPr id="195" name="Shape 195"/>
          <p:cNvSpPr/>
          <p:nvPr/>
        </p:nvSpPr>
        <p:spPr>
          <a:xfrm>
            <a:off x="9216600" y="3339150"/>
            <a:ext cx="6894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‘Right’</a:t>
            </a:r>
            <a:endParaRPr sz="1400" dirty="0"/>
          </a:p>
        </p:txBody>
      </p:sp>
      <p:sp>
        <p:nvSpPr>
          <p:cNvPr id="201" name="Shape 201"/>
          <p:cNvSpPr txBox="1"/>
          <p:nvPr/>
        </p:nvSpPr>
        <p:spPr>
          <a:xfrm>
            <a:off x="7886075" y="291457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Update</a:t>
            </a:r>
            <a:endParaRPr sz="1400" dirty="0"/>
          </a:p>
        </p:txBody>
      </p:sp>
      <p:sp>
        <p:nvSpPr>
          <p:cNvPr id="42" name="Shape 213">
            <a:extLst>
              <a:ext uri="{FF2B5EF4-FFF2-40B4-BE49-F238E27FC236}">
                <a16:creationId xmlns:a16="http://schemas.microsoft.com/office/drawing/2014/main" id="{FED1F4BB-32F7-41EB-8591-C20046FCFD68}"/>
              </a:ext>
            </a:extLst>
          </p:cNvPr>
          <p:cNvSpPr/>
          <p:nvPr/>
        </p:nvSpPr>
        <p:spPr>
          <a:xfrm>
            <a:off x="2737275" y="3928500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43" name="Shape 214">
            <a:extLst>
              <a:ext uri="{FF2B5EF4-FFF2-40B4-BE49-F238E27FC236}">
                <a16:creationId xmlns:a16="http://schemas.microsoft.com/office/drawing/2014/main" id="{CC033B07-A93C-4601-B006-4EBB3E80B4B2}"/>
              </a:ext>
            </a:extLst>
          </p:cNvPr>
          <p:cNvSpPr/>
          <p:nvPr/>
        </p:nvSpPr>
        <p:spPr>
          <a:xfrm>
            <a:off x="2840025" y="5045400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Initial state</a:t>
            </a:r>
            <a:endParaRPr sz="1400" dirty="0"/>
          </a:p>
        </p:txBody>
      </p:sp>
      <p:cxnSp>
        <p:nvCxnSpPr>
          <p:cNvPr id="46" name="Shape 219">
            <a:extLst>
              <a:ext uri="{FF2B5EF4-FFF2-40B4-BE49-F238E27FC236}">
                <a16:creationId xmlns:a16="http://schemas.microsoft.com/office/drawing/2014/main" id="{D6865FAC-C29B-47B1-9B05-1131041E8B15}"/>
              </a:ext>
            </a:extLst>
          </p:cNvPr>
          <p:cNvCxnSpPr>
            <a:cxnSpLocks/>
            <a:stCxn id="43" idx="0"/>
          </p:cNvCxnSpPr>
          <p:nvPr/>
        </p:nvCxnSpPr>
        <p:spPr>
          <a:xfrm rot="10800000">
            <a:off x="3254925" y="4823700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47" name="Shape 220">
            <a:extLst>
              <a:ext uri="{FF2B5EF4-FFF2-40B4-BE49-F238E27FC236}">
                <a16:creationId xmlns:a16="http://schemas.microsoft.com/office/drawing/2014/main" id="{532F27A9-5C7A-4509-9298-F99E8AC9F912}"/>
              </a:ext>
            </a:extLst>
          </p:cNvPr>
          <p:cNvSpPr/>
          <p:nvPr/>
        </p:nvSpPr>
        <p:spPr>
          <a:xfrm>
            <a:off x="4334125" y="3810325"/>
            <a:ext cx="689400" cy="6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48" name="Shape 222">
            <a:extLst>
              <a:ext uri="{FF2B5EF4-FFF2-40B4-BE49-F238E27FC236}">
                <a16:creationId xmlns:a16="http://schemas.microsoft.com/office/drawing/2014/main" id="{24A197F3-D4E6-4E18-81E9-C8D243338360}"/>
              </a:ext>
            </a:extLst>
          </p:cNvPr>
          <p:cNvSpPr/>
          <p:nvPr/>
        </p:nvSpPr>
        <p:spPr>
          <a:xfrm>
            <a:off x="5494600" y="4005263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51" name="Shape 226">
            <a:extLst>
              <a:ext uri="{FF2B5EF4-FFF2-40B4-BE49-F238E27FC236}">
                <a16:creationId xmlns:a16="http://schemas.microsoft.com/office/drawing/2014/main" id="{E9907CDC-C8BC-47DB-81FD-26F624ED8B6D}"/>
              </a:ext>
            </a:extLst>
          </p:cNvPr>
          <p:cNvCxnSpPr>
            <a:endCxn id="48" idx="2"/>
          </p:cNvCxnSpPr>
          <p:nvPr/>
        </p:nvCxnSpPr>
        <p:spPr>
          <a:xfrm rot="10800000">
            <a:off x="6012250" y="4877363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228">
            <a:extLst>
              <a:ext uri="{FF2B5EF4-FFF2-40B4-BE49-F238E27FC236}">
                <a16:creationId xmlns:a16="http://schemas.microsoft.com/office/drawing/2014/main" id="{5F49DE5E-DE78-4D04-A5C7-5F4773850D22}"/>
              </a:ext>
            </a:extLst>
          </p:cNvPr>
          <p:cNvSpPr/>
          <p:nvPr/>
        </p:nvSpPr>
        <p:spPr>
          <a:xfrm>
            <a:off x="5597350" y="5099163"/>
            <a:ext cx="829800" cy="525300"/>
          </a:xfrm>
          <a:prstGeom prst="rect">
            <a:avLst/>
          </a:prstGeom>
          <a:solidFill>
            <a:srgbClr val="FDB51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‘Left 1’</a:t>
            </a:r>
            <a:endParaRPr sz="1400" dirty="0"/>
          </a:p>
        </p:txBody>
      </p:sp>
      <p:sp>
        <p:nvSpPr>
          <p:cNvPr id="53" name="Shape 234">
            <a:extLst>
              <a:ext uri="{FF2B5EF4-FFF2-40B4-BE49-F238E27FC236}">
                <a16:creationId xmlns:a16="http://schemas.microsoft.com/office/drawing/2014/main" id="{D92FA224-EB31-4FC0-B630-7BFADF4FE781}"/>
              </a:ext>
            </a:extLst>
          </p:cNvPr>
          <p:cNvSpPr/>
          <p:nvPr/>
        </p:nvSpPr>
        <p:spPr>
          <a:xfrm>
            <a:off x="7265075" y="3810325"/>
            <a:ext cx="689400" cy="6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54" name="Shape 237">
            <a:extLst>
              <a:ext uri="{FF2B5EF4-FFF2-40B4-BE49-F238E27FC236}">
                <a16:creationId xmlns:a16="http://schemas.microsoft.com/office/drawing/2014/main" id="{A8814B64-AF00-4B53-953D-D545CDCDB4E7}"/>
              </a:ext>
            </a:extLst>
          </p:cNvPr>
          <p:cNvSpPr/>
          <p:nvPr/>
        </p:nvSpPr>
        <p:spPr>
          <a:xfrm>
            <a:off x="8570625" y="4031700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55" name="Shape 238">
            <a:extLst>
              <a:ext uri="{FF2B5EF4-FFF2-40B4-BE49-F238E27FC236}">
                <a16:creationId xmlns:a16="http://schemas.microsoft.com/office/drawing/2014/main" id="{11290786-8697-47C5-A410-F176C5F06046}"/>
              </a:ext>
            </a:extLst>
          </p:cNvPr>
          <p:cNvSpPr/>
          <p:nvPr/>
        </p:nvSpPr>
        <p:spPr>
          <a:xfrm>
            <a:off x="8673375" y="5105400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Initial state</a:t>
            </a:r>
            <a:endParaRPr sz="1400" dirty="0"/>
          </a:p>
        </p:txBody>
      </p:sp>
      <p:cxnSp>
        <p:nvCxnSpPr>
          <p:cNvPr id="58" name="Shape 241">
            <a:extLst>
              <a:ext uri="{FF2B5EF4-FFF2-40B4-BE49-F238E27FC236}">
                <a16:creationId xmlns:a16="http://schemas.microsoft.com/office/drawing/2014/main" id="{0928F658-038C-485A-8465-859C33ED821E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9088275" y="4903800"/>
            <a:ext cx="0" cy="2016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9" name="Shape 243">
            <a:extLst>
              <a:ext uri="{FF2B5EF4-FFF2-40B4-BE49-F238E27FC236}">
                <a16:creationId xmlns:a16="http://schemas.microsoft.com/office/drawing/2014/main" id="{BBB154A1-C92E-44ED-80F8-8A71044C4AE7}"/>
              </a:ext>
            </a:extLst>
          </p:cNvPr>
          <p:cNvSpPr txBox="1"/>
          <p:nvPr/>
        </p:nvSpPr>
        <p:spPr>
          <a:xfrm>
            <a:off x="3923038" y="444662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Evaluate</a:t>
            </a:r>
            <a:endParaRPr sz="1400" dirty="0"/>
          </a:p>
        </p:txBody>
      </p:sp>
      <p:sp>
        <p:nvSpPr>
          <p:cNvPr id="60" name="Shape 244">
            <a:extLst>
              <a:ext uri="{FF2B5EF4-FFF2-40B4-BE49-F238E27FC236}">
                <a16:creationId xmlns:a16="http://schemas.microsoft.com/office/drawing/2014/main" id="{2C421225-CC16-4F87-8951-EDD425F15E15}"/>
              </a:ext>
            </a:extLst>
          </p:cNvPr>
          <p:cNvSpPr txBox="1"/>
          <p:nvPr/>
        </p:nvSpPr>
        <p:spPr>
          <a:xfrm>
            <a:off x="6839713" y="451177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Go back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80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Background</a:t>
            </a:r>
            <a:endParaRPr lang="en-IN" dirty="0"/>
          </a:p>
        </p:txBody>
      </p:sp>
      <p:sp>
        <p:nvSpPr>
          <p:cNvPr id="61" name="Shape 61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sz="1800"/>
              <a:t>Deep learning is a branch of machine learning, based on brain-inspired architectures and artificial neurons as units of compute, characterized by deterministic activation functions in each artificial neuron, back propagation for training, and many layers of neurons (hence “deep learning”).</a:t>
            </a:r>
          </a:p>
          <a:p>
            <a:r>
              <a:rPr lang="en-IN" sz="1800"/>
              <a:t>Fully-connected (FC) networks connect each neuron in each layer to </a:t>
            </a:r>
            <a:br>
              <a:rPr lang="en-IN" sz="1800"/>
            </a:br>
            <a:r>
              <a:rPr lang="en-IN" sz="1800"/>
              <a:t>each neuron in the adjacent layers, requiring a massive number of </a:t>
            </a:r>
            <a:br>
              <a:rPr lang="en-IN" sz="1800"/>
            </a:br>
            <a:r>
              <a:rPr lang="en-IN" sz="1800"/>
              <a:t>training parameters.</a:t>
            </a:r>
          </a:p>
          <a:p>
            <a:r>
              <a:rPr lang="en-IN" sz="1800"/>
              <a:t>Convolutional neural networks (CNNs) drastically reduce the number of connections using locality properties of data.</a:t>
            </a:r>
          </a:p>
          <a:p>
            <a:r>
              <a:rPr lang="en-IN" sz="1800"/>
              <a:t>Recurrent neural networks (RNNs) add “memory” or state; output of a network depends on the input as well as the current state.</a:t>
            </a:r>
          </a:p>
          <a:p>
            <a:r>
              <a:rPr lang="en-IN" sz="1800"/>
              <a:t>All of the above are supervised learning and require millions of examples.</a:t>
            </a:r>
          </a:p>
          <a:p>
            <a:r>
              <a:rPr lang="en-IN" sz="1800"/>
              <a:t>DRL is part supervised part unsupervised, allowing the system to learn </a:t>
            </a:r>
            <a:br>
              <a:rPr lang="en-IN" sz="1800"/>
            </a:br>
            <a:r>
              <a:rPr lang="en-IN" sz="1800"/>
              <a:t>from experience.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2375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hape 189"/>
          <p:cNvCxnSpPr>
            <a:stCxn id="180" idx="0"/>
            <a:endCxn id="190" idx="2"/>
          </p:cNvCxnSpPr>
          <p:nvPr/>
        </p:nvCxnSpPr>
        <p:spPr>
          <a:xfrm rot="10800000" flipH="1">
            <a:off x="5452125" y="2946225"/>
            <a:ext cx="506400" cy="3024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191" name="Shape 191"/>
          <p:cNvCxnSpPr>
            <a:stCxn id="188" idx="0"/>
            <a:endCxn id="190" idx="2"/>
          </p:cNvCxnSpPr>
          <p:nvPr/>
        </p:nvCxnSpPr>
        <p:spPr>
          <a:xfrm rot="10800000">
            <a:off x="5958450" y="2946225"/>
            <a:ext cx="547500" cy="3024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4" name="Shape 217">
            <a:extLst>
              <a:ext uri="{FF2B5EF4-FFF2-40B4-BE49-F238E27FC236}">
                <a16:creationId xmlns:a16="http://schemas.microsoft.com/office/drawing/2014/main" id="{884D352A-C308-4737-B0AB-1A41A7A6158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884848" y="3678376"/>
            <a:ext cx="371803" cy="250125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37" name="Shape 218">
            <a:extLst>
              <a:ext uri="{FF2B5EF4-FFF2-40B4-BE49-F238E27FC236}">
                <a16:creationId xmlns:a16="http://schemas.microsoft.com/office/drawing/2014/main" id="{E06DF590-F216-4A2A-8526-1C1FD294B4B4}"/>
              </a:ext>
            </a:extLst>
          </p:cNvPr>
          <p:cNvCxnSpPr>
            <a:cxnSpLocks/>
          </p:cNvCxnSpPr>
          <p:nvPr/>
        </p:nvCxnSpPr>
        <p:spPr>
          <a:xfrm flipV="1">
            <a:off x="3171931" y="3647751"/>
            <a:ext cx="609045" cy="331397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49" name="Shape 223">
            <a:extLst>
              <a:ext uri="{FF2B5EF4-FFF2-40B4-BE49-F238E27FC236}">
                <a16:creationId xmlns:a16="http://schemas.microsoft.com/office/drawing/2014/main" id="{D070F3B2-9AEC-4E28-8312-F62C73BA7080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5452125" y="3651525"/>
            <a:ext cx="561850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8CB5B3DF-53C8-4155-813C-8DBDFD73B74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013976" y="3651525"/>
            <a:ext cx="491975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6" name="Shape 239">
            <a:extLst>
              <a:ext uri="{FF2B5EF4-FFF2-40B4-BE49-F238E27FC236}">
                <a16:creationId xmlns:a16="http://schemas.microsoft.com/office/drawing/2014/main" id="{13BA8400-AFF4-4FD8-9EA3-2EEABAA7513F}"/>
              </a:ext>
            </a:extLst>
          </p:cNvPr>
          <p:cNvCxnSpPr>
            <a:cxnSpLocks/>
            <a:stCxn id="54" idx="0"/>
          </p:cNvCxnSpPr>
          <p:nvPr/>
        </p:nvCxnSpPr>
        <p:spPr>
          <a:xfrm rot="10800000">
            <a:off x="8598300" y="3810000"/>
            <a:ext cx="49170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7" name="Shape 240">
            <a:extLst>
              <a:ext uri="{FF2B5EF4-FFF2-40B4-BE49-F238E27FC236}">
                <a16:creationId xmlns:a16="http://schemas.microsoft.com/office/drawing/2014/main" id="{322DAAA1-3F6C-42B8-BDF5-EC484D92880F}"/>
              </a:ext>
            </a:extLst>
          </p:cNvPr>
          <p:cNvCxnSpPr>
            <a:cxnSpLocks/>
            <a:stCxn id="54" idx="0"/>
          </p:cNvCxnSpPr>
          <p:nvPr/>
        </p:nvCxnSpPr>
        <p:spPr>
          <a:xfrm rot="10800000" flipH="1">
            <a:off x="9090000" y="3810000"/>
            <a:ext cx="47310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65" name="Shape 165"/>
          <p:cNvSpPr/>
          <p:nvPr/>
        </p:nvSpPr>
        <p:spPr>
          <a:xfrm>
            <a:off x="5205475" y="2575275"/>
            <a:ext cx="1463400" cy="3657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90" name="Shape 190"/>
          <p:cNvSpPr txBox="1"/>
          <p:nvPr/>
        </p:nvSpPr>
        <p:spPr>
          <a:xfrm>
            <a:off x="5247900" y="2580450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400" b="1" dirty="0"/>
              <a:t>Max is 14!</a:t>
            </a:r>
          </a:p>
        </p:txBody>
      </p:sp>
      <p:sp>
        <p:nvSpPr>
          <p:cNvPr id="166" name="Shape 166"/>
          <p:cNvSpPr/>
          <p:nvPr/>
        </p:nvSpPr>
        <p:spPr>
          <a:xfrm>
            <a:off x="3202125" y="2363175"/>
            <a:ext cx="1094700" cy="1315200"/>
          </a:xfrm>
          <a:prstGeom prst="roundRect">
            <a:avLst>
              <a:gd name="adj" fmla="val 16667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 Repeated</a:t>
            </a:r>
          </a:p>
        </p:txBody>
      </p:sp>
      <p:sp>
        <p:nvSpPr>
          <p:cNvPr id="168" name="Shape 168"/>
          <p:cNvSpPr/>
          <p:nvPr/>
        </p:nvSpPr>
        <p:spPr>
          <a:xfrm>
            <a:off x="2420300" y="31948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27</a:t>
            </a:r>
          </a:p>
        </p:txBody>
      </p:sp>
      <p:sp>
        <p:nvSpPr>
          <p:cNvPr id="169" name="Shape 169"/>
          <p:cNvSpPr/>
          <p:nvPr/>
        </p:nvSpPr>
        <p:spPr>
          <a:xfrm>
            <a:off x="3438000" y="31948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‘Right’</a:t>
            </a:r>
            <a:endParaRPr sz="1400" dirty="0"/>
          </a:p>
        </p:txBody>
      </p:sp>
      <p:sp>
        <p:nvSpPr>
          <p:cNvPr id="173" name="Shape 173"/>
          <p:cNvSpPr/>
          <p:nvPr/>
        </p:nvSpPr>
        <p:spPr>
          <a:xfrm>
            <a:off x="3367800" y="2446738"/>
            <a:ext cx="829800" cy="525300"/>
          </a:xfrm>
          <a:prstGeom prst="rect">
            <a:avLst/>
          </a:prstGeom>
          <a:solidFill>
            <a:srgbClr val="FDB51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‘Right 1’</a:t>
            </a:r>
            <a:endParaRPr sz="1400" dirty="0"/>
          </a:p>
        </p:txBody>
      </p:sp>
      <p:cxnSp>
        <p:nvCxnSpPr>
          <p:cNvPr id="175" name="Shape 175"/>
          <p:cNvCxnSpPr>
            <a:endCxn id="173" idx="2"/>
          </p:cNvCxnSpPr>
          <p:nvPr/>
        </p:nvCxnSpPr>
        <p:spPr>
          <a:xfrm rot="10800000">
            <a:off x="3782700" y="2972038"/>
            <a:ext cx="0" cy="2229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80" name="Shape 180"/>
          <p:cNvSpPr/>
          <p:nvPr/>
        </p:nvSpPr>
        <p:spPr>
          <a:xfrm>
            <a:off x="5037225" y="3248625"/>
            <a:ext cx="8298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dirty="0"/>
              <a:t>Left: </a:t>
            </a:r>
          </a:p>
          <a:p>
            <a:pPr algn="ctr"/>
            <a:r>
              <a:rPr lang="en-IN" sz="1400" dirty="0"/>
              <a:t>Q* = 14</a:t>
            </a:r>
          </a:p>
        </p:txBody>
      </p:sp>
      <p:sp>
        <p:nvSpPr>
          <p:cNvPr id="188" name="Shape 188"/>
          <p:cNvSpPr/>
          <p:nvPr/>
        </p:nvSpPr>
        <p:spPr>
          <a:xfrm>
            <a:off x="6091050" y="3248625"/>
            <a:ext cx="829800" cy="402900"/>
          </a:xfrm>
          <a:prstGeom prst="rect">
            <a:avLst/>
          </a:prstGeom>
          <a:solidFill>
            <a:srgbClr val="969696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dirty="0"/>
              <a:t>Right: </a:t>
            </a:r>
          </a:p>
          <a:p>
            <a:pPr algn="ctr"/>
            <a:r>
              <a:rPr lang="en-IN" sz="1400" dirty="0"/>
              <a:t>Q* = 2</a:t>
            </a:r>
          </a:p>
        </p:txBody>
      </p:sp>
      <p:sp>
        <p:nvSpPr>
          <p:cNvPr id="194" name="Shape 194"/>
          <p:cNvSpPr/>
          <p:nvPr/>
        </p:nvSpPr>
        <p:spPr>
          <a:xfrm>
            <a:off x="8253650" y="33391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b="1" dirty="0"/>
              <a:t>27</a:t>
            </a:r>
            <a:endParaRPr sz="1400" b="1" dirty="0"/>
          </a:p>
        </p:txBody>
      </p:sp>
      <p:sp>
        <p:nvSpPr>
          <p:cNvPr id="195" name="Shape 195"/>
          <p:cNvSpPr/>
          <p:nvPr/>
        </p:nvSpPr>
        <p:spPr>
          <a:xfrm>
            <a:off x="9218325" y="3339150"/>
            <a:ext cx="6894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b="1" dirty="0"/>
              <a:t>14</a:t>
            </a:r>
          </a:p>
        </p:txBody>
      </p:sp>
      <p:sp>
        <p:nvSpPr>
          <p:cNvPr id="42" name="Shape 213">
            <a:extLst>
              <a:ext uri="{FF2B5EF4-FFF2-40B4-BE49-F238E27FC236}">
                <a16:creationId xmlns:a16="http://schemas.microsoft.com/office/drawing/2014/main" id="{FED1F4BB-32F7-41EB-8591-C20046FCFD68}"/>
              </a:ext>
            </a:extLst>
          </p:cNvPr>
          <p:cNvSpPr/>
          <p:nvPr/>
        </p:nvSpPr>
        <p:spPr>
          <a:xfrm>
            <a:off x="2739000" y="3928500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46" name="Shape 219">
            <a:extLst>
              <a:ext uri="{FF2B5EF4-FFF2-40B4-BE49-F238E27FC236}">
                <a16:creationId xmlns:a16="http://schemas.microsoft.com/office/drawing/2014/main" id="{D6865FAC-C29B-47B1-9B05-1131041E8B15}"/>
              </a:ext>
            </a:extLst>
          </p:cNvPr>
          <p:cNvCxnSpPr>
            <a:cxnSpLocks/>
          </p:cNvCxnSpPr>
          <p:nvPr/>
        </p:nvCxnSpPr>
        <p:spPr>
          <a:xfrm rot="10800000">
            <a:off x="3256650" y="4823700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48" name="Shape 222">
            <a:extLst>
              <a:ext uri="{FF2B5EF4-FFF2-40B4-BE49-F238E27FC236}">
                <a16:creationId xmlns:a16="http://schemas.microsoft.com/office/drawing/2014/main" id="{24A197F3-D4E6-4E18-81E9-C8D243338360}"/>
              </a:ext>
            </a:extLst>
          </p:cNvPr>
          <p:cNvSpPr/>
          <p:nvPr/>
        </p:nvSpPr>
        <p:spPr>
          <a:xfrm>
            <a:off x="5496325" y="4005263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51" name="Shape 226">
            <a:extLst>
              <a:ext uri="{FF2B5EF4-FFF2-40B4-BE49-F238E27FC236}">
                <a16:creationId xmlns:a16="http://schemas.microsoft.com/office/drawing/2014/main" id="{E9907CDC-C8BC-47DB-81FD-26F624ED8B6D}"/>
              </a:ext>
            </a:extLst>
          </p:cNvPr>
          <p:cNvCxnSpPr>
            <a:endCxn id="48" idx="2"/>
          </p:cNvCxnSpPr>
          <p:nvPr/>
        </p:nvCxnSpPr>
        <p:spPr>
          <a:xfrm rot="10800000">
            <a:off x="6013975" y="4877363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4" name="Shape 237">
            <a:extLst>
              <a:ext uri="{FF2B5EF4-FFF2-40B4-BE49-F238E27FC236}">
                <a16:creationId xmlns:a16="http://schemas.microsoft.com/office/drawing/2014/main" id="{A8814B64-AF00-4B53-953D-D545CDCDB4E7}"/>
              </a:ext>
            </a:extLst>
          </p:cNvPr>
          <p:cNvSpPr/>
          <p:nvPr/>
        </p:nvSpPr>
        <p:spPr>
          <a:xfrm>
            <a:off x="8572350" y="4031700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58" name="Shape 241">
            <a:extLst>
              <a:ext uri="{FF2B5EF4-FFF2-40B4-BE49-F238E27FC236}">
                <a16:creationId xmlns:a16="http://schemas.microsoft.com/office/drawing/2014/main" id="{0928F658-038C-485A-8465-859C33ED821E}"/>
              </a:ext>
            </a:extLst>
          </p:cNvPr>
          <p:cNvCxnSpPr>
            <a:endCxn id="54" idx="2"/>
          </p:cNvCxnSpPr>
          <p:nvPr/>
        </p:nvCxnSpPr>
        <p:spPr>
          <a:xfrm flipV="1">
            <a:off x="9090000" y="4903800"/>
            <a:ext cx="0" cy="2016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9" name="Shape 243">
            <a:extLst>
              <a:ext uri="{FF2B5EF4-FFF2-40B4-BE49-F238E27FC236}">
                <a16:creationId xmlns:a16="http://schemas.microsoft.com/office/drawing/2014/main" id="{BBB154A1-C92E-44ED-80F8-8A71044C4AE7}"/>
              </a:ext>
            </a:extLst>
          </p:cNvPr>
          <p:cNvSpPr txBox="1"/>
          <p:nvPr/>
        </p:nvSpPr>
        <p:spPr>
          <a:xfrm>
            <a:off x="3924763" y="444662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Evaluate</a:t>
            </a:r>
            <a:endParaRPr sz="1400" dirty="0"/>
          </a:p>
        </p:txBody>
      </p:sp>
      <p:sp>
        <p:nvSpPr>
          <p:cNvPr id="60" name="Shape 244">
            <a:extLst>
              <a:ext uri="{FF2B5EF4-FFF2-40B4-BE49-F238E27FC236}">
                <a16:creationId xmlns:a16="http://schemas.microsoft.com/office/drawing/2014/main" id="{2C421225-CC16-4F87-8951-EDD425F15E15}"/>
              </a:ext>
            </a:extLst>
          </p:cNvPr>
          <p:cNvSpPr txBox="1"/>
          <p:nvPr/>
        </p:nvSpPr>
        <p:spPr>
          <a:xfrm>
            <a:off x="6841438" y="451177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Go back</a:t>
            </a:r>
            <a:endParaRPr sz="1400" dirty="0"/>
          </a:p>
        </p:txBody>
      </p:sp>
      <p:sp>
        <p:nvSpPr>
          <p:cNvPr id="40" name="Shape 233">
            <a:extLst>
              <a:ext uri="{FF2B5EF4-FFF2-40B4-BE49-F238E27FC236}">
                <a16:creationId xmlns:a16="http://schemas.microsoft.com/office/drawing/2014/main" id="{62263C5B-A09C-4A6E-B0A6-4683F5500757}"/>
              </a:ext>
            </a:extLst>
          </p:cNvPr>
          <p:cNvSpPr txBox="1"/>
          <p:nvPr/>
        </p:nvSpPr>
        <p:spPr>
          <a:xfrm>
            <a:off x="3085575" y="1920913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Evaluate</a:t>
            </a:r>
            <a:endParaRPr sz="1400" dirty="0"/>
          </a:p>
        </p:txBody>
      </p:sp>
      <p:sp>
        <p:nvSpPr>
          <p:cNvPr id="41" name="Shape 242">
            <a:extLst>
              <a:ext uri="{FF2B5EF4-FFF2-40B4-BE49-F238E27FC236}">
                <a16:creationId xmlns:a16="http://schemas.microsoft.com/office/drawing/2014/main" id="{A15CA745-A755-4539-935D-E11E7F5435BB}"/>
              </a:ext>
            </a:extLst>
          </p:cNvPr>
          <p:cNvSpPr txBox="1"/>
          <p:nvPr/>
        </p:nvSpPr>
        <p:spPr>
          <a:xfrm>
            <a:off x="8865900" y="291457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Update</a:t>
            </a:r>
            <a:endParaRPr sz="1400" dirty="0"/>
          </a:p>
        </p:txBody>
      </p:sp>
      <p:sp>
        <p:nvSpPr>
          <p:cNvPr id="38" name="Shape 214">
            <a:extLst>
              <a:ext uri="{FF2B5EF4-FFF2-40B4-BE49-F238E27FC236}">
                <a16:creationId xmlns:a16="http://schemas.microsoft.com/office/drawing/2014/main" id="{CC033B07-A93C-4601-B006-4EBB3E80B4B2}"/>
              </a:ext>
            </a:extLst>
          </p:cNvPr>
          <p:cNvSpPr/>
          <p:nvPr/>
        </p:nvSpPr>
        <p:spPr>
          <a:xfrm>
            <a:off x="2840025" y="5045400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Initial state</a:t>
            </a:r>
            <a:endParaRPr sz="1400" dirty="0"/>
          </a:p>
        </p:txBody>
      </p:sp>
      <p:sp>
        <p:nvSpPr>
          <p:cNvPr id="39" name="Shape 220">
            <a:extLst>
              <a:ext uri="{FF2B5EF4-FFF2-40B4-BE49-F238E27FC236}">
                <a16:creationId xmlns:a16="http://schemas.microsoft.com/office/drawing/2014/main" id="{532F27A9-5C7A-4509-9298-F99E8AC9F912}"/>
              </a:ext>
            </a:extLst>
          </p:cNvPr>
          <p:cNvSpPr/>
          <p:nvPr/>
        </p:nvSpPr>
        <p:spPr>
          <a:xfrm>
            <a:off x="4334125" y="3810325"/>
            <a:ext cx="689400" cy="6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61" name="Shape 228">
            <a:extLst>
              <a:ext uri="{FF2B5EF4-FFF2-40B4-BE49-F238E27FC236}">
                <a16:creationId xmlns:a16="http://schemas.microsoft.com/office/drawing/2014/main" id="{5F49DE5E-DE78-4D04-A5C7-5F4773850D22}"/>
              </a:ext>
            </a:extLst>
          </p:cNvPr>
          <p:cNvSpPr/>
          <p:nvPr/>
        </p:nvSpPr>
        <p:spPr>
          <a:xfrm>
            <a:off x="5597350" y="5099163"/>
            <a:ext cx="829800" cy="525300"/>
          </a:xfrm>
          <a:prstGeom prst="rect">
            <a:avLst/>
          </a:prstGeom>
          <a:solidFill>
            <a:srgbClr val="FDB515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State ‘Right 1’</a:t>
            </a:r>
            <a:endParaRPr sz="1400" dirty="0"/>
          </a:p>
        </p:txBody>
      </p:sp>
      <p:sp>
        <p:nvSpPr>
          <p:cNvPr id="62" name="Shape 234">
            <a:extLst>
              <a:ext uri="{FF2B5EF4-FFF2-40B4-BE49-F238E27FC236}">
                <a16:creationId xmlns:a16="http://schemas.microsoft.com/office/drawing/2014/main" id="{D92FA224-EB31-4FC0-B630-7BFADF4FE781}"/>
              </a:ext>
            </a:extLst>
          </p:cNvPr>
          <p:cNvSpPr/>
          <p:nvPr/>
        </p:nvSpPr>
        <p:spPr>
          <a:xfrm>
            <a:off x="7265075" y="3810325"/>
            <a:ext cx="689400" cy="63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63" name="Shape 238">
            <a:extLst>
              <a:ext uri="{FF2B5EF4-FFF2-40B4-BE49-F238E27FC236}">
                <a16:creationId xmlns:a16="http://schemas.microsoft.com/office/drawing/2014/main" id="{11290786-8697-47C5-A410-F176C5F06046}"/>
              </a:ext>
            </a:extLst>
          </p:cNvPr>
          <p:cNvSpPr/>
          <p:nvPr/>
        </p:nvSpPr>
        <p:spPr>
          <a:xfrm>
            <a:off x="8673375" y="5105400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/>
              <a:t>Initial state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65807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223">
            <a:extLst>
              <a:ext uri="{FF2B5EF4-FFF2-40B4-BE49-F238E27FC236}">
                <a16:creationId xmlns:a16="http://schemas.microsoft.com/office/drawing/2014/main" id="{D070F3B2-9AEC-4E28-8312-F62C73BA7080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5452125" y="2377908"/>
            <a:ext cx="561850" cy="356524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8CB5B3DF-53C8-4155-813C-8DBDFD73B74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013976" y="2377908"/>
            <a:ext cx="491975" cy="356524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dirty="0"/>
              <a:t>Q Learning First Training Sample</a:t>
            </a:r>
            <a:endParaRPr lang="en-IN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293022-19B1-4CA4-94B0-DDB12CE9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793801"/>
            <a:ext cx="8229600" cy="1332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We now how our </a:t>
            </a:r>
            <a:r>
              <a:rPr lang="en-IN" sz="2000" b="1" dirty="0"/>
              <a:t>inputs</a:t>
            </a:r>
            <a:r>
              <a:rPr lang="en-IN" sz="2000" dirty="0"/>
              <a:t> (state), </a:t>
            </a:r>
            <a:r>
              <a:rPr lang="en-IN" sz="2000" b="1" dirty="0"/>
              <a:t>outputs</a:t>
            </a:r>
            <a:r>
              <a:rPr lang="en-IN" sz="2000" dirty="0"/>
              <a:t> (action, reward pairs), so...</a:t>
            </a:r>
          </a:p>
          <a:p>
            <a:pPr marL="0" indent="0">
              <a:buNone/>
            </a:pPr>
            <a:r>
              <a:rPr lang="en-IN" sz="2000" b="1" dirty="0"/>
              <a:t>We have our first training sample for our network!</a:t>
            </a:r>
          </a:p>
          <a:p>
            <a:pPr marL="0" indent="0">
              <a:buNone/>
            </a:pPr>
            <a:r>
              <a:rPr lang="en-IN" sz="2000" dirty="0"/>
              <a:t>Results will essentially be totally random at first, but network will improve with time!</a:t>
            </a:r>
          </a:p>
        </p:txBody>
      </p:sp>
      <p:sp>
        <p:nvSpPr>
          <p:cNvPr id="180" name="Shape 180"/>
          <p:cNvSpPr/>
          <p:nvPr/>
        </p:nvSpPr>
        <p:spPr>
          <a:xfrm>
            <a:off x="5037225" y="1977794"/>
            <a:ext cx="8298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b="1" dirty="0"/>
              <a:t>Left: </a:t>
            </a:r>
          </a:p>
          <a:p>
            <a:pPr algn="ctr"/>
            <a:r>
              <a:rPr lang="en-IN" sz="1400" b="1" dirty="0"/>
              <a:t>27</a:t>
            </a:r>
          </a:p>
        </p:txBody>
      </p:sp>
      <p:sp>
        <p:nvSpPr>
          <p:cNvPr id="188" name="Shape 188"/>
          <p:cNvSpPr/>
          <p:nvPr/>
        </p:nvSpPr>
        <p:spPr>
          <a:xfrm>
            <a:off x="6091050" y="1977794"/>
            <a:ext cx="8298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b="1" dirty="0"/>
              <a:t>Right: </a:t>
            </a:r>
          </a:p>
          <a:p>
            <a:pPr algn="ctr"/>
            <a:r>
              <a:rPr lang="en-IN" sz="1400" b="1" dirty="0"/>
              <a:t>14</a:t>
            </a:r>
          </a:p>
        </p:txBody>
      </p:sp>
      <p:sp>
        <p:nvSpPr>
          <p:cNvPr id="48" name="Shape 222">
            <a:extLst>
              <a:ext uri="{FF2B5EF4-FFF2-40B4-BE49-F238E27FC236}">
                <a16:creationId xmlns:a16="http://schemas.microsoft.com/office/drawing/2014/main" id="{24A197F3-D4E6-4E18-81E9-C8D243338360}"/>
              </a:ext>
            </a:extLst>
          </p:cNvPr>
          <p:cNvSpPr/>
          <p:nvPr/>
        </p:nvSpPr>
        <p:spPr>
          <a:xfrm>
            <a:off x="5496325" y="2734432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51" name="Shape 226">
            <a:extLst>
              <a:ext uri="{FF2B5EF4-FFF2-40B4-BE49-F238E27FC236}">
                <a16:creationId xmlns:a16="http://schemas.microsoft.com/office/drawing/2014/main" id="{E9907CDC-C8BC-47DB-81FD-26F624ED8B6D}"/>
              </a:ext>
            </a:extLst>
          </p:cNvPr>
          <p:cNvCxnSpPr>
            <a:endCxn id="48" idx="2"/>
          </p:cNvCxnSpPr>
          <p:nvPr/>
        </p:nvCxnSpPr>
        <p:spPr>
          <a:xfrm flipV="1">
            <a:off x="6013975" y="3606532"/>
            <a:ext cx="0" cy="224186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228">
            <a:extLst>
              <a:ext uri="{FF2B5EF4-FFF2-40B4-BE49-F238E27FC236}">
                <a16:creationId xmlns:a16="http://schemas.microsoft.com/office/drawing/2014/main" id="{5F49DE5E-DE78-4D04-A5C7-5F4773850D22}"/>
              </a:ext>
            </a:extLst>
          </p:cNvPr>
          <p:cNvSpPr/>
          <p:nvPr/>
        </p:nvSpPr>
        <p:spPr>
          <a:xfrm>
            <a:off x="5599075" y="3828332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22862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000" dirty="0"/>
              <a:t>Q Learning First Training Sample</a:t>
            </a:r>
            <a:endParaRPr lang="en-IN" sz="40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293022-19B1-4CA4-94B0-DDB12CE9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793800"/>
            <a:ext cx="8229600" cy="114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800" b="1" dirty="0"/>
              <a:t>At </a:t>
            </a:r>
            <a:r>
              <a:rPr lang="en-IN" sz="1800" b="1" i="1" dirty="0"/>
              <a:t>runtime </a:t>
            </a:r>
            <a:r>
              <a:rPr lang="en-IN" sz="1800" b="1" dirty="0"/>
              <a:t>it is easy to decide on an action!</a:t>
            </a:r>
          </a:p>
          <a:p>
            <a:pPr marL="0" indent="0">
              <a:buNone/>
            </a:pPr>
            <a:r>
              <a:rPr lang="en-IN" sz="1800" dirty="0"/>
              <a:t>But note that for </a:t>
            </a:r>
            <a:r>
              <a:rPr lang="en-IN" sz="1800" b="1" dirty="0"/>
              <a:t>training</a:t>
            </a:r>
            <a:r>
              <a:rPr lang="en-IN" sz="1800" dirty="0"/>
              <a:t> we could feed any state into the network—it doesn’t have to be a sequential process, and </a:t>
            </a:r>
            <a:r>
              <a:rPr lang="en-IN" sz="1800" i="1" dirty="0"/>
              <a:t>it doesn’t really matter what action we choose to generate our next sample</a:t>
            </a:r>
            <a:r>
              <a:rPr lang="en-IN" sz="1800" dirty="0"/>
              <a:t>. This is what makes Q learning an </a:t>
            </a:r>
            <a:br>
              <a:rPr lang="en-IN" sz="1800" dirty="0"/>
            </a:br>
            <a:r>
              <a:rPr lang="en-IN" sz="1800" b="1" dirty="0"/>
              <a:t>“off-policy”</a:t>
            </a:r>
            <a:r>
              <a:rPr lang="en-IN" sz="1800" dirty="0"/>
              <a:t> method!</a:t>
            </a:r>
          </a:p>
          <a:p>
            <a:pPr marL="0" indent="0">
              <a:buNone/>
            </a:pPr>
            <a:r>
              <a:rPr lang="en-IN" sz="1800" dirty="0"/>
              <a:t>This is nice for parallelizing and for exploration/“what-if” scenarios!</a:t>
            </a:r>
          </a:p>
        </p:txBody>
      </p:sp>
      <p:sp>
        <p:nvSpPr>
          <p:cNvPr id="180" name="Shape 180"/>
          <p:cNvSpPr/>
          <p:nvPr/>
        </p:nvSpPr>
        <p:spPr>
          <a:xfrm>
            <a:off x="2895600" y="1977794"/>
            <a:ext cx="8298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b="1" dirty="0"/>
              <a:t>Left: </a:t>
            </a:r>
          </a:p>
          <a:p>
            <a:pPr algn="ctr"/>
            <a:r>
              <a:rPr lang="en-IN" sz="1400" b="1" dirty="0"/>
              <a:t>27</a:t>
            </a:r>
          </a:p>
        </p:txBody>
      </p:sp>
      <p:sp>
        <p:nvSpPr>
          <p:cNvPr id="188" name="Shape 188"/>
          <p:cNvSpPr/>
          <p:nvPr/>
        </p:nvSpPr>
        <p:spPr>
          <a:xfrm>
            <a:off x="3949425" y="1977794"/>
            <a:ext cx="829800" cy="402900"/>
          </a:xfrm>
          <a:prstGeom prst="rect">
            <a:avLst/>
          </a:prstGeom>
          <a:solidFill>
            <a:srgbClr val="DDD5C7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b="1" dirty="0"/>
              <a:t>Right: </a:t>
            </a:r>
          </a:p>
          <a:p>
            <a:pPr algn="ctr"/>
            <a:r>
              <a:rPr lang="en-IN" sz="1400" b="1" dirty="0"/>
              <a:t>14</a:t>
            </a:r>
          </a:p>
        </p:txBody>
      </p:sp>
      <p:sp>
        <p:nvSpPr>
          <p:cNvPr id="48" name="Shape 222">
            <a:extLst>
              <a:ext uri="{FF2B5EF4-FFF2-40B4-BE49-F238E27FC236}">
                <a16:creationId xmlns:a16="http://schemas.microsoft.com/office/drawing/2014/main" id="{24A197F3-D4E6-4E18-81E9-C8D243338360}"/>
              </a:ext>
            </a:extLst>
          </p:cNvPr>
          <p:cNvSpPr/>
          <p:nvPr/>
        </p:nvSpPr>
        <p:spPr>
          <a:xfrm>
            <a:off x="3354700" y="2734432"/>
            <a:ext cx="1035300" cy="872100"/>
          </a:xfrm>
          <a:prstGeom prst="rect">
            <a:avLst/>
          </a:prstGeom>
          <a:solidFill>
            <a:srgbClr val="00326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solidFill>
                  <a:schemeClr val="bg1"/>
                </a:solidFill>
              </a:rPr>
              <a:t>Network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49" name="Shape 223">
            <a:extLst>
              <a:ext uri="{FF2B5EF4-FFF2-40B4-BE49-F238E27FC236}">
                <a16:creationId xmlns:a16="http://schemas.microsoft.com/office/drawing/2014/main" id="{D070F3B2-9AEC-4E28-8312-F62C73BA7080}"/>
              </a:ext>
            </a:extLst>
          </p:cNvPr>
          <p:cNvCxnSpPr>
            <a:stCxn id="48" idx="0"/>
          </p:cNvCxnSpPr>
          <p:nvPr/>
        </p:nvCxnSpPr>
        <p:spPr>
          <a:xfrm flipH="1" flipV="1">
            <a:off x="3310500" y="2380694"/>
            <a:ext cx="561850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0" name="Shape 224">
            <a:extLst>
              <a:ext uri="{FF2B5EF4-FFF2-40B4-BE49-F238E27FC236}">
                <a16:creationId xmlns:a16="http://schemas.microsoft.com/office/drawing/2014/main" id="{8CB5B3DF-53C8-4155-813C-8DBDFD73B74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3872351" y="2380694"/>
            <a:ext cx="491975" cy="353738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cxnSp>
        <p:nvCxnSpPr>
          <p:cNvPr id="51" name="Shape 226">
            <a:extLst>
              <a:ext uri="{FF2B5EF4-FFF2-40B4-BE49-F238E27FC236}">
                <a16:creationId xmlns:a16="http://schemas.microsoft.com/office/drawing/2014/main" id="{E9907CDC-C8BC-47DB-81FD-26F624ED8B6D}"/>
              </a:ext>
            </a:extLst>
          </p:cNvPr>
          <p:cNvCxnSpPr>
            <a:endCxn id="48" idx="2"/>
          </p:cNvCxnSpPr>
          <p:nvPr/>
        </p:nvCxnSpPr>
        <p:spPr>
          <a:xfrm rot="10800000">
            <a:off x="3872350" y="3606532"/>
            <a:ext cx="0" cy="221700"/>
          </a:xfrm>
          <a:prstGeom prst="straightConnector1">
            <a:avLst/>
          </a:prstGeom>
          <a:noFill/>
          <a:ln w="15875" cap="flat" cmpd="sng">
            <a:solidFill>
              <a:srgbClr val="3B7EA1"/>
            </a:solidFill>
            <a:prstDash val="solid"/>
            <a:round/>
            <a:headEnd type="none" w="lg" len="lg"/>
            <a:tailEnd type="triangle" w="med" len="med"/>
          </a:ln>
        </p:spPr>
      </p:cxnSp>
      <p:sp>
        <p:nvSpPr>
          <p:cNvPr id="52" name="Shape 228">
            <a:extLst>
              <a:ext uri="{FF2B5EF4-FFF2-40B4-BE49-F238E27FC236}">
                <a16:creationId xmlns:a16="http://schemas.microsoft.com/office/drawing/2014/main" id="{5F49DE5E-DE78-4D04-A5C7-5F4773850D22}"/>
              </a:ext>
            </a:extLst>
          </p:cNvPr>
          <p:cNvSpPr/>
          <p:nvPr/>
        </p:nvSpPr>
        <p:spPr>
          <a:xfrm>
            <a:off x="3457450" y="3828332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400" dirty="0"/>
              <a:t>Initial state</a:t>
            </a:r>
          </a:p>
        </p:txBody>
      </p:sp>
      <p:sp>
        <p:nvSpPr>
          <p:cNvPr id="11" name="Shape 271">
            <a:extLst>
              <a:ext uri="{FF2B5EF4-FFF2-40B4-BE49-F238E27FC236}">
                <a16:creationId xmlns:a16="http://schemas.microsoft.com/office/drawing/2014/main" id="{4826D32F-8D43-443B-BC15-E3C358CBB0D9}"/>
              </a:ext>
            </a:extLst>
          </p:cNvPr>
          <p:cNvSpPr/>
          <p:nvPr/>
        </p:nvSpPr>
        <p:spPr>
          <a:xfrm>
            <a:off x="4745358" y="2920945"/>
            <a:ext cx="689400" cy="52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  <p:sp>
        <p:nvSpPr>
          <p:cNvPr id="12" name="Shape 272">
            <a:extLst>
              <a:ext uri="{FF2B5EF4-FFF2-40B4-BE49-F238E27FC236}">
                <a16:creationId xmlns:a16="http://schemas.microsoft.com/office/drawing/2014/main" id="{40286177-A73A-4924-83E1-B34027920AA1}"/>
              </a:ext>
            </a:extLst>
          </p:cNvPr>
          <p:cNvSpPr txBox="1"/>
          <p:nvPr/>
        </p:nvSpPr>
        <p:spPr>
          <a:xfrm>
            <a:off x="5544320" y="3000745"/>
            <a:ext cx="142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b="1" dirty="0"/>
              <a:t>Go left!</a:t>
            </a:r>
            <a:endParaRPr sz="1400" dirty="0"/>
          </a:p>
        </p:txBody>
      </p:sp>
      <p:sp>
        <p:nvSpPr>
          <p:cNvPr id="13" name="Shape 274">
            <a:extLst>
              <a:ext uri="{FF2B5EF4-FFF2-40B4-BE49-F238E27FC236}">
                <a16:creationId xmlns:a16="http://schemas.microsoft.com/office/drawing/2014/main" id="{343197F9-FC97-4BAA-88A7-BEF413D5E8CC}"/>
              </a:ext>
            </a:extLst>
          </p:cNvPr>
          <p:cNvSpPr/>
          <p:nvPr/>
        </p:nvSpPr>
        <p:spPr>
          <a:xfrm>
            <a:off x="8221433" y="2920945"/>
            <a:ext cx="829800" cy="525300"/>
          </a:xfrm>
          <a:prstGeom prst="rect">
            <a:avLst/>
          </a:prstGeom>
          <a:solidFill>
            <a:srgbClr val="C4820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b="1" dirty="0"/>
              <a:t>State 2</a:t>
            </a:r>
            <a:endParaRPr sz="1400" b="1" dirty="0"/>
          </a:p>
        </p:txBody>
      </p:sp>
      <p:sp>
        <p:nvSpPr>
          <p:cNvPr id="14" name="Shape 275">
            <a:extLst>
              <a:ext uri="{FF2B5EF4-FFF2-40B4-BE49-F238E27FC236}">
                <a16:creationId xmlns:a16="http://schemas.microsoft.com/office/drawing/2014/main" id="{450E3C8E-78F5-4CBD-8AD5-1AD3773978A6}"/>
              </a:ext>
            </a:extLst>
          </p:cNvPr>
          <p:cNvSpPr/>
          <p:nvPr/>
        </p:nvSpPr>
        <p:spPr>
          <a:xfrm>
            <a:off x="7074983" y="2920945"/>
            <a:ext cx="689400" cy="525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B7EA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739584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31FC-0652-8B4D-8C0F-F8A2B009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EAF4-D04A-1740-BF0F-180BCA01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8052-EEFE-1E44-A8A7-32DE889F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24" y="681037"/>
            <a:ext cx="5496145" cy="55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sz="half" idx="1"/>
          </p:nvPr>
        </p:nvSpPr>
        <p:spPr>
          <a:xfrm>
            <a:off x="1981200" y="1600200"/>
            <a:ext cx="2438400" cy="419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Reward at time t: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State at time t: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Action at time 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Discount factor: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Transition probability: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Policy: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 and Formalism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4FC91-592C-40AF-907D-511C5A791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1600201"/>
            <a:ext cx="44196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dirty="0"/>
              <a:t>Follow policy 𝛑; at time t, observe state s</a:t>
            </a:r>
            <a:r>
              <a:rPr lang="en-IN" sz="1800" baseline="-25000" dirty="0"/>
              <a:t>t</a:t>
            </a:r>
            <a:r>
              <a:rPr lang="en-IN" sz="1800" dirty="0"/>
              <a:t> and select action a</a:t>
            </a:r>
            <a:r>
              <a:rPr lang="en-IN" sz="1800" baseline="-25000" dirty="0"/>
              <a:t>t </a:t>
            </a:r>
            <a:r>
              <a:rPr lang="en-IN" sz="1800" dirty="0"/>
              <a:t>based on the policy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Receive reward r</a:t>
            </a:r>
            <a:r>
              <a:rPr lang="en-IN" sz="1800" baseline="-25000" dirty="0"/>
              <a:t>t</a:t>
            </a:r>
            <a:r>
              <a:rPr lang="en-IN" sz="1800" dirty="0"/>
              <a:t> = R(s</a:t>
            </a:r>
            <a:r>
              <a:rPr lang="en-IN" sz="1800" baseline="-25000" dirty="0"/>
              <a:t>t</a:t>
            </a:r>
            <a:r>
              <a:rPr lang="en-IN" sz="1800" dirty="0"/>
              <a:t>,a</a:t>
            </a:r>
            <a:r>
              <a:rPr lang="en-IN" sz="1800" baseline="-25000" dirty="0"/>
              <a:t>t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Continue to next state = s</a:t>
            </a:r>
            <a:r>
              <a:rPr lang="en-IN" sz="1800" baseline="-25000" dirty="0"/>
              <a:t>t+1</a:t>
            </a:r>
            <a:r>
              <a:rPr lang="en-IN" sz="1800" dirty="0"/>
              <a:t> = S(s</a:t>
            </a:r>
            <a:r>
              <a:rPr lang="en-IN" sz="1800" baseline="-25000" dirty="0"/>
              <a:t>t</a:t>
            </a:r>
            <a:r>
              <a:rPr lang="en-IN" sz="1800" dirty="0"/>
              <a:t>,a</a:t>
            </a:r>
            <a:r>
              <a:rPr lang="en-IN" sz="1800" baseline="-25000" dirty="0"/>
              <a:t>t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Cumulative discounted reward: ∑</a:t>
            </a:r>
            <a:r>
              <a:rPr lang="en-IN" sz="1800" baseline="-25000" dirty="0">
                <a:solidFill>
                  <a:schemeClr val="dk1"/>
                </a:solidFill>
              </a:rPr>
              <a:t>t≥0</a:t>
            </a:r>
            <a:r>
              <a:rPr lang="en-IN" sz="1800" dirty="0"/>
              <a:t> </a:t>
            </a:r>
            <a:r>
              <a:rPr lang="en-IN" sz="1800" b="1" dirty="0"/>
              <a:t>𝛾</a:t>
            </a:r>
            <a:r>
              <a:rPr lang="en-IN" sz="1800" b="1" baseline="30000" dirty="0"/>
              <a:t>t</a:t>
            </a:r>
            <a:r>
              <a:rPr lang="en-IN" sz="1800" b="1" dirty="0"/>
              <a:t>r</a:t>
            </a:r>
            <a:r>
              <a:rPr lang="en-IN" sz="1800" b="1" baseline="-25000" dirty="0"/>
              <a:t>t</a:t>
            </a:r>
            <a:r>
              <a:rPr lang="en-IN" sz="1800" dirty="0"/>
              <a:t>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Objective: find policy 𝛑* that maximizes this cumulative discounted reward (randomness, time to completion, etc.)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981200" y="5862915"/>
            <a:ext cx="822960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dirty="0"/>
              <a:t>Value of a state s: V</a:t>
            </a:r>
            <a:r>
              <a:rPr lang="en" baseline="30000" dirty="0"/>
              <a:t>𝛑</a:t>
            </a:r>
            <a:r>
              <a:rPr lang="en" dirty="0"/>
              <a:t>(s) = ∑</a:t>
            </a:r>
            <a:r>
              <a:rPr lang="en" baseline="-25000" dirty="0">
                <a:solidFill>
                  <a:schemeClr val="dk1"/>
                </a:solidFill>
              </a:rPr>
              <a:t>t≥0</a:t>
            </a:r>
            <a:r>
              <a:rPr lang="en" dirty="0"/>
              <a:t> </a:t>
            </a:r>
            <a:r>
              <a:rPr lang="en" b="1" dirty="0"/>
              <a:t>𝛾</a:t>
            </a:r>
            <a:r>
              <a:rPr lang="en" b="1" baseline="30000" dirty="0"/>
              <a:t>t</a:t>
            </a:r>
            <a:r>
              <a:rPr lang="en" dirty="0"/>
              <a:t>r</a:t>
            </a:r>
            <a:r>
              <a:rPr lang="en" baseline="-25000" dirty="0"/>
              <a:t>t</a:t>
            </a:r>
            <a:r>
              <a:rPr lang="en" dirty="0"/>
              <a:t> |s</a:t>
            </a:r>
            <a:r>
              <a:rPr lang="en" baseline="-25000" dirty="0"/>
              <a:t>0</a:t>
            </a:r>
            <a:r>
              <a:rPr lang="en" dirty="0"/>
              <a:t> = s,𝛑</a:t>
            </a:r>
            <a:endParaRPr dirty="0"/>
          </a:p>
          <a:p>
            <a:pPr>
              <a:spcBef>
                <a:spcPts val="600"/>
              </a:spcBef>
            </a:pPr>
            <a:r>
              <a:rPr lang="en" dirty="0"/>
              <a:t>Q-value function in state s and action a: Q</a:t>
            </a:r>
            <a:r>
              <a:rPr lang="en" baseline="30000" dirty="0"/>
              <a:t>𝛑</a:t>
            </a:r>
            <a:r>
              <a:rPr lang="en" dirty="0"/>
              <a:t>(s,a) = ∑</a:t>
            </a:r>
            <a:r>
              <a:rPr lang="en" baseline="-25000" dirty="0">
                <a:solidFill>
                  <a:schemeClr val="dk1"/>
                </a:solidFill>
              </a:rPr>
              <a:t>t≥0</a:t>
            </a:r>
            <a:r>
              <a:rPr lang="en" dirty="0"/>
              <a:t> </a:t>
            </a:r>
            <a:r>
              <a:rPr lang="en" b="1" dirty="0"/>
              <a:t>𝛾</a:t>
            </a:r>
            <a:r>
              <a:rPr lang="en" b="1" baseline="30000" dirty="0"/>
              <a:t>t</a:t>
            </a:r>
            <a:r>
              <a:rPr lang="en" dirty="0"/>
              <a:t>r</a:t>
            </a:r>
            <a:r>
              <a:rPr lang="en" baseline="-25000" dirty="0"/>
              <a:t>t</a:t>
            </a:r>
            <a:r>
              <a:rPr lang="en" dirty="0"/>
              <a:t> |s</a:t>
            </a:r>
            <a:r>
              <a:rPr lang="en" baseline="-25000" dirty="0"/>
              <a:t>0</a:t>
            </a:r>
            <a:r>
              <a:rPr lang="en" dirty="0"/>
              <a:t> = s,a</a:t>
            </a:r>
            <a:r>
              <a:rPr lang="en" baseline="-25000" dirty="0"/>
              <a:t>0</a:t>
            </a:r>
            <a:r>
              <a:rPr lang="en" dirty="0"/>
              <a:t> = a, 𝛑</a:t>
            </a:r>
            <a:endParaRPr dirty="0"/>
          </a:p>
        </p:txBody>
      </p:sp>
      <p:sp>
        <p:nvSpPr>
          <p:cNvPr id="7" name="Shape 281">
            <a:extLst>
              <a:ext uri="{FF2B5EF4-FFF2-40B4-BE49-F238E27FC236}">
                <a16:creationId xmlns:a16="http://schemas.microsoft.com/office/drawing/2014/main" id="{BE142BFD-B98E-4EFF-8238-A16010A7174D}"/>
              </a:ext>
            </a:extLst>
          </p:cNvPr>
          <p:cNvSpPr txBox="1">
            <a:spLocks/>
          </p:cNvSpPr>
          <p:nvPr/>
        </p:nvSpPr>
        <p:spPr>
          <a:xfrm>
            <a:off x="4397298" y="1600200"/>
            <a:ext cx="914400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</a:rPr>
              <a:t>r</a:t>
            </a:r>
            <a:r>
              <a:rPr lang="en-IN" sz="1800" b="1" baseline="-25000" dirty="0">
                <a:solidFill>
                  <a:srgbClr val="000000"/>
                </a:solidFill>
              </a:rPr>
              <a:t>t</a:t>
            </a: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</a:rPr>
              <a:t>s</a:t>
            </a:r>
            <a:r>
              <a:rPr lang="en-IN" sz="1800" b="1" baseline="-25000" dirty="0">
                <a:solidFill>
                  <a:srgbClr val="000000"/>
                </a:solidFill>
              </a:rPr>
              <a:t>t</a:t>
            </a: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</a:rPr>
              <a:t>a</a:t>
            </a:r>
            <a:r>
              <a:rPr lang="en-IN" sz="1800" b="1" baseline="-25000" dirty="0">
                <a:solidFill>
                  <a:srgbClr val="000000"/>
                </a:solidFill>
              </a:rPr>
              <a:t>t</a:t>
            </a:r>
          </a:p>
          <a:p>
            <a:pPr marL="0" indent="0">
              <a:spcBef>
                <a:spcPts val="1000"/>
              </a:spcBef>
              <a:buNone/>
            </a:pPr>
            <a:endParaRPr lang="en-IN" sz="1800" b="1" dirty="0">
              <a:solidFill>
                <a:srgbClr val="000000"/>
              </a:solidFill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IN" sz="1800" b="1" dirty="0">
                <a:solidFill>
                  <a:srgbClr val="000000"/>
                </a:solidFill>
              </a:rPr>
              <a:t>𝛾</a:t>
            </a:r>
          </a:p>
          <a:p>
            <a:pPr marL="0" indent="0">
              <a:buNone/>
            </a:pPr>
            <a:endParaRPr lang="e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</a:rPr>
              <a:t>P(s, a)</a:t>
            </a:r>
          </a:p>
          <a:p>
            <a:pPr marL="0" indent="0">
              <a:buNone/>
            </a:pPr>
            <a:endParaRPr lang="e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" sz="1800" dirty="0">
                <a:solidFill>
                  <a:srgbClr val="000000"/>
                </a:solidFill>
              </a:rPr>
              <a:t>𝛑</a:t>
            </a:r>
            <a:endParaRPr lang="en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2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E00D-3289-9E43-BEC4-75C0C7AC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5938-BC4E-C94B-9770-D7F2970C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997B4-BCA7-5845-ADB5-A7422260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1" y="1371997"/>
            <a:ext cx="7028592" cy="4114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1425E3-7C2D-2E4C-A4F2-C47E64C2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885" y="3583458"/>
            <a:ext cx="5201683" cy="29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8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C88C-1B16-E14E-8338-37ED85A8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F83A-D1CB-F142-AC9C-07D85FA8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43C52-5B20-0045-8948-90BD9548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97" y="1690688"/>
            <a:ext cx="7264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46A-3821-654E-9406-11564F0E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1134-8B1A-2C4C-8C3C-D61CBE48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964B2-174E-E443-B95A-539D5D7C2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9" r="13477" b="-769"/>
          <a:stretch/>
        </p:blipFill>
        <p:spPr>
          <a:xfrm>
            <a:off x="616674" y="2363315"/>
            <a:ext cx="5034349" cy="3541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A82FF-8EF0-FE46-860D-339275DDA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65" t="-769" r="13629"/>
          <a:stretch/>
        </p:blipFill>
        <p:spPr>
          <a:xfrm>
            <a:off x="5755486" y="2508558"/>
            <a:ext cx="5918887" cy="3251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3F3A6B-9C88-B145-83F7-A7BCB8AA8C66}"/>
              </a:ext>
            </a:extLst>
          </p:cNvPr>
          <p:cNvSpPr txBox="1"/>
          <p:nvPr/>
        </p:nvSpPr>
        <p:spPr>
          <a:xfrm>
            <a:off x="2648739" y="6280406"/>
            <a:ext cx="726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Q(state, action) = R(state, action) + Gamma * Max[Q(next state, all actions)]</a:t>
            </a:r>
          </a:p>
        </p:txBody>
      </p:sp>
    </p:spTree>
    <p:extLst>
      <p:ext uri="{BB962C8B-B14F-4D97-AF65-F5344CB8AC3E}">
        <p14:creationId xmlns:p14="http://schemas.microsoft.com/office/powerpoint/2010/main" val="46775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36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251A24-DB82-8649-9D74-C2436EA0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dirty="0">
                <a:solidFill>
                  <a:srgbClr val="536680"/>
                </a:solidFill>
              </a:rPr>
              <a:t>Bellman equation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99A127-DC19-2849-AE66-2C0BB5B56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47" r="19584" b="-1"/>
          <a:stretch/>
        </p:blipFill>
        <p:spPr>
          <a:xfrm>
            <a:off x="2461260" y="2164852"/>
            <a:ext cx="6568440" cy="21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48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46A-3821-654E-9406-11564F0E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1134-8B1A-2C4C-8C3C-D61CBE48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20303-AC46-0240-BD53-0ABE43EDD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54" y="1825625"/>
            <a:ext cx="8204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DRL: 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environment (home)</a:t>
            </a:r>
          </a:p>
          <a:p>
            <a:r>
              <a:rPr lang="en-US" sz="2000" dirty="0"/>
              <a:t>The state (TV responses) </a:t>
            </a:r>
          </a:p>
          <a:p>
            <a:r>
              <a:rPr lang="en-US" sz="2000" dirty="0"/>
              <a:t>The agent (Baby). </a:t>
            </a:r>
          </a:p>
          <a:p>
            <a:r>
              <a:rPr lang="en-US" sz="2000" dirty="0"/>
              <a:t>Agent actions to the environment (press button, tending to go to the one’s he likes the most), </a:t>
            </a:r>
          </a:p>
          <a:p>
            <a:r>
              <a:rPr lang="en-US" sz="2000" dirty="0"/>
              <a:t>Environment replies with observations and rewards (score, rewards, )</a:t>
            </a:r>
          </a:p>
        </p:txBody>
      </p:sp>
    </p:spTree>
    <p:extLst>
      <p:ext uri="{BB962C8B-B14F-4D97-AF65-F5344CB8AC3E}">
        <p14:creationId xmlns:p14="http://schemas.microsoft.com/office/powerpoint/2010/main" val="2128475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DRL Application: OpenAI Gym</a:t>
            </a:r>
          </a:p>
        </p:txBody>
      </p:sp>
      <p:sp>
        <p:nvSpPr>
          <p:cNvPr id="351" name="Shape 351"/>
          <p:cNvSpPr txBox="1"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IN" sz="2200" dirty="0">
                <a:hlinkClick r:id="rId3"/>
              </a:rPr>
              <a:t>https://github.com/openai/gym</a:t>
            </a:r>
            <a:endParaRPr lang="en-IN" sz="2200" dirty="0"/>
          </a:p>
          <a:p>
            <a:r>
              <a:rPr lang="en-IN" sz="2200" dirty="0"/>
              <a:t>Key concepts: agent, environment</a:t>
            </a:r>
          </a:p>
          <a:p>
            <a:r>
              <a:rPr lang="en-IN" sz="2200" dirty="0"/>
              <a:t>You take “actions” that take you between “states” with “rewards”</a:t>
            </a:r>
          </a:p>
          <a:p>
            <a:r>
              <a:rPr lang="en-IN" sz="2200" dirty="0"/>
              <a:t>State, reward, done, info = env.step(action)</a:t>
            </a:r>
          </a:p>
          <a:p>
            <a:r>
              <a:rPr lang="en-IN" sz="2200" dirty="0"/>
              <a:t>You play “episodes” one action at a time until “game over” or “done”</a:t>
            </a:r>
          </a:p>
          <a:p>
            <a:r>
              <a:rPr lang="en-IN" sz="2200" dirty="0"/>
              <a:t>Play many episodes until properly trained</a:t>
            </a:r>
          </a:p>
          <a:p>
            <a:r>
              <a:rPr lang="en-IN" sz="2200" dirty="0"/>
              <a:t>Typically, requires X, but could be embedded into Jupyter</a:t>
            </a:r>
          </a:p>
          <a:p>
            <a:r>
              <a:rPr lang="en-IN" sz="2200" dirty="0"/>
              <a:t>Comes with a number of environments</a:t>
            </a:r>
          </a:p>
          <a:p>
            <a:pPr lvl="1"/>
            <a:r>
              <a:rPr lang="en-IN" sz="2000" dirty="0"/>
              <a:t>Atari games, box2d, Classic Control, and so on </a:t>
            </a:r>
          </a:p>
          <a:p>
            <a:r>
              <a:rPr lang="en-IN" sz="2200" dirty="0"/>
              <a:t>Full list: https://gym.openai.com/envs/</a:t>
            </a:r>
          </a:p>
        </p:txBody>
      </p:sp>
    </p:spTree>
    <p:extLst>
      <p:ext uri="{BB962C8B-B14F-4D97-AF65-F5344CB8AC3E}">
        <p14:creationId xmlns:p14="http://schemas.microsoft.com/office/powerpoint/2010/main" val="66704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608" y="908701"/>
            <a:ext cx="6816787" cy="5040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28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DRL Application: CartPole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idx="1"/>
          </p:nvPr>
        </p:nvSpPr>
        <p:spPr>
          <a:xfrm>
            <a:off x="1981200" y="1600201"/>
            <a:ext cx="8229600" cy="2945151"/>
          </a:xfrm>
        </p:spPr>
        <p:txBody>
          <a:bodyPr/>
          <a:lstStyle/>
          <a:p>
            <a:r>
              <a:rPr lang="en-IN" dirty="0"/>
              <a:t>State: x_cart, v_cart, x_tip_pole, v_tip_pole</a:t>
            </a:r>
          </a:p>
          <a:p>
            <a:r>
              <a:rPr lang="en-IN" dirty="0"/>
              <a:t>Implementation: Keras, Jupyter (frames saved to animated gif)</a:t>
            </a:r>
          </a:p>
          <a:p>
            <a:r>
              <a:rPr lang="en-IN" dirty="0"/>
              <a:t>Algorithm: DQN with experience replay</a:t>
            </a:r>
          </a:p>
          <a:p>
            <a:r>
              <a:rPr lang="en-IN" dirty="0"/>
              <a:t>Simple feed forward network, two layers</a:t>
            </a:r>
          </a:p>
          <a:p>
            <a:r>
              <a:rPr lang="en-IN" dirty="0"/>
              <a:t>OK on CPU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B90993-8614-47C9-84AC-EE93E7D55E47}"/>
              </a:ext>
            </a:extLst>
          </p:cNvPr>
          <p:cNvGrpSpPr/>
          <p:nvPr/>
        </p:nvGrpSpPr>
        <p:grpSpPr>
          <a:xfrm>
            <a:off x="4267200" y="4596775"/>
            <a:ext cx="3657600" cy="1322050"/>
            <a:chOff x="5029200" y="3143726"/>
            <a:chExt cx="3657600" cy="1322050"/>
          </a:xfrm>
        </p:grpSpPr>
        <p:pic>
          <p:nvPicPr>
            <p:cNvPr id="363" name="Shape 363"/>
            <p:cNvPicPr preferRelativeResize="0"/>
            <p:nvPr/>
          </p:nvPicPr>
          <p:blipFill rotWithShape="1">
            <a:blip r:embed="rId3">
              <a:alphaModFix/>
            </a:blip>
            <a:srcRect l="9397" t="38287" r="6970" b="16368"/>
            <a:stretch/>
          </p:blipFill>
          <p:spPr>
            <a:xfrm>
              <a:off x="5029200" y="3143726"/>
              <a:ext cx="3657600" cy="1322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4" name="Shape 364"/>
            <p:cNvCxnSpPr/>
            <p:nvPr/>
          </p:nvCxnSpPr>
          <p:spPr>
            <a:xfrm rot="10800000">
              <a:off x="7335200" y="4264275"/>
              <a:ext cx="221400" cy="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5" name="Shape 365"/>
            <p:cNvCxnSpPr/>
            <p:nvPr/>
          </p:nvCxnSpPr>
          <p:spPr>
            <a:xfrm rot="10800000" flipH="1">
              <a:off x="7601200" y="4265925"/>
              <a:ext cx="272700" cy="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6" name="Shape 366"/>
            <p:cNvCxnSpPr/>
            <p:nvPr/>
          </p:nvCxnSpPr>
          <p:spPr>
            <a:xfrm flipH="1">
              <a:off x="7275025" y="3356850"/>
              <a:ext cx="224400" cy="7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7" name="Shape 367"/>
            <p:cNvCxnSpPr/>
            <p:nvPr/>
          </p:nvCxnSpPr>
          <p:spPr>
            <a:xfrm>
              <a:off x="7703100" y="3328200"/>
              <a:ext cx="141000" cy="13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48188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147C-6DFC-0545-8A76-23315C8E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BB06-CC4D-FE45-B1C5-9BCB072A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D897D-04BF-E343-85DB-21C3B564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31" y="1588492"/>
            <a:ext cx="6617215" cy="44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5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Deep reinforcement learning is a very powerful semi-supervised technique.</a:t>
            </a:r>
          </a:p>
          <a:p>
            <a:r>
              <a:rPr lang="en-IN" sz="2400" dirty="0"/>
              <a:t>They are able to self-learn by interacting with the environment (e.g., in robotics, autonomous driving).</a:t>
            </a:r>
          </a:p>
          <a:p>
            <a:r>
              <a:rPr lang="en-IN" sz="2400" dirty="0"/>
              <a:t>On a number of applications (chess, go), DRL is able to exceed human performance.</a:t>
            </a:r>
          </a:p>
          <a:p>
            <a:r>
              <a:rPr lang="en-IN" sz="2400" dirty="0"/>
              <a:t>As we move toward autonomous agents in health care, DRL should become increasingly more relevant .</a:t>
            </a:r>
          </a:p>
          <a:p>
            <a:r>
              <a:rPr lang="en-IN" sz="2400" dirty="0"/>
              <a:t>It should be particularly useful when analyzing long-term behavioral patterns (e.g., courses of treatment for chronic diseases, disease avoidance).</a:t>
            </a:r>
          </a:p>
        </p:txBody>
      </p:sp>
    </p:spTree>
    <p:extLst>
      <p:ext uri="{BB962C8B-B14F-4D97-AF65-F5344CB8AC3E}">
        <p14:creationId xmlns:p14="http://schemas.microsoft.com/office/powerpoint/2010/main" val="1565247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Stanford CS 231n: </a:t>
            </a:r>
            <a:r>
              <a:rPr lang="en-IN" dirty="0">
                <a:hlinkClick r:id="rId3"/>
              </a:rPr>
              <a:t>Lecture on DRL</a:t>
            </a:r>
            <a:r>
              <a:rPr lang="en-IN" dirty="0"/>
              <a:t> (2017)</a:t>
            </a:r>
          </a:p>
          <a:p>
            <a:r>
              <a:rPr lang="en-IN" dirty="0">
                <a:hlinkClick r:id="rId4"/>
              </a:rPr>
              <a:t>UC Berkeley CS 294</a:t>
            </a:r>
            <a:r>
              <a:rPr lang="en-IN" dirty="0"/>
              <a:t> (2017)</a:t>
            </a:r>
          </a:p>
          <a:p>
            <a:r>
              <a:rPr lang="en-IN" dirty="0"/>
              <a:t>University College London </a:t>
            </a:r>
            <a:r>
              <a:rPr lang="en-IN" dirty="0">
                <a:hlinkClick r:id="rId5"/>
              </a:rPr>
              <a:t>David Silver DRL Class</a:t>
            </a:r>
            <a:r>
              <a:rPr lang="en-IN" dirty="0"/>
              <a:t> (2015)</a:t>
            </a:r>
          </a:p>
          <a:p>
            <a:r>
              <a:rPr lang="en-IN" dirty="0"/>
              <a:t>Andrei Karpathy’s </a:t>
            </a:r>
            <a:r>
              <a:rPr lang="en-IN" dirty="0">
                <a:hlinkClick r:id="rId6"/>
              </a:rPr>
              <a:t>blog post on DRL</a:t>
            </a:r>
            <a:endParaRPr lang="en-IN" dirty="0"/>
          </a:p>
          <a:p>
            <a:r>
              <a:rPr lang="en-IN" dirty="0">
                <a:hlinkClick r:id="rId7"/>
              </a:rPr>
              <a:t>OpenAI Gym</a:t>
            </a:r>
            <a:endParaRPr lang="en-IN" dirty="0"/>
          </a:p>
          <a:p>
            <a:r>
              <a:rPr lang="en-IN" dirty="0">
                <a:hlinkClick r:id="rId8"/>
              </a:rPr>
              <a:t>Berkeley Ray</a:t>
            </a:r>
            <a:endParaRPr lang="en-IN" dirty="0"/>
          </a:p>
          <a:p>
            <a:r>
              <a:rPr lang="en-IN" dirty="0">
                <a:hlinkClick r:id="rId9"/>
              </a:rPr>
              <a:t>PyTorch DQN tutorial</a:t>
            </a:r>
            <a:endParaRPr lang="en-IN" dirty="0"/>
          </a:p>
          <a:p>
            <a:r>
              <a:rPr lang="en-IN" dirty="0">
                <a:hlinkClick r:id="rId10"/>
              </a:rPr>
              <a:t>WildML DRL Resources and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0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859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Env methods</a:t>
            </a:r>
            <a:endParaRPr lang="en-IN" dirty="0"/>
          </a:p>
        </p:txBody>
      </p:sp>
      <p:sp>
        <p:nvSpPr>
          <p:cNvPr id="67" name="Shape 6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Reset: reset the environment state</a:t>
            </a:r>
          </a:p>
          <a:p>
            <a:r>
              <a:rPr lang="en-US" sz="2000" dirty="0"/>
              <a:t>Step: Step the environment by one timestep returning observation, reward, done or info.</a:t>
            </a:r>
          </a:p>
          <a:p>
            <a:r>
              <a:rPr lang="en-US" sz="2000" dirty="0"/>
              <a:t>Render: frames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37475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Makes a DRL Problem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Classic DL: We need a loss function!</a:t>
            </a:r>
          </a:p>
          <a:p>
            <a:pPr lvl="1"/>
            <a:r>
              <a:rPr lang="en-IN" sz="1800" dirty="0"/>
              <a:t>Loss: “How wrong am I” given a sample?</a:t>
            </a:r>
          </a:p>
          <a:p>
            <a:r>
              <a:rPr lang="en-IN" sz="2000" dirty="0"/>
              <a:t>Key problem: Loss must be differentiable! This limits the cases where you can use it!</a:t>
            </a:r>
          </a:p>
          <a:p>
            <a:r>
              <a:rPr lang="en-IN" sz="2000" dirty="0"/>
              <a:t>Deep reinforcement learning (DRL) needs three things:</a:t>
            </a:r>
          </a:p>
          <a:p>
            <a:pPr lvl="1"/>
            <a:r>
              <a:rPr lang="en-IN" sz="1800" b="1" dirty="0"/>
              <a:t>State:</a:t>
            </a:r>
            <a:r>
              <a:rPr lang="en-IN" sz="1800" dirty="0"/>
              <a:t> a representation of our environment (e.g., a picture of a </a:t>
            </a:r>
            <a:br>
              <a:rPr lang="en-IN" sz="1800" dirty="0"/>
            </a:br>
            <a:r>
              <a:rPr lang="en-IN" sz="1800" dirty="0"/>
              <a:t>chess board)</a:t>
            </a:r>
          </a:p>
          <a:p>
            <a:pPr lvl="1"/>
            <a:r>
              <a:rPr lang="en-IN" sz="1800" b="1" dirty="0"/>
              <a:t>Actions:</a:t>
            </a:r>
            <a:r>
              <a:rPr lang="en-IN" sz="1800" dirty="0"/>
              <a:t> a set of things we can do in that environment</a:t>
            </a:r>
          </a:p>
          <a:p>
            <a:pPr lvl="1"/>
            <a:r>
              <a:rPr lang="en-IN" sz="1800" b="1" dirty="0"/>
              <a:t>Rewards:</a:t>
            </a:r>
            <a:r>
              <a:rPr lang="en-IN" sz="1800" dirty="0"/>
              <a:t> positive feedback given from state transitions; does not need to be differentiable</a:t>
            </a:r>
          </a:p>
          <a:p>
            <a:r>
              <a:rPr lang="en-IN" sz="2000" dirty="0"/>
              <a:t>With DRL, as long as we can simulate a process, we can learn it—just need to know </a:t>
            </a:r>
            <a:r>
              <a:rPr lang="en-IN" sz="2000" i="1" dirty="0"/>
              <a:t>(Current State, Action) -&gt; (Next State, Reward)</a:t>
            </a:r>
          </a:p>
        </p:txBody>
      </p:sp>
    </p:spTree>
    <p:extLst>
      <p:ext uri="{BB962C8B-B14F-4D97-AF65-F5344CB8AC3E}">
        <p14:creationId xmlns:p14="http://schemas.microsoft.com/office/powerpoint/2010/main" val="193241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DRL in the Wild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DeepMind: </a:t>
            </a:r>
            <a:r>
              <a:rPr lang="en-IN" dirty="0">
                <a:hlinkClick r:id="rId3"/>
              </a:rPr>
              <a:t>playing Atari games</a:t>
            </a:r>
            <a:r>
              <a:rPr lang="en-IN" dirty="0"/>
              <a:t> (2013)</a:t>
            </a:r>
          </a:p>
          <a:p>
            <a:r>
              <a:rPr lang="en-IN" dirty="0">
                <a:hlinkClick r:id="rId4"/>
              </a:rPr>
              <a:t>Guided policy search</a:t>
            </a:r>
            <a:r>
              <a:rPr lang="en-IN" dirty="0"/>
              <a:t> for robotics (2015)</a:t>
            </a:r>
          </a:p>
          <a:p>
            <a:r>
              <a:rPr lang="en-IN" dirty="0">
                <a:hlinkClick r:id="rId5"/>
              </a:rPr>
              <a:t>MIT autonomous vehicle</a:t>
            </a:r>
            <a:r>
              <a:rPr lang="en-IN" dirty="0"/>
              <a:t> using DRL (2016)</a:t>
            </a:r>
          </a:p>
          <a:p>
            <a:r>
              <a:rPr lang="en-IN" dirty="0">
                <a:hlinkClick r:id="rId6"/>
              </a:rPr>
              <a:t>DeepMind: AlphaGo</a:t>
            </a:r>
            <a:r>
              <a:rPr lang="en-IN" dirty="0"/>
              <a:t> (2016)</a:t>
            </a:r>
          </a:p>
          <a:p>
            <a:pPr lvl="1"/>
            <a:r>
              <a:rPr lang="en-IN" dirty="0"/>
              <a:t>Defeated human go world champions</a:t>
            </a:r>
          </a:p>
          <a:p>
            <a:r>
              <a:rPr lang="en-IN" dirty="0"/>
              <a:t>DeepMind: </a:t>
            </a:r>
            <a:r>
              <a:rPr lang="en-IN" dirty="0">
                <a:hlinkClick r:id="rId7"/>
              </a:rPr>
              <a:t>AlphaZero</a:t>
            </a:r>
            <a:r>
              <a:rPr lang="en-IN" dirty="0"/>
              <a:t> (2017)</a:t>
            </a:r>
          </a:p>
          <a:p>
            <a:pPr lvl="1"/>
            <a:r>
              <a:rPr lang="en-IN" dirty="0"/>
              <a:t>Defeated computer world champions in chess, go, shogi</a:t>
            </a:r>
          </a:p>
          <a:p>
            <a:pPr lvl="1"/>
            <a:r>
              <a:rPr lang="en-IN" dirty="0"/>
              <a:t>Learned from scratch in under 4 hours</a:t>
            </a:r>
          </a:p>
        </p:txBody>
      </p:sp>
    </p:spTree>
    <p:extLst>
      <p:ext uri="{BB962C8B-B14F-4D97-AF65-F5344CB8AC3E}">
        <p14:creationId xmlns:p14="http://schemas.microsoft.com/office/powerpoint/2010/main" val="405864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0F79-18D8-0848-9B42-E63F5236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What is GO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83D6-32D4-D44E-BECB-04F4B8102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63" b="2438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8B8D-09ED-F34D-8476-5F02D718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/>
              <a:t>Two players, using either white or black stones, take turns placing their stones on a board. The goal is to surround and capture their opponent's stones or strategically create spaces of territory.</a:t>
            </a:r>
          </a:p>
          <a:p>
            <a:r>
              <a:rPr lang="en-US" sz="1800"/>
              <a:t>There are an astonishing 10 to the power of 170 possible board configurations - more than the number of atoms in the known universe. </a:t>
            </a:r>
          </a:p>
        </p:txBody>
      </p:sp>
    </p:spTree>
    <p:extLst>
      <p:ext uri="{BB962C8B-B14F-4D97-AF65-F5344CB8AC3E}">
        <p14:creationId xmlns:p14="http://schemas.microsoft.com/office/powerpoint/2010/main" val="319015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85E6E-6A6A-8045-A3B0-43C0B8FE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Deepmind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AlphaZero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AlphaGO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FDB3-EA1F-0342-B111-91795ACE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Self taught system that learnt from scratch Chess, Shogi, and Go</a:t>
            </a:r>
          </a:p>
          <a:p>
            <a:r>
              <a:rPr lang="en-US" sz="2400">
                <a:solidFill>
                  <a:srgbClr val="000000"/>
                </a:solidFill>
              </a:rPr>
              <a:t>Chess masters analyzed it’s playing style and labeled as "unconventional” and “new”.</a:t>
            </a:r>
          </a:p>
          <a:p>
            <a:r>
              <a:rPr lang="en-US" sz="2400">
                <a:solidFill>
                  <a:srgbClr val="000000"/>
                </a:solidFill>
              </a:rPr>
              <a:t>Replaced the hand-crafted rules with a deep neural network and general purpose algorithms with the just the basic rules of the games.</a:t>
            </a:r>
          </a:p>
          <a:p>
            <a:r>
              <a:rPr lang="en-US" sz="2400">
                <a:solidFill>
                  <a:srgbClr val="000000"/>
                </a:solidFill>
              </a:rPr>
              <a:t>Played millions of games against itself learning from all the results, adjusting parameters (9 hours to train for chess, 12 hours for Shogi, 13 days for Go)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83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DRL Applicable in My Area?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The first step is to allow DL agents to start making decisions for themselves and have them better themselves through experience</a:t>
            </a:r>
          </a:p>
          <a:p>
            <a:pPr marL="0" indent="0">
              <a:buNone/>
            </a:pPr>
            <a:r>
              <a:rPr lang="en-IN" sz="2000" dirty="0"/>
              <a:t>Examples</a:t>
            </a:r>
          </a:p>
          <a:p>
            <a:r>
              <a:rPr lang="en-IN" sz="2000" dirty="0"/>
              <a:t>Resource management in Datacentre's with Deep Reinforcement learning, minimize job slowdowns</a:t>
            </a:r>
          </a:p>
          <a:p>
            <a:r>
              <a:rPr lang="en-IN" sz="2000" dirty="0"/>
              <a:t>Traffic light control, multi line intersection control flows, reduction in delay was used as metric for rewards.</a:t>
            </a:r>
          </a:p>
          <a:p>
            <a:r>
              <a:rPr lang="en-IN" sz="2000" dirty="0"/>
              <a:t>Robotics, application of CNN’s on image input for management of motor torques.</a:t>
            </a:r>
          </a:p>
          <a:p>
            <a:r>
              <a:rPr lang="en-IN" sz="2000" dirty="0"/>
              <a:t>Web system 3 tier architecture configuration, action space defined as increase, decrease or keep, target action was response time.</a:t>
            </a:r>
          </a:p>
          <a:p>
            <a:r>
              <a:rPr lang="en-IN" sz="2000" dirty="0"/>
              <a:t>Chemistry, reduce time and errors on stable environments of know reactions.</a:t>
            </a:r>
          </a:p>
        </p:txBody>
      </p:sp>
    </p:spTree>
    <p:extLst>
      <p:ext uri="{BB962C8B-B14F-4D97-AF65-F5344CB8AC3E}">
        <p14:creationId xmlns:p14="http://schemas.microsoft.com/office/powerpoint/2010/main" val="54650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Microsoft Macintosh PowerPoint</Application>
  <PresentationFormat>Widescreen</PresentationFormat>
  <Paragraphs>248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DRL</vt:lpstr>
      <vt:lpstr>Background</vt:lpstr>
      <vt:lpstr>DRL: Introduction</vt:lpstr>
      <vt:lpstr>Env methods</vt:lpstr>
      <vt:lpstr>What Makes a DRL Problem</vt:lpstr>
      <vt:lpstr>DRL in the Wild</vt:lpstr>
      <vt:lpstr>What is GO ?</vt:lpstr>
      <vt:lpstr>Deepmind AlphaZero  AlphaGO</vt:lpstr>
      <vt:lpstr>Is DRL Applicable in My Area?</vt:lpstr>
      <vt:lpstr>Not just games.</vt:lpstr>
      <vt:lpstr>Decision making</vt:lpstr>
      <vt:lpstr>DRL Fundamentals: RL Basics</vt:lpstr>
      <vt:lpstr>Making RL Deep: Q Learning</vt:lpstr>
      <vt:lpstr>Q Learning</vt:lpstr>
      <vt:lpstr>Q Learning</vt:lpstr>
      <vt:lpstr>Q Learning</vt:lpstr>
      <vt:lpstr>Q Learning Illustrated</vt:lpstr>
      <vt:lpstr>Q Learning Illustrated</vt:lpstr>
      <vt:lpstr>Q Learning Illustrated</vt:lpstr>
      <vt:lpstr>Q Learning Repeated</vt:lpstr>
      <vt:lpstr>Q Learning First Training Sample</vt:lpstr>
      <vt:lpstr>Q Learning First Training Sample</vt:lpstr>
      <vt:lpstr>Full process</vt:lpstr>
      <vt:lpstr>Terminology and Formalism</vt:lpstr>
      <vt:lpstr>Q-learning example</vt:lpstr>
      <vt:lpstr>Q-learning example</vt:lpstr>
      <vt:lpstr>Q-learning example</vt:lpstr>
      <vt:lpstr>Bellman equation</vt:lpstr>
      <vt:lpstr>Q-learning example</vt:lpstr>
      <vt:lpstr>DRL Application: OpenAI Gym</vt:lpstr>
      <vt:lpstr>PowerPoint Presentation</vt:lpstr>
      <vt:lpstr>DRL Application: CartPole</vt:lpstr>
      <vt:lpstr>Deep Q-learning</vt:lpstr>
      <vt:lpstr>Conclusion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DRL</dc:title>
  <dc:creator>Esteban Arias</dc:creator>
  <cp:lastModifiedBy>Esteban Arias</cp:lastModifiedBy>
  <cp:revision>1</cp:revision>
  <dcterms:created xsi:type="dcterms:W3CDTF">2020-10-27T02:49:46Z</dcterms:created>
  <dcterms:modified xsi:type="dcterms:W3CDTF">2020-10-27T02:50:05Z</dcterms:modified>
</cp:coreProperties>
</file>