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3"/>
  </p:notesMasterIdLst>
  <p:sldIdLst>
    <p:sldId id="256" r:id="rId3"/>
    <p:sldId id="257" r:id="rId4"/>
    <p:sldId id="352" r:id="rId5"/>
    <p:sldId id="303" r:id="rId6"/>
    <p:sldId id="353" r:id="rId7"/>
    <p:sldId id="354" r:id="rId8"/>
    <p:sldId id="361" r:id="rId9"/>
    <p:sldId id="360" r:id="rId10"/>
    <p:sldId id="264" r:id="rId11"/>
    <p:sldId id="263"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7T15:23:21.128"/>
    </inkml:context>
    <inkml:brush xml:id="br0">
      <inkml:brushProperty name="width" value="0.05" units="cm"/>
      <inkml:brushProperty name="height" value="0.05" units="cm"/>
    </inkml:brush>
  </inkml:definitions>
  <inkml:trace contextRef="#ctx0" brushRef="#br0">0 1 1096 0 0,'18'7'592'0'0,"4"2"-124"0"0,2-6-64 0 0,3-1-68 0 0,4 2-36 0 0,-1-4-36 0 0,7 5-100 0 0,-19-5 16 0 0,7 0-192 0 0,7 0-76 0 0,3 0-88 0 0,1 0-168 0 0,-3 0-344 0 0,-2 0-96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838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5">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 Id="rId5" Type="http://schemas.openxmlformats.org/officeDocument/2006/relationships/image" Target="../media/image12.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dirty="0">
                <a:solidFill>
                  <a:srgbClr val="FFFFFF"/>
                </a:solidFill>
              </a:rPr>
              <a:t>Welcome to </a:t>
            </a:r>
            <a:endParaRPr sz="4800" b="1" dirty="0">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223382"/>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Algorithm Analysis</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Introduction to Asymptotic Analysis</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Analysing Time Complexity</a:t>
            </a:r>
            <a:endParaRPr lang="en-US" sz="1500" b="1" dirty="0">
              <a:solidFill>
                <a:srgbClr val="F5FDFF"/>
              </a:solidFill>
              <a:latin typeface="Montserrat"/>
              <a:ea typeface="Montserrat"/>
              <a:cs typeface="Montserrat"/>
              <a:sym typeface="Montserrat"/>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438283" y="610240"/>
            <a:ext cx="4922520" cy="415498"/>
          </a:xfrm>
          <a:prstGeom prst="rect">
            <a:avLst/>
          </a:prstGeom>
          <a:noFill/>
        </p:spPr>
        <p:txBody>
          <a:bodyPr wrap="square" rtlCol="0">
            <a:spAutoFit/>
          </a:bodyPr>
          <a:lstStyle/>
          <a:p>
            <a:r>
              <a:rPr lang="en-IN" sz="2000" b="1" i="0" dirty="0">
                <a:solidFill>
                  <a:schemeClr val="tx1"/>
                </a:solidFill>
                <a:effectLst/>
                <a:latin typeface="+mn-lt"/>
              </a:rPr>
              <a:t>Asymptotic Analysis</a:t>
            </a:r>
            <a:endParaRPr lang="en-IN" sz="2100" b="1" dirty="0">
              <a:solidFill>
                <a:schemeClr val="tx1"/>
              </a:solidFill>
            </a:endParaRPr>
          </a:p>
        </p:txBody>
      </p:sp>
      <p:sp>
        <p:nvSpPr>
          <p:cNvPr id="14" name="TextBox 13">
            <a:extLst>
              <a:ext uri="{FF2B5EF4-FFF2-40B4-BE49-F238E27FC236}">
                <a16:creationId xmlns:a16="http://schemas.microsoft.com/office/drawing/2014/main" id="{FD6F81E3-1431-2997-CB92-7AF0403F863C}"/>
              </a:ext>
            </a:extLst>
          </p:cNvPr>
          <p:cNvSpPr txBox="1"/>
          <p:nvPr/>
        </p:nvSpPr>
        <p:spPr>
          <a:xfrm>
            <a:off x="438283" y="1132259"/>
            <a:ext cx="8054963" cy="3139321"/>
          </a:xfrm>
          <a:prstGeom prst="rect">
            <a:avLst/>
          </a:prstGeom>
          <a:noFill/>
        </p:spPr>
        <p:txBody>
          <a:bodyPr wrap="square" rtlCol="0">
            <a:spAutoFit/>
          </a:bodyPr>
          <a:lstStyle/>
          <a:p>
            <a:pPr algn="l" fontAlgn="base"/>
            <a:r>
              <a:rPr lang="en-US" sz="1800" b="1" i="0" dirty="0">
                <a:solidFill>
                  <a:schemeClr val="tx1"/>
                </a:solidFill>
                <a:effectLst/>
                <a:latin typeface="+mn-lt"/>
              </a:rPr>
              <a:t>Space Complexity</a:t>
            </a:r>
            <a:r>
              <a:rPr lang="en-US" sz="1800" b="0" i="0" dirty="0">
                <a:solidFill>
                  <a:schemeClr val="tx1"/>
                </a:solidFill>
                <a:effectLst/>
                <a:latin typeface="+mn-lt"/>
              </a:rPr>
              <a:t>: When an algorithm is running, it needs space to store inputs, variables, and program code. </a:t>
            </a:r>
            <a:r>
              <a:rPr lang="en-US" sz="1800" b="1" i="0" dirty="0">
                <a:solidFill>
                  <a:schemeClr val="tx1"/>
                </a:solidFill>
                <a:effectLst/>
                <a:latin typeface="+mn-lt"/>
              </a:rPr>
              <a:t>Space complexity</a:t>
            </a:r>
            <a:r>
              <a:rPr lang="en-US" sz="1800" b="0" i="0" dirty="0">
                <a:solidFill>
                  <a:schemeClr val="tx1"/>
                </a:solidFill>
                <a:effectLst/>
                <a:latin typeface="+mn-lt"/>
              </a:rPr>
              <a:t> is the amount of memory that is required to run an algorithm or process.</a:t>
            </a:r>
          </a:p>
          <a:p>
            <a:pPr algn="l" fontAlgn="base"/>
            <a:endParaRPr lang="en-US" sz="1800" b="0" i="0" dirty="0">
              <a:solidFill>
                <a:schemeClr val="tx1"/>
              </a:solidFill>
              <a:effectLst/>
              <a:latin typeface="+mn-lt"/>
            </a:endParaRPr>
          </a:p>
          <a:p>
            <a:pPr algn="l" fontAlgn="base"/>
            <a:r>
              <a:rPr lang="en-US" sz="1800" b="1" dirty="0">
                <a:solidFill>
                  <a:schemeClr val="tx1"/>
                </a:solidFill>
                <a:latin typeface="+mn-lt"/>
              </a:rPr>
              <a:t>Time </a:t>
            </a:r>
            <a:r>
              <a:rPr lang="en-US" sz="1800" b="1" i="0" dirty="0">
                <a:solidFill>
                  <a:schemeClr val="tx1"/>
                </a:solidFill>
                <a:effectLst/>
                <a:latin typeface="+mn-lt"/>
              </a:rPr>
              <a:t>Complexity: </a:t>
            </a:r>
            <a:r>
              <a:rPr lang="en-US" sz="1800" b="0" i="0" dirty="0">
                <a:solidFill>
                  <a:schemeClr val="tx1"/>
                </a:solidFill>
                <a:effectLst/>
                <a:latin typeface="+mn-lt"/>
              </a:rPr>
              <a:t>Time complexity is the time taken by the algorithm to execute each set of instructions. When solving a problem using an algorithm, it's important to choose the most efficient one to save time and computational resources.</a:t>
            </a:r>
          </a:p>
          <a:p>
            <a:pPr algn="l" fontAlgn="base"/>
            <a:endParaRPr lang="en-US" sz="1800" dirty="0">
              <a:solidFill>
                <a:schemeClr val="tx1"/>
              </a:solidFill>
              <a:latin typeface="+mn-lt"/>
            </a:endParaRPr>
          </a:p>
          <a:p>
            <a:pPr fontAlgn="base"/>
            <a:r>
              <a:rPr lang="en-US" sz="1800" dirty="0">
                <a:solidFill>
                  <a:schemeClr val="tx1"/>
                </a:solidFill>
                <a:latin typeface="+mn-lt"/>
              </a:rPr>
              <a:t>Linear o(1) and constant space complexity O(n)</a:t>
            </a:r>
          </a:p>
          <a:p>
            <a:pPr algn="l" fontAlgn="base"/>
            <a:endParaRPr lang="en-US" sz="1800" b="1" i="0" dirty="0">
              <a:solidFill>
                <a:schemeClr val="tx1"/>
              </a:solidFill>
              <a:effectLst/>
              <a:latin typeface="+mn-lt"/>
            </a:endParaRPr>
          </a:p>
        </p:txBody>
      </p:sp>
    </p:spTree>
    <p:extLst>
      <p:ext uri="{BB962C8B-B14F-4D97-AF65-F5344CB8AC3E}">
        <p14:creationId xmlns:p14="http://schemas.microsoft.com/office/powerpoint/2010/main" val="131573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FD6F81E3-1431-2997-CB92-7AF0403F863C}"/>
              </a:ext>
            </a:extLst>
          </p:cNvPr>
          <p:cNvSpPr txBox="1"/>
          <p:nvPr/>
        </p:nvSpPr>
        <p:spPr>
          <a:xfrm>
            <a:off x="357375" y="1039170"/>
            <a:ext cx="8054963" cy="3508653"/>
          </a:xfrm>
          <a:prstGeom prst="rect">
            <a:avLst/>
          </a:prstGeom>
          <a:noFill/>
        </p:spPr>
        <p:txBody>
          <a:bodyPr wrap="square" rtlCol="0">
            <a:spAutoFit/>
          </a:bodyPr>
          <a:lstStyle/>
          <a:p>
            <a:pPr algn="l" fontAlgn="base"/>
            <a:r>
              <a:rPr lang="en-US" sz="1800" b="0" i="0" dirty="0">
                <a:solidFill>
                  <a:schemeClr val="tx1"/>
                </a:solidFill>
                <a:effectLst/>
                <a:latin typeface="+mn-lt"/>
              </a:rPr>
              <a:t>Asymptotic notation is a method used to compare the efficiency of different algorithms. It is not feasible to compare two algorithms directly as it heavily depends on the hardware and tools used for the comparison, such as the operating system, CPU model, and processor generation. Even if the time and space complexity of two algorithms are calculated on the same system, their performance may still be affected by subtle changes in the system environment.</a:t>
            </a:r>
          </a:p>
          <a:p>
            <a:pPr algn="l" fontAlgn="base">
              <a:buFont typeface="+mj-lt"/>
              <a:buAutoNum type="arabicPeriod"/>
            </a:pPr>
            <a:r>
              <a:rPr lang="en-US" sz="1800" b="1" i="0" dirty="0">
                <a:solidFill>
                  <a:schemeClr val="tx1"/>
                </a:solidFill>
                <a:effectLst/>
                <a:latin typeface="+mn-lt"/>
              </a:rPr>
              <a:t>Big-Oh (O) notation: Worst Case</a:t>
            </a:r>
            <a:endParaRPr lang="en-US" sz="1800" b="0" i="0" dirty="0">
              <a:solidFill>
                <a:schemeClr val="tx1"/>
              </a:solidFill>
              <a:effectLst/>
              <a:latin typeface="+mn-lt"/>
            </a:endParaRPr>
          </a:p>
          <a:p>
            <a:pPr algn="l" fontAlgn="base">
              <a:buFont typeface="+mj-lt"/>
              <a:buAutoNum type="arabicPeriod" startAt="2"/>
            </a:pPr>
            <a:r>
              <a:rPr lang="en-US" sz="1800" b="1" i="0" dirty="0">
                <a:solidFill>
                  <a:schemeClr val="tx1"/>
                </a:solidFill>
                <a:effectLst/>
                <a:latin typeface="+mn-lt"/>
              </a:rPr>
              <a:t>Big Omega (Ω) notation: Best Case</a:t>
            </a:r>
          </a:p>
          <a:p>
            <a:pPr fontAlgn="base">
              <a:buFont typeface="+mj-lt"/>
              <a:buAutoNum type="arabicPeriod" startAt="2"/>
            </a:pPr>
            <a:r>
              <a:rPr lang="en-IN" sz="1800" b="1" i="0" dirty="0">
                <a:solidFill>
                  <a:schemeClr val="tx1"/>
                </a:solidFill>
                <a:effectLst/>
                <a:latin typeface="+mn-lt"/>
              </a:rPr>
              <a:t>Big Theta (</a:t>
            </a:r>
            <a:r>
              <a:rPr lang="el-GR" sz="1800" b="1" i="0" dirty="0">
                <a:solidFill>
                  <a:schemeClr val="tx1"/>
                </a:solidFill>
                <a:effectLst/>
                <a:latin typeface="+mn-lt"/>
              </a:rPr>
              <a:t>Θ) </a:t>
            </a:r>
            <a:r>
              <a:rPr lang="en-IN" sz="1800" b="1" i="0" dirty="0">
                <a:solidFill>
                  <a:schemeClr val="tx1"/>
                </a:solidFill>
                <a:effectLst/>
                <a:latin typeface="+mn-lt"/>
              </a:rPr>
              <a:t>notation: Average Case</a:t>
            </a:r>
            <a:endParaRPr lang="en-IN" sz="1800" b="0" i="0" dirty="0">
              <a:solidFill>
                <a:schemeClr val="tx1"/>
              </a:solidFill>
              <a:effectLst/>
              <a:latin typeface="+mn-lt"/>
            </a:endParaRPr>
          </a:p>
          <a:p>
            <a:pPr algn="l" fontAlgn="base">
              <a:buFont typeface="+mj-lt"/>
              <a:buAutoNum type="arabicPeriod" startAt="2"/>
            </a:pPr>
            <a:endParaRPr lang="en-US" sz="1800" b="0" i="0" dirty="0">
              <a:solidFill>
                <a:schemeClr val="tx1"/>
              </a:solidFill>
              <a:effectLst/>
              <a:latin typeface="+mn-lt"/>
            </a:endParaRPr>
          </a:p>
          <a:p>
            <a:pPr algn="l" fontAlgn="base"/>
            <a:endParaRPr lang="en-US" sz="1800" b="1" i="0" dirty="0">
              <a:solidFill>
                <a:schemeClr val="tx1"/>
              </a:solidFill>
              <a:effectLst/>
              <a:latin typeface="+mn-lt"/>
            </a:endParaRPr>
          </a:p>
        </p:txBody>
      </p:sp>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4F1B6E65-BEB7-18AF-0458-AE73E24D95E0}"/>
                  </a:ext>
                </a:extLst>
              </p14:cNvPr>
              <p14:cNvContentPartPr/>
              <p14:nvPr/>
            </p14:nvContentPartPr>
            <p14:xfrm>
              <a:off x="3274740" y="3660600"/>
              <a:ext cx="143640" cy="11160"/>
            </p14:xfrm>
          </p:contentPart>
        </mc:Choice>
        <mc:Fallback xmlns="">
          <p:pic>
            <p:nvPicPr>
              <p:cNvPr id="38" name="Ink 37">
                <a:extLst>
                  <a:ext uri="{FF2B5EF4-FFF2-40B4-BE49-F238E27FC236}">
                    <a16:creationId xmlns:a16="http://schemas.microsoft.com/office/drawing/2014/main" id="{4F1B6E65-BEB7-18AF-0458-AE73E24D95E0}"/>
                  </a:ext>
                </a:extLst>
              </p:cNvPr>
              <p:cNvPicPr/>
              <p:nvPr/>
            </p:nvPicPr>
            <p:blipFill>
              <a:blip r:embed="rId5"/>
              <a:stretch>
                <a:fillRect/>
              </a:stretch>
            </p:blipFill>
            <p:spPr>
              <a:xfrm>
                <a:off x="3265740" y="3651960"/>
                <a:ext cx="161280" cy="28800"/>
              </a:xfrm>
              <a:prstGeom prst="rect">
                <a:avLst/>
              </a:prstGeom>
            </p:spPr>
          </p:pic>
        </mc:Fallback>
      </mc:AlternateContent>
    </p:spTree>
    <p:extLst>
      <p:ext uri="{BB962C8B-B14F-4D97-AF65-F5344CB8AC3E}">
        <p14:creationId xmlns:p14="http://schemas.microsoft.com/office/powerpoint/2010/main" val="142506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438283" y="618806"/>
            <a:ext cx="4922520" cy="415498"/>
          </a:xfrm>
          <a:prstGeom prst="rect">
            <a:avLst/>
          </a:prstGeom>
          <a:noFill/>
        </p:spPr>
        <p:txBody>
          <a:bodyPr wrap="square" rtlCol="0">
            <a:spAutoFit/>
          </a:bodyPr>
          <a:lstStyle/>
          <a:p>
            <a:r>
              <a:rPr lang="en-IN" sz="2000" b="1" i="0" dirty="0">
                <a:solidFill>
                  <a:schemeClr val="tx1"/>
                </a:solidFill>
                <a:effectLst/>
                <a:latin typeface="+mn-lt"/>
              </a:rPr>
              <a:t>How to calculate complexity?</a:t>
            </a:r>
            <a:endParaRPr lang="en-IN" sz="2100" b="1" dirty="0">
              <a:solidFill>
                <a:schemeClr val="tx1"/>
              </a:solidFill>
            </a:endParaRPr>
          </a:p>
        </p:txBody>
      </p:sp>
      <p:sp>
        <p:nvSpPr>
          <p:cNvPr id="15" name="TextBox 14">
            <a:extLst>
              <a:ext uri="{FF2B5EF4-FFF2-40B4-BE49-F238E27FC236}">
                <a16:creationId xmlns:a16="http://schemas.microsoft.com/office/drawing/2014/main" id="{A525CD3D-CDE3-3687-0E26-A565C1C83FD5}"/>
              </a:ext>
            </a:extLst>
          </p:cNvPr>
          <p:cNvSpPr txBox="1"/>
          <p:nvPr/>
        </p:nvSpPr>
        <p:spPr>
          <a:xfrm>
            <a:off x="438283" y="1114188"/>
            <a:ext cx="8054963" cy="3108543"/>
          </a:xfrm>
          <a:prstGeom prst="rect">
            <a:avLst/>
          </a:prstGeom>
          <a:noFill/>
        </p:spPr>
        <p:txBody>
          <a:bodyPr wrap="square" rtlCol="0">
            <a:spAutoFit/>
          </a:bodyPr>
          <a:lstStyle/>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Identify the Input Size: </a:t>
            </a:r>
            <a:r>
              <a:rPr lang="en-US" b="0" i="0" dirty="0">
                <a:solidFill>
                  <a:schemeClr val="tx1"/>
                </a:solidFill>
                <a:effectLst/>
                <a:latin typeface="+mn-lt"/>
              </a:rPr>
              <a:t>Determine what parameter(s) influence the size of the input to the code. For example, if your code operates on an array, the input size is the length of the array, denoted as "n."</a:t>
            </a:r>
          </a:p>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Identify the Operations: </a:t>
            </a:r>
            <a:r>
              <a:rPr lang="en-US" b="0" i="0" dirty="0">
                <a:solidFill>
                  <a:schemeClr val="tx1"/>
                </a:solidFill>
                <a:effectLst/>
                <a:latin typeface="+mn-lt"/>
              </a:rPr>
              <a:t>Identify the significant operations in the code that contribute to its overall execution time. Common operations include loops, recursive calls, and specific arithmetic or logical operations.</a:t>
            </a:r>
          </a:p>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Count the Basic Operations: </a:t>
            </a:r>
            <a:r>
              <a:rPr lang="en-US" b="0" i="0" dirty="0">
                <a:solidFill>
                  <a:schemeClr val="tx1"/>
                </a:solidFill>
                <a:effectLst/>
                <a:latin typeface="+mn-lt"/>
              </a:rPr>
              <a:t>For each identified operation, count the number of times it is executed in terms of the input size "n." Express this count as a function of "n" without considering any constant factors.</a:t>
            </a:r>
          </a:p>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Find the Dominant Term: </a:t>
            </a:r>
            <a:r>
              <a:rPr lang="en-US" b="0" i="0" dirty="0">
                <a:solidFill>
                  <a:schemeClr val="tx1"/>
                </a:solidFill>
                <a:effectLst/>
                <a:latin typeface="+mn-lt"/>
              </a:rPr>
              <a:t>If the code contains multiple operations, identify the one with the highest growth rate concerning "n." This dominant term represents the primary factor determining the time complexity.</a:t>
            </a:r>
          </a:p>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Express the Time Complexity: </a:t>
            </a:r>
            <a:r>
              <a:rPr lang="en-US" b="0" i="0" dirty="0">
                <a:solidFill>
                  <a:schemeClr val="tx1"/>
                </a:solidFill>
                <a:effectLst/>
                <a:latin typeface="+mn-lt"/>
              </a:rPr>
              <a:t>Write the time complexity using Big O notation by retaining only the dominant term and removing any constant factors or lower-order terms.</a:t>
            </a:r>
          </a:p>
        </p:txBody>
      </p:sp>
    </p:spTree>
    <p:extLst>
      <p:ext uri="{BB962C8B-B14F-4D97-AF65-F5344CB8AC3E}">
        <p14:creationId xmlns:p14="http://schemas.microsoft.com/office/powerpoint/2010/main" val="271811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483861" y="623385"/>
            <a:ext cx="4922520" cy="415498"/>
          </a:xfrm>
          <a:prstGeom prst="rect">
            <a:avLst/>
          </a:prstGeom>
          <a:noFill/>
        </p:spPr>
        <p:txBody>
          <a:bodyPr wrap="square" rtlCol="0">
            <a:spAutoFit/>
          </a:bodyPr>
          <a:lstStyle/>
          <a:p>
            <a:r>
              <a:rPr lang="en-IN" sz="2000" b="1" i="0" dirty="0">
                <a:solidFill>
                  <a:schemeClr val="tx1"/>
                </a:solidFill>
                <a:effectLst/>
                <a:latin typeface="+mn-lt"/>
              </a:rPr>
              <a:t>Common Time Complexities</a:t>
            </a:r>
            <a:endParaRPr lang="en-IN" sz="2100" b="1" dirty="0">
              <a:solidFill>
                <a:schemeClr val="tx1"/>
              </a:solidFill>
            </a:endParaRPr>
          </a:p>
        </p:txBody>
      </p:sp>
      <p:sp>
        <p:nvSpPr>
          <p:cNvPr id="14" name="TextBox 13">
            <a:extLst>
              <a:ext uri="{FF2B5EF4-FFF2-40B4-BE49-F238E27FC236}">
                <a16:creationId xmlns:a16="http://schemas.microsoft.com/office/drawing/2014/main" id="{A525CD3D-CDE3-3687-0E26-A565C1C83FD5}"/>
              </a:ext>
            </a:extLst>
          </p:cNvPr>
          <p:cNvSpPr txBox="1"/>
          <p:nvPr/>
        </p:nvSpPr>
        <p:spPr>
          <a:xfrm>
            <a:off x="381000" y="1041650"/>
            <a:ext cx="8054963" cy="3416320"/>
          </a:xfrm>
          <a:prstGeom prst="rect">
            <a:avLst/>
          </a:prstGeom>
          <a:noFill/>
        </p:spPr>
        <p:txBody>
          <a:bodyPr wrap="square" rtlCol="0">
            <a:spAutoFit/>
          </a:bodyPr>
          <a:lstStyle/>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O(1) - Constant Time: </a:t>
            </a:r>
            <a:r>
              <a:rPr lang="en-US" sz="1800" b="0" i="0" dirty="0">
                <a:solidFill>
                  <a:schemeClr val="tx1"/>
                </a:solidFill>
                <a:effectLst/>
                <a:latin typeface="+mn-lt"/>
              </a:rPr>
              <a:t>The execution time remains constant, regardless of the input size.</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O(log n) - Logarithmic Time: </a:t>
            </a:r>
            <a:r>
              <a:rPr lang="en-US" sz="1800" b="0" i="0" dirty="0">
                <a:solidFill>
                  <a:schemeClr val="tx1"/>
                </a:solidFill>
                <a:effectLst/>
                <a:latin typeface="+mn-lt"/>
              </a:rPr>
              <a:t>The execution time increases logarithmically with the input size.</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O(n) - Linear Time: </a:t>
            </a:r>
            <a:r>
              <a:rPr lang="en-US" sz="1800" b="0" i="0" dirty="0">
                <a:solidFill>
                  <a:schemeClr val="tx1"/>
                </a:solidFill>
                <a:effectLst/>
                <a:latin typeface="+mn-lt"/>
              </a:rPr>
              <a:t>The execution time grows linearly with the input size.</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O(n log n) - </a:t>
            </a:r>
            <a:r>
              <a:rPr lang="en-US" sz="1800" b="1" i="0" dirty="0" err="1">
                <a:solidFill>
                  <a:schemeClr val="tx1"/>
                </a:solidFill>
                <a:effectLst/>
                <a:latin typeface="+mn-lt"/>
              </a:rPr>
              <a:t>Linearithmic</a:t>
            </a:r>
            <a:r>
              <a:rPr lang="en-US" sz="1800" b="1" i="0" dirty="0">
                <a:solidFill>
                  <a:schemeClr val="tx1"/>
                </a:solidFill>
                <a:effectLst/>
                <a:latin typeface="+mn-lt"/>
              </a:rPr>
              <a:t> Time: </a:t>
            </a:r>
            <a:r>
              <a:rPr lang="en-US" sz="1800" b="0" i="0" dirty="0">
                <a:solidFill>
                  <a:schemeClr val="tx1"/>
                </a:solidFill>
                <a:effectLst/>
                <a:latin typeface="+mn-lt"/>
              </a:rPr>
              <a:t>The execution time increases as a product of the input size and its logarithm.</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O(n^2) - Quadratic Time: </a:t>
            </a:r>
            <a:r>
              <a:rPr lang="en-US" sz="1800" b="0" i="0" dirty="0">
                <a:solidFill>
                  <a:schemeClr val="tx1"/>
                </a:solidFill>
                <a:effectLst/>
                <a:latin typeface="+mn-lt"/>
              </a:rPr>
              <a:t>The execution time grows quadratically with the input size.</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O(2^n) - Exponential Time: </a:t>
            </a:r>
            <a:r>
              <a:rPr lang="en-US" sz="1800" b="0" i="0" dirty="0">
                <a:solidFill>
                  <a:schemeClr val="tx1"/>
                </a:solidFill>
                <a:effectLst/>
                <a:latin typeface="+mn-lt"/>
              </a:rPr>
              <a:t>The execution time grows exponentially with the input size</a:t>
            </a:r>
          </a:p>
          <a:p>
            <a:pPr algn="l" fontAlgn="base">
              <a:buClr>
                <a:schemeClr val="bg2"/>
              </a:buClr>
            </a:pPr>
            <a:endParaRPr lang="en-US" sz="1800" b="0" i="0" dirty="0">
              <a:solidFill>
                <a:schemeClr val="tx1"/>
              </a:solidFill>
              <a:effectLst/>
              <a:latin typeface="+mn-lt"/>
            </a:endParaRPr>
          </a:p>
        </p:txBody>
      </p:sp>
    </p:spTree>
    <p:extLst>
      <p:ext uri="{BB962C8B-B14F-4D97-AF65-F5344CB8AC3E}">
        <p14:creationId xmlns:p14="http://schemas.microsoft.com/office/powerpoint/2010/main" val="362738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pic>
        <p:nvPicPr>
          <p:cNvPr id="16" name="Picture 15">
            <a:extLst>
              <a:ext uri="{FF2B5EF4-FFF2-40B4-BE49-F238E27FC236}">
                <a16:creationId xmlns:a16="http://schemas.microsoft.com/office/drawing/2014/main" id="{B400D654-120D-C2D4-4568-A52109DAFA34}"/>
              </a:ext>
            </a:extLst>
          </p:cNvPr>
          <p:cNvPicPr>
            <a:picLocks noChangeAspect="1"/>
          </p:cNvPicPr>
          <p:nvPr/>
        </p:nvPicPr>
        <p:blipFill>
          <a:blip r:embed="rId4"/>
          <a:stretch>
            <a:fillRect/>
          </a:stretch>
        </p:blipFill>
        <p:spPr>
          <a:xfrm>
            <a:off x="1010820" y="1016257"/>
            <a:ext cx="6722753" cy="4032361"/>
          </a:xfrm>
          <a:prstGeom prst="rect">
            <a:avLst/>
          </a:prstGeom>
        </p:spPr>
      </p:pic>
    </p:spTree>
    <p:extLst>
      <p:ext uri="{BB962C8B-B14F-4D97-AF65-F5344CB8AC3E}">
        <p14:creationId xmlns:p14="http://schemas.microsoft.com/office/powerpoint/2010/main" val="179028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483861" y="623385"/>
            <a:ext cx="4922520" cy="415498"/>
          </a:xfrm>
          <a:prstGeom prst="rect">
            <a:avLst/>
          </a:prstGeom>
          <a:noFill/>
        </p:spPr>
        <p:txBody>
          <a:bodyPr wrap="square" rtlCol="0">
            <a:spAutoFit/>
          </a:bodyPr>
          <a:lstStyle/>
          <a:p>
            <a:r>
              <a:rPr lang="en-US" sz="2000" b="1" cap="all" dirty="0">
                <a:solidFill>
                  <a:schemeClr val="tx1"/>
                </a:solidFill>
              </a:rPr>
              <a:t>Algorithm IN JAVASCRIPT</a:t>
            </a:r>
            <a:endParaRPr lang="en-IN" sz="2100" b="1" dirty="0">
              <a:solidFill>
                <a:schemeClr val="tx1"/>
              </a:solidFill>
            </a:endParaRPr>
          </a:p>
        </p:txBody>
      </p:sp>
      <p:sp>
        <p:nvSpPr>
          <p:cNvPr id="15" name="TextBox 14">
            <a:extLst>
              <a:ext uri="{FF2B5EF4-FFF2-40B4-BE49-F238E27FC236}">
                <a16:creationId xmlns:a16="http://schemas.microsoft.com/office/drawing/2014/main" id="{A525CD3D-CDE3-3687-0E26-A565C1C83FD5}"/>
              </a:ext>
            </a:extLst>
          </p:cNvPr>
          <p:cNvSpPr txBox="1"/>
          <p:nvPr/>
        </p:nvSpPr>
        <p:spPr>
          <a:xfrm>
            <a:off x="483861" y="1163811"/>
            <a:ext cx="8054963" cy="2031325"/>
          </a:xfrm>
          <a:prstGeom prst="rect">
            <a:avLst/>
          </a:prstGeom>
          <a:noFill/>
        </p:spPr>
        <p:txBody>
          <a:bodyPr wrap="square" rtlCol="0">
            <a:spAutoFit/>
          </a:bodyPr>
          <a:lstStyle/>
          <a:p>
            <a:pPr algn="l" fontAlgn="base">
              <a:buFont typeface="Arial" panose="020B0604020202020204" pitchFamily="34" charset="0"/>
              <a:buChar char="•"/>
            </a:pPr>
            <a:r>
              <a:rPr lang="en-US" sz="1800" dirty="0">
                <a:solidFill>
                  <a:schemeClr val="tx1"/>
                </a:solidFill>
              </a:rPr>
              <a:t> Recursion </a:t>
            </a:r>
          </a:p>
          <a:p>
            <a:pPr algn="l" fontAlgn="base">
              <a:buFont typeface="Arial" panose="020B0604020202020204" pitchFamily="34" charset="0"/>
              <a:buChar char="•"/>
            </a:pPr>
            <a:r>
              <a:rPr lang="en-US" sz="1800" dirty="0">
                <a:solidFill>
                  <a:schemeClr val="tx1"/>
                </a:solidFill>
              </a:rPr>
              <a:t> Linear Search</a:t>
            </a:r>
          </a:p>
          <a:p>
            <a:pPr algn="l" fontAlgn="base">
              <a:buFont typeface="Arial" panose="020B0604020202020204" pitchFamily="34" charset="0"/>
              <a:buChar char="•"/>
            </a:pPr>
            <a:r>
              <a:rPr lang="en-US" sz="1800" dirty="0">
                <a:solidFill>
                  <a:schemeClr val="tx1"/>
                </a:solidFill>
              </a:rPr>
              <a:t> Binary Search</a:t>
            </a:r>
          </a:p>
          <a:p>
            <a:pPr algn="l" fontAlgn="base">
              <a:buFont typeface="Arial" panose="020B0604020202020204" pitchFamily="34" charset="0"/>
              <a:buChar char="•"/>
            </a:pPr>
            <a:r>
              <a:rPr lang="en-IN" sz="1800" dirty="0">
                <a:solidFill>
                  <a:schemeClr val="tx1"/>
                </a:solidFill>
              </a:rPr>
              <a:t> Bubble Sort</a:t>
            </a:r>
          </a:p>
          <a:p>
            <a:pPr algn="l">
              <a:buFont typeface="Arial" panose="020B0604020202020204" pitchFamily="34" charset="0"/>
              <a:buChar char="•"/>
            </a:pPr>
            <a:r>
              <a:rPr lang="en-IN" sz="1800" dirty="0">
                <a:solidFill>
                  <a:schemeClr val="tx1"/>
                </a:solidFill>
              </a:rPr>
              <a:t> Merge Sort</a:t>
            </a:r>
          </a:p>
          <a:p>
            <a:pPr algn="l">
              <a:buFont typeface="Arial" panose="020B0604020202020204" pitchFamily="34" charset="0"/>
              <a:buChar char="•"/>
            </a:pPr>
            <a:r>
              <a:rPr lang="en-IN" sz="1800" dirty="0">
                <a:solidFill>
                  <a:schemeClr val="tx1"/>
                </a:solidFill>
              </a:rPr>
              <a:t> Quick Sort</a:t>
            </a:r>
          </a:p>
          <a:p>
            <a:pPr algn="l" fontAlgn="base">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205247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569</Words>
  <Application>Microsoft Office PowerPoint</Application>
  <PresentationFormat>On-screen Show (16:9)</PresentationFormat>
  <Paragraphs>39</Paragraphs>
  <Slides>10</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Montserrat</vt:lpstr>
      <vt:lpstr>Wingdings</vt:lpstr>
      <vt:lpstr>Arial</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58</cp:revision>
  <dcterms:modified xsi:type="dcterms:W3CDTF">2024-09-20T16:19:39Z</dcterms:modified>
</cp:coreProperties>
</file>