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306" r:id="rId5"/>
    <p:sldId id="315" r:id="rId6"/>
    <p:sldId id="316" r:id="rId7"/>
    <p:sldId id="317" r:id="rId8"/>
    <p:sldId id="318" r:id="rId9"/>
    <p:sldId id="319" r:id="rId10"/>
    <p:sldId id="325" r:id="rId11"/>
    <p:sldId id="321" r:id="rId12"/>
    <p:sldId id="322" r:id="rId13"/>
    <p:sldId id="323" r:id="rId14"/>
    <p:sldId id="324" r:id="rId15"/>
    <p:sldId id="328" r:id="rId16"/>
    <p:sldId id="329" r:id="rId17"/>
    <p:sldId id="331" r:id="rId18"/>
    <p:sldId id="320" r:id="rId19"/>
    <p:sldId id="264" r:id="rId20"/>
    <p:sldId id="263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Borders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F067D-19AC-1F3F-4771-536D36D25A44}"/>
              </a:ext>
            </a:extLst>
          </p:cNvPr>
          <p:cNvSpPr txBox="1"/>
          <p:nvPr/>
        </p:nvSpPr>
        <p:spPr>
          <a:xfrm>
            <a:off x="485850" y="1099655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32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79759" y="591781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Margin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BFF9F-8D7E-9541-2DCF-E87046B065B2}"/>
              </a:ext>
            </a:extLst>
          </p:cNvPr>
          <p:cNvSpPr txBox="1"/>
          <p:nvPr/>
        </p:nvSpPr>
        <p:spPr>
          <a:xfrm>
            <a:off x="482041" y="1099791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210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64386" y="608708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Padding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72278-5B01-9A53-C994-10AEA2FEFB42}"/>
              </a:ext>
            </a:extLst>
          </p:cNvPr>
          <p:cNvSpPr txBox="1"/>
          <p:nvPr/>
        </p:nvSpPr>
        <p:spPr>
          <a:xfrm>
            <a:off x="482041" y="1042059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463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Box Model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5A19B-005D-EFCF-CDA3-0A3A9ACA9B26}"/>
              </a:ext>
            </a:extLst>
          </p:cNvPr>
          <p:cNvSpPr txBox="1"/>
          <p:nvPr/>
        </p:nvSpPr>
        <p:spPr>
          <a:xfrm>
            <a:off x="438283" y="1163811"/>
            <a:ext cx="863727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CSS box model is essentially a box that wraps around every HTML element.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D8C173-5E21-68DA-8F1D-1698D5D9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82" y="2571751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38283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Text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2760A-4AC5-C98A-5B52-50077776F429}"/>
              </a:ext>
            </a:extLst>
          </p:cNvPr>
          <p:cNvSpPr txBox="1"/>
          <p:nvPr/>
        </p:nvSpPr>
        <p:spPr>
          <a:xfrm>
            <a:off x="391388" y="945954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CSS has a lot of properties for formatting text.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text-alignment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vertical-alignment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text-decoration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text-transform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</a:t>
            </a:r>
            <a:r>
              <a:rPr lang="en-US" sz="1800" dirty="0" err="1">
                <a:solidFill>
                  <a:schemeClr val="tx1"/>
                </a:solidFill>
              </a:rPr>
              <a:t>identation</a:t>
            </a: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14350" y="613692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Font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069F8-F016-0F73-4F54-30B9DB8E9055}"/>
              </a:ext>
            </a:extLst>
          </p:cNvPr>
          <p:cNvSpPr txBox="1"/>
          <p:nvPr/>
        </p:nvSpPr>
        <p:spPr>
          <a:xfrm>
            <a:off x="391388" y="945954"/>
            <a:ext cx="8290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 style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Specificity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AD5D-C488-BB63-547C-993B3BE684E9}"/>
              </a:ext>
            </a:extLst>
          </p:cNvPr>
          <p:cNvSpPr txBox="1"/>
          <p:nvPr/>
        </p:nvSpPr>
        <p:spPr>
          <a:xfrm>
            <a:off x="488315" y="1055256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18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1800" dirty="0"/>
              <a:t>The universal selector (*) has low specificity, while ID selectors are highly specific! 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Order of specificity</a:t>
            </a:r>
          </a:p>
          <a:p>
            <a:pPr algn="l"/>
            <a:r>
              <a:rPr lang="en-US" sz="1800" dirty="0"/>
              <a:t>Inline styles </a:t>
            </a:r>
          </a:p>
          <a:p>
            <a:pPr algn="l"/>
            <a:r>
              <a:rPr lang="en-US" sz="1800" dirty="0"/>
              <a:t>IDs </a:t>
            </a:r>
          </a:p>
          <a:p>
            <a:pPr algn="l"/>
            <a:r>
              <a:rPr lang="en-US" sz="1800" dirty="0"/>
              <a:t>Classes, attributes and pseudo-classes</a:t>
            </a:r>
          </a:p>
          <a:p>
            <a:pPr algn="l"/>
            <a:r>
              <a:rPr lang="en-US" sz="1800" dirty="0"/>
              <a:t>Elements and pseudo-elements 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14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2738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Background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572091" y="1099791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718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Introduction, Syntax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Selectors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Box Modal: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n-lt"/>
              </a:rPr>
              <a:t>Margins, Padding, Borders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Background</a:t>
            </a:r>
            <a:r>
              <a:rPr lang="en-US" sz="1600" b="1">
                <a:solidFill>
                  <a:schemeClr val="bg1"/>
                </a:solidFill>
                <a:latin typeface="+mn-lt"/>
              </a:rPr>
              <a:t>, Text, Font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589385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CSS?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4A921-32AD-D33D-8E57-2D0A995042D9}"/>
              </a:ext>
            </a:extLst>
          </p:cNvPr>
          <p:cNvSpPr txBox="1"/>
          <p:nvPr/>
        </p:nvSpPr>
        <p:spPr>
          <a:xfrm>
            <a:off x="514351" y="1055346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stands for Cascading Stylesheet.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was introduced by </a:t>
            </a:r>
            <a:r>
              <a:rPr lang="en-IN" sz="1800" dirty="0" err="1">
                <a:solidFill>
                  <a:schemeClr val="tx1"/>
                </a:solidFill>
              </a:rPr>
              <a:t>Håkon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Wium</a:t>
            </a:r>
            <a:r>
              <a:rPr lang="en-IN" sz="1800" dirty="0">
                <a:solidFill>
                  <a:schemeClr val="tx1"/>
                </a:solidFill>
              </a:rPr>
              <a:t> in 1994.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CSS is all about the presentation or style of the page.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It adds Styling, beauty to your Website.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tx1"/>
                </a:solidFill>
              </a:rPr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381197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02075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WAYS TO ADD CSS?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43AE6-31ED-21D4-A837-967508BF6AF7}"/>
              </a:ext>
            </a:extLst>
          </p:cNvPr>
          <p:cNvSpPr txBox="1"/>
          <p:nvPr/>
        </p:nvSpPr>
        <p:spPr>
          <a:xfrm>
            <a:off x="514350" y="1138231"/>
            <a:ext cx="82904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Inline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External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Internal CSS</a:t>
            </a:r>
          </a:p>
          <a:p>
            <a:endParaRPr lang="en-IN" sz="1800" dirty="0"/>
          </a:p>
          <a:p>
            <a:pPr algn="l"/>
            <a:r>
              <a:rPr lang="en-US" sz="1800" dirty="0"/>
              <a:t>All the styles in a page will "cascade" into a new "virtual" style sheet by the following rules, where number one has the highest priority: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Inline style (inside an HTML element)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External and internal style sheets (in the head section)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Browser default</a:t>
            </a:r>
          </a:p>
          <a:p>
            <a:pPr algn="l"/>
            <a:r>
              <a:rPr lang="en-US" sz="1800" dirty="0"/>
              <a:t>So, an inline style has the highest priority, and will override external and internal styles and browser defaults.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91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IMPORTANCE OF CSS?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8332E-EA1D-5655-1A57-068553A79424}"/>
              </a:ext>
            </a:extLst>
          </p:cNvPr>
          <p:cNvSpPr txBox="1"/>
          <p:nvPr/>
        </p:nvSpPr>
        <p:spPr>
          <a:xfrm>
            <a:off x="381000" y="1003018"/>
            <a:ext cx="8572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2"/>
              </a:rPr>
              <a:t>https://stackoverflow.com/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3"/>
              </a:rPr>
              <a:t>http://www.csszengarden.com/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/>
              <a:t>https://chrome.google.com/webstore/detail/web-developer/bfbameneiokkgbdmiekhjnmfkcnldhhm</a:t>
            </a:r>
          </a:p>
        </p:txBody>
      </p:sp>
    </p:spTree>
    <p:extLst>
      <p:ext uri="{BB962C8B-B14F-4D97-AF65-F5344CB8AC3E}">
        <p14:creationId xmlns:p14="http://schemas.microsoft.com/office/powerpoint/2010/main" val="27598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89501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Syntax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9D04F-A5E2-4DBB-3F04-9ECC988BF424}"/>
              </a:ext>
            </a:extLst>
          </p:cNvPr>
          <p:cNvSpPr txBox="1"/>
          <p:nvPr/>
        </p:nvSpPr>
        <p:spPr>
          <a:xfrm>
            <a:off x="502920" y="985014"/>
            <a:ext cx="6019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Syntax: selector { Declaration }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        </a:t>
            </a:r>
          </a:p>
          <a:p>
            <a:r>
              <a:rPr lang="en-IN" sz="1800" dirty="0"/>
              <a:t>                   Property                 Value</a:t>
            </a:r>
          </a:p>
          <a:p>
            <a:r>
              <a:rPr lang="en-IN" sz="18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6AC5F-58A0-C6CF-9150-96F4F10D49B9}"/>
              </a:ext>
            </a:extLst>
          </p:cNvPr>
          <p:cNvSpPr/>
          <p:nvPr/>
        </p:nvSpPr>
        <p:spPr>
          <a:xfrm>
            <a:off x="1208811" y="2220253"/>
            <a:ext cx="3043149" cy="7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h1 {</a:t>
            </a:r>
            <a:r>
              <a:rPr lang="en-IN" sz="1350" dirty="0" err="1"/>
              <a:t>color</a:t>
            </a:r>
            <a:r>
              <a:rPr lang="en-IN" sz="1350" dirty="0"/>
              <a:t>: black; font-size: 20px 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56215-3D95-C951-3D66-BE71EF69DE89}"/>
              </a:ext>
            </a:extLst>
          </p:cNvPr>
          <p:cNvCxnSpPr>
            <a:cxnSpLocks/>
          </p:cNvCxnSpPr>
          <p:nvPr/>
        </p:nvCxnSpPr>
        <p:spPr>
          <a:xfrm flipV="1">
            <a:off x="172212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35AF-5DCC-A9B5-04A6-BE2AFC98B508}"/>
              </a:ext>
            </a:extLst>
          </p:cNvPr>
          <p:cNvCxnSpPr>
            <a:cxnSpLocks/>
          </p:cNvCxnSpPr>
          <p:nvPr/>
        </p:nvCxnSpPr>
        <p:spPr>
          <a:xfrm>
            <a:off x="3512820" y="2678421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D8B09-B38E-FD43-305A-BBB8C7FE3A8A}"/>
              </a:ext>
            </a:extLst>
          </p:cNvPr>
          <p:cNvCxnSpPr>
            <a:cxnSpLocks/>
          </p:cNvCxnSpPr>
          <p:nvPr/>
        </p:nvCxnSpPr>
        <p:spPr>
          <a:xfrm>
            <a:off x="2011680" y="2678421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02F4E-C020-6C8A-2EAA-29B7786A8FBE}"/>
              </a:ext>
            </a:extLst>
          </p:cNvPr>
          <p:cNvCxnSpPr>
            <a:cxnSpLocks/>
          </p:cNvCxnSpPr>
          <p:nvPr/>
        </p:nvCxnSpPr>
        <p:spPr>
          <a:xfrm flipV="1">
            <a:off x="284226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14350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Selector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5ADDA-87A4-323E-63B4-9885DCE57C74}"/>
              </a:ext>
            </a:extLst>
          </p:cNvPr>
          <p:cNvSpPr txBox="1"/>
          <p:nvPr/>
        </p:nvSpPr>
        <p:spPr>
          <a:xfrm>
            <a:off x="514350" y="1028335"/>
            <a:ext cx="6019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CSS selector selects the HTML element(s) you want to style.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select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CSS Element Sector:- h1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id Selector:- #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class Selector:- .{}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Universal Selector:- *</a:t>
            </a:r>
            <a:endParaRPr lang="en-US" sz="18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Grouping Selector:- h1, p {}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921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69476" y="59171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Colors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4A7C7-7BB4-FDE9-A05E-AA382988A478}"/>
              </a:ext>
            </a:extLst>
          </p:cNvPr>
          <p:cNvSpPr txBox="1"/>
          <p:nvPr/>
        </p:nvSpPr>
        <p:spPr>
          <a:xfrm>
            <a:off x="482040" y="1099655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Colors are specified using predefined color names, or RGB, HEX, HSL, RGBA, HSLA values.</a:t>
            </a:r>
          </a:p>
          <a:p>
            <a:pPr algn="l"/>
            <a:r>
              <a:rPr lang="en-US" sz="1800" dirty="0"/>
              <a:t>	e.g. </a:t>
            </a:r>
            <a:r>
              <a:rPr lang="en-US" sz="1800" dirty="0" err="1"/>
              <a:t>Backgound</a:t>
            </a:r>
            <a:r>
              <a:rPr lang="en-US" sz="1800" dirty="0"/>
              <a:t> color, color, border 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define color values: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Color name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rgb</a:t>
            </a:r>
            <a:r>
              <a:rPr lang="en-IN" sz="1800" dirty="0"/>
              <a:t>(255, 99, 71)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#ff6347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hsl</a:t>
            </a:r>
            <a:r>
              <a:rPr lang="en-IN" sz="1800" dirty="0"/>
              <a:t>(9, 100%, 64%)</a:t>
            </a:r>
          </a:p>
          <a:p>
            <a:pPr marL="342900" lvl="1"/>
            <a:endParaRPr lang="en-IN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https://colorhunt.co/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65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587684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Height/Width</a:t>
            </a:r>
          </a:p>
          <a:p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EB17-3C47-2B58-6244-5B373EEE2DA8}"/>
              </a:ext>
            </a:extLst>
          </p:cNvPr>
          <p:cNvSpPr txBox="1"/>
          <p:nvPr/>
        </p:nvSpPr>
        <p:spPr>
          <a:xfrm>
            <a:off x="148723" y="1048301"/>
            <a:ext cx="8995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 height and width properties are used to set the height and width of an element.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 height and width properties do not include padding, borders, or margins. It sets </a:t>
            </a:r>
          </a:p>
          <a:p>
            <a:r>
              <a:rPr lang="en-US" sz="1800" dirty="0"/>
              <a:t>     the height/width of the area inside the padding, border, and margin of the element.</a:t>
            </a:r>
          </a:p>
        </p:txBody>
      </p:sp>
    </p:spTree>
    <p:extLst>
      <p:ext uri="{BB962C8B-B14F-4D97-AF65-F5344CB8AC3E}">
        <p14:creationId xmlns:p14="http://schemas.microsoft.com/office/powerpoint/2010/main" val="2663856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746</Words>
  <Application>Microsoft Office PowerPoint</Application>
  <PresentationFormat>On-screen Show (16:9)</PresentationFormat>
  <Paragraphs>139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98</cp:revision>
  <dcterms:modified xsi:type="dcterms:W3CDTF">2024-09-10T16:56:16Z</dcterms:modified>
</cp:coreProperties>
</file>