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7" r:id="rId2"/>
    <p:sldId id="340" r:id="rId3"/>
    <p:sldId id="341" r:id="rId4"/>
    <p:sldId id="342" r:id="rId5"/>
    <p:sldId id="332" r:id="rId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 autoAdjust="0"/>
    <p:restoredTop sz="94622" autoAdjust="0"/>
  </p:normalViewPr>
  <p:slideViewPr>
    <p:cSldViewPr>
      <p:cViewPr varScale="1">
        <p:scale>
          <a:sx n="42" d="100"/>
          <a:sy n="42" d="100"/>
        </p:scale>
        <p:origin x="628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718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001000" y="2684487"/>
            <a:ext cx="10172700" cy="5201424"/>
            <a:chOff x="0" y="0"/>
            <a:chExt cx="3711029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11029" cy="1913890"/>
            </a:xfrm>
            <a:custGeom>
              <a:avLst/>
              <a:gdLst/>
              <a:ahLst/>
              <a:cxnLst/>
              <a:rect l="l" t="t" r="r" b="b"/>
              <a:pathLst>
                <a:path w="3711029" h="1913890">
                  <a:moveTo>
                    <a:pt x="0" y="0"/>
                  </a:moveTo>
                  <a:lnTo>
                    <a:pt x="3711029" y="0"/>
                  </a:lnTo>
                  <a:lnTo>
                    <a:pt x="3711029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6E97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115BB45-FE34-B26E-16B6-F614EEB28716}"/>
              </a:ext>
            </a:extLst>
          </p:cNvPr>
          <p:cNvSpPr txBox="1"/>
          <p:nvPr/>
        </p:nvSpPr>
        <p:spPr>
          <a:xfrm>
            <a:off x="8709344" y="3539442"/>
            <a:ext cx="9144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4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tx1"/>
                </a:solidFill>
              </a:rPr>
              <a:t>Events</a:t>
            </a:r>
            <a:endParaRPr lang="en-IN" sz="3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dirty="0"/>
              <a:t>Event bubbling &amp; capturing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BC0902-30FB-3E11-A72E-36BD27584D29}"/>
              </a:ext>
            </a:extLst>
          </p:cNvPr>
          <p:cNvSpPr txBox="1"/>
          <p:nvPr/>
        </p:nvSpPr>
        <p:spPr>
          <a:xfrm>
            <a:off x="8686800" y="3122038"/>
            <a:ext cx="9288780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/>
                </a:solidFill>
              </a:rPr>
              <a:t>Today’s Agenda</a:t>
            </a:r>
            <a:endParaRPr lang="en-IN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JavaScript- Events</a:t>
            </a:r>
          </a:p>
          <a:p>
            <a:endParaRPr lang="en-IN" sz="4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081D78-DE57-D327-62CB-028AB7C3F638}"/>
              </a:ext>
            </a:extLst>
          </p:cNvPr>
          <p:cNvSpPr txBox="1"/>
          <p:nvPr/>
        </p:nvSpPr>
        <p:spPr>
          <a:xfrm>
            <a:off x="1128941" y="2061165"/>
            <a:ext cx="161099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An HTML event can be something the browser does, or something a user does.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Event handlers and Event Listener.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To assign events to HTML elements you can use event attributes.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Event handlers can be used to handle and verify user input, user actions, and browser actions.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>
                <a:solidFill>
                  <a:srgbClr val="000000"/>
                </a:solidFill>
              </a:rPr>
              <a:t> DOM Event Property + </a:t>
            </a:r>
            <a:r>
              <a:rPr lang="en-IN" sz="3600" dirty="0" err="1">
                <a:solidFill>
                  <a:srgbClr val="000000"/>
                </a:solidFill>
              </a:rPr>
              <a:t>addEventListener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6822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JavaScript- Events</a:t>
            </a:r>
          </a:p>
          <a:p>
            <a:endParaRPr lang="en-IN" sz="4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C93C58-219B-291B-3381-BD828F6BA90D}"/>
              </a:ext>
            </a:extLst>
          </p:cNvPr>
          <p:cNvSpPr txBox="1"/>
          <p:nvPr/>
        </p:nvSpPr>
        <p:spPr>
          <a:xfrm>
            <a:off x="1144181" y="2019300"/>
            <a:ext cx="164384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000000"/>
                </a:solidFill>
              </a:rPr>
              <a:t>Mouse Events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N" sz="3600" dirty="0">
              <a:solidFill>
                <a:srgbClr val="000000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000000"/>
                </a:solidFill>
              </a:rPr>
              <a:t>Keyboard Events: </a:t>
            </a:r>
            <a:r>
              <a:rPr lang="en-IN" sz="3600" dirty="0" err="1">
                <a:solidFill>
                  <a:srgbClr val="000000"/>
                </a:solidFill>
              </a:rPr>
              <a:t>keyup</a:t>
            </a:r>
            <a:r>
              <a:rPr lang="en-IN" sz="3600" dirty="0">
                <a:solidFill>
                  <a:srgbClr val="000000"/>
                </a:solidFill>
              </a:rPr>
              <a:t>, </a:t>
            </a:r>
            <a:r>
              <a:rPr lang="en-IN" sz="3600" dirty="0" err="1">
                <a:solidFill>
                  <a:srgbClr val="000000"/>
                </a:solidFill>
              </a:rPr>
              <a:t>keydown</a:t>
            </a:r>
            <a:r>
              <a:rPr lang="en-IN" sz="3600" dirty="0">
                <a:solidFill>
                  <a:srgbClr val="000000"/>
                </a:solidFill>
              </a:rPr>
              <a:t>, </a:t>
            </a:r>
            <a:r>
              <a:rPr lang="en-IN" sz="3600" dirty="0" err="1">
                <a:solidFill>
                  <a:srgbClr val="000000"/>
                </a:solidFill>
              </a:rPr>
              <a:t>keypressed</a:t>
            </a:r>
            <a:r>
              <a:rPr lang="en-IN" sz="3600" dirty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N" sz="36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000000"/>
                </a:solidFill>
              </a:rPr>
              <a:t>Form Events: </a:t>
            </a:r>
            <a:r>
              <a:rPr lang="en-IN" sz="3600" dirty="0" err="1">
                <a:solidFill>
                  <a:srgbClr val="000000"/>
                </a:solidFill>
              </a:rPr>
              <a:t>onChange</a:t>
            </a:r>
            <a:r>
              <a:rPr lang="en-IN" sz="3600" dirty="0">
                <a:solidFill>
                  <a:srgbClr val="000000"/>
                </a:solidFill>
              </a:rPr>
              <a:t>, </a:t>
            </a:r>
            <a:r>
              <a:rPr lang="en-IN" sz="3600" dirty="0" err="1">
                <a:solidFill>
                  <a:srgbClr val="000000"/>
                </a:solidFill>
              </a:rPr>
              <a:t>onInput</a:t>
            </a:r>
            <a:r>
              <a:rPr lang="en-IN" sz="3600" dirty="0">
                <a:solidFill>
                  <a:srgbClr val="000000"/>
                </a:solidFill>
              </a:rPr>
              <a:t>, </a:t>
            </a:r>
            <a:r>
              <a:rPr lang="en-IN" sz="3600" dirty="0" err="1">
                <a:solidFill>
                  <a:srgbClr val="000000"/>
                </a:solidFill>
              </a:rPr>
              <a:t>onFocus</a:t>
            </a:r>
            <a:r>
              <a:rPr lang="en-IN" sz="3600" dirty="0">
                <a:solidFill>
                  <a:srgbClr val="000000"/>
                </a:solidFill>
              </a:rPr>
              <a:t>, </a:t>
            </a:r>
            <a:r>
              <a:rPr lang="en-IN" sz="3600" dirty="0" err="1">
                <a:solidFill>
                  <a:srgbClr val="000000"/>
                </a:solidFill>
              </a:rPr>
              <a:t>onBlur</a:t>
            </a:r>
            <a:r>
              <a:rPr lang="en-IN" sz="3600" dirty="0">
                <a:solidFill>
                  <a:srgbClr val="000000"/>
                </a:solidFill>
              </a:rPr>
              <a:t>, </a:t>
            </a:r>
            <a:r>
              <a:rPr lang="en-IN" sz="3600" dirty="0" err="1">
                <a:solidFill>
                  <a:srgbClr val="000000"/>
                </a:solidFill>
              </a:rPr>
              <a:t>onSubmit</a:t>
            </a:r>
            <a:r>
              <a:rPr lang="en-IN" sz="3600" dirty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N" sz="3600" dirty="0">
              <a:solidFill>
                <a:srgbClr val="000000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000000"/>
                </a:solidFill>
              </a:rPr>
              <a:t>Default Behaviour, </a:t>
            </a:r>
            <a:r>
              <a:rPr lang="en-IN" sz="3600" dirty="0" err="1">
                <a:solidFill>
                  <a:srgbClr val="000000"/>
                </a:solidFill>
              </a:rPr>
              <a:t>e.preventDefault</a:t>
            </a:r>
            <a:r>
              <a:rPr lang="en-IN" sz="3600" dirty="0">
                <a:solidFill>
                  <a:srgbClr val="000000"/>
                </a:solidFill>
              </a:rPr>
              <a:t>()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540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JavaScript- Events</a:t>
            </a:r>
          </a:p>
          <a:p>
            <a:endParaRPr lang="en-IN" sz="4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4ECC30-3A2D-2162-65A4-8E8775068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40" y="2372784"/>
            <a:ext cx="7076046" cy="25779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D934E4-5F74-3E23-D0DF-8DF9C272F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554" y="5343846"/>
            <a:ext cx="9385408" cy="24080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1D1EDB-F4AC-27A6-80A9-A72EB6C4B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4528" y="8239709"/>
            <a:ext cx="10835640" cy="123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5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43940" y="953058"/>
            <a:ext cx="11391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effectLst/>
              </a:rPr>
              <a:t>Event bubbling, capturing and propagation</a:t>
            </a:r>
            <a:endParaRPr lang="en-IN" sz="4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E4AFD-1777-965B-1D54-929280267D20}"/>
              </a:ext>
            </a:extLst>
          </p:cNvPr>
          <p:cNvSpPr txBox="1"/>
          <p:nvPr/>
        </p:nvSpPr>
        <p:spPr>
          <a:xfrm>
            <a:off x="1059180" y="1835896"/>
            <a:ext cx="16580954" cy="748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0" i="0" dirty="0">
                <a:solidFill>
                  <a:srgbClr val="232629"/>
                </a:solidFill>
              </a:rPr>
              <a:t>Event bubbling and capturing are two ways of event propagation in the HTML DOM API, when an event occurs in an element inside another element, and both elements have registered a handle for that event. The event propagation mode determines in </a:t>
            </a:r>
            <a:r>
              <a:rPr lang="en-US" sz="3600" b="0" i="0" dirty="0"/>
              <a:t>which order the elements receive the event</a:t>
            </a:r>
            <a:r>
              <a:rPr lang="en-US" sz="3600" b="0" i="0" dirty="0">
                <a:solidFill>
                  <a:srgbClr val="232629"/>
                </a:solidFill>
              </a:rPr>
              <a:t>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0" i="0" dirty="0">
                <a:solidFill>
                  <a:srgbClr val="232629"/>
                </a:solidFill>
                <a:effectLst/>
              </a:rPr>
              <a:t>With bubbling, the event is first captured and handled by the innermost element and then propagated to outer elements.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0" i="0" dirty="0">
                <a:solidFill>
                  <a:srgbClr val="232629"/>
                </a:solidFill>
                <a:effectLst/>
              </a:rPr>
              <a:t>With capturing, the event is first captured by the outermost element and propagated to the inner elements.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309B22-C04C-9D22-17A2-36C90C484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7525290"/>
            <a:ext cx="8839200" cy="272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202</Words>
  <Application>Microsoft Office PowerPoint</Application>
  <PresentationFormat>Custom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129</cp:revision>
  <dcterms:created xsi:type="dcterms:W3CDTF">2006-08-16T00:00:00Z</dcterms:created>
  <dcterms:modified xsi:type="dcterms:W3CDTF">2024-10-05T16:43:38Z</dcterms:modified>
  <dc:identifier>DAFBHbFhJSU</dc:identifier>
</cp:coreProperties>
</file>