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20" r:id="rId58"/>
    <p:sldId id="321" r:id="rId59"/>
    <p:sldId id="322" r:id="rId60"/>
    <p:sldId id="323" r:id="rId61"/>
    <p:sldId id="324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9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57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4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705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0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2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1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7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85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9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6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7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3A1F-0D09-4879-BC3F-DD1CCD390872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77A224-522E-41EF-AE2F-9AD2AC06B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10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993FB-7F37-4FDE-855F-CA611310A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Специальности ЕКТС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11865-2A32-4195-B6F4-05C6FE68C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ознакомления абитуриентам</a:t>
            </a:r>
          </a:p>
        </p:txBody>
      </p:sp>
    </p:spTree>
    <p:extLst>
      <p:ext uri="{BB962C8B-B14F-4D97-AF65-F5344CB8AC3E}">
        <p14:creationId xmlns:p14="http://schemas.microsoft.com/office/powerpoint/2010/main" val="317926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0">
        <p:fade/>
      </p:transition>
    </mc:Choice>
    <mc:Fallback>
      <p:transition spd="med" advTm="3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- организация и выполнение работ при проектировании автомобильных дорог, аэродромов и городских путей сообщения;</a:t>
            </a:r>
            <a:br>
              <a:rPr lang="ru-RU" dirty="0"/>
            </a:br>
            <a:r>
              <a:rPr lang="ru-RU" dirty="0"/>
              <a:t>- организация и выполнение работ по строительству, эксплуатации и ремонту автомобильных дорог, аэродромов и городских путей сообщения;</a:t>
            </a:r>
            <a:br>
              <a:rPr lang="ru-RU" dirty="0"/>
            </a:br>
            <a:r>
              <a:rPr lang="ru-RU" dirty="0"/>
              <a:t>- выполнение работ по одной или нескольким профессиям рабочих, должностям служащих (дорожно-путевой рабочий, дорожный рабочий, монтер пути)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334959"/>
      </p:ext>
    </p:extLst>
  </p:cSld>
  <p:clrMapOvr>
    <a:masterClrMapping/>
  </p:clrMapOvr>
  <p:transition spd="slow" advTm="30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общепрофессиональные дисциплины:</a:t>
            </a:r>
            <a:endParaRPr lang="ru-RU" dirty="0"/>
          </a:p>
          <a:p>
            <a:r>
              <a:rPr lang="ru-RU" dirty="0"/>
              <a:t>- инженерная графика;</a:t>
            </a:r>
            <a:br>
              <a:rPr lang="ru-RU" dirty="0"/>
            </a:br>
            <a:r>
              <a:rPr lang="ru-RU" dirty="0"/>
              <a:t>- техническая механика;</a:t>
            </a:r>
            <a:br>
              <a:rPr lang="ru-RU" dirty="0"/>
            </a:br>
            <a:r>
              <a:rPr lang="ru-RU" dirty="0"/>
              <a:t>- электротехника и электроника;</a:t>
            </a:r>
            <a:br>
              <a:rPr lang="ru-RU" dirty="0"/>
            </a:br>
            <a:r>
              <a:rPr lang="ru-RU" dirty="0"/>
              <a:t>- строительные материалы и изделия;</a:t>
            </a:r>
            <a:br>
              <a:rPr lang="ru-RU" dirty="0"/>
            </a:br>
            <a:r>
              <a:rPr lang="ru-RU" dirty="0"/>
              <a:t>- основы инженерной геологии;</a:t>
            </a:r>
            <a:br>
              <a:rPr lang="ru-RU" dirty="0"/>
            </a:br>
            <a:r>
              <a:rPr lang="ru-RU" dirty="0"/>
              <a:t>- геодезия;</a:t>
            </a:r>
            <a:br>
              <a:rPr lang="ru-RU" dirty="0"/>
            </a:br>
            <a:r>
              <a:rPr lang="ru-RU" dirty="0"/>
              <a:t>- строительные машины и средства малой механизации;</a:t>
            </a:r>
            <a:br>
              <a:rPr lang="ru-RU" dirty="0"/>
            </a:br>
            <a:r>
              <a:rPr lang="ru-RU" dirty="0"/>
              <a:t>- проектно-сметное дело;</a:t>
            </a:r>
            <a:br>
              <a:rPr lang="ru-RU" dirty="0"/>
            </a:br>
            <a:r>
              <a:rPr lang="ru-RU" dirty="0"/>
              <a:t>- экономика организации;</a:t>
            </a:r>
            <a:br>
              <a:rPr lang="ru-RU" dirty="0"/>
            </a:br>
            <a:r>
              <a:rPr lang="ru-RU" dirty="0"/>
              <a:t>- правовое обеспечение профессиональной деятельности;</a:t>
            </a:r>
            <a:br>
              <a:rPr lang="ru-RU" dirty="0"/>
            </a:br>
            <a:r>
              <a:rPr lang="ru-RU" dirty="0"/>
              <a:t>- менеджмент;</a:t>
            </a:r>
            <a:br>
              <a:rPr lang="ru-RU" dirty="0"/>
            </a:br>
            <a:r>
              <a:rPr lang="ru-RU" dirty="0"/>
              <a:t>- информационные технологии в профессиональной деятельности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15071"/>
      </p:ext>
    </p:extLst>
  </p:cSld>
  <p:clrMapOvr>
    <a:masterClrMapping/>
  </p:clrMapOvr>
  <p:transition spd="slow" advTm="30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8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  <a:endParaRPr lang="ru-RU" dirty="0"/>
          </a:p>
          <a:p>
            <a:r>
              <a:rPr lang="ru-RU" dirty="0"/>
              <a:t>Организация и выполнение работ при проектировании автомобильных дорог, аэродромов и городских путей сообщения</a:t>
            </a:r>
            <a:br>
              <a:rPr lang="ru-RU" dirty="0"/>
            </a:br>
            <a:r>
              <a:rPr lang="ru-RU" dirty="0"/>
              <a:t>- проектирование автомобильных дорог, аэродромов, городских улиц, дорог и искусственных сооружений</a:t>
            </a:r>
            <a:br>
              <a:rPr lang="ru-RU" dirty="0"/>
            </a:br>
            <a:r>
              <a:rPr lang="ru-RU" dirty="0"/>
              <a:t>- проектирование рельсовых и подъездных путей</a:t>
            </a:r>
            <a:br>
              <a:rPr lang="ru-RU" dirty="0"/>
            </a:br>
            <a:r>
              <a:rPr lang="ru-RU" dirty="0"/>
              <a:t>- организация и выполнение работ по строительству автомобильных дорог, аэродромов и городских путей сообщений</a:t>
            </a:r>
            <a:br>
              <a:rPr lang="ru-RU" dirty="0"/>
            </a:br>
            <a:r>
              <a:rPr lang="ru-RU" dirty="0"/>
              <a:t>- строительство автомобильных дорог, аэродромных покрытий, городских улиц и дорог</a:t>
            </a:r>
            <a:br>
              <a:rPr lang="ru-RU" dirty="0"/>
            </a:br>
            <a:r>
              <a:rPr lang="ru-RU" dirty="0"/>
              <a:t>- строительство рельсовых и подъездных путей</a:t>
            </a:r>
            <a:br>
              <a:rPr lang="ru-RU" dirty="0"/>
            </a:br>
            <a:r>
              <a:rPr lang="ru-RU" dirty="0"/>
              <a:t>- строительство городских искусственных сооружений</a:t>
            </a:r>
            <a:br>
              <a:rPr lang="ru-RU" dirty="0"/>
            </a:br>
            <a:r>
              <a:rPr lang="ru-RU" dirty="0"/>
              <a:t>Организация и выполнение работ по эксплуатации и ремонту автомобильных дорог, аэродромных покрытий и городских путей сообщения</a:t>
            </a:r>
            <a:br>
              <a:rPr lang="ru-RU" dirty="0"/>
            </a:br>
            <a:r>
              <a:rPr lang="ru-RU" dirty="0"/>
              <a:t>- эксплуатация и ремонт автомобильных дорог и аэродромных покрытий</a:t>
            </a:r>
            <a:br>
              <a:rPr lang="ru-RU" dirty="0"/>
            </a:br>
            <a:r>
              <a:rPr lang="ru-RU" dirty="0"/>
              <a:t>- эксплуатация и ремонт городских улиц и дорог</a:t>
            </a:r>
            <a:br>
              <a:rPr lang="ru-RU" dirty="0"/>
            </a:br>
            <a:r>
              <a:rPr lang="ru-RU" dirty="0"/>
              <a:t>- эксплуатация и ремонт рельсовых и подъездных путей</a:t>
            </a:r>
            <a:br>
              <a:rPr lang="ru-RU" dirty="0"/>
            </a:br>
            <a:r>
              <a:rPr lang="ru-RU" dirty="0"/>
              <a:t>- эксплуатация и ремонт городских искусственных сооружений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526450"/>
      </p:ext>
    </p:extLst>
  </p:cSld>
  <p:clrMapOvr>
    <a:masterClrMapping/>
  </p:clrMapOvr>
  <p:transition spd="slow" advTm="30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endParaRPr lang="ru-RU" dirty="0"/>
          </a:p>
          <a:p>
            <a:r>
              <a:rPr lang="ru-RU" i="1" dirty="0"/>
              <a:t>Учебная практика</a:t>
            </a:r>
            <a:r>
              <a:rPr lang="ru-RU" dirty="0"/>
              <a:t> (плотничные, слесарные, геологические, геодезические работы)</a:t>
            </a:r>
            <a:br>
              <a:rPr lang="ru-RU" dirty="0"/>
            </a:br>
            <a:r>
              <a:rPr lang="ru-RU" i="1" dirty="0"/>
              <a:t>Производственная практика:</a:t>
            </a:r>
            <a:r>
              <a:rPr lang="ru-RU" dirty="0"/>
              <a:t> по профилю специальности, квалификационная (преддипломная).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r>
              <a:rPr lang="ru-RU" dirty="0"/>
              <a:t> подготовка и защита выпускной квалификационной работы, демонстрационный 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764593"/>
      </p:ext>
    </p:extLst>
  </p:cSld>
  <p:clrMapOvr>
    <a:masterClrMapping/>
  </p:clrMapOvr>
  <p:transition spd="slow" advTm="30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132" y="2160589"/>
            <a:ext cx="5509870" cy="388077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Формы обучения: </a:t>
            </a:r>
            <a:r>
              <a:rPr lang="ru-RU" dirty="0"/>
              <a:t>очная, заочная</a:t>
            </a:r>
          </a:p>
          <a:p>
            <a:r>
              <a:rPr lang="ru-RU" b="1" dirty="0"/>
              <a:t>Квалификация выпускника:</a:t>
            </a:r>
            <a:r>
              <a:rPr lang="ru-RU" dirty="0"/>
              <a:t> техник  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Сроки обучения (очная форма):</a:t>
            </a:r>
          </a:p>
          <a:p>
            <a:r>
              <a:rPr lang="ru-RU" dirty="0"/>
              <a:t>на базе 9 классов - 3 г.10 мес.  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Область профессиональной деятельности выпускников: </a:t>
            </a:r>
            <a:r>
              <a:rPr lang="ru-RU" dirty="0"/>
              <a:t>изыскания, проектирование и строительство железных дорог и сооружений путевого хозяйства; текущее содержание, ремонт и реконструкция железнодорожного пути и сооружений; организация ремонта железнодорожного пути и сооружений.</a:t>
            </a:r>
          </a:p>
          <a:p>
            <a:endParaRPr lang="ru-RU" dirty="0"/>
          </a:p>
        </p:txBody>
      </p:sp>
      <p:pic>
        <p:nvPicPr>
          <p:cNvPr id="3074" name="Picture 2" descr="https://www.ects.ru/images/261/Image/270835v.jpg">
            <a:extLst>
              <a:ext uri="{FF2B5EF4-FFF2-40B4-BE49-F238E27FC236}">
                <a16:creationId xmlns:a16="http://schemas.microsoft.com/office/drawing/2014/main" id="{94A3E57C-911E-4A54-8050-B9FA871A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6" y="2713562"/>
            <a:ext cx="3140921" cy="20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63186"/>
      </p:ext>
    </p:extLst>
  </p:cSld>
  <p:clrMapOvr>
    <a:masterClrMapping/>
  </p:clrMapOvr>
  <p:transition spd="slow" advTm="30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геодезические работы при изысканиях;</a:t>
            </a:r>
          </a:p>
          <a:p>
            <a:r>
              <a:rPr lang="ru-RU" dirty="0"/>
              <a:t>строительство железных дорог;</a:t>
            </a:r>
          </a:p>
          <a:p>
            <a:r>
              <a:rPr lang="ru-RU" dirty="0"/>
              <a:t>эксплуатация железнодорожного пути;</a:t>
            </a:r>
          </a:p>
          <a:p>
            <a:r>
              <a:rPr lang="ru-RU" dirty="0"/>
              <a:t>технология обслуживания и строительства железнодорожного пути и сооружений;</a:t>
            </a:r>
          </a:p>
          <a:p>
            <a:r>
              <a:rPr lang="ru-RU" dirty="0"/>
              <a:t>средства диагностики железнодорожного пути и сооружений;</a:t>
            </a:r>
          </a:p>
          <a:p>
            <a:r>
              <a:rPr lang="ru-RU" dirty="0"/>
              <a:t>процессы управления первичными трудовыми коллективами;</a:t>
            </a:r>
          </a:p>
          <a:p>
            <a:r>
              <a:rPr lang="ru-RU" dirty="0"/>
              <a:t>первичные трудовые коллективы.</a:t>
            </a:r>
          </a:p>
        </p:txBody>
      </p:sp>
    </p:spTree>
    <p:extLst>
      <p:ext uri="{BB962C8B-B14F-4D97-AF65-F5344CB8AC3E}">
        <p14:creationId xmlns:p14="http://schemas.microsoft.com/office/powerpoint/2010/main" val="100139190"/>
      </p:ext>
    </p:extLst>
  </p:cSld>
  <p:clrMapOvr>
    <a:masterClrMapping/>
  </p:clrMapOvr>
  <p:transition spd="slow" advTm="30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Проведение геодезических работ при изысканиях по</a:t>
            </a:r>
            <a:r>
              <a:rPr lang="ru-RU" b="1" dirty="0"/>
              <a:t> </a:t>
            </a:r>
            <a:r>
              <a:rPr lang="ru-RU" dirty="0"/>
              <a:t>реконструкции, проектированию, строительству и эксплуатации железных дорог.</a:t>
            </a:r>
          </a:p>
          <a:p>
            <a:r>
              <a:rPr lang="ru-RU" dirty="0"/>
              <a:t>Строительство железных дорог, ремонт и текущее содержание железнодорожного пути.</a:t>
            </a:r>
          </a:p>
          <a:p>
            <a:r>
              <a:rPr lang="ru-RU" dirty="0"/>
              <a:t>Устройство, надзор и техническое состояние железнодорожного пути и искусственных сооружений</a:t>
            </a:r>
          </a:p>
          <a:p>
            <a:r>
              <a:rPr lang="ru-RU" dirty="0"/>
              <a:t>Участие в организации деятельности структурного подразделения.</a:t>
            </a:r>
          </a:p>
          <a:p>
            <a:r>
              <a:rPr lang="ru-RU" dirty="0"/>
              <a:t>Выполнение работ по одной или нескольким профессиям рабочих, должностям служащих (монтер пути, сигналист, оператор </a:t>
            </a:r>
            <a:r>
              <a:rPr lang="ru-RU" dirty="0" err="1"/>
              <a:t>дефектоскопной</a:t>
            </a:r>
            <a:r>
              <a:rPr lang="ru-RU" dirty="0"/>
              <a:t> тележки)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513643"/>
      </p:ext>
    </p:extLst>
  </p:cSld>
  <p:clrMapOvr>
    <a:masterClrMapping/>
  </p:clrMapOvr>
  <p:transition spd="slow" advTm="30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Изучаем общепрофессиональные дисциплины</a:t>
            </a:r>
            <a:r>
              <a:rPr lang="ru-RU" dirty="0"/>
              <a:t>:</a:t>
            </a:r>
          </a:p>
          <a:p>
            <a:r>
              <a:rPr lang="ru-RU" dirty="0"/>
              <a:t>Инженерная графика</a:t>
            </a:r>
          </a:p>
          <a:p>
            <a:r>
              <a:rPr lang="ru-RU" dirty="0"/>
              <a:t>Электротехника и электроника</a:t>
            </a:r>
          </a:p>
          <a:p>
            <a:r>
              <a:rPr lang="ru-RU" dirty="0"/>
              <a:t>Электротехника и электроника</a:t>
            </a:r>
          </a:p>
          <a:p>
            <a:r>
              <a:rPr lang="ru-RU" dirty="0"/>
              <a:t>Метрология, стандартизация и сертификация</a:t>
            </a:r>
          </a:p>
          <a:p>
            <a:r>
              <a:rPr lang="ru-RU" dirty="0"/>
              <a:t>Строительные материалы и изделия</a:t>
            </a:r>
          </a:p>
          <a:p>
            <a:r>
              <a:rPr lang="ru-RU" dirty="0"/>
              <a:t>Общий курс железных дорог</a:t>
            </a:r>
          </a:p>
          <a:p>
            <a:r>
              <a:rPr lang="ru-RU" dirty="0"/>
              <a:t>Геодезия</a:t>
            </a:r>
          </a:p>
          <a:p>
            <a:r>
              <a:rPr lang="ru-RU" dirty="0"/>
              <a:t>Информационные технологии в профессиональной деятельности</a:t>
            </a:r>
          </a:p>
          <a:p>
            <a:r>
              <a:rPr lang="ru-RU" dirty="0"/>
              <a:t>Правовое обеспечение профессиональной деятельности</a:t>
            </a:r>
          </a:p>
          <a:p>
            <a:r>
              <a:rPr lang="ru-RU" dirty="0"/>
              <a:t>Охрана труда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915377"/>
      </p:ext>
    </p:extLst>
  </p:cSld>
  <p:clrMapOvr>
    <a:masterClrMapping/>
  </p:clrMapOvr>
  <p:transition spd="slow" advTm="30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534"/>
            <a:ext cx="8596668" cy="49626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Изучаем профессиональные модули</a:t>
            </a:r>
            <a:r>
              <a:rPr lang="ru-RU" dirty="0"/>
              <a:t> </a:t>
            </a:r>
            <a:r>
              <a:rPr lang="ru-RU" b="1" dirty="0"/>
              <a:t>(междисциплинарные курсы):</a:t>
            </a:r>
            <a:endParaRPr lang="ru-RU" dirty="0"/>
          </a:p>
          <a:p>
            <a:r>
              <a:rPr lang="ru-RU" dirty="0"/>
              <a:t>Проведение геодезических работ при изысканиях по реконструкции, проектированию, строительству и эксплуатации железных дорог</a:t>
            </a:r>
          </a:p>
          <a:p>
            <a:r>
              <a:rPr lang="ru-RU" dirty="0"/>
              <a:t>Технология геодезических работ</a:t>
            </a:r>
          </a:p>
          <a:p>
            <a:r>
              <a:rPr lang="ru-RU" dirty="0"/>
              <a:t>Изыскания и проектирование железных дорог</a:t>
            </a:r>
          </a:p>
          <a:p>
            <a:r>
              <a:rPr lang="ru-RU" dirty="0"/>
              <a:t>Строительство железных дорог, ремонт и текущее содержание железнодорожного пути</a:t>
            </a:r>
          </a:p>
          <a:p>
            <a:r>
              <a:rPr lang="ru-RU" dirty="0"/>
              <a:t>Строительство и реконструкция железных дорог</a:t>
            </a:r>
          </a:p>
          <a:p>
            <a:r>
              <a:rPr lang="ru-RU" dirty="0"/>
              <a:t>Техническое обслуживание и ремонт железнодорожного пути</a:t>
            </a:r>
          </a:p>
          <a:p>
            <a:r>
              <a:rPr lang="ru-RU" dirty="0"/>
              <a:t>Машины, механизмы для ремонтных и строительных работ</a:t>
            </a:r>
          </a:p>
          <a:p>
            <a:r>
              <a:rPr lang="ru-RU" dirty="0"/>
              <a:t>Устройство, надзор и техническое состояние железнодорожного пути и искусственных сооружений</a:t>
            </a:r>
          </a:p>
          <a:p>
            <a:r>
              <a:rPr lang="ru-RU" dirty="0"/>
              <a:t>Устройство железнодорожного пути</a:t>
            </a:r>
          </a:p>
          <a:p>
            <a:r>
              <a:rPr lang="ru-RU" dirty="0"/>
              <a:t>Устройство искусственных сооружений</a:t>
            </a:r>
          </a:p>
          <a:p>
            <a:r>
              <a:rPr lang="ru-RU" dirty="0"/>
              <a:t>Неразрушающий контроль рельсов</a:t>
            </a:r>
          </a:p>
          <a:p>
            <a:r>
              <a:rPr lang="ru-RU" dirty="0"/>
              <a:t>Участие в организации деятельности структурного подразделения</a:t>
            </a:r>
          </a:p>
          <a:p>
            <a:r>
              <a:rPr lang="ru-RU" dirty="0"/>
              <a:t>Экономика, организация и планирование в путевом хозяйстве</a:t>
            </a:r>
          </a:p>
          <a:p>
            <a:r>
              <a:rPr lang="ru-RU" dirty="0"/>
              <a:t>Техническая документация путевого хозяйства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305973"/>
      </p:ext>
    </p:extLst>
  </p:cSld>
  <p:clrMapOvr>
    <a:masterClrMapping/>
  </p:clrMapOvr>
  <p:transition spd="slow" advTm="30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08.02.10  Строительство железных дорог, путь и путевое хозяйство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endParaRPr lang="ru-RU" dirty="0"/>
          </a:p>
          <a:p>
            <a:r>
              <a:rPr lang="ru-RU" dirty="0"/>
              <a:t>Учебная практика (штукатурно-малярная, плотничная, геодезическая, работа с электроинструментом, геодезические разбивочные работы)</a:t>
            </a:r>
          </a:p>
          <a:p>
            <a:r>
              <a:rPr lang="ru-RU" dirty="0"/>
              <a:t>Производственная практика: по профилю специальности, квалификационная (преддипломная).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</a:t>
            </a:r>
            <a:r>
              <a:rPr lang="ru-RU" dirty="0"/>
              <a:t>: подготовка и защита выпускной квалификационной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461345"/>
      </p:ext>
    </p:extLst>
  </p:cSld>
  <p:clrMapOvr>
    <a:masterClrMapping/>
  </p:clrMapOvr>
  <p:transition spd="slow" advTm="30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5C129-0665-4B48-A221-96ACCEC3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08.02.01 Строительство и эксплуатация зданий и сооружений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25F61-AFBC-4354-ABA3-49429478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0" y="2160589"/>
            <a:ext cx="5279051" cy="3880773"/>
          </a:xfrm>
        </p:spPr>
        <p:txBody>
          <a:bodyPr/>
          <a:lstStyle/>
          <a:p>
            <a:r>
              <a:rPr lang="ru-RU" dirty="0"/>
              <a:t>Формы обучения: </a:t>
            </a:r>
            <a:r>
              <a:rPr lang="ru-RU" b="1" dirty="0"/>
              <a:t>очная, заочная</a:t>
            </a:r>
            <a:endParaRPr lang="ru-RU" dirty="0"/>
          </a:p>
          <a:p>
            <a:r>
              <a:rPr lang="ru-RU" dirty="0"/>
              <a:t>Квалификация выпускника: </a:t>
            </a:r>
            <a:r>
              <a:rPr lang="ru-RU" b="1" dirty="0"/>
              <a:t>техник</a:t>
            </a:r>
            <a:r>
              <a:rPr lang="ru-RU" dirty="0"/>
              <a:t>.</a:t>
            </a:r>
          </a:p>
          <a:p>
            <a:r>
              <a:rPr lang="ru-RU" dirty="0"/>
              <a:t>Сроки обучения (очно):</a:t>
            </a:r>
          </a:p>
          <a:p>
            <a:r>
              <a:rPr lang="ru-RU" dirty="0"/>
              <a:t> </a:t>
            </a:r>
            <a:r>
              <a:rPr lang="ru-RU" b="1" dirty="0"/>
              <a:t>на базе 9 классов - 3 г. 10 мес. 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Область профессиональной деятельности </a:t>
            </a:r>
            <a:r>
              <a:rPr lang="ru-RU" b="1" dirty="0" err="1"/>
              <a:t>выпускников:</a:t>
            </a:r>
            <a:r>
              <a:rPr lang="ru-RU" dirty="0" err="1"/>
              <a:t>организация</a:t>
            </a:r>
            <a:r>
              <a:rPr lang="ru-RU" dirty="0"/>
              <a:t> и проведение работ по проектированию, строительству, эксплуатации, ремонту и реконструкции зданий и сооружений.</a:t>
            </a:r>
          </a:p>
          <a:p>
            <a:endParaRPr lang="ru-RU" dirty="0"/>
          </a:p>
        </p:txBody>
      </p:sp>
      <p:pic>
        <p:nvPicPr>
          <p:cNvPr id="1028" name="Picture 4" descr="https://www.ects.ru/images/257/Image/pgs.jpg">
            <a:extLst>
              <a:ext uri="{FF2B5EF4-FFF2-40B4-BE49-F238E27FC236}">
                <a16:creationId xmlns:a16="http://schemas.microsoft.com/office/drawing/2014/main" id="{99DC7FC2-A3EF-4007-9E70-6D6594E2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72229"/>
            <a:ext cx="3167679" cy="2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95696"/>
      </p:ext>
    </p:extLst>
  </p:cSld>
  <p:clrMapOvr>
    <a:masterClrMapping/>
  </p:clrMapOvr>
  <p:transition spd="slow" advTm="30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17FFD-4A42-4726-B14D-5496EF3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F050D-4CA3-40DF-BAA8-A8C9F69B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160589"/>
            <a:ext cx="4702002" cy="426684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Формы обучения: </a:t>
            </a:r>
            <a:r>
              <a:rPr lang="ru-RU" b="1" dirty="0"/>
              <a:t>очная, заочная</a:t>
            </a:r>
            <a:endParaRPr lang="ru-RU" dirty="0"/>
          </a:p>
          <a:p>
            <a:r>
              <a:rPr lang="ru-RU" dirty="0"/>
              <a:t>Квалификация выпускника: </a:t>
            </a:r>
            <a:r>
              <a:rPr lang="ru-RU" b="1" dirty="0"/>
              <a:t>техник  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Сроки обучения (на очном):</a:t>
            </a:r>
          </a:p>
          <a:p>
            <a:r>
              <a:rPr lang="ru-RU" b="1" dirty="0"/>
              <a:t>на базе 9 классов - 3 г. 10 мес.,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Область профессиональной деятельности выпускников</a:t>
            </a:r>
            <a:r>
              <a:rPr lang="ru-RU" b="1" i="1" dirty="0"/>
              <a:t>: </a:t>
            </a:r>
            <a:r>
              <a:rPr lang="ru-RU" dirty="0"/>
              <a:t>построение и эксплуатация устройств и систем сигнализации, централизации и блокировки (СЦБ) железнодорожной автоматики и телемеханики (ЖАТ); техническое обслуживание, ремонт, монтаж и пуско-наладочные работы устройств и систем сигнализации, централизации и блокировки (СЦБ) железнодорожной автоматики и телемеханики (ЖАТ); ремонт, регулировка и испытание приборов, блоков и устройств аппаратуры СЦБ и ЖАТ.</a:t>
            </a:r>
          </a:p>
          <a:p>
            <a:endParaRPr lang="ru-RU" dirty="0"/>
          </a:p>
        </p:txBody>
      </p:sp>
      <p:pic>
        <p:nvPicPr>
          <p:cNvPr id="4100" name="Picture 4" descr="https://www.ects.ru/images/254/Image/220.jpg">
            <a:extLst>
              <a:ext uri="{FF2B5EF4-FFF2-40B4-BE49-F238E27FC236}">
                <a16:creationId xmlns:a16="http://schemas.microsoft.com/office/drawing/2014/main" id="{F2C75DC8-6772-4CBD-9B08-8803C8320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73" y="2555876"/>
            <a:ext cx="3171223" cy="303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1941"/>
      </p:ext>
    </p:extLst>
  </p:cSld>
  <p:clrMapOvr>
    <a:masterClrMapping/>
  </p:clrMapOvr>
  <p:transition spd="slow" advTm="30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18CBC-4608-4DFB-8CE4-C3CA21EE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17BE7-C8BB-4F91-969A-1A2145AB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перегонные системы железнодорожной автоматики и телемеханики;</a:t>
            </a:r>
          </a:p>
          <a:p>
            <a:r>
              <a:rPr lang="ru-RU" dirty="0"/>
              <a:t>станционные системы железнодорожной автоматики и телемеханики;</a:t>
            </a:r>
          </a:p>
          <a:p>
            <a:r>
              <a:rPr lang="ru-RU" dirty="0"/>
              <a:t>технология обслуживания устройств СЦБ и систем ЖАТ;</a:t>
            </a:r>
          </a:p>
          <a:p>
            <a:r>
              <a:rPr lang="ru-RU" dirty="0"/>
              <a:t>микропроцессорные и диагностические системы железнодорожной автоматики;</a:t>
            </a:r>
          </a:p>
          <a:p>
            <a:r>
              <a:rPr lang="ru-RU" dirty="0"/>
              <a:t>приборы и устройства СЦБ, железнодорожной автоматики и телемеханики;</a:t>
            </a:r>
          </a:p>
          <a:p>
            <a:r>
              <a:rPr lang="ru-RU" dirty="0"/>
              <a:t>техническая документация;</a:t>
            </a:r>
          </a:p>
          <a:p>
            <a:r>
              <a:rPr lang="ru-RU" dirty="0"/>
              <a:t>первичные трудовые коллективы.</a:t>
            </a:r>
          </a:p>
        </p:txBody>
      </p:sp>
    </p:spTree>
    <p:extLst>
      <p:ext uri="{BB962C8B-B14F-4D97-AF65-F5344CB8AC3E}">
        <p14:creationId xmlns:p14="http://schemas.microsoft.com/office/powerpoint/2010/main" val="4072386628"/>
      </p:ext>
    </p:extLst>
  </p:cSld>
  <p:clrMapOvr>
    <a:masterClrMapping/>
  </p:clrMapOvr>
  <p:transition spd="slow" advTm="30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61C7-1E75-43E0-BB83-DE040C4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5E18C-68FB-4ED0-9497-A20DAD73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Построение и эксплуатация станционных, перегонных, микропроцессорных и диагностических систем железнодорожной автоматики.</a:t>
            </a:r>
          </a:p>
          <a:p>
            <a:r>
              <a:rPr lang="ru-RU" dirty="0"/>
              <a:t>Техническое обслуживание устройств систем сигнализации, централизации и блокировки (СЦБ) и железнодорожной автоматики и телемеханики (ЖАТ).</a:t>
            </a:r>
          </a:p>
          <a:p>
            <a:r>
              <a:rPr lang="ru-RU" dirty="0"/>
              <a:t>Организация и проведение ремонта и регулировки устройств и приборов систем СЦБ и ЖАТ.</a:t>
            </a:r>
          </a:p>
          <a:p>
            <a:r>
              <a:rPr lang="ru-RU" dirty="0"/>
              <a:t>Выполнение работ по одной или нескольким профессиям рабочих, должностям служащих: электромонтер по обслуживанию и ремонту устройств СЦБ, электромонтажник по СЦБ на ж/д транспорте и наземных линиях метрополитена</a:t>
            </a:r>
          </a:p>
        </p:txBody>
      </p:sp>
    </p:spTree>
    <p:extLst>
      <p:ext uri="{BB962C8B-B14F-4D97-AF65-F5344CB8AC3E}">
        <p14:creationId xmlns:p14="http://schemas.microsoft.com/office/powerpoint/2010/main" val="3655602141"/>
      </p:ext>
    </p:extLst>
  </p:cSld>
  <p:clrMapOvr>
    <a:masterClrMapping/>
  </p:clrMapOvr>
  <p:transition spd="slow" advTm="30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61C7-1E75-43E0-BB83-DE040C4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5E18C-68FB-4ED0-9497-A20DAD73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5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Изучаемые общепрофессиональные дисциплины:</a:t>
            </a:r>
            <a:r>
              <a:rPr lang="ru-RU" dirty="0"/>
              <a:t> </a:t>
            </a:r>
          </a:p>
          <a:p>
            <a:r>
              <a:rPr lang="ru-RU" dirty="0"/>
              <a:t>Электротехническое черчение</a:t>
            </a:r>
          </a:p>
          <a:p>
            <a:r>
              <a:rPr lang="ru-RU" dirty="0"/>
              <a:t>Электротехника</a:t>
            </a:r>
          </a:p>
          <a:p>
            <a:r>
              <a:rPr lang="ru-RU" dirty="0"/>
              <a:t>Общий курс железных дорог</a:t>
            </a:r>
          </a:p>
          <a:p>
            <a:r>
              <a:rPr lang="ru-RU" dirty="0"/>
              <a:t>Электронная техника</a:t>
            </a:r>
          </a:p>
          <a:p>
            <a:r>
              <a:rPr lang="ru-RU" dirty="0"/>
              <a:t>Правовое обеспечение профессиональной деятельности</a:t>
            </a:r>
          </a:p>
          <a:p>
            <a:r>
              <a:rPr lang="ru-RU" dirty="0"/>
              <a:t>Экономика организации</a:t>
            </a:r>
          </a:p>
          <a:p>
            <a:r>
              <a:rPr lang="ru-RU" dirty="0"/>
              <a:t>Охрана труда</a:t>
            </a:r>
          </a:p>
          <a:p>
            <a:r>
              <a:rPr lang="ru-RU" dirty="0"/>
              <a:t>Электрические измерения</a:t>
            </a:r>
          </a:p>
          <a:p>
            <a:r>
              <a:rPr lang="ru-RU" dirty="0"/>
              <a:t>Цифровая схемотехника</a:t>
            </a:r>
          </a:p>
          <a:p>
            <a:r>
              <a:rPr lang="ru-RU" dirty="0"/>
              <a:t>Материаловедение</a:t>
            </a:r>
          </a:p>
          <a:p>
            <a:r>
              <a:rPr lang="ru-RU" dirty="0"/>
              <a:t>Метрология, стандартизация и сертификация</a:t>
            </a:r>
          </a:p>
          <a:p>
            <a:r>
              <a:rPr lang="ru-RU" dirty="0"/>
              <a:t>Основы транспортной связи</a:t>
            </a:r>
          </a:p>
          <a:p>
            <a:r>
              <a:rPr lang="ru-RU" dirty="0"/>
              <a:t>Управление человеческими ресурсами</a:t>
            </a:r>
          </a:p>
          <a:p>
            <a:r>
              <a:rPr lang="ru-RU" dirty="0"/>
              <a:t>Иностранный язык в профессиональной деятельности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467574"/>
      </p:ext>
    </p:extLst>
  </p:cSld>
  <p:clrMapOvr>
    <a:masterClrMapping/>
  </p:clrMapOvr>
  <p:transition spd="slow" advTm="30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61C7-1E75-43E0-BB83-DE040C4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5E18C-68FB-4ED0-9497-A20DAD73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  <a:endParaRPr lang="ru-RU" dirty="0"/>
          </a:p>
          <a:p>
            <a:r>
              <a:rPr lang="ru-RU" dirty="0"/>
              <a:t>Построение и эксплуатация станционных, перегонных, микропроцессорных и диагностических систем автоматики</a:t>
            </a:r>
          </a:p>
          <a:p>
            <a:r>
              <a:rPr lang="ru-RU" dirty="0"/>
              <a:t>Теоретические основы построения и эксплуатации станционных систем железнодорожной автоматики</a:t>
            </a:r>
          </a:p>
          <a:p>
            <a:r>
              <a:rPr lang="ru-RU" dirty="0"/>
              <a:t>Теоретические основы построения и эксплуатации перегонных систем железнодорожной автоматики</a:t>
            </a:r>
          </a:p>
          <a:p>
            <a:r>
              <a:rPr lang="ru-RU" dirty="0"/>
              <a:t>Теоретические основы построения и эксплуатации микропроцессорных и диагностических систем автоматики</a:t>
            </a:r>
          </a:p>
          <a:p>
            <a:r>
              <a:rPr lang="ru-RU" dirty="0"/>
              <a:t>Техническое обслуживание устройств систем сигнализации, централизации и блокировки (СЦБ) и железнодорожной автоматики и телемеханики (ЖАТ)</a:t>
            </a:r>
          </a:p>
          <a:p>
            <a:r>
              <a:rPr lang="ru-RU" dirty="0"/>
              <a:t>Основы технического обслуживания устройств систем СЦБ и ЖАТ</a:t>
            </a:r>
          </a:p>
          <a:p>
            <a:r>
              <a:rPr lang="ru-RU" dirty="0"/>
              <a:t>Основы построения </a:t>
            </a:r>
            <a:r>
              <a:rPr lang="ru-RU" dirty="0" err="1"/>
              <a:t>электропитающих</a:t>
            </a:r>
            <a:r>
              <a:rPr lang="ru-RU" dirty="0"/>
              <a:t> и линейных устройств автоматики и телемеханики</a:t>
            </a:r>
          </a:p>
          <a:p>
            <a:r>
              <a:rPr lang="ru-RU" dirty="0"/>
              <a:t>Техническая эксплуатация железных дорог и безопасность движения</a:t>
            </a:r>
          </a:p>
          <a:p>
            <a:r>
              <a:rPr lang="ru-RU" dirty="0"/>
              <a:t>Организация и проведение ремонта регулировки устройств и приборов систем сигнализации и блокировки (СЦБ) и железнодорожной автоматики и телемеханики (ЖАТ)</a:t>
            </a:r>
          </a:p>
          <a:p>
            <a:r>
              <a:rPr lang="ru-RU" dirty="0"/>
              <a:t>Технология ремонтно-регулировочных работ устройств и приборов систем СЦБ и ЖАТ</a:t>
            </a:r>
          </a:p>
          <a:p>
            <a:r>
              <a:rPr lang="ru-RU" dirty="0"/>
              <a:t>Основы построения приборов и устройств систем СЦБ и ЖАТ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861197"/>
      </p:ext>
    </p:extLst>
  </p:cSld>
  <p:clrMapOvr>
    <a:masterClrMapping/>
  </p:clrMapOvr>
  <p:transition spd="slow" advTm="30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61C7-1E75-43E0-BB83-DE040C4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27.02.03 Автоматика и телемеханика на транспорте</a:t>
            </a:r>
            <a:br>
              <a:rPr lang="ru-RU" dirty="0"/>
            </a:br>
            <a:r>
              <a:rPr lang="ru-RU" b="1" dirty="0"/>
              <a:t>(железнодорожный транспорт)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5E18C-68FB-4ED0-9497-A20DAD73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 </a:t>
            </a:r>
            <a:r>
              <a:rPr lang="ru-RU" dirty="0"/>
              <a:t> </a:t>
            </a:r>
          </a:p>
          <a:p>
            <a:r>
              <a:rPr lang="ru-RU" dirty="0"/>
              <a:t>Учебная практика (слесарная, электромонтажная)</a:t>
            </a:r>
          </a:p>
          <a:p>
            <a:r>
              <a:rPr lang="ru-RU" dirty="0"/>
              <a:t>Производственная практика: монтаж устройств автоматика и телемеханики, по профилю специальности, квалификационная (преддипломная).</a:t>
            </a:r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r>
              <a:rPr lang="ru-RU" dirty="0"/>
              <a:t> подготовка и защита выпускной квалификационной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272752"/>
      </p:ext>
    </p:extLst>
  </p:cSld>
  <p:clrMapOvr>
    <a:masterClrMapping/>
  </p:clrMapOvr>
  <p:transition spd="slow" advTm="3000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61C7-1E75-43E0-BB83-DE040C4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5E18C-68FB-4ED0-9497-A20DAD73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462" y="2160589"/>
            <a:ext cx="5243540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Формы обучения: </a:t>
            </a:r>
            <a:r>
              <a:rPr lang="ru-RU" b="1" dirty="0"/>
              <a:t>очная</a:t>
            </a:r>
            <a:endParaRPr lang="ru-RU" dirty="0"/>
          </a:p>
          <a:p>
            <a:r>
              <a:rPr lang="ru-RU" dirty="0"/>
              <a:t>Квалификация выпускника: </a:t>
            </a:r>
            <a:r>
              <a:rPr lang="ru-RU" b="1" dirty="0"/>
              <a:t>специалист банковского дела</a:t>
            </a:r>
            <a:endParaRPr lang="ru-RU" dirty="0"/>
          </a:p>
          <a:p>
            <a:r>
              <a:rPr lang="ru-RU" dirty="0"/>
              <a:t>Сроки обучения:</a:t>
            </a:r>
          </a:p>
          <a:p>
            <a:r>
              <a:rPr lang="ru-RU" b="1" dirty="0"/>
              <a:t>на базе 9 классов</a:t>
            </a:r>
            <a:endParaRPr lang="ru-RU" dirty="0"/>
          </a:p>
          <a:p>
            <a:r>
              <a:rPr lang="ru-RU" b="1" dirty="0"/>
              <a:t>- 2г. 10 мес. 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Область профессиональной деятельности выпускников:</a:t>
            </a:r>
            <a:r>
              <a:rPr lang="ru-RU" dirty="0"/>
              <a:t> осуществление, учет и контроль банковских операций по привлечению и размещению денежных средств, оказание банковских услуг клиентам в организациях кредитной системы.</a:t>
            </a:r>
          </a:p>
          <a:p>
            <a:endParaRPr lang="ru-RU" dirty="0"/>
          </a:p>
        </p:txBody>
      </p:sp>
      <p:pic>
        <p:nvPicPr>
          <p:cNvPr id="5122" name="Picture 2" descr="https://www.ects.ru/images/248/Image/036.jpg">
            <a:extLst>
              <a:ext uri="{FF2B5EF4-FFF2-40B4-BE49-F238E27FC236}">
                <a16:creationId xmlns:a16="http://schemas.microsoft.com/office/drawing/2014/main" id="{F927DE1D-F725-47A8-81DF-902F7360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8757"/>
            <a:ext cx="3012217" cy="248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49523"/>
      </p:ext>
    </p:extLst>
  </p:cSld>
  <p:clrMapOvr>
    <a:masterClrMapping/>
  </p:clrMapOvr>
  <p:transition spd="slow" advTm="30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Наличные и безналичные денежные средства;</a:t>
            </a:r>
          </a:p>
          <a:p>
            <a:r>
              <a:rPr lang="ru-RU" dirty="0"/>
              <a:t>Обязательства и требования банка;</a:t>
            </a:r>
          </a:p>
          <a:p>
            <a:r>
              <a:rPr lang="ru-RU" dirty="0"/>
              <a:t>Информация о финансовом состоянии клиентов;</a:t>
            </a:r>
          </a:p>
          <a:p>
            <a:r>
              <a:rPr lang="ru-RU" dirty="0"/>
              <a:t>Отчетная документация кредитных организаций;</a:t>
            </a:r>
          </a:p>
          <a:p>
            <a:r>
              <a:rPr lang="ru-RU" dirty="0"/>
              <a:t>Документы по оформлению банковских операций.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554176"/>
      </p:ext>
    </p:extLst>
  </p:cSld>
  <p:clrMapOvr>
    <a:masterClrMapping/>
  </p:clrMapOvr>
  <p:transition spd="slow" advTm="3000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Ведение расчетных операций.</a:t>
            </a:r>
          </a:p>
          <a:p>
            <a:r>
              <a:rPr lang="ru-RU" dirty="0"/>
              <a:t>Осуществление кредитных операций.</a:t>
            </a:r>
          </a:p>
          <a:p>
            <a:r>
              <a:rPr lang="ru-RU" dirty="0"/>
              <a:t>Осуществление операций, связанных с выполнением учреждениями Банка России основных функций.</a:t>
            </a:r>
          </a:p>
          <a:p>
            <a:r>
              <a:rPr lang="ru-RU" dirty="0"/>
              <a:t>Выполнение внутрибанковских операций.</a:t>
            </a:r>
          </a:p>
          <a:p>
            <a:r>
              <a:rPr lang="ru-RU" dirty="0"/>
              <a:t>Выполнение работ по одной или нескольким профессиям рабочих, должностям служащих: Агент банка, Контролер (Сберегательного банка)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01447"/>
      </p:ext>
    </p:extLst>
  </p:cSld>
  <p:clrMapOvr>
    <a:masterClrMapping/>
  </p:clrMapOvr>
  <p:transition spd="slow" advTm="3000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3056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Изучаемые общепрофессиональные дисциплины: </a:t>
            </a:r>
            <a:endParaRPr lang="ru-RU" dirty="0"/>
          </a:p>
          <a:p>
            <a:r>
              <a:rPr lang="ru-RU" dirty="0"/>
              <a:t>Экономика организации</a:t>
            </a:r>
          </a:p>
          <a:p>
            <a:r>
              <a:rPr lang="ru-RU" dirty="0"/>
              <a:t>Статистика</a:t>
            </a:r>
          </a:p>
          <a:p>
            <a:r>
              <a:rPr lang="ru-RU" dirty="0"/>
              <a:t>Менеджмент</a:t>
            </a:r>
          </a:p>
          <a:p>
            <a:r>
              <a:rPr lang="ru-RU" dirty="0"/>
              <a:t>Документационное обеспечение управления</a:t>
            </a:r>
          </a:p>
          <a:p>
            <a:r>
              <a:rPr lang="ru-RU" dirty="0"/>
              <a:t>Правовое обеспечение профессиональной деятельности</a:t>
            </a:r>
          </a:p>
          <a:p>
            <a:r>
              <a:rPr lang="ru-RU" dirty="0"/>
              <a:t>Финансы, денежное обращение и кредит</a:t>
            </a:r>
          </a:p>
          <a:p>
            <a:r>
              <a:rPr lang="ru-RU" dirty="0"/>
              <a:t>Бухгалтерский учет</a:t>
            </a:r>
          </a:p>
          <a:p>
            <a:r>
              <a:rPr lang="ru-RU" dirty="0"/>
              <a:t>Организация бухгалтерского учета в банках</a:t>
            </a:r>
          </a:p>
          <a:p>
            <a:r>
              <a:rPr lang="ru-RU" dirty="0"/>
              <a:t>Анализ финансово-хозяйственной деятельности</a:t>
            </a:r>
          </a:p>
          <a:p>
            <a:r>
              <a:rPr lang="ru-RU" dirty="0"/>
              <a:t>Основы экономической теории</a:t>
            </a:r>
          </a:p>
          <a:p>
            <a:r>
              <a:rPr lang="ru-RU" dirty="0"/>
              <a:t>Маркетинг</a:t>
            </a:r>
          </a:p>
          <a:p>
            <a:r>
              <a:rPr lang="ru-RU" dirty="0"/>
              <a:t>Налоги и налогообложение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112765"/>
      </p:ext>
    </p:extLst>
  </p:cSld>
  <p:clrMapOvr>
    <a:masterClrMapping/>
  </p:clrMapOvr>
  <p:transition spd="slow" advTm="30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56541-25AB-47F7-AB8E-FADC7B5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08.02.01 Строительство и эксплуатация зданий и сооружений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AA454-A677-4008-AB11-41A3BE29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Область профессиональной деятельности </a:t>
            </a:r>
            <a:r>
              <a:rPr lang="ru-RU" b="1" dirty="0" err="1"/>
              <a:t>выпускников:</a:t>
            </a:r>
            <a:r>
              <a:rPr lang="ru-RU" dirty="0" err="1"/>
              <a:t>организация</a:t>
            </a:r>
            <a:r>
              <a:rPr lang="ru-RU" dirty="0"/>
              <a:t> и проведение работ по проектированию, строительству, эксплуатации, ремонту и реконструкции зданий и сооружений.</a:t>
            </a:r>
          </a:p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строительные объекты (гражданские, промышленные и сельскохозяйственные здания и сооружения);</a:t>
            </a:r>
          </a:p>
          <a:p>
            <a:r>
              <a:rPr lang="ru-RU" dirty="0"/>
              <a:t>строительные материалы, изделия и конструкции;</a:t>
            </a:r>
          </a:p>
          <a:p>
            <a:r>
              <a:rPr lang="ru-RU" dirty="0"/>
              <a:t>строительные машины и механизмы;</a:t>
            </a:r>
          </a:p>
          <a:p>
            <a:r>
              <a:rPr lang="ru-RU" dirty="0"/>
              <a:t>нормативная и производственно-техническая документация;</a:t>
            </a:r>
          </a:p>
          <a:p>
            <a:r>
              <a:rPr lang="ru-RU" dirty="0"/>
              <a:t>технологические процессы проектирования, строительства и эксплуатации зданий и сооружений и их конструктивные элементы;</a:t>
            </a:r>
          </a:p>
          <a:p>
            <a:r>
              <a:rPr lang="ru-RU" dirty="0"/>
              <a:t>первичные трудовые коллективы.</a:t>
            </a:r>
          </a:p>
        </p:txBody>
      </p:sp>
    </p:spTree>
    <p:extLst>
      <p:ext uri="{BB962C8B-B14F-4D97-AF65-F5344CB8AC3E}">
        <p14:creationId xmlns:p14="http://schemas.microsoft.com/office/powerpoint/2010/main" val="1685531207"/>
      </p:ext>
    </p:extLst>
  </p:cSld>
  <p:clrMapOvr>
    <a:masterClrMapping/>
  </p:clrMapOvr>
  <p:transition spd="slow" advTm="3000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  <a:endParaRPr lang="ru-RU" dirty="0"/>
          </a:p>
          <a:p>
            <a:r>
              <a:rPr lang="ru-RU" dirty="0"/>
              <a:t>Ведение расчетных операций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Осуществление кредитных операций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Выполнение работ по одной или нескольким профессиям рабочих, должностям служащих (Контролер (Сберегательного банка)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659581"/>
      </p:ext>
    </p:extLst>
  </p:cSld>
  <p:clrMapOvr>
    <a:masterClrMapping/>
  </p:clrMapOvr>
  <p:transition spd="slow" advTm="3000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38.02.07 Банковское дело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r>
              <a:rPr lang="ru-RU" dirty="0"/>
              <a:t> </a:t>
            </a:r>
          </a:p>
          <a:p>
            <a:r>
              <a:rPr lang="ru-RU" dirty="0"/>
              <a:t>Учебная практика (ознакомительная)</a:t>
            </a:r>
          </a:p>
          <a:p>
            <a:r>
              <a:rPr lang="ru-RU" dirty="0"/>
              <a:t>Производственная практика: по профилю специальности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r>
              <a:rPr lang="ru-RU" dirty="0"/>
              <a:t> проводится в форме защиты выпускной квалификационной работы и демонстрационного экзамена.</a:t>
            </a:r>
          </a:p>
        </p:txBody>
      </p:sp>
    </p:spTree>
    <p:extLst>
      <p:ext uri="{BB962C8B-B14F-4D97-AF65-F5344CB8AC3E}">
        <p14:creationId xmlns:p14="http://schemas.microsoft.com/office/powerpoint/2010/main" val="684504402"/>
      </p:ext>
    </p:extLst>
  </p:cSld>
  <p:clrMapOvr>
    <a:masterClrMapping/>
  </p:clrMapOvr>
  <p:transition spd="slow" advTm="3000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49871-95D3-4C88-880D-E8CA479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A6C4C-7E5C-48A2-803B-AAE989D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04" y="2160589"/>
            <a:ext cx="5021597" cy="408781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Формы обучения: </a:t>
            </a:r>
            <a:r>
              <a:rPr lang="ru-RU" b="1" dirty="0"/>
              <a:t>очная, заочная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Квалификация выпускника: </a:t>
            </a:r>
            <a:r>
              <a:rPr lang="ru-RU" b="1" dirty="0"/>
              <a:t>специалист по гостеприимству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Сроки обучения (очно):</a:t>
            </a:r>
          </a:p>
          <a:p>
            <a:r>
              <a:rPr lang="ru-RU" b="1" dirty="0"/>
              <a:t>на базе 9 классов – 2 г.10 мес.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Область профессиональной деятельности выпускников: </a:t>
            </a:r>
            <a:r>
              <a:rPr lang="ru-RU" dirty="0"/>
              <a:t>сервис, оказание услуг населению (услуги гостеприимства, услуги питания, предоставление персональных услуг и пр.)</a:t>
            </a:r>
          </a:p>
          <a:p>
            <a:endParaRPr lang="ru-RU" dirty="0"/>
          </a:p>
        </p:txBody>
      </p:sp>
      <p:pic>
        <p:nvPicPr>
          <p:cNvPr id="6146" name="Picture 2" descr="https://www.ects.ru/images/1307/Image/1490808530_29-03-2017_202712.jpg">
            <a:extLst>
              <a:ext uri="{FF2B5EF4-FFF2-40B4-BE49-F238E27FC236}">
                <a16:creationId xmlns:a16="http://schemas.microsoft.com/office/drawing/2014/main" id="{25D7EB95-EDDA-4851-B549-AD201C11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3" y="2542959"/>
            <a:ext cx="3884431" cy="25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57471"/>
      </p:ext>
    </p:extLst>
  </p:cSld>
  <p:clrMapOvr>
    <a:masterClrMapping/>
  </p:clrMapOvr>
  <p:transition spd="slow" advTm="3000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организация процесса предоставления услуг;</a:t>
            </a:r>
          </a:p>
          <a:p>
            <a:r>
              <a:rPr lang="ru-RU" dirty="0"/>
              <a:t>запросы потребителей гостиничного продукта;</a:t>
            </a:r>
          </a:p>
          <a:p>
            <a:r>
              <a:rPr lang="ru-RU" dirty="0"/>
              <a:t>процесс предоставления услуг;</a:t>
            </a:r>
          </a:p>
          <a:p>
            <a:r>
              <a:rPr lang="ru-RU" dirty="0"/>
              <a:t>технологии формирования, продвижения и реализации гостиничного продукта;</a:t>
            </a:r>
          </a:p>
          <a:p>
            <a:r>
              <a:rPr lang="ru-RU" dirty="0"/>
              <a:t>средства труда: оргтехника, правовые, нормативные и учетные документы;</a:t>
            </a:r>
          </a:p>
          <a:p>
            <a:r>
              <a:rPr lang="ru-RU" dirty="0"/>
              <a:t>первичные трудовые коллективы.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72715"/>
      </p:ext>
    </p:extLst>
  </p:cSld>
  <p:clrMapOvr>
    <a:masterClrMapping/>
  </p:clrMapOvr>
  <p:transition spd="slow" advTm="3000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Выполнение всех организационно-координирующие функций в области сервиса: организация и контроль текущей деятельности работников службы приема и размещения; службы питания; службы обслуживания и эксплуатации номерного фонда; службы бронирования и продаж.</a:t>
            </a:r>
          </a:p>
          <a:p>
            <a:r>
              <a:rPr lang="ru-RU" dirty="0"/>
              <a:t>· Бронирование номеров, встреча и размещение гостей, выписка постояльцев</a:t>
            </a:r>
          </a:p>
          <a:p>
            <a:r>
              <a:rPr lang="ru-RU" dirty="0"/>
              <a:t>· Консультирование постояльцев по вопросам пребывания в гостинице, размещения, а также по темам, касающимся достопримечательностей, общественного транспорта, различных мероприятий и праздничных программ</a:t>
            </a:r>
          </a:p>
          <a:p>
            <a:r>
              <a:rPr lang="ru-RU" dirty="0"/>
              <a:t>· Обеспечение качества обслуживания</a:t>
            </a:r>
          </a:p>
          <a:p>
            <a:r>
              <a:rPr lang="ru-RU" dirty="0"/>
              <a:t>· Координация работы технического и обслуживающего персонала</a:t>
            </a:r>
          </a:p>
          <a:p>
            <a:r>
              <a:rPr lang="ru-RU" dirty="0"/>
              <a:t>· Общение с постояльцами на иностранном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3077389355"/>
      </p:ext>
    </p:extLst>
  </p:cSld>
  <p:clrMapOvr>
    <a:masterClrMapping/>
  </p:clrMapOvr>
  <p:transition spd="slow" advTm="3000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общепрофессиональные дисциплины: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· Менеджмент и управление персоналом</a:t>
            </a:r>
          </a:p>
          <a:p>
            <a:r>
              <a:rPr lang="ru-RU" dirty="0"/>
              <a:t>· Правовое и документационное обеспечение профессиональной деятельности</a:t>
            </a:r>
          </a:p>
          <a:p>
            <a:r>
              <a:rPr lang="ru-RU" dirty="0"/>
              <a:t>· Экономика организации и бухгалтерский учет</a:t>
            </a:r>
          </a:p>
          <a:p>
            <a:r>
              <a:rPr lang="ru-RU" dirty="0"/>
              <a:t>· Здания и инженерные системы гостиниц</a:t>
            </a:r>
          </a:p>
          <a:p>
            <a:r>
              <a:rPr lang="ru-RU" dirty="0"/>
              <a:t>· Иностранный язык (профессиональный) английский и немецкий</a:t>
            </a:r>
          </a:p>
          <a:p>
            <a:r>
              <a:rPr lang="ru-RU" dirty="0"/>
              <a:t>· Предпринимательство в сфере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615056550"/>
      </p:ext>
    </p:extLst>
  </p:cSld>
  <p:clrMapOvr>
    <a:masterClrMapping/>
  </p:clrMapOvr>
  <p:transition spd="slow" advTm="3000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  <a:endParaRPr lang="ru-RU" dirty="0"/>
          </a:p>
          <a:p>
            <a:r>
              <a:rPr lang="ru-RU" dirty="0"/>
              <a:t>Организация и контроль деятельности сотрудников службы приёма и размещения</a:t>
            </a:r>
          </a:p>
          <a:p>
            <a:r>
              <a:rPr lang="ru-RU" dirty="0"/>
              <a:t>Организация и контроль деятельности сотрудников службы питания</a:t>
            </a:r>
          </a:p>
          <a:p>
            <a:r>
              <a:rPr lang="ru-RU" dirty="0"/>
              <a:t>Организация и контроль деятельности сотрудников службы обслуживания и эксплуатации номерного фонда</a:t>
            </a:r>
          </a:p>
          <a:p>
            <a:r>
              <a:rPr lang="ru-RU" dirty="0"/>
              <a:t>Организация и контроль деятельности сотрудников службы бронирования и продаж</a:t>
            </a:r>
          </a:p>
          <a:p>
            <a:r>
              <a:rPr lang="ru-RU" dirty="0"/>
              <a:t>Выполнение работ по одной или нескольким профессиям рабочих. должностям служащих (горничная)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774722"/>
      </p:ext>
    </p:extLst>
  </p:cSld>
  <p:clrMapOvr>
    <a:masterClrMapping/>
  </p:clrMapOvr>
  <p:transition spd="slow" advTm="3000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43.02.16 Туризм и гостеприимство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endParaRPr lang="ru-RU" dirty="0"/>
          </a:p>
          <a:p>
            <a:r>
              <a:rPr lang="ru-RU" dirty="0"/>
              <a:t>учебная практика (ознакомительная);</a:t>
            </a:r>
          </a:p>
          <a:p>
            <a:r>
              <a:rPr lang="ru-RU" dirty="0"/>
              <a:t>производственная практика;</a:t>
            </a:r>
          </a:p>
          <a:p>
            <a:r>
              <a:rPr lang="ru-RU" dirty="0"/>
              <a:t>преддипломная практика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endParaRPr lang="ru-RU" dirty="0"/>
          </a:p>
          <a:p>
            <a:r>
              <a:rPr lang="ru-RU" dirty="0"/>
              <a:t>демонстрационный экзамен по стандартам WSR</a:t>
            </a:r>
          </a:p>
          <a:p>
            <a:r>
              <a:rPr lang="ru-RU" dirty="0"/>
              <a:t>независимая оценка квалификации (НОК)</a:t>
            </a:r>
          </a:p>
          <a:p>
            <a:r>
              <a:rPr lang="ru-RU" dirty="0"/>
              <a:t>подготовка и защита выпускной квалификационной работы (дипломная работа)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929576"/>
      </p:ext>
    </p:extLst>
  </p:cSld>
  <p:clrMapOvr>
    <a:masterClrMapping/>
  </p:clrMapOvr>
  <p:transition spd="slow" advTm="3000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25762-36B4-4A3B-BC52-64810E4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E6ADD-6F43-4A8B-A4ED-CFA893C5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684" y="2160589"/>
            <a:ext cx="5332317" cy="388077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Форма обучения: </a:t>
            </a:r>
            <a:r>
              <a:rPr lang="ru-RU" dirty="0"/>
              <a:t>очная</a:t>
            </a:r>
          </a:p>
          <a:p>
            <a:r>
              <a:rPr lang="ru-RU" b="1" dirty="0"/>
              <a:t>Сроки обучения:</a:t>
            </a:r>
            <a:endParaRPr lang="ru-RU" dirty="0"/>
          </a:p>
          <a:p>
            <a:r>
              <a:rPr lang="ru-RU" dirty="0"/>
              <a:t>на базе 9 классов - 2 г. 10 мес.</a:t>
            </a:r>
          </a:p>
          <a:p>
            <a:r>
              <a:rPr lang="ru-RU" b="1" dirty="0"/>
              <a:t>Квалификация выпускника:</a:t>
            </a:r>
            <a:r>
              <a:rPr lang="ru-RU" dirty="0"/>
              <a:t> техник-эколог</a:t>
            </a:r>
          </a:p>
          <a:p>
            <a:r>
              <a:rPr lang="ru-RU" b="1" dirty="0"/>
              <a:t>Область профессиональной деятельности</a:t>
            </a:r>
            <a:r>
              <a:rPr lang="ru-RU" dirty="0"/>
              <a:t> </a:t>
            </a:r>
            <a:r>
              <a:rPr lang="ru-RU" b="1" dirty="0"/>
              <a:t>выпускников</a:t>
            </a:r>
            <a:r>
              <a:rPr lang="ru-RU" dirty="0"/>
              <a:t>: выполнение работ, связанных с технологическими аспектами охраны окружающей среды, рационального природопользования и обеспечения экологической безопасности, в экологических службах промышленных предприятий, в службах системы мониторинга окружающей среды, на очистных сооружениях и системах водоподготовки, в химико-аналитических лабораториях, в научно-исследовательских организациях.</a:t>
            </a:r>
          </a:p>
          <a:p>
            <a:endParaRPr lang="ru-RU" dirty="0"/>
          </a:p>
        </p:txBody>
      </p:sp>
      <p:pic>
        <p:nvPicPr>
          <p:cNvPr id="7170" name="Picture 2" descr="https://www.ects.ru/images/263/Image/e.jpg">
            <a:extLst>
              <a:ext uri="{FF2B5EF4-FFF2-40B4-BE49-F238E27FC236}">
                <a16:creationId xmlns:a16="http://schemas.microsoft.com/office/drawing/2014/main" id="{D259D6F0-5241-4BE9-8D27-2344CA62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9" y="2160589"/>
            <a:ext cx="2741121" cy="18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cts.ru/images/263/Image/ek.jpg">
            <a:extLst>
              <a:ext uri="{FF2B5EF4-FFF2-40B4-BE49-F238E27FC236}">
                <a16:creationId xmlns:a16="http://schemas.microsoft.com/office/drawing/2014/main" id="{71BA43C1-6672-4AA7-8459-C2689145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9" y="4286654"/>
            <a:ext cx="2923051" cy="16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35212"/>
      </p:ext>
    </p:extLst>
  </p:cSld>
  <p:clrMapOvr>
    <a:masterClrMapping/>
  </p:clrMapOvr>
  <p:transition spd="slow" advTm="3000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Объекты профессиональной деятельности выпускника:</a:t>
            </a:r>
            <a:br>
              <a:rPr lang="ru-RU" dirty="0"/>
            </a:br>
            <a:r>
              <a:rPr lang="ru-RU" dirty="0"/>
              <a:t>- природная и техногенная окружающая среда;</a:t>
            </a:r>
            <a:br>
              <a:rPr lang="ru-RU" dirty="0"/>
            </a:br>
            <a:r>
              <a:rPr lang="ru-RU" dirty="0"/>
              <a:t>- технологии и технологические процессы предупреждения и устранения загрязнений окружающей среды;</a:t>
            </a:r>
            <a:br>
              <a:rPr lang="ru-RU" dirty="0"/>
            </a:br>
            <a:r>
              <a:rPr lang="ru-RU" dirty="0"/>
              <a:t>- процесс управления и организации труда на уровне первичного коллектива и структур среднего звена;</a:t>
            </a:r>
            <a:br>
              <a:rPr lang="ru-RU" dirty="0"/>
            </a:br>
            <a:r>
              <a:rPr lang="ru-RU" dirty="0"/>
              <a:t>- средства труда, используемые для уменьшения выбросов в окружающую среду и для проведения мониторинга и анализа объектов окружающей среды;</a:t>
            </a:r>
            <a:br>
              <a:rPr lang="ru-RU" dirty="0"/>
            </a:br>
            <a:r>
              <a:rPr lang="ru-RU" dirty="0"/>
              <a:t>- очистные установки и сооружения на промышленных объектах;</a:t>
            </a:r>
            <a:br>
              <a:rPr lang="ru-RU" dirty="0"/>
            </a:br>
            <a:r>
              <a:rPr lang="ru-RU" dirty="0"/>
              <a:t>- системы водоподготовки для различных технологических процессов;</a:t>
            </a:r>
            <a:br>
              <a:rPr lang="ru-RU" dirty="0"/>
            </a:br>
            <a:r>
              <a:rPr lang="ru-RU" dirty="0"/>
              <a:t>- нормативно-организационная документация в области рационального природопользования, экологической безопасности и экологического мониторинга;</a:t>
            </a:r>
            <a:br>
              <a:rPr lang="ru-RU" dirty="0"/>
            </a:br>
            <a:r>
              <a:rPr lang="ru-RU" dirty="0"/>
              <a:t>- средства, методы и способы наблюдений и контроля за загрязнением окружающей среды и рациональным природопользованием.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376897180"/>
      </p:ext>
    </p:extLst>
  </p:cSld>
  <p:clrMapOvr>
    <a:masterClrMapping/>
  </p:clrMapOvr>
  <p:transition spd="slow" advTm="30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48F-0A8D-4947-9317-574E8739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08.02.01 Строительство и эксплуатация зданий и сооружений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55983-6CE7-445B-B7EF-16AAF0FA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  <a:endParaRPr lang="ru-RU" dirty="0"/>
          </a:p>
          <a:p>
            <a:r>
              <a:rPr lang="ru-RU" dirty="0"/>
              <a:t>Участие в проектировании зданий и сооружений.</a:t>
            </a:r>
          </a:p>
          <a:p>
            <a:r>
              <a:rPr lang="ru-RU" dirty="0"/>
              <a:t>Выполнение технологических процессов при строительстве, эксплуатации и реконструкции строительных объектов</a:t>
            </a:r>
          </a:p>
          <a:p>
            <a:r>
              <a:rPr lang="ru-RU" dirty="0"/>
              <a:t>Организация деятельности структурных подразделений при</a:t>
            </a:r>
            <a:r>
              <a:rPr lang="ru-RU" b="1" dirty="0"/>
              <a:t> </a:t>
            </a:r>
            <a:r>
              <a:rPr lang="ru-RU" dirty="0"/>
              <a:t>выполнении строительно-монтажных работ, эксплуатации, ремонте и реконструкции зданий и сооружений</a:t>
            </a:r>
          </a:p>
          <a:p>
            <a:r>
              <a:rPr lang="ru-RU" dirty="0"/>
              <a:t>Организация видов работ при эксплуатации и реконструкции строительных объектов.</a:t>
            </a:r>
          </a:p>
          <a:p>
            <a:r>
              <a:rPr lang="ru-RU" dirty="0"/>
              <a:t>Выполнение работ по одной или нескольким профессиям рабочих, должностям служащих (каменщик, маляр, облицовщик-плиточник, плотник, штукатур).</a:t>
            </a:r>
          </a:p>
        </p:txBody>
      </p:sp>
    </p:spTree>
    <p:extLst>
      <p:ext uri="{BB962C8B-B14F-4D97-AF65-F5344CB8AC3E}">
        <p14:creationId xmlns:p14="http://schemas.microsoft.com/office/powerpoint/2010/main" val="1506044263"/>
      </p:ext>
    </p:extLst>
  </p:cSld>
  <p:clrMapOvr>
    <a:masterClrMapping/>
  </p:clrMapOvr>
  <p:transition spd="slow" advTm="3000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Возможные виды профессиональной деятельности выпускника:</a:t>
            </a:r>
            <a:br>
              <a:rPr lang="ru-RU" dirty="0"/>
            </a:br>
            <a:r>
              <a:rPr lang="ru-RU" dirty="0"/>
              <a:t>- Экологический мониторинг окружающей среды.</a:t>
            </a:r>
            <a:br>
              <a:rPr lang="ru-RU" dirty="0"/>
            </a:br>
            <a:r>
              <a:rPr lang="ru-RU" dirty="0"/>
              <a:t>- Производственный экологический контроль.</a:t>
            </a:r>
            <a:br>
              <a:rPr lang="ru-RU" dirty="0"/>
            </a:br>
            <a:r>
              <a:rPr lang="ru-RU" dirty="0"/>
              <a:t>- Эксплуатация очистных установок, сооружений и управление отходами.</a:t>
            </a:r>
            <a:br>
              <a:rPr lang="ru-RU" dirty="0"/>
            </a:br>
            <a:r>
              <a:rPr lang="ru-RU" dirty="0"/>
              <a:t>- Выполнение работ по одной или нескольким профессиям рабочих, должностям служащих (техник-лаборант).</a:t>
            </a:r>
          </a:p>
        </p:txBody>
      </p:sp>
    </p:spTree>
    <p:extLst>
      <p:ext uri="{BB962C8B-B14F-4D97-AF65-F5344CB8AC3E}">
        <p14:creationId xmlns:p14="http://schemas.microsoft.com/office/powerpoint/2010/main" val="2506467893"/>
      </p:ext>
    </p:extLst>
  </p:cSld>
  <p:clrMapOvr>
    <a:masterClrMapping/>
  </p:clrMapOvr>
  <p:transition spd="slow" advTm="3000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Изучаемые профессиональные модули (междисциплинарные курсы):</a:t>
            </a:r>
            <a:br>
              <a:rPr lang="ru-RU" dirty="0"/>
            </a:br>
            <a:r>
              <a:rPr lang="ru-RU" dirty="0"/>
              <a:t>- Мониторинг загрязнения окружающей природной среды.</a:t>
            </a:r>
            <a:br>
              <a:rPr lang="ru-RU" dirty="0"/>
            </a:br>
            <a:r>
              <a:rPr lang="ru-RU" dirty="0"/>
              <a:t>- Природопользование и охрана окружающей среды.</a:t>
            </a:r>
            <a:br>
              <a:rPr lang="ru-RU" dirty="0"/>
            </a:br>
            <a:r>
              <a:rPr lang="ru-RU" dirty="0"/>
              <a:t>- Методы определения загрязняющих веществ в природной среде.</a:t>
            </a:r>
            <a:br>
              <a:rPr lang="ru-RU" dirty="0"/>
            </a:br>
            <a:r>
              <a:rPr lang="ru-RU" dirty="0"/>
              <a:t>- Промышленная экология и промышленная радиоэкология.</a:t>
            </a:r>
            <a:br>
              <a:rPr lang="ru-RU" dirty="0"/>
            </a:br>
            <a:r>
              <a:rPr lang="ru-RU" dirty="0"/>
              <a:t>- Управление твердыми промышленными и бытовыми отходами.</a:t>
            </a:r>
            <a:br>
              <a:rPr lang="ru-RU" dirty="0"/>
            </a:br>
            <a:r>
              <a:rPr lang="ru-RU" dirty="0"/>
              <a:t>- Очистные сооружения.</a:t>
            </a:r>
          </a:p>
        </p:txBody>
      </p:sp>
    </p:spTree>
    <p:extLst>
      <p:ext uri="{BB962C8B-B14F-4D97-AF65-F5344CB8AC3E}">
        <p14:creationId xmlns:p14="http://schemas.microsoft.com/office/powerpoint/2010/main" val="4167882286"/>
      </p:ext>
    </p:extLst>
  </p:cSld>
  <p:clrMapOvr>
    <a:masterClrMapping/>
  </p:clrMapOvr>
  <p:transition spd="slow" advTm="3000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Виды практики:</a:t>
            </a:r>
            <a:br>
              <a:rPr lang="ru-RU" dirty="0"/>
            </a:br>
            <a:r>
              <a:rPr lang="ru-RU" u="sng" dirty="0"/>
              <a:t>Учебная практика</a:t>
            </a:r>
            <a:br>
              <a:rPr lang="ru-RU" dirty="0"/>
            </a:br>
            <a:r>
              <a:rPr lang="ru-RU" dirty="0"/>
              <a:t>- Техника лабораторных работ.</a:t>
            </a:r>
            <a:br>
              <a:rPr lang="ru-RU" dirty="0"/>
            </a:br>
            <a:r>
              <a:rPr lang="ru-RU" dirty="0"/>
              <a:t>- Физико-химические методы анализа.</a:t>
            </a:r>
            <a:br>
              <a:rPr lang="ru-RU" dirty="0"/>
            </a:br>
            <a:r>
              <a:rPr lang="ru-RU" dirty="0"/>
              <a:t>- Экологическое обследование территории.</a:t>
            </a:r>
            <a:br>
              <a:rPr lang="ru-RU" dirty="0"/>
            </a:br>
            <a:r>
              <a:rPr lang="ru-RU" dirty="0"/>
              <a:t>- Геодезические работы.</a:t>
            </a:r>
            <a:br>
              <a:rPr lang="ru-RU" dirty="0"/>
            </a:br>
            <a:r>
              <a:rPr lang="ru-RU" dirty="0"/>
              <a:t>- Гидрологические и метеорологические наблюдения.</a:t>
            </a:r>
            <a:br>
              <a:rPr lang="ru-RU" dirty="0"/>
            </a:br>
            <a:r>
              <a:rPr lang="ru-RU" dirty="0"/>
              <a:t>- Полевое обследование почв.</a:t>
            </a:r>
            <a:br>
              <a:rPr lang="ru-RU" dirty="0"/>
            </a:br>
            <a:r>
              <a:rPr lang="ru-RU" u="sng" dirty="0"/>
              <a:t>Производственная практика:</a:t>
            </a:r>
            <a:br>
              <a:rPr lang="ru-RU" dirty="0"/>
            </a:br>
            <a:r>
              <a:rPr lang="ru-RU" dirty="0"/>
              <a:t>- По профилю специальности, квалификационная (стажировка).</a:t>
            </a:r>
          </a:p>
        </p:txBody>
      </p:sp>
    </p:spTree>
    <p:extLst>
      <p:ext uri="{BB962C8B-B14F-4D97-AF65-F5344CB8AC3E}">
        <p14:creationId xmlns:p14="http://schemas.microsoft.com/office/powerpoint/2010/main" val="972580162"/>
      </p:ext>
    </p:extLst>
  </p:cSld>
  <p:clrMapOvr>
    <a:masterClrMapping/>
  </p:clrMapOvr>
  <p:transition spd="slow" advTm="3000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Техник-эколог должен уметь:</a:t>
            </a:r>
            <a:br>
              <a:rPr lang="ru-RU" dirty="0"/>
            </a:br>
            <a:r>
              <a:rPr lang="ru-RU" dirty="0"/>
              <a:t>- организовывать и проводить мониторинг и контроль входных и выходных потоков для технологических процессов в организациях;</a:t>
            </a:r>
            <a:br>
              <a:rPr lang="ru-RU" dirty="0"/>
            </a:br>
            <a:r>
              <a:rPr lang="ru-RU" dirty="0"/>
              <a:t>- эксплуатировать приборы и оборудование экологического контроля и средств инженерной защиты окружающей среды;</a:t>
            </a:r>
            <a:br>
              <a:rPr lang="ru-RU" dirty="0"/>
            </a:br>
            <a:r>
              <a:rPr lang="ru-RU" dirty="0"/>
              <a:t>- участвовать в испытаниях природоохранного оборудования и введении его в эксплуатацию;</a:t>
            </a:r>
            <a:br>
              <a:rPr lang="ru-RU" dirty="0"/>
            </a:br>
            <a:r>
              <a:rPr lang="ru-RU" dirty="0"/>
              <a:t>- осуществлять в организациях контроль соблюдения установленных требований и действующих норм, правил и стандартов;</a:t>
            </a:r>
            <a:br>
              <a:rPr lang="ru-RU" dirty="0"/>
            </a:br>
            <a:r>
              <a:rPr lang="ru-RU" dirty="0"/>
              <a:t>- отбирать пробы воздуха, воды и почвы, подготавливать их к анализу и проводить качественный и количественный анализ отобранных проб;</a:t>
            </a:r>
            <a:br>
              <a:rPr lang="ru-RU" dirty="0"/>
            </a:br>
            <a:r>
              <a:rPr lang="ru-RU" dirty="0"/>
              <a:t>- эксплуатировать аналитические приборы и технические средства контроля качества природной среды;</a:t>
            </a:r>
            <a:br>
              <a:rPr lang="ru-RU" dirty="0"/>
            </a:br>
            <a:r>
              <a:rPr lang="ru-RU" dirty="0"/>
              <a:t>- заполнять формы предоставления информации о результатах наблюдений составлять экологическую карту территории с выдачей рекомендаций по очистке и реабилитации загрязненных территорий.</a:t>
            </a:r>
          </a:p>
        </p:txBody>
      </p:sp>
    </p:spTree>
    <p:extLst>
      <p:ext uri="{BB962C8B-B14F-4D97-AF65-F5344CB8AC3E}">
        <p14:creationId xmlns:p14="http://schemas.microsoft.com/office/powerpoint/2010/main" val="1387016377"/>
      </p:ext>
    </p:extLst>
  </p:cSld>
  <p:clrMapOvr>
    <a:masterClrMapping/>
  </p:clrMapOvr>
  <p:transition spd="slow" advTm="3000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69EC0-5C85-4F83-B060-4F39267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20.02.01 Экологическая безопасность природных комплексов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CAE87-BF4E-4096-89B8-D1222147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r>
              <a:rPr lang="ru-RU" dirty="0"/>
              <a:t> проводится в форме демонстрационного экзамена по компетенции "Охрана окружающей среды" и защиты дипломной работы.</a:t>
            </a:r>
          </a:p>
          <a:p>
            <a:pPr marL="0" indent="0">
              <a:buNone/>
            </a:pPr>
            <a:r>
              <a:rPr lang="ru-RU" b="1" dirty="0"/>
              <a:t>Где работать экологом?</a:t>
            </a:r>
            <a:br>
              <a:rPr lang="ru-RU" dirty="0"/>
            </a:br>
            <a:r>
              <a:rPr lang="ru-RU" dirty="0"/>
              <a:t>- на промышленных предприятиях химической, нефтегазовой, горнодобывающей, металлургической, машиностроительной, пищевой и других отраслей;</a:t>
            </a:r>
            <a:br>
              <a:rPr lang="ru-RU" dirty="0"/>
            </a:br>
            <a:r>
              <a:rPr lang="ru-RU" dirty="0"/>
              <a:t>- в научно-исследовательских институтах;</a:t>
            </a:r>
            <a:br>
              <a:rPr lang="ru-RU" dirty="0"/>
            </a:br>
            <a:r>
              <a:rPr lang="ru-RU" dirty="0"/>
              <a:t>- в экологических лабораториях транспортной отрасли, водоснабжении и водоотведении;</a:t>
            </a:r>
            <a:br>
              <a:rPr lang="ru-RU" dirty="0"/>
            </a:br>
            <a:r>
              <a:rPr lang="ru-RU" dirty="0"/>
              <a:t>- в проектных строительных организациях;</a:t>
            </a:r>
            <a:br>
              <a:rPr lang="ru-RU" dirty="0"/>
            </a:br>
            <a:r>
              <a:rPr lang="ru-RU" dirty="0"/>
              <a:t>- в службах мониторинга загрязнения окружающей природной среды;</a:t>
            </a:r>
            <a:br>
              <a:rPr lang="ru-RU" dirty="0"/>
            </a:br>
            <a:r>
              <a:rPr lang="ru-RU" dirty="0"/>
              <a:t>- в лабораториях по проведению экологической экспертизы;</a:t>
            </a:r>
            <a:br>
              <a:rPr lang="ru-RU" dirty="0"/>
            </a:br>
            <a:r>
              <a:rPr lang="ru-RU" dirty="0"/>
              <a:t>- в государственных природоохранных структурах.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407100"/>
      </p:ext>
    </p:extLst>
  </p:cSld>
  <p:clrMapOvr>
    <a:masterClrMapping/>
  </p:clrMapOvr>
  <p:transition spd="slow" advTm="3000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08A97-B417-4FC9-A581-40F66E75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8C6EE-BC28-4493-9B1C-707AC793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770" y="2160589"/>
            <a:ext cx="5048231" cy="388077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Формы обучения: </a:t>
            </a:r>
            <a:r>
              <a:rPr lang="ru-RU" dirty="0"/>
              <a:t>очная</a:t>
            </a:r>
          </a:p>
          <a:p>
            <a:r>
              <a:rPr lang="ru-RU" b="1" dirty="0"/>
              <a:t>Квалификация выпускника: </a:t>
            </a:r>
            <a:r>
              <a:rPr lang="ru-RU" dirty="0"/>
              <a:t>Дизайнер</a:t>
            </a:r>
          </a:p>
          <a:p>
            <a:r>
              <a:rPr lang="ru-RU" b="1" dirty="0"/>
              <a:t>Сроки обучения:</a:t>
            </a:r>
          </a:p>
          <a:p>
            <a:r>
              <a:rPr lang="ru-RU" dirty="0"/>
              <a:t>на базе 9 классов - 3 г. 10 мес.  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Область профессиональной деятельности выпускников: </a:t>
            </a:r>
            <a:r>
              <a:rPr lang="ru-RU" dirty="0"/>
              <a:t>организация и проведение работ по проектированию художественно-технической, предметно-пространственной, производственной и социально-культурной среды, максимально приспособленной к нуждам различных категорий потребителей;</a:t>
            </a:r>
          </a:p>
        </p:txBody>
      </p:sp>
      <p:pic>
        <p:nvPicPr>
          <p:cNvPr id="8196" name="Picture 4" descr="https://www.ects.ru/images/471/Image/111140_or.jpg">
            <a:extLst>
              <a:ext uri="{FF2B5EF4-FFF2-40B4-BE49-F238E27FC236}">
                <a16:creationId xmlns:a16="http://schemas.microsoft.com/office/drawing/2014/main" id="{C7D94633-29E0-4E2B-BE30-7F35FAAA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6" y="2678878"/>
            <a:ext cx="3473544" cy="23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97494"/>
      </p:ext>
    </p:extLst>
  </p:cSld>
  <p:clrMapOvr>
    <a:masterClrMapping/>
  </p:clrMapOvr>
  <p:transition spd="slow" advTm="3000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  <a:endParaRPr lang="ru-RU" dirty="0"/>
          </a:p>
          <a:p>
            <a:r>
              <a:rPr lang="ru-RU" dirty="0"/>
              <a:t>промышленная продукция;</a:t>
            </a:r>
          </a:p>
          <a:p>
            <a:r>
              <a:rPr lang="ru-RU" dirty="0"/>
              <a:t>предметно-пространственные комплексы: внутренние пространства зданий и сооружений, открытые городские пространства и парковые ансамбли, предметные, ландшафтные и декоративные формы и комплексы их оборудование и оснащение.</a:t>
            </a:r>
          </a:p>
        </p:txBody>
      </p:sp>
    </p:spTree>
    <p:extLst>
      <p:ext uri="{BB962C8B-B14F-4D97-AF65-F5344CB8AC3E}">
        <p14:creationId xmlns:p14="http://schemas.microsoft.com/office/powerpoint/2010/main" val="1221286473"/>
      </p:ext>
    </p:extLst>
  </p:cSld>
  <p:clrMapOvr>
    <a:masterClrMapping/>
  </p:clrMapOvr>
  <p:transition spd="slow" advTm="3000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профессиональной деятельности выпускника:</a:t>
            </a:r>
          </a:p>
          <a:p>
            <a:r>
              <a:rPr lang="ru-RU" dirty="0"/>
              <a:t>Разработка художественно-конструкторских (дизайнерских) проектов промышленной продукции, предметно-пространственных комплексов.</a:t>
            </a:r>
          </a:p>
          <a:p>
            <a:r>
              <a:rPr lang="ru-RU" dirty="0"/>
              <a:t>Техническое исполнение художественно-конструкторских (дизайнерских) проектов в материале.</a:t>
            </a:r>
          </a:p>
          <a:p>
            <a:r>
              <a:rPr lang="ru-RU" dirty="0"/>
              <a:t>Контроль за изготовлением изделий в производстве в части соответствия их авторскому образцу.</a:t>
            </a:r>
          </a:p>
          <a:p>
            <a:r>
              <a:rPr lang="ru-RU" dirty="0"/>
              <a:t>Организация работы коллектива исполнителей.</a:t>
            </a:r>
          </a:p>
          <a:p>
            <a:r>
              <a:rPr lang="ru-RU" dirty="0"/>
              <a:t>Выполнение работ по одной или нескольким профессиям рабочих, должностям служащих (приложение 1 к ФГОС).</a:t>
            </a:r>
          </a:p>
        </p:txBody>
      </p:sp>
    </p:spTree>
    <p:extLst>
      <p:ext uri="{BB962C8B-B14F-4D97-AF65-F5344CB8AC3E}">
        <p14:creationId xmlns:p14="http://schemas.microsoft.com/office/powerpoint/2010/main" val="543990144"/>
      </p:ext>
    </p:extLst>
  </p:cSld>
  <p:clrMapOvr>
    <a:masterClrMapping/>
  </p:clrMapOvr>
  <p:transition spd="slow" advTm="3000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общепрофессиональные дисциплины:</a:t>
            </a:r>
          </a:p>
          <a:p>
            <a:r>
              <a:rPr lang="ru-RU" dirty="0"/>
              <a:t>Материаловедение</a:t>
            </a:r>
          </a:p>
          <a:p>
            <a:r>
              <a:rPr lang="ru-RU" dirty="0"/>
              <a:t>Экономика организации</a:t>
            </a:r>
          </a:p>
          <a:p>
            <a:r>
              <a:rPr lang="ru-RU" dirty="0"/>
              <a:t>Рисунок с основами перспективы</a:t>
            </a:r>
          </a:p>
          <a:p>
            <a:r>
              <a:rPr lang="ru-RU" dirty="0"/>
              <a:t>Живопись с основами </a:t>
            </a:r>
            <a:r>
              <a:rPr lang="ru-RU" dirty="0" err="1"/>
              <a:t>цветоведения</a:t>
            </a:r>
            <a:endParaRPr lang="ru-RU" dirty="0"/>
          </a:p>
          <a:p>
            <a:r>
              <a:rPr lang="ru-RU" dirty="0"/>
              <a:t>История дизайна</a:t>
            </a:r>
          </a:p>
          <a:p>
            <a:r>
              <a:rPr lang="ru-RU" dirty="0"/>
              <a:t>История изобразительного искусства</a:t>
            </a:r>
          </a:p>
          <a:p>
            <a:r>
              <a:rPr lang="ru-RU" dirty="0"/>
              <a:t>Безопасность жизнедеятельности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905270632"/>
      </p:ext>
    </p:extLst>
  </p:cSld>
  <p:clrMapOvr>
    <a:masterClrMapping/>
  </p:clrMapOvr>
  <p:transition spd="slow" advTm="3000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</a:p>
          <a:p>
            <a:r>
              <a:rPr lang="ru-RU" dirty="0"/>
              <a:t>- Разработка художественно-конструкторских (дизайнерских) проектов промышленной продукции, предметно-пространственных комплексов</a:t>
            </a:r>
          </a:p>
          <a:p>
            <a:r>
              <a:rPr lang="ru-RU" dirty="0"/>
              <a:t>Дизайн-проектирование (композиция, макетирование, современные концепции в искусстве)</a:t>
            </a:r>
          </a:p>
          <a:p>
            <a:r>
              <a:rPr lang="ru-RU" dirty="0"/>
              <a:t>Основы проектной и компьютерной графики</a:t>
            </a:r>
          </a:p>
          <a:p>
            <a:r>
              <a:rPr lang="ru-RU" dirty="0"/>
              <a:t>Методы расчета основных технико-экономических показателей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77018012"/>
      </p:ext>
    </p:extLst>
  </p:cSld>
  <p:clrMapOvr>
    <a:masterClrMapping/>
  </p:clrMapOvr>
  <p:transition spd="slow" advTm="3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CC47C-8F7E-4309-B7D4-6762C804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08.02.01 Строительство и эксплуатация зданий и сооружений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E9D09-014D-40E6-9370-47804201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5147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200" b="1" dirty="0"/>
              <a:t>Изучаемые общепрофессиональные дисциплины:</a:t>
            </a:r>
            <a:r>
              <a:rPr lang="ru-RU" sz="2200" dirty="0"/>
              <a:t> </a:t>
            </a:r>
          </a:p>
          <a:p>
            <a:r>
              <a:rPr lang="ru-RU" sz="2000" dirty="0"/>
              <a:t>Инженерная графика</a:t>
            </a:r>
          </a:p>
          <a:p>
            <a:r>
              <a:rPr lang="ru-RU" sz="2000" dirty="0"/>
              <a:t>Техническая механика</a:t>
            </a:r>
          </a:p>
          <a:p>
            <a:r>
              <a:rPr lang="ru-RU" sz="2000" dirty="0"/>
              <a:t>Основы электротехники</a:t>
            </a:r>
          </a:p>
          <a:p>
            <a:r>
              <a:rPr lang="ru-RU" sz="2000" dirty="0"/>
              <a:t>Основы геодезии</a:t>
            </a:r>
          </a:p>
          <a:p>
            <a:r>
              <a:rPr lang="ru-RU" sz="2000" dirty="0"/>
              <a:t>Информационные технологии в профессиональной деятельности</a:t>
            </a:r>
          </a:p>
          <a:p>
            <a:r>
              <a:rPr lang="ru-RU" sz="2000" dirty="0"/>
              <a:t>Экономика организации</a:t>
            </a:r>
          </a:p>
          <a:p>
            <a:r>
              <a:rPr lang="ru-RU" sz="2000" dirty="0"/>
              <a:t>Правовое обеспечение профессиональной деятельности</a:t>
            </a:r>
          </a:p>
          <a:p>
            <a:r>
              <a:rPr lang="ru-RU" sz="2000" dirty="0"/>
              <a:t>Строительные материалы и изделия</a:t>
            </a:r>
          </a:p>
          <a:p>
            <a:r>
              <a:rPr lang="ru-RU" sz="2000" dirty="0"/>
              <a:t>Строительные машины и средства малой механизации</a:t>
            </a:r>
          </a:p>
          <a:p>
            <a:r>
              <a:rPr lang="ru-RU" sz="2000" dirty="0"/>
              <a:t>Инженерная геология</a:t>
            </a:r>
          </a:p>
          <a:p>
            <a:r>
              <a:rPr lang="ru-RU" sz="2000" dirty="0"/>
              <a:t>Охрана труда и техника безопасности при производстве строительно-монтажных работ</a:t>
            </a:r>
          </a:p>
          <a:p>
            <a:r>
              <a:rPr lang="ru-RU" sz="2000" dirty="0"/>
              <a:t>Введение в специальность</a:t>
            </a:r>
          </a:p>
          <a:p>
            <a:r>
              <a:rPr lang="ru-RU" sz="2000" dirty="0"/>
              <a:t>История архитектуры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581477"/>
      </p:ext>
    </p:extLst>
  </p:cSld>
  <p:clrMapOvr>
    <a:masterClrMapping/>
  </p:clrMapOvr>
  <p:transition spd="slow" advTm="3000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- Техническое исполнение художественно-конструкторских (дизайнерских) проектов в материале</a:t>
            </a:r>
            <a:endParaRPr lang="ru-RU" dirty="0"/>
          </a:p>
          <a:p>
            <a:r>
              <a:rPr lang="ru-RU" dirty="0"/>
              <a:t>Выполнение художественно-конструкторских проектов в материале</a:t>
            </a:r>
          </a:p>
          <a:p>
            <a:r>
              <a:rPr lang="ru-RU" dirty="0"/>
              <a:t>Основы конструкторско-технологического обеспечения дизайна</a:t>
            </a:r>
          </a:p>
          <a:p>
            <a:pPr marL="0" indent="0">
              <a:buNone/>
            </a:pPr>
            <a:r>
              <a:rPr lang="ru-RU" b="1" dirty="0"/>
              <a:t>- Контроль за изготовлением изделий в производстве в части соответствия их авторскому образцу</a:t>
            </a:r>
            <a:endParaRPr lang="ru-RU" dirty="0"/>
          </a:p>
          <a:p>
            <a:r>
              <a:rPr lang="ru-RU" dirty="0"/>
              <a:t>Основы стандартизации сертификации и метрологии</a:t>
            </a:r>
          </a:p>
          <a:p>
            <a:r>
              <a:rPr lang="ru-RU" dirty="0"/>
              <a:t>Основы управления качеством.</a:t>
            </a:r>
          </a:p>
          <a:p>
            <a:pPr marL="0" indent="0">
              <a:buNone/>
            </a:pPr>
            <a:r>
              <a:rPr lang="ru-RU" b="1" dirty="0"/>
              <a:t>- Организация работы коллектива исполнителей</a:t>
            </a:r>
            <a:endParaRPr lang="ru-RU" dirty="0"/>
          </a:p>
          <a:p>
            <a:r>
              <a:rPr lang="ru-RU" dirty="0"/>
              <a:t>Основы менеджмента, управление персоналом</a:t>
            </a:r>
          </a:p>
        </p:txBody>
      </p:sp>
    </p:spTree>
    <p:extLst>
      <p:ext uri="{BB962C8B-B14F-4D97-AF65-F5344CB8AC3E}">
        <p14:creationId xmlns:p14="http://schemas.microsoft.com/office/powerpoint/2010/main" val="221959170"/>
      </p:ext>
    </p:extLst>
  </p:cSld>
  <p:clrMapOvr>
    <a:masterClrMapping/>
  </p:clrMapOvr>
  <p:transition spd="slow" advTm="3000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54.02.01  Дизайн (по отраслям)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endParaRPr lang="ru-RU" dirty="0"/>
          </a:p>
          <a:p>
            <a:r>
              <a:rPr lang="ru-RU" dirty="0"/>
              <a:t>Учебная практика</a:t>
            </a:r>
          </a:p>
          <a:p>
            <a:r>
              <a:rPr lang="ru-RU" dirty="0"/>
              <a:t>Производственная практика (по профилю специальности)</a:t>
            </a:r>
          </a:p>
          <a:p>
            <a:r>
              <a:rPr lang="ru-RU" dirty="0"/>
              <a:t>Производственная практика (преддипломная)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 </a:t>
            </a:r>
            <a:r>
              <a:rPr lang="ru-RU" dirty="0"/>
              <a:t>подготовка и защита выпускной квалификационной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539175276"/>
      </p:ext>
    </p:extLst>
  </p:cSld>
  <p:clrMapOvr>
    <a:masterClrMapping/>
  </p:clrMapOvr>
  <p:transition spd="slow" advTm="3000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FC32C-1D1E-4519-AB61-F1141EF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09.02.07 Информационные системы и программирование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D6A48-DDB4-433F-90B0-C121C28D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712" y="2160589"/>
            <a:ext cx="4826289" cy="388077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Формы обучения: </a:t>
            </a:r>
            <a:r>
              <a:rPr lang="ru-RU" dirty="0"/>
              <a:t>очная</a:t>
            </a:r>
          </a:p>
          <a:p>
            <a:r>
              <a:rPr lang="ru-RU" b="1" dirty="0"/>
              <a:t>Сроки обучения: </a:t>
            </a:r>
            <a:r>
              <a:rPr lang="ru-RU" dirty="0"/>
              <a:t>на базе 9 классов - 3 г. 10 мес.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Квалификация выпускника: </a:t>
            </a:r>
            <a:r>
              <a:rPr lang="ru-RU" dirty="0"/>
              <a:t>разработчик веб и мультимедийных приложений</a:t>
            </a:r>
          </a:p>
          <a:p>
            <a:r>
              <a:rPr lang="ru-RU" dirty="0"/>
              <a:t>Разработчики </a:t>
            </a:r>
            <a:r>
              <a:rPr lang="ru-RU" dirty="0" err="1"/>
              <a:t>Web</a:t>
            </a:r>
            <a:r>
              <a:rPr lang="ru-RU" dirty="0"/>
              <a:t> и мультимедийных приложений сочетают в своей работе дизайнерские и технические знания для проведения исследований, анализа, оценки, проектирования, программирования и изменения веб-сайтов и приложений, объединяющих текстовые, графические, мультипликационные, изобразительные, звуковые и видеоматериалы, а также другие интерактивные средства.</a:t>
            </a:r>
          </a:p>
        </p:txBody>
      </p:sp>
      <p:pic>
        <p:nvPicPr>
          <p:cNvPr id="15362" name="Picture 2" descr="https://www.ects.ru/images/1158/Image/pr_na_sajt.jpg">
            <a:extLst>
              <a:ext uri="{FF2B5EF4-FFF2-40B4-BE49-F238E27FC236}">
                <a16:creationId xmlns:a16="http://schemas.microsoft.com/office/drawing/2014/main" id="{00BB18CF-DF27-4BE7-8D56-AE2A8CAA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4" y="2557462"/>
            <a:ext cx="3561684" cy="23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70349"/>
      </p:ext>
    </p:extLst>
  </p:cSld>
  <p:clrMapOvr>
    <a:masterClrMapping/>
  </p:clrMapOvr>
  <p:transition spd="slow" advTm="3000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7A56-621C-4CD4-BB29-0D02416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09.02.07 Информационные системы и программирование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51993-7889-44F7-9658-6263FF4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</a:t>
            </a:r>
          </a:p>
          <a:p>
            <a:r>
              <a:rPr lang="ru-RU" dirty="0"/>
              <a:t>Проектирование и разработка информационных систем.</a:t>
            </a:r>
          </a:p>
          <a:p>
            <a:r>
              <a:rPr lang="ru-RU" dirty="0"/>
              <a:t>Проектирование, разработка и оптимизация веб-приложений</a:t>
            </a:r>
          </a:p>
          <a:p>
            <a:r>
              <a:rPr lang="ru-RU" dirty="0"/>
              <a:t>Разработка дизайна веб-приложений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241629880"/>
      </p:ext>
    </p:extLst>
  </p:cSld>
  <p:clrMapOvr>
    <a:masterClrMapping/>
  </p:clrMapOvr>
  <p:transition spd="slow" advTm="30000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7A56-621C-4CD4-BB29-0D02416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09.02.07 Информационные системы и программирование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51993-7889-44F7-9658-6263FF4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Возможные виды профессиональной деятельности выпускника:</a:t>
            </a:r>
          </a:p>
          <a:p>
            <a:r>
              <a:rPr lang="ru-RU" dirty="0"/>
              <a:t>анализ, проектирование и разработка сайтов для сети Интернет посредством сочетания различных художественных и творческих средств с программным обеспечением, языками сценариев и интерфейсом с операционными средами;</a:t>
            </a:r>
          </a:p>
          <a:p>
            <a:r>
              <a:rPr lang="ru-RU" dirty="0"/>
              <a:t>проектирование и разработка цифровых мультипликаций, изображений, презентаций, игр, звуковых и видеоклипов и Интернет-приложений с использованием мультимедийного программного обеспечения, средств и утилит, интерактивной графики и языков программирования;</a:t>
            </a:r>
          </a:p>
          <a:p>
            <a:r>
              <a:rPr lang="ru-RU" dirty="0"/>
              <a:t>поддержка связи с сетевыми специалистами по таким связанным с Интернет вопросами, как безопасность и размещение веб-сайтов с целью контроля и обеспечения безопасности в сети Интернет и безопасности веб-сервера, распределение места, доступ пользователей, непрерывное функционирование, резервирование веб-сайта и восстановление после аварий;</a:t>
            </a:r>
          </a:p>
          <a:p>
            <a:r>
              <a:rPr lang="ru-RU" dirty="0"/>
              <a:t>проектирование, разработка и интеграция машинного кода с другими специализированными входными данными, включая файлы изображений, звуковые файлы и языки сценариев, с целью разработки, сопровождения и поддержки веб-сайтов;</a:t>
            </a:r>
          </a:p>
          <a:p>
            <a:r>
              <a:rPr lang="ru-RU" dirty="0"/>
              <a:t>оказание содействия при анализе, определении и разработке Интернет-стратегий, методологий и планов развития на основе </a:t>
            </a:r>
            <a:r>
              <a:rPr lang="ru-RU" dirty="0" err="1"/>
              <a:t>Web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13990"/>
      </p:ext>
    </p:extLst>
  </p:cSld>
  <p:clrMapOvr>
    <a:masterClrMapping/>
  </p:clrMapOvr>
  <p:transition spd="slow" advTm="3000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7A56-621C-4CD4-BB29-0D02416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09.02.07 Информационные системы и программирование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51993-7889-44F7-9658-6263FF4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Изучаемые дисциплины:</a:t>
            </a:r>
          </a:p>
          <a:p>
            <a:r>
              <a:rPr lang="ru-RU" dirty="0"/>
              <a:t>Разработка модулей программного обеспечения для компьютерных систем</a:t>
            </a:r>
          </a:p>
          <a:p>
            <a:r>
              <a:rPr lang="ru-RU" dirty="0"/>
              <a:t>Осуществление интеграции программных модулей</a:t>
            </a:r>
          </a:p>
          <a:p>
            <a:r>
              <a:rPr lang="ru-RU" dirty="0"/>
              <a:t>Сопровождение и обслуживание программного обеспечения компьютерных систем</a:t>
            </a:r>
          </a:p>
          <a:p>
            <a:r>
              <a:rPr lang="ru-RU" dirty="0"/>
              <a:t>Разработка, администрирование и защита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4848609"/>
      </p:ext>
    </p:extLst>
  </p:cSld>
  <p:clrMapOvr>
    <a:masterClrMapping/>
  </p:clrMapOvr>
  <p:transition spd="slow" advTm="30000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7A56-621C-4CD4-BB29-0D02416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09.02.07 Информационные системы и программирование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51993-7889-44F7-9658-6263FF4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Производственные практики: </a:t>
            </a:r>
          </a:p>
          <a:p>
            <a:r>
              <a:rPr lang="ru-RU" dirty="0"/>
              <a:t>для получения первичных профессиональных навыков: знакомство со структурой и задачами объекта предприятия; изучение технологии обработки информации; использование возможностей, представленных пользователю ОС WINDOWS, LINUX; использование информационных ресурсов локальных и глобальных компьютерных сетей.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Рабочая профессия: </a:t>
            </a:r>
            <a:r>
              <a:rPr lang="ru-RU" dirty="0"/>
              <a:t>программист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Итоговая государственная аттестация: </a:t>
            </a:r>
            <a:r>
              <a:rPr lang="ru-RU" dirty="0"/>
              <a:t>защита дипломного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212900005"/>
      </p:ext>
    </p:extLst>
  </p:cSld>
  <p:clrMapOvr>
    <a:masterClrMapping/>
  </p:clrMapOvr>
  <p:transition spd="slow" advTm="30000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7A56-621C-4CD4-BB29-0D02416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18.02.12 Технология аналитического контроля химических соединений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51993-7889-44F7-9658-6263FF46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2160589"/>
            <a:ext cx="4906188" cy="388077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Формы обучения: </a:t>
            </a:r>
            <a:r>
              <a:rPr lang="ru-RU" dirty="0"/>
              <a:t>очная</a:t>
            </a:r>
          </a:p>
          <a:p>
            <a:r>
              <a:rPr lang="ru-RU" b="1" dirty="0"/>
              <a:t>Сроки обучения:  </a:t>
            </a:r>
            <a:r>
              <a:rPr lang="ru-RU" dirty="0"/>
              <a:t>на базе 9 классов - 3 г. 10 мес.</a:t>
            </a:r>
          </a:p>
          <a:p>
            <a:r>
              <a:rPr lang="ru-RU" b="1" dirty="0"/>
              <a:t>Квалификация выпускника: </a:t>
            </a:r>
            <a:r>
              <a:rPr lang="ru-RU" dirty="0"/>
              <a:t>техник</a:t>
            </a:r>
          </a:p>
          <a:p>
            <a:r>
              <a:rPr lang="ru-RU" dirty="0"/>
              <a:t>Обучение за счет средств бюджета.</a:t>
            </a:r>
          </a:p>
          <a:p>
            <a:r>
              <a:rPr lang="ru-RU" b="1" dirty="0"/>
              <a:t>Лаборант химического анализа </a:t>
            </a:r>
            <a:r>
              <a:rPr lang="ru-RU" dirty="0"/>
              <a:t>– сотрудник, занимающийся химическим и физико-химическим анализом различных веществ: руд, нефти и нефтепродуктов, сталей различных марок, сплавов металлов, кислот, солей и др.</a:t>
            </a:r>
          </a:p>
          <a:p>
            <a:r>
              <a:rPr lang="ru-RU" b="1" dirty="0"/>
              <a:t>Основная деятельность лаборанта - </a:t>
            </a:r>
            <a:r>
              <a:rPr lang="ru-RU" dirty="0"/>
              <a:t>связана с получением информации о химическом составе или химических свойствах тех или иных образцов жидкостей, газов, паров и твердых веществ в целях контроля качества производимой продукции, охраны окружающей среды и пр.</a:t>
            </a:r>
          </a:p>
        </p:txBody>
      </p:sp>
      <p:pic>
        <p:nvPicPr>
          <p:cNvPr id="20482" name="Picture 2" descr="https://www.ects.ru/images/1159/Gallery/xim.jpg">
            <a:extLst>
              <a:ext uri="{FF2B5EF4-FFF2-40B4-BE49-F238E27FC236}">
                <a16:creationId xmlns:a16="http://schemas.microsoft.com/office/drawing/2014/main" id="{05C02670-6C85-4672-86E5-1BFE73F3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" y="2160588"/>
            <a:ext cx="258718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827513"/>
      </p:ext>
    </p:extLst>
  </p:cSld>
  <p:clrMapOvr>
    <a:masterClrMapping/>
  </p:clrMapOvr>
  <p:transition spd="slow" advTm="30000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6017-959E-48A7-BC47-20460F7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18.02.12 Технология аналитического контроля химических соединений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3AB94-2CCF-46F0-A000-F6E5D9C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Возможные виды профессиональной деятельности выпускника:</a:t>
            </a:r>
          </a:p>
          <a:p>
            <a:r>
              <a:rPr lang="ru-RU" dirty="0"/>
              <a:t>Определение оптимальных средств и методов анализа природных и промышленных материалов</a:t>
            </a:r>
          </a:p>
          <a:p>
            <a:r>
              <a:rPr lang="ru-RU" dirty="0"/>
              <a:t>Проведение качественных и количественных анализов природных и промышленных материалов с применением химических и физико-химических методов анализ</a:t>
            </a:r>
          </a:p>
          <a:p>
            <a:r>
              <a:rPr lang="ru-RU" dirty="0"/>
              <a:t>Организация лабораторно-производственной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580619969"/>
      </p:ext>
    </p:extLst>
  </p:cSld>
  <p:clrMapOvr>
    <a:masterClrMapping/>
  </p:clrMapOvr>
  <p:transition spd="slow" advTm="30000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6017-959E-48A7-BC47-20460F7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18.02.12 Технология аналитического контроля химических соединений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3AB94-2CCF-46F0-A000-F6E5D9C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Изучаемые дисциплины и междисциплинарные курсы:</a:t>
            </a:r>
          </a:p>
          <a:p>
            <a:r>
              <a:rPr lang="ru-RU" dirty="0"/>
              <a:t>Органическая химия</a:t>
            </a:r>
          </a:p>
          <a:p>
            <a:r>
              <a:rPr lang="ru-RU" dirty="0"/>
              <a:t>Аналитическая химия</a:t>
            </a:r>
          </a:p>
          <a:p>
            <a:r>
              <a:rPr lang="ru-RU" dirty="0"/>
              <a:t>Физическая и коллоидная химия</a:t>
            </a:r>
          </a:p>
          <a:p>
            <a:r>
              <a:rPr lang="ru-RU" dirty="0"/>
              <a:t>Метрология, стандартизация и сертификация</a:t>
            </a:r>
          </a:p>
          <a:p>
            <a:r>
              <a:rPr lang="ru-RU" dirty="0"/>
              <a:t>Основы аналитической химии и физико-химических методов анализа</a:t>
            </a:r>
          </a:p>
          <a:p>
            <a:r>
              <a:rPr lang="ru-RU" dirty="0"/>
              <a:t>Основы качественного и количественного анализа природных и промышленных материалов</a:t>
            </a:r>
          </a:p>
          <a:p>
            <a:r>
              <a:rPr lang="ru-RU" dirty="0"/>
              <a:t>Организация лабораторно-производственной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265367270"/>
      </p:ext>
    </p:extLst>
  </p:cSld>
  <p:clrMapOvr>
    <a:masterClrMapping/>
  </p:clrMapOvr>
  <p:transition spd="slow" advTm="30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94F68-2112-49A3-8C66-416706F0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08.02.01 Строительство и эксплуатация зданий и сооружений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73181-05A6-47A4-8A84-2889CA0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1865"/>
            <a:ext cx="8596668" cy="4634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 (междисциплинарные курсы):</a:t>
            </a:r>
            <a:endParaRPr lang="ru-RU" dirty="0"/>
          </a:p>
          <a:p>
            <a:r>
              <a:rPr lang="ru-RU" dirty="0"/>
              <a:t>Участие в проектировании зданий и сооружений:</a:t>
            </a:r>
          </a:p>
          <a:p>
            <a:r>
              <a:rPr lang="ru-RU" dirty="0"/>
              <a:t>Проектирование зданий и сооружений</a:t>
            </a:r>
          </a:p>
          <a:p>
            <a:r>
              <a:rPr lang="ru-RU" dirty="0"/>
              <a:t>Проект производства работ</a:t>
            </a:r>
          </a:p>
          <a:p>
            <a:r>
              <a:rPr lang="ru-RU" dirty="0"/>
              <a:t>Выполнение технологических процессов при строительстве, эксплуатации и реконструкции строительных объектов:</a:t>
            </a:r>
          </a:p>
          <a:p>
            <a:r>
              <a:rPr lang="ru-RU" dirty="0"/>
              <a:t> Организация технологических процессов при строительстве, эксплуатации и реконструкции строительных объектов</a:t>
            </a:r>
          </a:p>
          <a:p>
            <a:r>
              <a:rPr lang="ru-RU" dirty="0"/>
              <a:t>Учет и контроль технологических процессов</a:t>
            </a:r>
          </a:p>
          <a:p>
            <a:r>
              <a:rPr lang="ru-RU" dirty="0"/>
              <a:t>Организация деятельности структурных подразделений при выполнении строительно-монтажных работ, эксплуатации и реконструкции зданий и сооружений:</a:t>
            </a:r>
          </a:p>
          <a:p>
            <a:r>
              <a:rPr lang="ru-RU" dirty="0"/>
              <a:t>Управление деятельностью структурных подразделений при выполнении строительно-монтажных работ, эксплуатации и реконструкции зданий и сооружений</a:t>
            </a:r>
          </a:p>
          <a:p>
            <a:r>
              <a:rPr lang="ru-RU" dirty="0"/>
              <a:t>Организация видов работ при эксплуатации и реконструкции строительных объектов:</a:t>
            </a:r>
          </a:p>
          <a:p>
            <a:r>
              <a:rPr lang="ru-RU" dirty="0"/>
              <a:t>Эксплуатация зданий</a:t>
            </a:r>
          </a:p>
          <a:p>
            <a:r>
              <a:rPr lang="ru-RU" dirty="0"/>
              <a:t>Реконструкция зданий</a:t>
            </a:r>
          </a:p>
        </p:txBody>
      </p:sp>
    </p:spTree>
    <p:extLst>
      <p:ext uri="{BB962C8B-B14F-4D97-AF65-F5344CB8AC3E}">
        <p14:creationId xmlns:p14="http://schemas.microsoft.com/office/powerpoint/2010/main" val="3103973705"/>
      </p:ext>
    </p:extLst>
  </p:cSld>
  <p:clrMapOvr>
    <a:masterClrMapping/>
  </p:clrMapOvr>
  <p:transition spd="slow" advTm="30000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6017-959E-48A7-BC47-20460F7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18.02.12 Технология аналитического контроля химических соединений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3AB94-2CCF-46F0-A000-F6E5D9C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Изучаемые профессиональные модули:</a:t>
            </a:r>
          </a:p>
          <a:p>
            <a:r>
              <a:rPr lang="ru-RU" dirty="0"/>
              <a:t>Определение оптимальных средств и методов анализа природных и промышленных материалов</a:t>
            </a:r>
          </a:p>
          <a:p>
            <a:r>
              <a:rPr lang="ru-RU" dirty="0"/>
              <a:t>Проведение качественных и количественных анализов природных и промышленных материалов с применением химических и физико-химических методов анализа</a:t>
            </a:r>
          </a:p>
          <a:p>
            <a:r>
              <a:rPr lang="ru-RU" b="1" dirty="0"/>
              <a:t>Производственные практики: </a:t>
            </a:r>
            <a:r>
              <a:rPr lang="ru-RU" dirty="0"/>
              <a:t>по химическому и физико-химическому анализу.</a:t>
            </a:r>
          </a:p>
          <a:p>
            <a:r>
              <a:rPr lang="ru-RU" b="1" dirty="0"/>
              <a:t>Рабочая профессия:  </a:t>
            </a:r>
            <a:r>
              <a:rPr lang="ru-RU" dirty="0"/>
              <a:t>лаборант химического анализа.</a:t>
            </a:r>
          </a:p>
          <a:p>
            <a:r>
              <a:rPr lang="ru-RU" b="1" dirty="0"/>
              <a:t>Итоговая государственная аттестация: </a:t>
            </a:r>
            <a:r>
              <a:rPr lang="ru-RU" dirty="0"/>
              <a:t>государственные экзамены. </a:t>
            </a:r>
          </a:p>
        </p:txBody>
      </p:sp>
    </p:spTree>
    <p:extLst>
      <p:ext uri="{BB962C8B-B14F-4D97-AF65-F5344CB8AC3E}">
        <p14:creationId xmlns:p14="http://schemas.microsoft.com/office/powerpoint/2010/main" val="2257234972"/>
      </p:ext>
    </p:extLst>
  </p:cSld>
  <p:clrMapOvr>
    <a:masterClrMapping/>
  </p:clrMapOvr>
  <p:transition spd="slow" advTm="30000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6017-959E-48A7-BC47-20460F7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18.02.12 Технология аналитического контроля химических соединений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3AB94-2CCF-46F0-A000-F6E5D9C9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Кем работать: </a:t>
            </a:r>
            <a:r>
              <a:rPr lang="ru-RU" dirty="0"/>
              <a:t>контроль производства лекарств, контроль качества и безопасности пищевых продуктов, анализ воды, воздуха и почв, быстрое обнаружение ядов и наркотиков, анализ промышленных и геологических объектов, проведение криминалистической экспертизы — вот далеко не полный перечень химико-аналитических объектов, с которыми приходится работать специалистам. Для этого они применяют </a:t>
            </a:r>
            <a:r>
              <a:rPr lang="ru-RU" dirty="0" err="1"/>
              <a:t>хроматографическое</a:t>
            </a:r>
            <a:r>
              <a:rPr lang="ru-RU" dirty="0"/>
              <a:t>, спектрофотометрическое, потенциометрическое оборудование. Результаты химического анализа необходимы для контроля технологии любого производства, качества сырья, для проведения научных экспериментов. Специалисты востребованы практически во всех отраслях народного хозяйства, связанных с анализом — в сельском хозяйстве, пищевой, фармацевтической промышленности, на производстве полимерных материалов, в строительной, текстильной промышленности. Выпускник этой специальности может работать в центральной заводской лаборатории (ЦЗЛ), центральной исследовательской лаборатории (ЦИЛ), цеховой лаборатории (ЦЛ) различных отраслей производства, специализированных лабораториях коммерческих фирм, научно-исследовательских институтов.</a:t>
            </a:r>
          </a:p>
        </p:txBody>
      </p:sp>
    </p:spTree>
    <p:extLst>
      <p:ext uri="{BB962C8B-B14F-4D97-AF65-F5344CB8AC3E}">
        <p14:creationId xmlns:p14="http://schemas.microsoft.com/office/powerpoint/2010/main" val="4039502707"/>
      </p:ext>
    </p:extLst>
  </p:cSld>
  <p:clrMapOvr>
    <a:masterClrMapping/>
  </p:clrMapOvr>
  <p:transition spd="slow" advTm="30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4CBE6-33A6-445F-B4B0-F1226882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08.02.01 Строительство и эксплуатация зданий и сооружений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A90C8-5DD4-4C4A-91C1-66E38912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Виды практики:</a:t>
            </a:r>
            <a:endParaRPr lang="ru-RU" dirty="0"/>
          </a:p>
          <a:p>
            <a:r>
              <a:rPr lang="ru-RU" dirty="0"/>
              <a:t>Учебная практика (</a:t>
            </a:r>
            <a:r>
              <a:rPr lang="ru-RU" dirty="0" err="1"/>
              <a:t>плотнично</a:t>
            </a:r>
            <a:r>
              <a:rPr lang="ru-RU" dirty="0"/>
              <a:t>-столярные работы, каменные работы, облицовочные работы, малярные работы, полевая геодезическая)</a:t>
            </a:r>
          </a:p>
          <a:p>
            <a:r>
              <a:rPr lang="ru-RU" dirty="0"/>
              <a:t>Производственная практика: по профилю специальности, квалификационная (преддипломная).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Государственная итоговая аттестация:</a:t>
            </a:r>
            <a:r>
              <a:rPr lang="ru-RU" dirty="0"/>
              <a:t> подготовка и защита выпускной квалификационной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579614"/>
      </p:ext>
    </p:extLst>
  </p:cSld>
  <p:clrMapOvr>
    <a:masterClrMapping/>
  </p:clrMapOvr>
  <p:transition spd="slow" advTm="30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6DE33-7D4E-4421-9122-A73E0D13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91BB3-E721-4AC6-9FBF-E3F4A41A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88" y="2160589"/>
            <a:ext cx="5651913" cy="3880773"/>
          </a:xfrm>
        </p:spPr>
        <p:txBody>
          <a:bodyPr/>
          <a:lstStyle/>
          <a:p>
            <a:r>
              <a:rPr lang="ru-RU" b="1" dirty="0"/>
              <a:t>Форма обучения:</a:t>
            </a:r>
            <a:r>
              <a:rPr lang="ru-RU" dirty="0"/>
              <a:t> очная</a:t>
            </a:r>
          </a:p>
          <a:p>
            <a:r>
              <a:rPr lang="ru-RU" b="1" dirty="0"/>
              <a:t>Квалификация выпускника: </a:t>
            </a:r>
            <a:r>
              <a:rPr lang="ru-RU" dirty="0"/>
              <a:t>техник</a:t>
            </a:r>
          </a:p>
          <a:p>
            <a:r>
              <a:rPr lang="ru-RU" b="1" dirty="0"/>
              <a:t>Сроки обучения (очная форма):</a:t>
            </a:r>
            <a:endParaRPr lang="ru-RU" dirty="0"/>
          </a:p>
          <a:p>
            <a:r>
              <a:rPr lang="ru-RU" dirty="0"/>
              <a:t>на базе 9 классов - 3г. 10 мес.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Область профессиональной деятельности выпускников:</a:t>
            </a:r>
            <a:r>
              <a:rPr lang="ru-RU" dirty="0"/>
              <a:t> организация и проведение работ по строительству и эксплуатации аэродромов и городских путей сообщения.</a:t>
            </a:r>
          </a:p>
          <a:p>
            <a:endParaRPr lang="ru-RU" dirty="0"/>
          </a:p>
        </p:txBody>
      </p:sp>
      <p:pic>
        <p:nvPicPr>
          <p:cNvPr id="2050" name="Picture 2" descr="https://www.ects.ru/images/262/Image/sg.jpg">
            <a:extLst>
              <a:ext uri="{FF2B5EF4-FFF2-40B4-BE49-F238E27FC236}">
                <a16:creationId xmlns:a16="http://schemas.microsoft.com/office/drawing/2014/main" id="{1AF419AE-3191-4A16-BA49-2EA04BD9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2303509"/>
            <a:ext cx="2450883" cy="16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ts.ru/images/262/Image/sgg.jpg">
            <a:extLst>
              <a:ext uri="{FF2B5EF4-FFF2-40B4-BE49-F238E27FC236}">
                <a16:creationId xmlns:a16="http://schemas.microsoft.com/office/drawing/2014/main" id="{32E14835-A471-469B-AC10-2F101D81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34" y="4215168"/>
            <a:ext cx="2533093" cy="14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90688"/>
      </p:ext>
    </p:extLst>
  </p:cSld>
  <p:clrMapOvr>
    <a:masterClrMapping/>
  </p:clrMapOvr>
  <p:transition spd="slow" advTm="30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40A55-4774-4E98-903A-7B7C6F13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08.02.12 Строительство и </a:t>
            </a:r>
            <a:r>
              <a:rPr lang="ru-RU" dirty="0" err="1"/>
              <a:t>эксплуатациия</a:t>
            </a:r>
            <a:r>
              <a:rPr lang="ru-RU" dirty="0"/>
              <a:t> автомобильных дорог, аэродромов и городских путей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6932-4B15-4BAF-B726-CAC0F0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Объекты профессиональной деятельности выпускника: </a:t>
            </a:r>
            <a:endParaRPr lang="ru-RU" dirty="0"/>
          </a:p>
          <a:p>
            <a:r>
              <a:rPr lang="ru-RU" dirty="0"/>
              <a:t>- автомобильные дороги и аэродромы</a:t>
            </a:r>
            <a:br>
              <a:rPr lang="ru-RU" dirty="0"/>
            </a:br>
            <a:r>
              <a:rPr lang="ru-RU" dirty="0"/>
              <a:t>- городские улицы и дороги</a:t>
            </a:r>
            <a:br>
              <a:rPr lang="ru-RU" dirty="0"/>
            </a:br>
            <a:r>
              <a:rPr lang="ru-RU" dirty="0"/>
              <a:t>- подъездные и трамвайные рельсовые пути</a:t>
            </a:r>
            <a:br>
              <a:rPr lang="ru-RU" dirty="0"/>
            </a:br>
            <a:r>
              <a:rPr lang="ru-RU" dirty="0"/>
              <a:t>- дорожно-строительные материалы и изделия</a:t>
            </a:r>
            <a:br>
              <a:rPr lang="ru-RU" dirty="0"/>
            </a:br>
            <a:r>
              <a:rPr lang="ru-RU" dirty="0"/>
              <a:t>- искусственные сооружения</a:t>
            </a:r>
            <a:br>
              <a:rPr lang="ru-RU" dirty="0"/>
            </a:br>
            <a:r>
              <a:rPr lang="ru-RU" dirty="0"/>
              <a:t>- транспортные развязки</a:t>
            </a:r>
          </a:p>
        </p:txBody>
      </p:sp>
    </p:spTree>
    <p:extLst>
      <p:ext uri="{BB962C8B-B14F-4D97-AF65-F5344CB8AC3E}">
        <p14:creationId xmlns:p14="http://schemas.microsoft.com/office/powerpoint/2010/main" val="1997289152"/>
      </p:ext>
    </p:extLst>
  </p:cSld>
  <p:clrMapOvr>
    <a:masterClrMapping/>
  </p:clrMapOvr>
  <p:transition spd="slow" advTm="30000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4265</Words>
  <Application>Microsoft Office PowerPoint</Application>
  <PresentationFormat>Широкоэкранный</PresentationFormat>
  <Paragraphs>428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Trebuchet MS</vt:lpstr>
      <vt:lpstr>Wingdings 3</vt:lpstr>
      <vt:lpstr>Аспект</vt:lpstr>
      <vt:lpstr>Специальности ЕКТС</vt:lpstr>
      <vt:lpstr> 08.02.01 Строительство и эксплуатация зданий и сооружений </vt:lpstr>
      <vt:lpstr>08.02.01 Строительство и эксплуатация зданий и сооружений </vt:lpstr>
      <vt:lpstr>08.02.01 Строительство и эксплуатация зданий и сооружений</vt:lpstr>
      <vt:lpstr>08.02.01 Строительство и эксплуатация зданий и сооружений</vt:lpstr>
      <vt:lpstr>08.02.01 Строительство и эксплуатация зданий и сооружений</vt:lpstr>
      <vt:lpstr>08.02.01 Строительство и эксплуатация зданий и сооружений</vt:lpstr>
      <vt:lpstr>08.02.12 Строительство и эксплуатациия автомобильных дорог, аэродромов и городских путей сообщения </vt:lpstr>
      <vt:lpstr>08.02.12 Строительство и эксплуатациия автомобильных дорог, аэродромов и городских путей сообщения</vt:lpstr>
      <vt:lpstr>08.02.12 Строительство и эксплуатациия автомобильных дорог, аэродромов и городских путей сообщения</vt:lpstr>
      <vt:lpstr>08.02.12 Строительство и эксплуатациия автомобильных дорог, аэродромов и городских путей сообщения</vt:lpstr>
      <vt:lpstr>08.02.12 Строительство и эксплуатациия автомобильных дорог, аэродромов и городских путей сообщения</vt:lpstr>
      <vt:lpstr>08.02.12 Строительство и эксплуатациия автомобильных дорог, аэродромов и городских путей сообщения</vt:lpstr>
      <vt:lpstr> 08.02.10  Строительство железных дорог, путь и путевое хозяйство </vt:lpstr>
      <vt:lpstr> 08.02.10  Строительство железных дорог, путь и путевое хозяйство </vt:lpstr>
      <vt:lpstr> 08.02.10  Строительство железных дорог, путь и путевое хозяйство </vt:lpstr>
      <vt:lpstr> 08.02.10  Строительство железных дорог, путь и путевое хозяйство </vt:lpstr>
      <vt:lpstr> 08.02.10  Строительство железных дорог, путь и путевое хозяйство </vt:lpstr>
      <vt:lpstr> 08.02.10  Строительство железных дорог, путь и путевое хозяйство </vt:lpstr>
      <vt:lpstr>27.02.03 Автоматика и телемеханика на транспорте (железнодорожный транспорт) </vt:lpstr>
      <vt:lpstr>27.02.03 Автоматика и телемеханика на транспорте (железнодорожный транспорт) </vt:lpstr>
      <vt:lpstr>27.02.03 Автоматика и телемеханика на транспорте (железнодорожный транспорт) </vt:lpstr>
      <vt:lpstr>27.02.03 Автоматика и телемеханика на транспорте (железнодорожный транспорт) </vt:lpstr>
      <vt:lpstr>27.02.03 Автоматика и телемеханика на транспорте (железнодорожный транспорт) </vt:lpstr>
      <vt:lpstr>27.02.03 Автоматика и телемеханика на транспорте (железнодорожный транспорт) </vt:lpstr>
      <vt:lpstr> 38.02.07 Банковское дело </vt:lpstr>
      <vt:lpstr> 38.02.07 Банковское дело </vt:lpstr>
      <vt:lpstr> 38.02.07 Банковское дело </vt:lpstr>
      <vt:lpstr> 38.02.07 Банковское дело </vt:lpstr>
      <vt:lpstr> 38.02.07 Банковское дело </vt:lpstr>
      <vt:lpstr> 38.02.07 Банковское дело </vt:lpstr>
      <vt:lpstr>43.02.16 Туризм и гостеприимство </vt:lpstr>
      <vt:lpstr>43.02.16 Туризм и гостеприимство </vt:lpstr>
      <vt:lpstr>43.02.16 Туризм и гостеприимство </vt:lpstr>
      <vt:lpstr>43.02.16 Туризм и гостеприимство </vt:lpstr>
      <vt:lpstr>43.02.16 Туризм и гостеприимство </vt:lpstr>
      <vt:lpstr>43.02.16 Туризм и гостеприимство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20.02.01 Экологическая безопасность природных комплексов </vt:lpstr>
      <vt:lpstr>54.02.01  Дизайн (по отраслям)  </vt:lpstr>
      <vt:lpstr>54.02.01  Дизайн (по отраслям)  </vt:lpstr>
      <vt:lpstr>54.02.01  Дизайн (по отраслям)  </vt:lpstr>
      <vt:lpstr>54.02.01  Дизайн (по отраслям)  </vt:lpstr>
      <vt:lpstr>54.02.01  Дизайн (по отраслям)  </vt:lpstr>
      <vt:lpstr>54.02.01  Дизайн (по отраслям)  </vt:lpstr>
      <vt:lpstr>54.02.01  Дизайн (по отраслям)  </vt:lpstr>
      <vt:lpstr> 09.02.07 Информационные системы и программирование </vt:lpstr>
      <vt:lpstr> 09.02.07 Информационные системы и программирование </vt:lpstr>
      <vt:lpstr> 09.02.07 Информационные системы и программирование </vt:lpstr>
      <vt:lpstr> 09.02.07 Информационные системы и программирование </vt:lpstr>
      <vt:lpstr> 09.02.07 Информационные системы и программирование </vt:lpstr>
      <vt:lpstr> 18.02.12 Технология аналитического контроля химических соединений</vt:lpstr>
      <vt:lpstr> 18.02.12 Технология аналитического контроля химических соединений</vt:lpstr>
      <vt:lpstr> 18.02.12 Технология аналитического контроля химических соединений</vt:lpstr>
      <vt:lpstr> 18.02.12 Технология аналитического контроля химических соединений</vt:lpstr>
      <vt:lpstr> 18.02.12 Технология аналитического контроля химических соединений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Специальности ЕКТС</dc:title>
  <dc:creator>Priem2</dc:creator>
  <cp:lastModifiedBy>Priem2</cp:lastModifiedBy>
  <cp:revision>13</cp:revision>
  <dcterms:created xsi:type="dcterms:W3CDTF">2024-07-03T05:17:08Z</dcterms:created>
  <dcterms:modified xsi:type="dcterms:W3CDTF">2024-07-03T06:06:27Z</dcterms:modified>
</cp:coreProperties>
</file>