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302" r:id="rId2"/>
    <p:sldId id="257" r:id="rId3"/>
    <p:sldId id="288" r:id="rId4"/>
    <p:sldId id="289" r:id="rId5"/>
    <p:sldId id="290" r:id="rId6"/>
    <p:sldId id="303" r:id="rId7"/>
    <p:sldId id="291" r:id="rId8"/>
    <p:sldId id="304" r:id="rId9"/>
    <p:sldId id="292" r:id="rId10"/>
    <p:sldId id="287" r:id="rId11"/>
    <p:sldId id="259" r:id="rId12"/>
    <p:sldId id="258" r:id="rId13"/>
    <p:sldId id="260" r:id="rId14"/>
    <p:sldId id="293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00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9D69-6AD1-472D-AD51-D14E55FEF391}" v="1014" dt="2021-09-15T14:02:05.545"/>
    <p1510:client id="{6F2B243C-41B0-4CFA-86B1-892323CC56AA}" v="2247" dt="2021-09-15T17:18:31.901"/>
    <p1510:client id="{AB296038-64D8-4090-BBDA-5826D474E422}" v="791" dt="2021-09-19T13:25:21.590"/>
    <p1510:client id="{C3138D23-B629-4ECC-A775-DA1BC5E5D54C}" v="340" dt="2021-09-16T01:17:1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Wednesday, November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November 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86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November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07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November 3,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895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0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Wednesday, November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8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5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Wednesday, November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DEA2CF1-0EB2-4673-802D-3371233E4A77}" type="datetime2">
              <a:rPr lang="en-US" smtClean="0"/>
              <a:t>Wednesday, November 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41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DEA2CF1-0EB2-4673-802D-3371233E4A77}" type="datetime2">
              <a:rPr lang="en-US" smtClean="0"/>
              <a:t>Wednesday, November 3,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34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1461" y="3373746"/>
            <a:ext cx="5015638" cy="10027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e Hand Extrablack"/>
                <a:ea typeface="Verdana"/>
                <a:cs typeface="TH SarabunPSK"/>
              </a:rPr>
              <a:t>Google Play Store Data Analysis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8173" y="-784681"/>
            <a:ext cx="7648478" cy="50989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8657665" y="5441576"/>
            <a:ext cx="276561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Gill Sans MT"/>
              </a:rPr>
              <a:t>SUBMITTED BY:</a:t>
            </a:r>
          </a:p>
          <a:p>
            <a:r>
              <a:rPr lang="en-US" dirty="0"/>
              <a:t>    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391FB-D5C0-459C-9217-DA0037EB8679}"/>
              </a:ext>
            </a:extLst>
          </p:cNvPr>
          <p:cNvSpPr txBox="1"/>
          <p:nvPr/>
        </p:nvSpPr>
        <p:spPr>
          <a:xfrm>
            <a:off x="9145120" y="5962650"/>
            <a:ext cx="2743200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Gill Sans MT"/>
              </a:rPr>
              <a:t>M. BALAJI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6291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51" y="-171149"/>
            <a:ext cx="6923813" cy="147732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rebuchet MS"/>
              </a:rPr>
              <a:t>TABLEAU ARCHITECTURE</a:t>
            </a:r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9A5032CB-5082-40EF-8972-F57C0174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7" y="2135359"/>
            <a:ext cx="7529950" cy="46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8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02" y="70560"/>
            <a:ext cx="6923813" cy="147732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rebuchet MS"/>
              </a:rPr>
              <a:t>ETL OPERATIONS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542039" y="3429000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Cleaning poorly formatted columns from the extracted raw data.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B51A5-7B85-431E-985A-A064643A4D68}"/>
              </a:ext>
            </a:extLst>
          </p:cNvPr>
          <p:cNvSpPr txBox="1"/>
          <p:nvPr/>
        </p:nvSpPr>
        <p:spPr>
          <a:xfrm>
            <a:off x="0" y="2536448"/>
            <a:ext cx="914815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Century Gothic"/>
                <a:ea typeface="+mn-lt"/>
                <a:cs typeface="+mn-lt"/>
              </a:rPr>
              <a:t>Extract, Transform, Load operations include following:</a:t>
            </a:r>
            <a:endParaRPr lang="en-US" sz="2600" b="1" dirty="0"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67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636" y="2149438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 dirty="0">
              <a:solidFill>
                <a:srgbClr val="FFFF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400-2CCB-4E3F-B241-5855E8981FA3}"/>
              </a:ext>
            </a:extLst>
          </p:cNvPr>
          <p:cNvSpPr txBox="1"/>
          <p:nvPr/>
        </p:nvSpPr>
        <p:spPr>
          <a:xfrm>
            <a:off x="810002" y="639097"/>
            <a:ext cx="4961534" cy="37811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Top 10 Mostly Installed Apps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0C5946C-639C-4B91-BD2D-BAE286B1B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226" y="1295195"/>
            <a:ext cx="4174333" cy="42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0262B71-DC43-4C2B-9ECA-0297470B0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5510" y="57768"/>
            <a:ext cx="4576490" cy="6742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EADAD-1A1E-4F93-A705-EDC5D9092083}"/>
              </a:ext>
            </a:extLst>
          </p:cNvPr>
          <p:cNvSpPr txBox="1"/>
          <p:nvPr/>
        </p:nvSpPr>
        <p:spPr>
          <a:xfrm>
            <a:off x="169922" y="-437863"/>
            <a:ext cx="4961534" cy="18805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Top 10 Mostly Installed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F4DCF-5D77-4A55-A449-0FD668D4FD3F}"/>
              </a:ext>
            </a:extLst>
          </p:cNvPr>
          <p:cNvSpPr txBox="1"/>
          <p:nvPr/>
        </p:nvSpPr>
        <p:spPr>
          <a:xfrm>
            <a:off x="388517" y="2131868"/>
            <a:ext cx="7076312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All the mentioned apps have more than </a:t>
            </a:r>
            <a:r>
              <a:rPr lang="en-US" sz="2200" b="1" dirty="0">
                <a:solidFill>
                  <a:schemeClr val="accent6"/>
                </a:solidFill>
                <a:latin typeface="Century Gothic"/>
              </a:rPr>
              <a:t>1 Billion </a:t>
            </a: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Downloads.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bg2">
                  <a:lumMod val="10000"/>
                  <a:lumOff val="90000"/>
                </a:schemeClr>
              </a:solidFill>
              <a:latin typeface="Century Gothic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In the top 10 mostly installed apps, </a:t>
            </a:r>
            <a:r>
              <a:rPr lang="en-US" sz="2200" b="1" dirty="0">
                <a:solidFill>
                  <a:schemeClr val="accent6"/>
                </a:solidFill>
                <a:latin typeface="Century Gothic"/>
              </a:rPr>
              <a:t>9</a:t>
            </a: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 apps are belonged to </a:t>
            </a:r>
            <a:r>
              <a:rPr lang="en-US" sz="2200" b="1" dirty="0">
                <a:solidFill>
                  <a:schemeClr val="accent6"/>
                </a:solidFill>
                <a:latin typeface="Century Gothic"/>
              </a:rPr>
              <a:t>Google</a:t>
            </a: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bg2">
                  <a:lumMod val="10000"/>
                  <a:lumOff val="90000"/>
                </a:schemeClr>
              </a:solidFill>
              <a:latin typeface="Century Gothic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The size of these apps are ranging in between </a:t>
            </a:r>
            <a:r>
              <a:rPr lang="en-US" sz="2200" b="1" dirty="0">
                <a:solidFill>
                  <a:schemeClr val="accent6"/>
                </a:solidFill>
                <a:latin typeface="Century Gothic"/>
              </a:rPr>
              <a:t>10 Mb </a:t>
            </a: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to </a:t>
            </a:r>
            <a:r>
              <a:rPr lang="en-US" sz="2200" b="1" dirty="0">
                <a:solidFill>
                  <a:schemeClr val="accent6"/>
                </a:solidFill>
                <a:latin typeface="Century Gothic"/>
              </a:rPr>
              <a:t>100 Mb.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accent6"/>
              </a:solidFill>
              <a:latin typeface="Century Gothic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entury Gothic"/>
              </a:rPr>
              <a:t>All the top 10 apps are free of cost and above 16+ can be able to use these apps.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bg2">
                  <a:lumMod val="10000"/>
                  <a:lumOff val="90000"/>
                </a:schemeClr>
              </a:solidFill>
              <a:latin typeface="Century Gothic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bg2">
                  <a:lumMod val="10000"/>
                  <a:lumOff val="90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982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400-2CCB-4E3F-B241-5855E8981FA3}"/>
              </a:ext>
            </a:extLst>
          </p:cNvPr>
          <p:cNvSpPr txBox="1"/>
          <p:nvPr/>
        </p:nvSpPr>
        <p:spPr>
          <a:xfrm>
            <a:off x="810002" y="639097"/>
            <a:ext cx="3211392" cy="37811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10 Apps with 0 Installs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5946C-639C-4B91-BD2D-BAE286B1B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12118" y="1309768"/>
            <a:ext cx="5630441" cy="42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68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0262B71-DC43-4C2B-9ECA-0297470B0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066" y="57768"/>
            <a:ext cx="4193377" cy="6742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EADAD-1A1E-4F93-A705-EDC5D9092083}"/>
              </a:ext>
            </a:extLst>
          </p:cNvPr>
          <p:cNvSpPr txBox="1"/>
          <p:nvPr/>
        </p:nvSpPr>
        <p:spPr>
          <a:xfrm>
            <a:off x="169922" y="-437863"/>
            <a:ext cx="4961534" cy="18805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10 Apps with 0 Installs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F4DCF-5D77-4A55-A449-0FD668D4FD3F}"/>
              </a:ext>
            </a:extLst>
          </p:cNvPr>
          <p:cNvSpPr txBox="1"/>
          <p:nvPr/>
        </p:nvSpPr>
        <p:spPr>
          <a:xfrm>
            <a:off x="388517" y="2131868"/>
            <a:ext cx="707631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All the mentioned apps have </a:t>
            </a:r>
            <a:r>
              <a:rPr lang="en-US" sz="2200" b="1" dirty="0">
                <a:solidFill>
                  <a:schemeClr val="accent6"/>
                </a:solidFill>
                <a:latin typeface="Century Gothic"/>
              </a:rPr>
              <a:t>0</a:t>
            </a: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 installs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bg2">
                  <a:lumMod val="10000"/>
                  <a:lumOff val="90000"/>
                </a:schemeClr>
              </a:solidFill>
              <a:latin typeface="Century Gothic"/>
            </a:endParaRPr>
          </a:p>
          <a:p>
            <a:endParaRPr lang="en-US" sz="2200" b="1" dirty="0">
              <a:solidFill>
                <a:schemeClr val="bg2">
                  <a:lumMod val="10000"/>
                  <a:lumOff val="90000"/>
                </a:schemeClr>
              </a:solidFill>
              <a:latin typeface="Century Gothic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The size of these apps are ranging in between </a:t>
            </a:r>
            <a:r>
              <a:rPr lang="en-US" sz="2200" b="1" dirty="0">
                <a:solidFill>
                  <a:schemeClr val="accent6"/>
                </a:solidFill>
                <a:latin typeface="Century Gothic"/>
              </a:rPr>
              <a:t>10 Mb </a:t>
            </a:r>
            <a:r>
              <a:rPr lang="en-US" sz="22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entury Gothic"/>
              </a:rPr>
              <a:t>to </a:t>
            </a:r>
            <a:r>
              <a:rPr lang="en-US" sz="2200" b="1" dirty="0">
                <a:solidFill>
                  <a:schemeClr val="accent6"/>
                </a:solidFill>
                <a:latin typeface="Century Gothic"/>
              </a:rPr>
              <a:t>100 Mb.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accent6"/>
              </a:solidFill>
              <a:latin typeface="Century Gothic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entury Gothic"/>
              </a:rPr>
              <a:t>Few apps can only be accessed by age above 18+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bg2">
                  <a:lumMod val="10000"/>
                  <a:lumOff val="90000"/>
                </a:schemeClr>
              </a:solidFill>
              <a:latin typeface="Century Gothic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bg2">
                  <a:lumMod val="10000"/>
                  <a:lumOff val="90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7140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EADAD-1A1E-4F93-A705-EDC5D9092083}"/>
              </a:ext>
            </a:extLst>
          </p:cNvPr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Total Apps based on Content Rating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F4DCF-5D77-4A55-A449-0FD668D4FD3F}"/>
              </a:ext>
            </a:extLst>
          </p:cNvPr>
          <p:cNvSpPr txBox="1"/>
          <p:nvPr/>
        </p:nvSpPr>
        <p:spPr>
          <a:xfrm>
            <a:off x="602582" y="2855913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/>
              <a:t>Mainly there are 3 different contents. They are: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chemeClr val="accent6"/>
                </a:solidFill>
              </a:rPr>
              <a:t>Everyone</a:t>
            </a:r>
            <a:r>
              <a:rPr lang="en-US" sz="1600" b="1" dirty="0"/>
              <a:t>-The apps under this category can be accessed by everyone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chemeClr val="accent6"/>
                </a:solidFill>
              </a:rPr>
              <a:t>10+ </a:t>
            </a:r>
            <a:r>
              <a:rPr lang="en-US" sz="1600" b="1" dirty="0"/>
              <a:t>- The apps under this category can be accessed by the people’s age more than 10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chemeClr val="accent6"/>
                </a:solidFill>
              </a:rPr>
              <a:t>Teen</a:t>
            </a:r>
            <a:r>
              <a:rPr lang="en-US" sz="1600" b="1" dirty="0"/>
              <a:t> – The apps under this category can be only accessed by 18+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0262B71-DC43-4C2B-9ECA-0297470B0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01851" y="2427198"/>
            <a:ext cx="6277349" cy="3687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8525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EADAD-1A1E-4F93-A705-EDC5D9092083}"/>
              </a:ext>
            </a:extLst>
          </p:cNvPr>
          <p:cNvSpPr txBox="1"/>
          <p:nvPr/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5 Mostly Reviewed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F4DCF-5D77-4A55-A449-0FD668D4FD3F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chemeClr val="accent6"/>
                </a:solidFill>
              </a:rPr>
              <a:t>WhatsApp Messenger</a:t>
            </a:r>
            <a:r>
              <a:rPr lang="en-US" sz="1600" b="1" dirty="0"/>
              <a:t> is the mostly reviewed app with a count of approx. </a:t>
            </a:r>
            <a:r>
              <a:rPr lang="en-US" sz="1600" b="1" dirty="0">
                <a:solidFill>
                  <a:schemeClr val="accent6"/>
                </a:solidFill>
              </a:rPr>
              <a:t>7 Crore </a:t>
            </a:r>
            <a:r>
              <a:rPr lang="en-US" sz="1600" b="1" dirty="0"/>
              <a:t>reviews.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1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/>
              <a:t>Among 5 mostly reviewed app 3 apps i.e </a:t>
            </a:r>
            <a:r>
              <a:rPr lang="en-US" sz="1600" b="1" dirty="0">
                <a:solidFill>
                  <a:schemeClr val="accent6"/>
                </a:solidFill>
              </a:rPr>
              <a:t>WhatsApp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chemeClr val="accent6"/>
                </a:solidFill>
              </a:rPr>
              <a:t>Instagram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chemeClr val="accent6"/>
                </a:solidFill>
              </a:rPr>
              <a:t>Messenger</a:t>
            </a:r>
            <a:r>
              <a:rPr lang="en-US" sz="1600" b="1" dirty="0"/>
              <a:t> belongs to same company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0262B71-DC43-4C2B-9ECA-0297470B0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" b="5879"/>
          <a:stretch/>
        </p:blipFill>
        <p:spPr>
          <a:xfrm>
            <a:off x="5101851" y="2429364"/>
            <a:ext cx="6277349" cy="36836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003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EADAD-1A1E-4F93-A705-EDC5D9092083}"/>
              </a:ext>
            </a:extLst>
          </p:cNvPr>
          <p:cNvSpPr txBox="1"/>
          <p:nvPr/>
        </p:nvSpPr>
        <p:spPr>
          <a:xfrm>
            <a:off x="229069" y="-601150"/>
            <a:ext cx="3765483" cy="33882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App Installs Based on Category</a:t>
            </a:r>
            <a:endParaRPr lang="en-US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F4DCF-5D77-4A55-A449-0FD668D4FD3F}"/>
              </a:ext>
            </a:extLst>
          </p:cNvPr>
          <p:cNvSpPr txBox="1"/>
          <p:nvPr/>
        </p:nvSpPr>
        <p:spPr>
          <a:xfrm>
            <a:off x="5284595" y="695563"/>
            <a:ext cx="6336597" cy="2431079"/>
          </a:xfrm>
          <a:prstGeom prst="rect">
            <a:avLst/>
          </a:prstGeom>
          <a:effectLst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The apps under the category of </a:t>
            </a:r>
            <a:r>
              <a:rPr lang="en-US" sz="2000" b="1" dirty="0">
                <a:solidFill>
                  <a:schemeClr val="accent6"/>
                </a:solidFill>
              </a:rPr>
              <a:t>Communication</a:t>
            </a:r>
            <a:r>
              <a:rPr lang="en-US" sz="2000" b="1" dirty="0"/>
              <a:t> (e.g. Facebook, WhatsApp etc..)Are mostly downloaded with a count of </a:t>
            </a:r>
            <a:r>
              <a:rPr lang="en-US" sz="2000" b="1" dirty="0">
                <a:solidFill>
                  <a:schemeClr val="accent6"/>
                </a:solidFill>
              </a:rPr>
              <a:t>70 Billion+ </a:t>
            </a:r>
            <a:r>
              <a:rPr lang="en-US" sz="2000" b="1" dirty="0"/>
              <a:t>downloads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/>
              <a:t>The apps under the category of </a:t>
            </a:r>
            <a:r>
              <a:rPr lang="en-US" sz="2000" b="1" dirty="0">
                <a:solidFill>
                  <a:schemeClr val="accent6"/>
                </a:solidFill>
              </a:rPr>
              <a:t>Events</a:t>
            </a:r>
            <a:r>
              <a:rPr lang="en-US" sz="2000" b="1" dirty="0"/>
              <a:t> are less downloaded with a count of just </a:t>
            </a:r>
            <a:r>
              <a:rPr lang="en-US" sz="2000" b="1" dirty="0">
                <a:solidFill>
                  <a:schemeClr val="accent6"/>
                </a:solidFill>
              </a:rPr>
              <a:t>30 Million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2000" b="1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FE182615-B087-49A3-970B-930254BB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246880"/>
            <a:ext cx="12192002" cy="26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8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29" y="361043"/>
            <a:ext cx="6923813" cy="102028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rebuchet MS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F2679-E642-4047-9644-F7A408F49791}"/>
              </a:ext>
            </a:extLst>
          </p:cNvPr>
          <p:cNvSpPr txBox="1"/>
          <p:nvPr/>
        </p:nvSpPr>
        <p:spPr>
          <a:xfrm>
            <a:off x="183588" y="2252140"/>
            <a:ext cx="12121849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i="0" dirty="0">
                <a:effectLst/>
                <a:latin typeface="Century Gothic" panose="020B0502020202020204" pitchFamily="34" charset="0"/>
              </a:rPr>
              <a:t>Google Play Store is a digital distribution service operated &amp; developed by Google.</a:t>
            </a:r>
          </a:p>
          <a:p>
            <a:pPr marL="285750" indent="-285750">
              <a:buFont typeface="Wingdings"/>
              <a:buChar char="v"/>
            </a:pPr>
            <a:endParaRPr lang="en-US" sz="2200" b="1" i="0" dirty="0"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i="0" dirty="0">
                <a:effectLst/>
                <a:latin typeface="Century Gothic" panose="020B0502020202020204" pitchFamily="34" charset="0"/>
              </a:rPr>
              <a:t> </a:t>
            </a:r>
            <a:r>
              <a:rPr lang="en-US" sz="2200" b="1" i="0" dirty="0">
                <a:effectLst/>
                <a:latin typeface="+mj-lt"/>
              </a:rPr>
              <a:t>Google Play also serves as a </a:t>
            </a:r>
            <a:r>
              <a:rPr lang="en-US" sz="2200" b="1" dirty="0">
                <a:latin typeface="+mj-lt"/>
              </a:rPr>
              <a:t>digital media</a:t>
            </a:r>
            <a:r>
              <a:rPr lang="en-US" sz="2200" b="1" i="0" dirty="0">
                <a:effectLst/>
                <a:latin typeface="+mj-lt"/>
              </a:rPr>
              <a:t> store, offering music, books, movies, and television programs. Applications are available through Google Play either free of charge or at a cost. They can be downloaded directly on an Android device.</a:t>
            </a:r>
          </a:p>
          <a:p>
            <a:pPr marL="285750" indent="-285750">
              <a:buFont typeface="Wingdings"/>
              <a:buChar char="v"/>
            </a:pPr>
            <a:endParaRPr lang="en-US" sz="2200" b="1" i="0" dirty="0">
              <a:effectLst/>
              <a:latin typeface="+mj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i="0" dirty="0">
                <a:effectLst/>
                <a:latin typeface="+mj-lt"/>
              </a:rPr>
              <a:t>Google Play was launched on March 6, 2012, bringing together Android Market, and the Google under one brand, marking a shift in Google's digital distribution strategy.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+mj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latin typeface="Century Gothic" panose="020B0502020202020204" pitchFamily="34" charset="0"/>
              </a:rPr>
              <a:t>In this study, analysis is mainly focused on different features of different apps in play store based on content rating, genres, categories, price </a:t>
            </a:r>
            <a:r>
              <a:rPr lang="en-US" sz="2200" b="1" dirty="0" err="1">
                <a:latin typeface="Century Gothic" panose="020B0502020202020204" pitchFamily="34" charset="0"/>
              </a:rPr>
              <a:t>etc</a:t>
            </a:r>
            <a:r>
              <a:rPr lang="en-US" sz="2200" b="1" dirty="0">
                <a:latin typeface="Century Gothic" panose="020B0502020202020204" pitchFamily="34" charset="0"/>
              </a:rPr>
              <a:t>….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algn="l"/>
            <a:endParaRPr lang="en-US" sz="2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1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0262B71-DC43-4C2B-9ECA-0297470B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r="11060" b="-1"/>
          <a:stretch/>
        </p:blipFill>
        <p:spPr>
          <a:xfrm>
            <a:off x="6485467" y="0"/>
            <a:ext cx="6094450" cy="6858001"/>
          </a:xfrm>
          <a:prstGeom prst="rect">
            <a:avLst/>
          </a:pr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EADAD-1A1E-4F93-A705-EDC5D9092083}"/>
              </a:ext>
            </a:extLst>
          </p:cNvPr>
          <p:cNvSpPr txBox="1"/>
          <p:nvPr/>
        </p:nvSpPr>
        <p:spPr>
          <a:xfrm>
            <a:off x="810000" y="447188"/>
            <a:ext cx="5070100" cy="15594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Top 5 Apps Based on Genres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F4DCF-5D77-4A55-A449-0FD668D4FD3F}"/>
              </a:ext>
            </a:extLst>
          </p:cNvPr>
          <p:cNvSpPr txBox="1"/>
          <p:nvPr/>
        </p:nvSpPr>
        <p:spPr>
          <a:xfrm>
            <a:off x="818712" y="2413000"/>
            <a:ext cx="505592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/>
              <a:t>The Genres related to </a:t>
            </a:r>
            <a:r>
              <a:rPr lang="en-US" b="1" dirty="0">
                <a:solidFill>
                  <a:schemeClr val="accent6"/>
                </a:solidFill>
              </a:rPr>
              <a:t>News &amp; Magazines </a:t>
            </a:r>
            <a:r>
              <a:rPr lang="en-US" b="1" dirty="0"/>
              <a:t>are mostly downloaded with a count of more than </a:t>
            </a:r>
            <a:r>
              <a:rPr lang="en-US" b="1" dirty="0">
                <a:solidFill>
                  <a:schemeClr val="accent6"/>
                </a:solidFill>
              </a:rPr>
              <a:t>1 Billion</a:t>
            </a:r>
            <a:r>
              <a:rPr lang="en-US" b="1" dirty="0"/>
              <a:t>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FFF00"/>
                </a:solidFill>
              </a:rPr>
              <a:t>Google News </a:t>
            </a:r>
            <a:r>
              <a:rPr lang="en-US" b="1" dirty="0"/>
              <a:t>is one of the top app in </a:t>
            </a:r>
            <a:r>
              <a:rPr lang="en-US" b="1" dirty="0">
                <a:solidFill>
                  <a:schemeClr val="accent6"/>
                </a:solidFill>
              </a:rPr>
              <a:t>News &amp; Magazines g</a:t>
            </a:r>
            <a:r>
              <a:rPr lang="en-US" b="1" dirty="0"/>
              <a:t>enre.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FFF00"/>
                </a:solidFill>
              </a:rPr>
              <a:t>WhatsApp</a:t>
            </a:r>
            <a:r>
              <a:rPr lang="en-US" b="1" dirty="0"/>
              <a:t> is one of the top app in </a:t>
            </a:r>
            <a:r>
              <a:rPr lang="en-US" b="1" dirty="0">
                <a:solidFill>
                  <a:schemeClr val="accent6"/>
                </a:solidFill>
              </a:rPr>
              <a:t>communication</a:t>
            </a:r>
            <a:r>
              <a:rPr lang="en-US" b="1" dirty="0"/>
              <a:t> genre</a:t>
            </a:r>
          </a:p>
        </p:txBody>
      </p:sp>
    </p:spTree>
    <p:extLst>
      <p:ext uri="{BB962C8B-B14F-4D97-AF65-F5344CB8AC3E}">
        <p14:creationId xmlns:p14="http://schemas.microsoft.com/office/powerpoint/2010/main" val="374555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EADAD-1A1E-4F93-A705-EDC5D9092083}"/>
              </a:ext>
            </a:extLst>
          </p:cNvPr>
          <p:cNvSpPr txBox="1"/>
          <p:nvPr/>
        </p:nvSpPr>
        <p:spPr>
          <a:xfrm>
            <a:off x="810001" y="447188"/>
            <a:ext cx="3413084" cy="15594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Least 5 Genres based on Installations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F4DCF-5D77-4A55-A449-0FD668D4FD3F}"/>
              </a:ext>
            </a:extLst>
          </p:cNvPr>
          <p:cNvSpPr txBox="1"/>
          <p:nvPr/>
        </p:nvSpPr>
        <p:spPr>
          <a:xfrm>
            <a:off x="818713" y="2413000"/>
            <a:ext cx="3404372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/>
              <a:t>The mentioned 4 genres have least downloaded apps when compared to that of other genres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0262B71-DC43-4C2B-9ECA-0297470B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" r="2346" b="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97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9B59BF36-308F-4918-8981-8E3B0983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42403"/>
            <a:ext cx="10302240" cy="46296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8F4DCF-5D77-4A55-A449-0FD668D4FD3F}"/>
              </a:ext>
            </a:extLst>
          </p:cNvPr>
          <p:cNvSpPr txBox="1"/>
          <p:nvPr/>
        </p:nvSpPr>
        <p:spPr>
          <a:xfrm>
            <a:off x="672035" y="5667020"/>
            <a:ext cx="10302240" cy="970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EFEFE"/>
                </a:solidFill>
              </a:rPr>
              <a:t>The minimum cost of apps in the category of </a:t>
            </a:r>
            <a:r>
              <a:rPr lang="en-US" b="1" dirty="0">
                <a:solidFill>
                  <a:schemeClr val="accent6"/>
                </a:solidFill>
              </a:rPr>
              <a:t>Events</a:t>
            </a:r>
            <a:r>
              <a:rPr lang="en-US" b="1" dirty="0">
                <a:solidFill>
                  <a:srgbClr val="FEFEFE"/>
                </a:solidFill>
              </a:rPr>
              <a:t> starts from </a:t>
            </a:r>
            <a:r>
              <a:rPr lang="en-US" b="1" dirty="0">
                <a:solidFill>
                  <a:schemeClr val="accent6"/>
                </a:solidFill>
              </a:rPr>
              <a:t>110$</a:t>
            </a:r>
            <a:r>
              <a:rPr lang="en-US" b="1" dirty="0">
                <a:solidFill>
                  <a:srgbClr val="FEFEFE"/>
                </a:solidFill>
              </a:rPr>
              <a:t> is the highest of all.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EFEFE"/>
                </a:solidFill>
              </a:rPr>
              <a:t>There are </a:t>
            </a:r>
            <a:r>
              <a:rPr lang="en-US" b="1" dirty="0">
                <a:solidFill>
                  <a:schemeClr val="accent6"/>
                </a:solidFill>
              </a:rPr>
              <a:t>17</a:t>
            </a:r>
            <a:r>
              <a:rPr lang="en-US" b="1" dirty="0">
                <a:solidFill>
                  <a:srgbClr val="FEFEFE"/>
                </a:solidFill>
              </a:rPr>
              <a:t> categories in which the cost of paid apps starts from </a:t>
            </a:r>
            <a:r>
              <a:rPr lang="en-US" b="1" dirty="0">
                <a:solidFill>
                  <a:schemeClr val="accent6"/>
                </a:solidFill>
              </a:rPr>
              <a:t>1$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EFEFE"/>
                </a:solidFill>
              </a:rPr>
              <a:t>There are </a:t>
            </a:r>
            <a:r>
              <a:rPr lang="en-US" b="1" dirty="0">
                <a:solidFill>
                  <a:schemeClr val="accent6"/>
                </a:solidFill>
              </a:rPr>
              <a:t>9</a:t>
            </a:r>
            <a:r>
              <a:rPr lang="en-US" b="1" dirty="0">
                <a:solidFill>
                  <a:srgbClr val="FEFEFE"/>
                </a:solidFill>
              </a:rPr>
              <a:t> categories in which the cost of paid is above </a:t>
            </a:r>
            <a:r>
              <a:rPr lang="en-US" b="1" dirty="0">
                <a:solidFill>
                  <a:schemeClr val="accent6"/>
                </a:solidFill>
              </a:rPr>
              <a:t>2$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b="1" dirty="0">
              <a:solidFill>
                <a:schemeClr val="accent6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2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9BF36-308F-4918-8981-8E3B09839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/>
        </p:blipFill>
        <p:spPr>
          <a:xfrm>
            <a:off x="1279617" y="100403"/>
            <a:ext cx="10093669" cy="45360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A5DC2-8E7D-4EEB-8992-5568141E11C1}"/>
              </a:ext>
            </a:extLst>
          </p:cNvPr>
          <p:cNvSpPr txBox="1"/>
          <p:nvPr/>
        </p:nvSpPr>
        <p:spPr>
          <a:xfrm>
            <a:off x="672035" y="5667020"/>
            <a:ext cx="10302240" cy="970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EFEFE"/>
                </a:solidFill>
              </a:rPr>
              <a:t>The maximum cost of apps in the category of </a:t>
            </a:r>
            <a:r>
              <a:rPr lang="en-US" b="1" dirty="0">
                <a:solidFill>
                  <a:schemeClr val="accent6"/>
                </a:solidFill>
              </a:rPr>
              <a:t>Lifestyle, Finance, Family</a:t>
            </a:r>
            <a:r>
              <a:rPr lang="en-US" b="1" dirty="0">
                <a:solidFill>
                  <a:srgbClr val="FEFEFE"/>
                </a:solidFill>
              </a:rPr>
              <a:t> is </a:t>
            </a:r>
            <a:r>
              <a:rPr lang="en-US" b="1" dirty="0">
                <a:solidFill>
                  <a:schemeClr val="accent6"/>
                </a:solidFill>
              </a:rPr>
              <a:t>400$</a:t>
            </a:r>
            <a:r>
              <a:rPr lang="en-US" b="1" dirty="0">
                <a:solidFill>
                  <a:srgbClr val="FEFEFE"/>
                </a:solidFill>
              </a:rPr>
              <a:t> is the highest of all.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EFEFE"/>
                </a:solidFill>
              </a:rPr>
              <a:t>There are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>
                <a:solidFill>
                  <a:srgbClr val="FEFEFE"/>
                </a:solidFill>
              </a:rPr>
              <a:t> categories in which the cost of paid are above </a:t>
            </a:r>
            <a:r>
              <a:rPr lang="en-US" b="1" dirty="0">
                <a:solidFill>
                  <a:schemeClr val="accent6"/>
                </a:solidFill>
              </a:rPr>
              <a:t>100$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EFEFE"/>
                </a:solidFill>
              </a:rPr>
              <a:t>There are </a:t>
            </a:r>
            <a:r>
              <a:rPr lang="en-US" b="1" dirty="0">
                <a:solidFill>
                  <a:schemeClr val="accent6"/>
                </a:solidFill>
              </a:rPr>
              <a:t>16</a:t>
            </a:r>
            <a:r>
              <a:rPr lang="en-US" b="1" dirty="0">
                <a:solidFill>
                  <a:srgbClr val="FEFEFE"/>
                </a:solidFill>
              </a:rPr>
              <a:t> categories in which the cost of paid is below </a:t>
            </a:r>
            <a:r>
              <a:rPr lang="en-US" b="1" dirty="0">
                <a:solidFill>
                  <a:schemeClr val="accent6"/>
                </a:solidFill>
              </a:rPr>
              <a:t>10$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b="1" dirty="0">
              <a:solidFill>
                <a:schemeClr val="accent6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0262B71-DC43-4C2B-9ECA-0297470B0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4033"/>
          <a:stretch/>
        </p:blipFill>
        <p:spPr>
          <a:xfrm>
            <a:off x="2028190" y="72146"/>
            <a:ext cx="7796529" cy="45693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8F4DCF-5D77-4A55-A449-0FD668D4FD3F}"/>
              </a:ext>
            </a:extLst>
          </p:cNvPr>
          <p:cNvSpPr txBox="1"/>
          <p:nvPr/>
        </p:nvSpPr>
        <p:spPr>
          <a:xfrm>
            <a:off x="1152698" y="5245739"/>
            <a:ext cx="9696886" cy="1540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FFF00"/>
                </a:solidFill>
              </a:rPr>
              <a:t>Calculator</a:t>
            </a:r>
            <a:r>
              <a:rPr lang="en-US" b="1" dirty="0">
                <a:solidFill>
                  <a:srgbClr val="FEFEFE"/>
                </a:solidFill>
              </a:rPr>
              <a:t> App is mostly downloaded paid app with a total installs of </a:t>
            </a:r>
            <a:r>
              <a:rPr lang="en-US" b="1" dirty="0">
                <a:solidFill>
                  <a:schemeClr val="accent6"/>
                </a:solidFill>
              </a:rPr>
              <a:t>100M </a:t>
            </a:r>
            <a:r>
              <a:rPr lang="en-US" b="1" dirty="0">
                <a:solidFill>
                  <a:schemeClr val="bg1"/>
                </a:solidFill>
              </a:rPr>
              <a:t>with a revenue of </a:t>
            </a:r>
            <a:r>
              <a:rPr lang="en-US" b="1" dirty="0">
                <a:solidFill>
                  <a:schemeClr val="accent6"/>
                </a:solidFill>
              </a:rPr>
              <a:t>700M $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b="1" dirty="0">
                <a:solidFill>
                  <a:srgbClr val="FFFF00"/>
                </a:solidFill>
              </a:rPr>
              <a:t>I Am Rich App </a:t>
            </a:r>
            <a:r>
              <a:rPr lang="en-US" b="1" dirty="0">
                <a:solidFill>
                  <a:schemeClr val="bg1"/>
                </a:solidFill>
              </a:rPr>
              <a:t>is costliest app with a price of </a:t>
            </a:r>
            <a:r>
              <a:rPr lang="en-US" b="1" dirty="0">
                <a:solidFill>
                  <a:schemeClr val="accent6"/>
                </a:solidFill>
              </a:rPr>
              <a:t>400$ </a:t>
            </a:r>
            <a:r>
              <a:rPr lang="en-US" b="1" dirty="0">
                <a:solidFill>
                  <a:schemeClr val="bg1"/>
                </a:solidFill>
              </a:rPr>
              <a:t>with a total installs of </a:t>
            </a:r>
            <a:r>
              <a:rPr lang="en-US" b="1" dirty="0">
                <a:solidFill>
                  <a:schemeClr val="accent6"/>
                </a:solidFill>
              </a:rPr>
              <a:t>100K </a:t>
            </a:r>
            <a:r>
              <a:rPr lang="en-US" b="1" dirty="0">
                <a:solidFill>
                  <a:schemeClr val="bg1"/>
                </a:solidFill>
              </a:rPr>
              <a:t>with a revenue of</a:t>
            </a:r>
            <a:r>
              <a:rPr lang="en-US" b="1" dirty="0">
                <a:solidFill>
                  <a:schemeClr val="accent6"/>
                </a:solidFill>
              </a:rPr>
              <a:t> 40M $</a:t>
            </a:r>
          </a:p>
        </p:txBody>
      </p:sp>
    </p:spTree>
    <p:extLst>
      <p:ext uri="{BB962C8B-B14F-4D97-AF65-F5344CB8AC3E}">
        <p14:creationId xmlns:p14="http://schemas.microsoft.com/office/powerpoint/2010/main" val="2494813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D42FAF-A29B-46CB-8D4A-5DB0EDFD7750}"/>
              </a:ext>
            </a:extLst>
          </p:cNvPr>
          <p:cNvSpPr txBox="1"/>
          <p:nvPr/>
        </p:nvSpPr>
        <p:spPr>
          <a:xfrm>
            <a:off x="960209" y="832260"/>
            <a:ext cx="115846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Century Gothic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7CA2F-67AA-4807-B478-BD20A3B5C81D}"/>
              </a:ext>
            </a:extLst>
          </p:cNvPr>
          <p:cNvSpPr txBox="1"/>
          <p:nvPr/>
        </p:nvSpPr>
        <p:spPr>
          <a:xfrm>
            <a:off x="318781" y="2315361"/>
            <a:ext cx="115935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Top apps in Art &amp; Design: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Sketch – Draw &amp; Paint, Textgram, Canva.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Top apps in Automobile: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Android Auto, AutoScout24, Fines of State traffic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Top apps in Beauty: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Beauty Camera – Selfie Camera, Best Hairstyle step by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Top apps in Books: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Google Play Books, Amazon Kindle, Audiobooks by Audible, Bible.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Top apps in Business: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Office Suite: Free office + PDF Editor, File Commander, Free office Suite.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Top apps in Comics: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Line Webtoon – Free comics, Comics, Narrator’s voice.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Top apps in Communication: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Hangouts, Gmail, Google Chrome, WhatsApp, Skype, Messenger.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Top apps in Education: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Duolingo, Google Classroom, TED, Khan Academy.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Top apps in Entertainment: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Google Play Games, Netflix, IMDB Movies , Hotstar, Amazon Prime.</a:t>
            </a:r>
            <a:r>
              <a:rPr lang="en-US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94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69CEC3-D5B5-4E79-8D51-B863E012FD48}"/>
              </a:ext>
            </a:extLst>
          </p:cNvPr>
          <p:cNvSpPr txBox="1"/>
          <p:nvPr/>
        </p:nvSpPr>
        <p:spPr>
          <a:xfrm>
            <a:off x="1549075" y="900822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 dirty="0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F029F-F210-4470-A8A2-216375D65050}"/>
              </a:ext>
            </a:extLst>
          </p:cNvPr>
          <p:cNvSpPr txBox="1"/>
          <p:nvPr/>
        </p:nvSpPr>
        <p:spPr>
          <a:xfrm>
            <a:off x="0" y="2117487"/>
            <a:ext cx="13511719" cy="5416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0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0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0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000" b="1" dirty="0">
                <a:latin typeface="Century Gothic"/>
                <a:ea typeface="+mn-lt"/>
                <a:cs typeface="+mn-lt"/>
              </a:rPr>
              <a:t> – Tableau Public</a:t>
            </a:r>
            <a:endParaRPr lang="en-US" sz="20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en-US" sz="20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000" b="1" dirty="0">
                <a:latin typeface="Century Gothic"/>
                <a:ea typeface="+mn-lt"/>
                <a:cs typeface="+mn-lt"/>
              </a:rPr>
              <a:t> - The report was deployed in my Tableau Public Server</a:t>
            </a:r>
            <a:endParaRPr lang="en-US" sz="20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0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0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0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What techniques are used for data pre-processing 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>
                <a:latin typeface="Century Gothic" panose="020B0502020202020204" pitchFamily="34" charset="0"/>
              </a:rPr>
              <a:t>Removing unwanted attributes.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>
                <a:latin typeface="Century Gothic" panose="020B0502020202020204" pitchFamily="34" charset="0"/>
              </a:rPr>
              <a:t>Visualizing relation of independent variables with each other and with dependent variable.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>
                <a:latin typeface="Century Gothic" panose="020B0502020202020204" pitchFamily="34" charset="0"/>
              </a:rPr>
              <a:t>Removing Outliers.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>
                <a:latin typeface="Century Gothic" panose="020B0502020202020204" pitchFamily="34" charset="0"/>
              </a:rPr>
              <a:t>Cleaning data and imputing if null values are present.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>
                <a:latin typeface="Century Gothic" panose="020B0502020202020204" pitchFamily="34" charset="0"/>
              </a:rPr>
              <a:t>Convert Categorical data to numerical data.</a:t>
            </a:r>
            <a:endParaRPr lang="en-US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294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2" y="613962"/>
            <a:ext cx="6923813" cy="102028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rebuchet MS"/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F2679-E642-4047-9644-F7A408F49791}"/>
              </a:ext>
            </a:extLst>
          </p:cNvPr>
          <p:cNvSpPr txBox="1"/>
          <p:nvPr/>
        </p:nvSpPr>
        <p:spPr>
          <a:xfrm>
            <a:off x="225152" y="2584295"/>
            <a:ext cx="12121849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latin typeface="Century Gothic"/>
                <a:ea typeface="+mn-lt"/>
                <a:cs typeface="+mn-lt"/>
              </a:rPr>
              <a:t>To analyze the different apps in google play store based on different features like category, genres, price, rating etc..</a:t>
            </a:r>
          </a:p>
          <a:p>
            <a:endParaRPr lang="en-US" sz="24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2400" b="1" dirty="0">
                <a:latin typeface="Century Gothic" panose="020B0502020202020204" pitchFamily="34" charset="0"/>
              </a:rPr>
              <a:t> To find most popular apps based on highest installations.</a:t>
            </a:r>
          </a:p>
          <a:p>
            <a:pPr marL="285750" indent="-285750">
              <a:buFont typeface="Wingdings"/>
              <a:buChar char="v"/>
            </a:pPr>
            <a:endParaRPr lang="en-US" sz="24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2400" b="1" dirty="0">
                <a:latin typeface="Century Gothic" panose="020B0502020202020204" pitchFamily="34" charset="0"/>
              </a:rPr>
              <a:t>To analyze popular categories and genres where more people are interested.</a:t>
            </a:r>
          </a:p>
          <a:p>
            <a:pPr marL="285750" indent="-285750">
              <a:buFont typeface="Wingdings"/>
              <a:buChar char="v"/>
            </a:pPr>
            <a:endParaRPr lang="en-US" sz="24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2400" b="1" dirty="0">
                <a:latin typeface="Century Gothic" panose="020B0502020202020204" pitchFamily="34" charset="0"/>
              </a:rPr>
              <a:t> To find the various factors that will lead to detailed analysis of all apps in the play store.</a:t>
            </a:r>
          </a:p>
          <a:p>
            <a:endParaRPr lang="en-US" sz="24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endParaRPr lang="en-US" sz="24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endParaRPr lang="en-US" sz="24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algn="l"/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195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29" y="361043"/>
            <a:ext cx="6923813" cy="102028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rebuchet MS"/>
              </a:rPr>
              <a:t>DETAILS OF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F2679-E642-4047-9644-F7A408F49791}"/>
              </a:ext>
            </a:extLst>
          </p:cNvPr>
          <p:cNvSpPr txBox="1"/>
          <p:nvPr/>
        </p:nvSpPr>
        <p:spPr>
          <a:xfrm>
            <a:off x="316592" y="2543085"/>
            <a:ext cx="1212184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latin typeface="Century Gothic" panose="020B0502020202020204" pitchFamily="34" charset="0"/>
              </a:rPr>
              <a:t> File Name: </a:t>
            </a:r>
          </a:p>
          <a:p>
            <a:pPr lvl="1"/>
            <a:endParaRPr lang="en-US" sz="2200" b="1" dirty="0">
              <a:latin typeface="Century Gothic" panose="020B0502020202020204" pitchFamily="34" charset="0"/>
            </a:endParaRPr>
          </a:p>
          <a:p>
            <a:pPr marL="1371600" lvl="2" indent="-457200"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googleplaystore.csv</a:t>
            </a:r>
          </a:p>
          <a:p>
            <a:pPr marL="1371600" lvl="2" indent="-457200"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googleplaystore_user_reviews.csv</a:t>
            </a:r>
          </a:p>
          <a:p>
            <a:pPr marL="1371600" lvl="2" indent="-457200"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latin typeface="Century Gothic" panose="020B0502020202020204" pitchFamily="34" charset="0"/>
              </a:rPr>
              <a:t> Length of Dataset – 10841 rows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latin typeface="Century Gothic" panose="020B0502020202020204" pitchFamily="34" charset="0"/>
              </a:rPr>
              <a:t> Number of Columns - 13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algn="l"/>
            <a:endParaRPr lang="en-US" sz="2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29" y="361043"/>
            <a:ext cx="6923813" cy="102028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rebuchet MS"/>
              </a:rPr>
              <a:t>DATA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F2679-E642-4047-9644-F7A408F49791}"/>
              </a:ext>
            </a:extLst>
          </p:cNvPr>
          <p:cNvSpPr txBox="1"/>
          <p:nvPr/>
        </p:nvSpPr>
        <p:spPr>
          <a:xfrm>
            <a:off x="150337" y="2152387"/>
            <a:ext cx="12121849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latin typeface="Century Gothic" panose="020B0502020202020204" pitchFamily="34" charset="0"/>
              </a:rPr>
              <a:t>   Data Contains eleven columns namely,</a:t>
            </a:r>
          </a:p>
          <a:p>
            <a:pPr marL="742950" lvl="1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App – Describes the name of the app.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 Category – Describe category of the app which it belongs to.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Rating – Describes rating of the app out of 5.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Reviews– Describes the count of reviews for the app.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Installs – Describes the count of total installs of the app.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Content Rating – Describes the category of content of the app.</a:t>
            </a:r>
          </a:p>
        </p:txBody>
      </p:sp>
    </p:spTree>
    <p:extLst>
      <p:ext uri="{BB962C8B-B14F-4D97-AF65-F5344CB8AC3E}">
        <p14:creationId xmlns:p14="http://schemas.microsoft.com/office/powerpoint/2010/main" val="36129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29" y="361043"/>
            <a:ext cx="6923813" cy="102028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rebuchet MS"/>
              </a:rPr>
              <a:t>DATA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F2679-E642-4047-9644-F7A408F49791}"/>
              </a:ext>
            </a:extLst>
          </p:cNvPr>
          <p:cNvSpPr txBox="1"/>
          <p:nvPr/>
        </p:nvSpPr>
        <p:spPr>
          <a:xfrm>
            <a:off x="150337" y="2152387"/>
            <a:ext cx="12121849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200" b="1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b="1" dirty="0">
                <a:latin typeface="Century Gothic" panose="020B0502020202020204" pitchFamily="34" charset="0"/>
              </a:rPr>
              <a:t>7.	Genres– Describes the genre of the app.</a:t>
            </a:r>
          </a:p>
          <a:p>
            <a:pPr marL="914400" lvl="1" indent="-457200">
              <a:buAutoNum type="arabicPeriod" startAt="6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b="1" dirty="0">
                <a:latin typeface="Century Gothic" panose="020B0502020202020204" pitchFamily="34" charset="0"/>
              </a:rPr>
              <a:t>8.	Current Version – Describes current version of the app.</a:t>
            </a:r>
          </a:p>
          <a:p>
            <a:pPr marL="914400" lvl="1" indent="-457200">
              <a:buFontTx/>
              <a:buAutoNum type="arabicPeriod" startAt="6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b="1" dirty="0">
                <a:latin typeface="Century Gothic" panose="020B0502020202020204" pitchFamily="34" charset="0"/>
              </a:rPr>
              <a:t>9.	Android Version– Describes the android version of the app.</a:t>
            </a:r>
          </a:p>
          <a:p>
            <a:pPr marL="914400" lvl="1" indent="-457200">
              <a:buFontTx/>
              <a:buAutoNum type="arabicPeriod" startAt="6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b="1" dirty="0">
                <a:latin typeface="Century Gothic" panose="020B0502020202020204" pitchFamily="34" charset="0"/>
              </a:rPr>
              <a:t>10.	Price – Describes the Price of the app.</a:t>
            </a:r>
          </a:p>
          <a:p>
            <a:pPr marL="914400" lvl="1" indent="-457200">
              <a:buFontTx/>
              <a:buAutoNum type="arabicPeriod" startAt="6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b="1" dirty="0">
                <a:latin typeface="Century Gothic" panose="020B0502020202020204" pitchFamily="34" charset="0"/>
              </a:rPr>
              <a:t>11.	Type– Describes whether the app is Free or Paid.</a:t>
            </a:r>
          </a:p>
        </p:txBody>
      </p:sp>
    </p:spTree>
    <p:extLst>
      <p:ext uri="{BB962C8B-B14F-4D97-AF65-F5344CB8AC3E}">
        <p14:creationId xmlns:p14="http://schemas.microsoft.com/office/powerpoint/2010/main" val="59796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29" y="361043"/>
            <a:ext cx="6923813" cy="102028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rebuchet MS"/>
              </a:rPr>
              <a:t>DATATYPE OF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F2679-E642-4047-9644-F7A408F49791}"/>
              </a:ext>
            </a:extLst>
          </p:cNvPr>
          <p:cNvSpPr txBox="1"/>
          <p:nvPr/>
        </p:nvSpPr>
        <p:spPr>
          <a:xfrm>
            <a:off x="349843" y="2185638"/>
            <a:ext cx="12121849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latin typeface="Century Gothic" panose="020B0502020202020204" pitchFamily="34" charset="0"/>
              </a:rPr>
              <a:t>   Data Contains eleven columns namely,</a:t>
            </a:r>
          </a:p>
          <a:p>
            <a:pPr marL="742950" lvl="1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App– String (abc) Datatype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 Category – String Datatype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Rating – Float Datatype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Reviews– Numeric Datatype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Installs – Numeric Datatype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b="1" dirty="0">
                <a:latin typeface="Century Gothic" panose="020B0502020202020204" pitchFamily="34" charset="0"/>
              </a:rPr>
              <a:t>Content Rating – String (abc) Datatype</a:t>
            </a:r>
          </a:p>
        </p:txBody>
      </p:sp>
    </p:spTree>
    <p:extLst>
      <p:ext uri="{BB962C8B-B14F-4D97-AF65-F5344CB8AC3E}">
        <p14:creationId xmlns:p14="http://schemas.microsoft.com/office/powerpoint/2010/main" val="31089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29" y="361043"/>
            <a:ext cx="6923813" cy="102028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rebuchet MS"/>
              </a:rPr>
              <a:t>DATATYPE OF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F2679-E642-4047-9644-F7A408F49791}"/>
              </a:ext>
            </a:extLst>
          </p:cNvPr>
          <p:cNvSpPr txBox="1"/>
          <p:nvPr/>
        </p:nvSpPr>
        <p:spPr>
          <a:xfrm>
            <a:off x="349843" y="2185638"/>
            <a:ext cx="12121849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200" b="1" dirty="0">
              <a:latin typeface="Century Gothic" panose="020B0502020202020204" pitchFamily="34" charset="0"/>
            </a:endParaRPr>
          </a:p>
          <a:p>
            <a:pPr marL="742950" lvl="1" indent="-285750">
              <a:buFont typeface="Wingdings"/>
              <a:buChar char="v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b="1" dirty="0">
                <a:latin typeface="Century Gothic" panose="020B0502020202020204" pitchFamily="34" charset="0"/>
              </a:rPr>
              <a:t>7.	Genres– String (</a:t>
            </a:r>
            <a:r>
              <a:rPr lang="en-US" sz="2200" b="1" dirty="0" err="1">
                <a:latin typeface="Century Gothic" panose="020B0502020202020204" pitchFamily="34" charset="0"/>
              </a:rPr>
              <a:t>abc</a:t>
            </a:r>
            <a:r>
              <a:rPr lang="en-US" sz="2200" b="1" dirty="0">
                <a:latin typeface="Century Gothic" panose="020B0502020202020204" pitchFamily="34" charset="0"/>
              </a:rPr>
              <a:t>) Datatype.</a:t>
            </a:r>
          </a:p>
          <a:p>
            <a:pPr marL="914400" lvl="1" indent="-457200">
              <a:buAutoNum type="arabicPeriod" startAt="6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b="1" dirty="0">
                <a:latin typeface="Century Gothic" panose="020B0502020202020204" pitchFamily="34" charset="0"/>
              </a:rPr>
              <a:t>8.	Current Version – String (</a:t>
            </a:r>
            <a:r>
              <a:rPr lang="en-US" sz="2200" b="1" dirty="0" err="1">
                <a:latin typeface="Century Gothic" panose="020B0502020202020204" pitchFamily="34" charset="0"/>
              </a:rPr>
              <a:t>abc</a:t>
            </a:r>
            <a:r>
              <a:rPr lang="en-US" sz="2200" b="1" dirty="0">
                <a:latin typeface="Century Gothic" panose="020B0502020202020204" pitchFamily="34" charset="0"/>
              </a:rPr>
              <a:t>) Datatype.</a:t>
            </a:r>
          </a:p>
          <a:p>
            <a:pPr marL="914400" lvl="1" indent="-457200">
              <a:buFontTx/>
              <a:buAutoNum type="arabicPeriod" startAt="6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b="1" dirty="0">
                <a:latin typeface="Century Gothic" panose="020B0502020202020204" pitchFamily="34" charset="0"/>
              </a:rPr>
              <a:t>9.	Android Version– String (</a:t>
            </a:r>
            <a:r>
              <a:rPr lang="en-US" sz="2200" b="1" dirty="0" err="1">
                <a:latin typeface="Century Gothic" panose="020B0502020202020204" pitchFamily="34" charset="0"/>
              </a:rPr>
              <a:t>abc</a:t>
            </a:r>
            <a:r>
              <a:rPr lang="en-US" sz="2200" b="1" dirty="0">
                <a:latin typeface="Century Gothic" panose="020B0502020202020204" pitchFamily="34" charset="0"/>
              </a:rPr>
              <a:t>) Datatype.</a:t>
            </a:r>
          </a:p>
          <a:p>
            <a:pPr marL="914400" lvl="1" indent="-457200">
              <a:buFontTx/>
              <a:buAutoNum type="arabicPeriod" startAt="6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b="1" dirty="0">
                <a:latin typeface="Century Gothic" panose="020B0502020202020204" pitchFamily="34" charset="0"/>
              </a:rPr>
              <a:t>10.	Price – Float Datatype.</a:t>
            </a:r>
          </a:p>
          <a:p>
            <a:pPr marL="914400" lvl="1" indent="-457200">
              <a:buFontTx/>
              <a:buAutoNum type="arabicPeriod" startAt="6"/>
            </a:pPr>
            <a:endParaRPr lang="en-US" sz="22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b="1" dirty="0">
                <a:latin typeface="Century Gothic" panose="020B0502020202020204" pitchFamily="34" charset="0"/>
              </a:rPr>
              <a:t>11.	Type – String (</a:t>
            </a:r>
            <a:r>
              <a:rPr lang="en-US" sz="2200" b="1" dirty="0" err="1">
                <a:latin typeface="Century Gothic" panose="020B0502020202020204" pitchFamily="34" charset="0"/>
              </a:rPr>
              <a:t>abc</a:t>
            </a:r>
            <a:r>
              <a:rPr lang="en-US" sz="2200" b="1" dirty="0">
                <a:latin typeface="Century Gothic" panose="020B0502020202020204" pitchFamily="34" charset="0"/>
              </a:rPr>
              <a:t>) Datatype.</a:t>
            </a:r>
          </a:p>
        </p:txBody>
      </p:sp>
    </p:spTree>
    <p:extLst>
      <p:ext uri="{BB962C8B-B14F-4D97-AF65-F5344CB8AC3E}">
        <p14:creationId xmlns:p14="http://schemas.microsoft.com/office/powerpoint/2010/main" val="377358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29" y="361043"/>
            <a:ext cx="6923813" cy="102028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rebuchet MS"/>
              </a:rPr>
              <a:t>TOOLS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F2679-E642-4047-9644-F7A408F49791}"/>
              </a:ext>
            </a:extLst>
          </p:cNvPr>
          <p:cNvSpPr txBox="1"/>
          <p:nvPr/>
        </p:nvSpPr>
        <p:spPr>
          <a:xfrm>
            <a:off x="0" y="4762407"/>
            <a:ext cx="1212184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i="0" dirty="0">
                <a:effectLst/>
                <a:latin typeface="Century Gothic" panose="020B0502020202020204" pitchFamily="34" charset="0"/>
              </a:rPr>
              <a:t>Tableau is a visual analytics platform transforming the way we use data to solve problems empowering people and organizations to make the most of their data. See How Tableau Works.</a:t>
            </a:r>
            <a:endParaRPr lang="en-US" sz="2200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6DA1D-7EF8-4ABB-9F7C-D92B1F33F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88" y="2671570"/>
            <a:ext cx="7315215" cy="15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13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395</TotalTime>
  <Words>1288</Words>
  <Application>Microsoft Office PowerPoint</Application>
  <PresentationFormat>Widescreen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Century Gothic</vt:lpstr>
      <vt:lpstr>Gill Sans MT</vt:lpstr>
      <vt:lpstr>The Hand Extrablack</vt:lpstr>
      <vt:lpstr>Trebuchet MS</vt:lpstr>
      <vt:lpstr>Wingdings</vt:lpstr>
      <vt:lpstr>Wingdings 2</vt:lpstr>
      <vt:lpstr>Quotable</vt:lpstr>
      <vt:lpstr>Google Play Store Data Analysis</vt:lpstr>
      <vt:lpstr>INTRODUCTION</vt:lpstr>
      <vt:lpstr>OBJECTIVE</vt:lpstr>
      <vt:lpstr>DETAILS OF DATASET</vt:lpstr>
      <vt:lpstr>DATA DESCRIPTION</vt:lpstr>
      <vt:lpstr>DATA DESCRIPTION</vt:lpstr>
      <vt:lpstr>DATATYPE OF COLUMNS</vt:lpstr>
      <vt:lpstr>DATATYPE OF COLUMNS</vt:lpstr>
      <vt:lpstr>TOOLS USED</vt:lpstr>
      <vt:lpstr>TABLEAU 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/>
  <cp:lastModifiedBy>mummidi balaji</cp:lastModifiedBy>
  <cp:revision>194</cp:revision>
  <dcterms:created xsi:type="dcterms:W3CDTF">2021-09-15T13:14:11Z</dcterms:created>
  <dcterms:modified xsi:type="dcterms:W3CDTF">2021-11-03T12:21:19Z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