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9" r:id="rId4"/>
    <p:sldId id="258" r:id="rId5"/>
    <p:sldId id="26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99D69-6AD1-472D-AD51-D14E55FEF391}" v="1014" dt="2021-09-15T14:02:05.545"/>
    <p1510:client id="{6F2B243C-41B0-4CFA-86B1-892323CC56AA}" v="2247" dt="2021-09-15T17:18:31.901"/>
    <p1510:client id="{AB296038-64D8-4090-BBDA-5826D474E422}" v="791" dt="2021-09-19T13:25:21.590"/>
    <p1510:client id="{C3138D23-B629-4ECC-A775-DA1BC5E5D54C}" v="340" dt="2021-09-16T01:17:1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September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September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September 21,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September 21,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4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2118" y="3362045"/>
            <a:ext cx="5015638" cy="1002796"/>
          </a:xfrm>
        </p:spPr>
        <p:txBody>
          <a:bodyPr>
            <a:normAutofit/>
          </a:bodyPr>
          <a:lstStyle/>
          <a:p>
            <a:r>
              <a:rPr lang="en-US" dirty="0">
                <a:latin typeface="The Hand Extrablack"/>
                <a:ea typeface="Verdana"/>
                <a:cs typeface="TH SarabunPSK"/>
              </a:rPr>
              <a:t>SWIGGY DATA ANALYSIS</a:t>
            </a:r>
          </a:p>
        </p:txBody>
      </p:sp>
      <p:pic>
        <p:nvPicPr>
          <p:cNvPr id="16" name="Picture 3" descr="Low poly orange background">
            <a:extLst>
              <a:ext uri="{FF2B5EF4-FFF2-40B4-BE49-F238E27FC236}">
                <a16:creationId xmlns:a16="http://schemas.microsoft.com/office/drawing/2014/main" id="{6B895B60-729A-4730-861A-26C3F371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7" r="23935" b="-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3B4A3DCE-EF34-40BD-9BD2-FE8549E6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18" y="-553572"/>
            <a:ext cx="4536141" cy="45361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20817D-0E34-4FE6-AF5B-189F6C5649F3}"/>
              </a:ext>
            </a:extLst>
          </p:cNvPr>
          <p:cNvSpPr txBox="1"/>
          <p:nvPr/>
        </p:nvSpPr>
        <p:spPr>
          <a:xfrm>
            <a:off x="8657665" y="5441576"/>
            <a:ext cx="276561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Gill Sans MT"/>
              </a:rPr>
              <a:t>SUBMITTED BY:</a:t>
            </a:r>
          </a:p>
          <a:p>
            <a:r>
              <a:rPr lang="en-US" dirty="0"/>
              <a:t>    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391FB-D5C0-459C-9217-DA0037EB8679}"/>
              </a:ext>
            </a:extLst>
          </p:cNvPr>
          <p:cNvSpPr txBox="1"/>
          <p:nvPr/>
        </p:nvSpPr>
        <p:spPr>
          <a:xfrm>
            <a:off x="9145120" y="5962650"/>
            <a:ext cx="2743200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Gill Sans MT"/>
              </a:rPr>
              <a:t>M. BALAJI</a:t>
            </a: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303680" y="5844127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99 Variety </a:t>
            </a:r>
            <a:r>
              <a:rPr lang="en-US" sz="2200" b="1" dirty="0" err="1">
                <a:solidFill>
                  <a:srgbClr val="00B0F0"/>
                </a:solidFill>
                <a:latin typeface="Century Gothic"/>
              </a:rPr>
              <a:t>Dosa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 &amp; Tandoori Merchant hotels </a:t>
            </a:r>
            <a:r>
              <a:rPr lang="en-US" sz="2200" b="1" dirty="0">
                <a:latin typeface="Century Gothic"/>
              </a:rPr>
              <a:t>has least price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50/- </a:t>
            </a:r>
            <a:r>
              <a:rPr lang="en-US" sz="2200" b="1" dirty="0">
                <a:latin typeface="Century Gothic"/>
              </a:rPr>
              <a:t>among all the hotels in Bangalore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CDE4C9-F0DB-431D-8B4F-5A40969C5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3195" y="358990"/>
            <a:ext cx="4436983" cy="52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4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70310" y="4978365"/>
            <a:ext cx="1158464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This page gives details about:</a:t>
            </a:r>
          </a:p>
          <a:p>
            <a:pPr marL="914400" lvl="1" indent="-457200">
              <a:buAutoNum type="arabicPeriod"/>
            </a:pPr>
            <a:r>
              <a:rPr lang="en-US" sz="2200" b="1" dirty="0">
                <a:latin typeface="Century Gothic"/>
              </a:rPr>
              <a:t>Top 5 Famous Cuisines</a:t>
            </a:r>
          </a:p>
          <a:p>
            <a:pPr marL="914400" lvl="1" indent="-457200">
              <a:buAutoNum type="arabicPeriod"/>
            </a:pPr>
            <a:r>
              <a:rPr lang="en-US" sz="2200" b="1" dirty="0">
                <a:latin typeface="Century Gothic"/>
              </a:rPr>
              <a:t>Minimum price of famous Cuisines</a:t>
            </a:r>
          </a:p>
          <a:p>
            <a:pPr marL="914400" lvl="1" indent="-457200">
              <a:buAutoNum type="arabicPeriod"/>
            </a:pPr>
            <a:r>
              <a:rPr lang="en-US" sz="2200" b="1" dirty="0">
                <a:latin typeface="Century Gothic"/>
              </a:rPr>
              <a:t>Maximum price of famous Cuisines</a:t>
            </a:r>
          </a:p>
          <a:p>
            <a:pPr lvl="1"/>
            <a:endParaRPr lang="en-US" sz="2200" b="1" dirty="0"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CDE4C9-F0DB-431D-8B4F-5A40969C5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52528"/>
            <a:ext cx="12154950" cy="35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0" y="4988092"/>
            <a:ext cx="124124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latin typeface="Century Gothic"/>
              </a:rPr>
              <a:t>This page gives details about Minimum &amp; Maximum price per item based on Location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CDE4C9-F0DB-431D-8B4F-5A40969C5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22964"/>
            <a:ext cx="12154950" cy="31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0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F2632-4991-4849-A9F4-235E87CB505B}"/>
              </a:ext>
            </a:extLst>
          </p:cNvPr>
          <p:cNvSpPr txBox="1"/>
          <p:nvPr/>
        </p:nvSpPr>
        <p:spPr>
          <a:xfrm>
            <a:off x="4581806" y="174159"/>
            <a:ext cx="6900137" cy="821110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</a:pPr>
            <a:r>
              <a:rPr lang="en-US" sz="4000" b="1" spc="20" dirty="0">
                <a:solidFill>
                  <a:srgbClr val="FFFF00"/>
                </a:solidFill>
                <a:latin typeface="Century Gothic"/>
              </a:rPr>
              <a:t>Q &amp; A</a:t>
            </a:r>
            <a:endParaRPr lang="en-US" sz="4000" b="1">
              <a:solidFill>
                <a:srgbClr val="FFFF00"/>
              </a:solidFill>
              <a:latin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022FD-7F22-4788-A8AC-5FE6C40A09B2}"/>
              </a:ext>
            </a:extLst>
          </p:cNvPr>
          <p:cNvSpPr txBox="1"/>
          <p:nvPr/>
        </p:nvSpPr>
        <p:spPr>
          <a:xfrm>
            <a:off x="208561" y="1174334"/>
            <a:ext cx="1220165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What's the Source of the Data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Collected from Given Data Set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Which tools you are used in this entire project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 – Tableau Public</a:t>
            </a:r>
            <a:endParaRPr lang="en-US" sz="22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How did you deploy the report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The report was deployed in my Tableau Public Server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What was the type of Data</a:t>
            </a:r>
            <a:r>
              <a:rPr lang="en-US" sz="2200" b="1" dirty="0">
                <a:latin typeface="Century Gothic"/>
              </a:rPr>
              <a:t> - Numerical and Categorical Values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endParaRPr lang="en-US" sz="22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020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ABC58-8485-4105-967B-792FA25A7E98}"/>
              </a:ext>
            </a:extLst>
          </p:cNvPr>
          <p:cNvSpPr txBox="1"/>
          <p:nvPr/>
        </p:nvSpPr>
        <p:spPr>
          <a:xfrm>
            <a:off x="1213059" y="1213059"/>
            <a:ext cx="6911974" cy="2803071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600" spc="-100" dirty="0">
                <a:solidFill>
                  <a:srgbClr val="FFFFFF"/>
                </a:solidFill>
                <a:latin typeface="The Hand Extrablack"/>
                <a:ea typeface="+mn-lt"/>
                <a:cs typeface="+mn-lt"/>
              </a:rPr>
              <a:t>THANK YOU</a:t>
            </a:r>
            <a:endParaRPr lang="en-US" dirty="0">
              <a:latin typeface="The Hand Extrablack"/>
            </a:endParaRP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677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ARCHITECTURE</a:t>
            </a:r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9A5032CB-5082-40EF-8972-F57C0174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83" y="1143576"/>
            <a:ext cx="9167445" cy="564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ETL OPERATIONS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7C4C-4C05-4BDD-85DD-1C85026C79A5}"/>
              </a:ext>
            </a:extLst>
          </p:cNvPr>
          <p:cNvSpPr txBox="1"/>
          <p:nvPr/>
        </p:nvSpPr>
        <p:spPr>
          <a:xfrm>
            <a:off x="309283" y="1777253"/>
            <a:ext cx="11948753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Cleaning poorly formatted columns from the extracted raw data.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Skipping rows with Nan values.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Removing duplicated rows.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Changing the data types for necessary columns.</a:t>
            </a:r>
            <a:endParaRPr lang="en-US" sz="2600" b="1" dirty="0">
              <a:latin typeface="Century Gothic"/>
            </a:endParaRPr>
          </a:p>
          <a:p>
            <a:pPr algn="l"/>
            <a:endParaRPr lang="en-US" sz="26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7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500" b="1" spc="-100" dirty="0">
                <a:solidFill>
                  <a:srgbClr val="FFFF00"/>
                </a:solidFill>
                <a:latin typeface="Trebuchet MS"/>
              </a:rPr>
              <a:t>INSIGHTS</a:t>
            </a:r>
            <a:endParaRPr lang="en-US" sz="6500" spc="-100">
              <a:solidFill>
                <a:srgbClr val="FFFF00"/>
              </a:solidFill>
              <a:latin typeface="Trebuchet M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8E400-2CCB-4E3F-B241-5855E8981FA3}"/>
              </a:ext>
            </a:extLst>
          </p:cNvPr>
          <p:cNvSpPr txBox="1"/>
          <p:nvPr/>
        </p:nvSpPr>
        <p:spPr>
          <a:xfrm>
            <a:off x="1698814" y="5161429"/>
            <a:ext cx="115846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Century Gothic"/>
              </a:rPr>
              <a:t>Locations with more number of shops are: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0C3A5-DA8B-416A-BCD4-F567924BB374}"/>
              </a:ext>
            </a:extLst>
          </p:cNvPr>
          <p:cNvSpPr txBox="1"/>
          <p:nvPr/>
        </p:nvSpPr>
        <p:spPr>
          <a:xfrm>
            <a:off x="1984561" y="5581650"/>
            <a:ext cx="404308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 - 63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BTM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- 33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HSR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- 16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0262B71-DC43-4C2B-9ECA-0297470B0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5754" y="664663"/>
            <a:ext cx="8824125" cy="42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 </a:t>
            </a:r>
            <a:r>
              <a:rPr lang="en-US" sz="2200" b="1" dirty="0">
                <a:latin typeface="Century Gothic"/>
              </a:rPr>
              <a:t>location has more </a:t>
            </a:r>
            <a:r>
              <a:rPr lang="en-US" sz="2200" b="1" dirty="0" err="1">
                <a:latin typeface="Century Gothic"/>
              </a:rPr>
              <a:t>i.e</a:t>
            </a:r>
            <a:r>
              <a:rPr lang="en-US" sz="2200" b="1" dirty="0">
                <a:latin typeface="Century Gothic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53.39 % </a:t>
            </a:r>
            <a:r>
              <a:rPr lang="en-US" sz="2200" b="1" dirty="0">
                <a:latin typeface="Century Gothic"/>
              </a:rPr>
              <a:t>of availability of hotels</a:t>
            </a:r>
            <a:endParaRPr lang="en-US" dirty="0"/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CDE4C9-F0DB-431D-8B4F-5A40969C5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1539" y="303069"/>
            <a:ext cx="7643445" cy="46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Khichdi Experiment</a:t>
            </a:r>
            <a:r>
              <a:rPr lang="en-US" sz="2200" b="1" dirty="0">
                <a:latin typeface="Century Gothic"/>
              </a:rPr>
              <a:t> has highest rating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4.8 </a:t>
            </a:r>
            <a:r>
              <a:rPr lang="en-US" sz="2200" b="1" dirty="0">
                <a:latin typeface="Century Gothic"/>
              </a:rPr>
              <a:t>with a Price of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100/-</a:t>
            </a:r>
            <a:r>
              <a:rPr lang="en-US" sz="2200" b="1" dirty="0">
                <a:latin typeface="Century Gothic"/>
              </a:rPr>
              <a:t> per item.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Corner House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and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Natural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are the shops with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4.6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 rating, with the prices of 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125/- 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and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75/-</a:t>
            </a:r>
            <a:endParaRPr lang="en-US" dirty="0">
              <a:solidFill>
                <a:srgbClr val="92D050"/>
              </a:solidFill>
            </a:endParaRPr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CDE4C9-F0DB-431D-8B4F-5A40969C5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4247" y="417356"/>
            <a:ext cx="9198873" cy="46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1945534" y="5435567"/>
            <a:ext cx="115846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Nizam’s Biryani &amp; Village Donne Biryani </a:t>
            </a:r>
            <a:r>
              <a:rPr lang="en-US" sz="2200" b="1" dirty="0">
                <a:latin typeface="Century Gothic"/>
              </a:rPr>
              <a:t>has least rating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3.6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CDE4C9-F0DB-431D-8B4F-5A40969C5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5449" y="417356"/>
            <a:ext cx="8196468" cy="46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1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1177048" y="5951132"/>
            <a:ext cx="115846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Punjabi </a:t>
            </a:r>
            <a:r>
              <a:rPr lang="en-US" sz="2200" b="1" dirty="0" err="1">
                <a:solidFill>
                  <a:srgbClr val="00B0F0"/>
                </a:solidFill>
                <a:latin typeface="Century Gothic"/>
              </a:rPr>
              <a:t>Rasoi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 hotel </a:t>
            </a:r>
            <a:r>
              <a:rPr lang="en-US" sz="2200" b="1" dirty="0">
                <a:latin typeface="Century Gothic"/>
              </a:rPr>
              <a:t>has highest price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400/- </a:t>
            </a:r>
            <a:r>
              <a:rPr lang="en-US" sz="2200" b="1" dirty="0">
                <a:latin typeface="Century Gothic"/>
              </a:rPr>
              <a:t>among all the hotels in Bangalore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CDE4C9-F0DB-431D-8B4F-5A40969C5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6784" y="358990"/>
            <a:ext cx="4609806" cy="52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5446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412524"/>
      </a:dk2>
      <a:lt2>
        <a:srgbClr val="E2E8E3"/>
      </a:lt2>
      <a:accent1>
        <a:srgbClr val="E729C4"/>
      </a:accent1>
      <a:accent2>
        <a:srgbClr val="D51763"/>
      </a:accent2>
      <a:accent3>
        <a:srgbClr val="E72C29"/>
      </a:accent3>
      <a:accent4>
        <a:srgbClr val="D56A17"/>
      </a:accent4>
      <a:accent5>
        <a:srgbClr val="B9A221"/>
      </a:accent5>
      <a:accent6>
        <a:srgbClr val="88B213"/>
      </a:accent6>
      <a:hlink>
        <a:srgbClr val="319544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259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Century Gothic</vt:lpstr>
      <vt:lpstr>Gill Sans MT</vt:lpstr>
      <vt:lpstr>Sagona Book</vt:lpstr>
      <vt:lpstr>The Hand Extrablack</vt:lpstr>
      <vt:lpstr>Trebuchet MS</vt:lpstr>
      <vt:lpstr>Wingdings</vt:lpstr>
      <vt:lpstr>BlobVTI</vt:lpstr>
      <vt:lpstr>SWIGGY DATA ANALYSIS</vt:lpstr>
      <vt:lpstr>ARCHITECTURE</vt:lpstr>
      <vt:lpstr>ETL OPERATIONS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DATA ANALYSIS</dc:title>
  <dc:creator/>
  <cp:lastModifiedBy>mummidi balaji</cp:lastModifiedBy>
  <cp:revision>178</cp:revision>
  <dcterms:created xsi:type="dcterms:W3CDTF">2021-09-15T13:14:11Z</dcterms:created>
  <dcterms:modified xsi:type="dcterms:W3CDTF">2021-09-21T01:56:59Z</dcterms:modified>
</cp:coreProperties>
</file>