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  <p:sldId id="278" r:id="rId10"/>
    <p:sldId id="279" r:id="rId11"/>
    <p:sldId id="276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199D69-6AD1-472D-AD51-D14E55FEF391}" v="1014" dt="2021-09-15T14:02:05.545"/>
    <p1510:client id="{6F2B243C-41B0-4CFA-86B1-892323CC56AA}" v="2247" dt="2021-09-15T17:18:31.901"/>
    <p1510:client id="{AB296038-64D8-4090-BBDA-5826D474E422}" v="791" dt="2021-09-19T13:25:21.590"/>
    <p1510:client id="{C3138D23-B629-4ECC-A775-DA1BC5E5D54C}" v="340" dt="2021-09-16T01:17:13.7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cap="all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Sunday, September 19,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90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Sunday, September 19,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1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Sunday, September 19,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Sunday, September 19,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46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Sunday, September 19,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27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Sunday, September 19,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9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Sunday, September 19,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17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Sunday, September 19,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3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Sunday, September 19,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58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Sunday, September 19,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89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Sunday, September 19,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1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Sunday, September 19,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1649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hf sldNum="0" hdr="0" ftr="0" dt="0"/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4400" kern="1200" cap="none" spc="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11F4D251-B7D8-402D-950A-F9D15396E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2118" y="3362045"/>
            <a:ext cx="5015638" cy="1002796"/>
          </a:xfrm>
        </p:spPr>
        <p:txBody>
          <a:bodyPr>
            <a:normAutofit/>
          </a:bodyPr>
          <a:lstStyle/>
          <a:p>
            <a:r>
              <a:rPr lang="en-US" dirty="0">
                <a:latin typeface="The Hand Extrablack"/>
                <a:ea typeface="Verdana"/>
                <a:cs typeface="TH SarabunPSK"/>
              </a:rPr>
              <a:t>SWIGGY DATA ANALYSIS</a:t>
            </a:r>
          </a:p>
        </p:txBody>
      </p:sp>
      <p:pic>
        <p:nvPicPr>
          <p:cNvPr id="16" name="Picture 3" descr="Low poly orange background">
            <a:extLst>
              <a:ext uri="{FF2B5EF4-FFF2-40B4-BE49-F238E27FC236}">
                <a16:creationId xmlns:a16="http://schemas.microsoft.com/office/drawing/2014/main" id="{6B895B60-729A-4730-861A-26C3F3712B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17" r="23935" b="-2"/>
          <a:stretch/>
        </p:blipFill>
        <p:spPr>
          <a:xfrm>
            <a:off x="1" y="10"/>
            <a:ext cx="5662934" cy="6857990"/>
          </a:xfrm>
          <a:custGeom>
            <a:avLst/>
            <a:gdLst/>
            <a:ahLst/>
            <a:cxnLst/>
            <a:rect l="l" t="t" r="r" b="b"/>
            <a:pathLst>
              <a:path w="5662934" h="6858000">
                <a:moveTo>
                  <a:pt x="0" y="0"/>
                </a:moveTo>
                <a:lnTo>
                  <a:pt x="5064602" y="0"/>
                </a:lnTo>
                <a:lnTo>
                  <a:pt x="4889880" y="279455"/>
                </a:lnTo>
                <a:cubicBezTo>
                  <a:pt x="4472355" y="1021447"/>
                  <a:pt x="4263593" y="1948936"/>
                  <a:pt x="4263593" y="3061922"/>
                </a:cubicBezTo>
                <a:cubicBezTo>
                  <a:pt x="4263593" y="3516203"/>
                  <a:pt x="4324186" y="3970483"/>
                  <a:pt x="4445372" y="4515619"/>
                </a:cubicBezTo>
                <a:cubicBezTo>
                  <a:pt x="4596855" y="5030470"/>
                  <a:pt x="4748338" y="5515036"/>
                  <a:pt x="4990710" y="5969316"/>
                </a:cubicBezTo>
                <a:cubicBezTo>
                  <a:pt x="5172489" y="6275955"/>
                  <a:pt x="5371310" y="6544265"/>
                  <a:pt x="5583977" y="6777438"/>
                </a:cubicBezTo>
                <a:lnTo>
                  <a:pt x="566293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7" name="Freeform 10">
            <a:extLst>
              <a:ext uri="{FF2B5EF4-FFF2-40B4-BE49-F238E27FC236}">
                <a16:creationId xmlns:a16="http://schemas.microsoft.com/office/drawing/2014/main" id="{E67870A8-BE17-461C-AD58-035AD7FA0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7291575">
            <a:off x="3479502" y="491434"/>
            <a:ext cx="2397877" cy="2244442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" name="Picture 18" descr="Logo&#10;&#10;Description automatically generated">
            <a:extLst>
              <a:ext uri="{FF2B5EF4-FFF2-40B4-BE49-F238E27FC236}">
                <a16:creationId xmlns:a16="http://schemas.microsoft.com/office/drawing/2014/main" id="{3B4A3DCE-EF34-40BD-9BD2-FE8549E64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518" y="-553572"/>
            <a:ext cx="4536141" cy="453614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C20817D-0E34-4FE6-AF5B-189F6C5649F3}"/>
              </a:ext>
            </a:extLst>
          </p:cNvPr>
          <p:cNvSpPr txBox="1"/>
          <p:nvPr/>
        </p:nvSpPr>
        <p:spPr>
          <a:xfrm>
            <a:off x="8657665" y="5441576"/>
            <a:ext cx="2765612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 dirty="0">
                <a:latin typeface="Gill Sans MT"/>
              </a:rPr>
              <a:t>SUBMITTED BY:</a:t>
            </a:r>
          </a:p>
          <a:p>
            <a:r>
              <a:rPr lang="en-US" dirty="0"/>
              <a:t>    </a:t>
            </a:r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F391FB-D5C0-459C-9217-DA0037EB8679}"/>
              </a:ext>
            </a:extLst>
          </p:cNvPr>
          <p:cNvSpPr txBox="1"/>
          <p:nvPr/>
        </p:nvSpPr>
        <p:spPr>
          <a:xfrm>
            <a:off x="9145120" y="5962650"/>
            <a:ext cx="2743200" cy="446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latin typeface="Gill Sans MT"/>
              </a:rPr>
              <a:t>M. BALAJI</a:t>
            </a:r>
            <a:endParaRPr lang="en-US" sz="23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FAE2A12-140C-4527-B721-72C1DD3F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B43FC7-6A19-4DF3-8506-485B55500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689040-6301-4CD3-A20F-EA809EAD5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0344100 w 12192000"/>
              <a:gd name="connsiteY1" fmla="*/ 0 h 6858000"/>
              <a:gd name="connsiteX2" fmla="*/ 10628041 w 12192000"/>
              <a:gd name="connsiteY2" fmla="*/ 181981 h 6858000"/>
              <a:gd name="connsiteX3" fmla="*/ 10890786 w 12192000"/>
              <a:gd name="connsiteY3" fmla="*/ 404196 h 6858000"/>
              <a:gd name="connsiteX4" fmla="*/ 12140703 w 12192000"/>
              <a:gd name="connsiteY4" fmla="*/ 2501275 h 6858000"/>
              <a:gd name="connsiteX5" fmla="*/ 12192000 w 12192000"/>
              <a:gd name="connsiteY5" fmla="*/ 2695497 h 6858000"/>
              <a:gd name="connsiteX6" fmla="*/ 12192000 w 12192000"/>
              <a:gd name="connsiteY6" fmla="*/ 5699618 h 6858000"/>
              <a:gd name="connsiteX7" fmla="*/ 12152883 w 12192000"/>
              <a:gd name="connsiteY7" fmla="*/ 5839731 h 6858000"/>
              <a:gd name="connsiteX8" fmla="*/ 11693517 w 12192000"/>
              <a:gd name="connsiteY8" fmla="*/ 6719283 h 6858000"/>
              <a:gd name="connsiteX9" fmla="*/ 11571478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0344100" y="0"/>
                </a:lnTo>
                <a:lnTo>
                  <a:pt x="10628041" y="181981"/>
                </a:lnTo>
                <a:cubicBezTo>
                  <a:pt x="10728383" y="255277"/>
                  <a:pt x="10816544" y="329736"/>
                  <a:pt x="10890786" y="404196"/>
                </a:cubicBezTo>
                <a:cubicBezTo>
                  <a:pt x="11447593" y="962641"/>
                  <a:pt x="11888399" y="1637430"/>
                  <a:pt x="12140703" y="2501275"/>
                </a:cubicBezTo>
                <a:lnTo>
                  <a:pt x="12192000" y="2695497"/>
                </a:lnTo>
                <a:lnTo>
                  <a:pt x="12192000" y="5699618"/>
                </a:lnTo>
                <a:lnTo>
                  <a:pt x="12152883" y="5839731"/>
                </a:lnTo>
                <a:cubicBezTo>
                  <a:pt x="12041522" y="6174798"/>
                  <a:pt x="11888399" y="6467982"/>
                  <a:pt x="11693517" y="6719283"/>
                </a:cubicBezTo>
                <a:lnTo>
                  <a:pt x="1157147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0F19940-9493-4D78-84FF-7ABC3FEC1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733" y="376968"/>
            <a:ext cx="9268490" cy="42936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4D4B80-B887-437F-9861-DE0DAB0636B0}"/>
              </a:ext>
            </a:extLst>
          </p:cNvPr>
          <p:cNvSpPr txBox="1"/>
          <p:nvPr/>
        </p:nvSpPr>
        <p:spPr>
          <a:xfrm>
            <a:off x="329372" y="5043270"/>
            <a:ext cx="11613225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200" b="1" dirty="0">
                <a:solidFill>
                  <a:srgbClr val="FFFFFF"/>
                </a:solidFill>
                <a:latin typeface="Century Gothic"/>
              </a:rPr>
              <a:t>In top 10, </a:t>
            </a: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Punjabi Rasoi Hotel</a:t>
            </a:r>
            <a:r>
              <a:rPr lang="en-US" sz="2200" b="1" dirty="0">
                <a:solidFill>
                  <a:srgbClr val="FFFFFF"/>
                </a:solidFill>
                <a:latin typeface="Century Gothic"/>
              </a:rPr>
              <a:t> has the highest price of </a:t>
            </a:r>
            <a:r>
              <a:rPr lang="en-US" sz="2200" b="1" dirty="0">
                <a:solidFill>
                  <a:srgbClr val="FF0000"/>
                </a:solidFill>
                <a:latin typeface="Century Gothic"/>
              </a:rPr>
              <a:t>400/-</a:t>
            </a:r>
            <a:r>
              <a:rPr lang="en-US" sz="2200" b="1" dirty="0">
                <a:solidFill>
                  <a:srgbClr val="FFFFFF"/>
                </a:solidFill>
                <a:latin typeface="Century Gothic"/>
              </a:rPr>
              <a:t> per item</a:t>
            </a:r>
            <a:endParaRPr lang="en-US"/>
          </a:p>
          <a:p>
            <a:pPr marL="342900" indent="-342900">
              <a:buFont typeface="Wingdings"/>
              <a:buChar char="v"/>
            </a:pPr>
            <a:r>
              <a:rPr lang="en-US" sz="2200" b="1" dirty="0">
                <a:latin typeface="Century Gothic"/>
              </a:rPr>
              <a:t> </a:t>
            </a: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China Pearl Hotel</a:t>
            </a:r>
            <a:r>
              <a:rPr lang="en-US" sz="2200" b="1" dirty="0">
                <a:latin typeface="Century Gothic"/>
              </a:rPr>
              <a:t> stood in 10th place with a  price of </a:t>
            </a:r>
            <a:r>
              <a:rPr lang="en-US" sz="2200" b="1" dirty="0">
                <a:solidFill>
                  <a:srgbClr val="FF0000"/>
                </a:solidFill>
                <a:latin typeface="Century Gothic"/>
              </a:rPr>
              <a:t>264/-</a:t>
            </a:r>
            <a:r>
              <a:rPr lang="en-US" sz="2200" b="1" dirty="0">
                <a:latin typeface="Century Gothic"/>
              </a:rPr>
              <a:t> per item</a:t>
            </a:r>
          </a:p>
          <a:p>
            <a:pPr marL="342900" indent="-342900">
              <a:buFont typeface="Wingdings"/>
              <a:buChar char="v"/>
            </a:pPr>
            <a:endParaRPr lang="en-US" sz="2200" b="1" dirty="0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25588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2E2836-9095-4D3C-85DB-A013CBD51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2B8916-626C-4C83-B808-82B7DF02C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14DAEE6D-D7E7-4E31-9E45-96B6E2F6E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4896809 h 6858000"/>
              <a:gd name="connsiteX3" fmla="*/ 12035397 w 12192000"/>
              <a:gd name="connsiteY3" fmla="*/ 5061653 h 6858000"/>
              <a:gd name="connsiteX4" fmla="*/ 9984875 w 12192000"/>
              <a:gd name="connsiteY4" fmla="*/ 6788992 h 6858000"/>
              <a:gd name="connsiteX5" fmla="*/ 9851219 w 12192000"/>
              <a:gd name="connsiteY5" fmla="*/ 6858000 h 6858000"/>
              <a:gd name="connsiteX6" fmla="*/ 3573504 w 12192000"/>
              <a:gd name="connsiteY6" fmla="*/ 6858000 h 6858000"/>
              <a:gd name="connsiteX7" fmla="*/ 3556746 w 12192000"/>
              <a:gd name="connsiteY7" fmla="*/ 6850756 h 6858000"/>
              <a:gd name="connsiteX8" fmla="*/ 3261231 w 12192000"/>
              <a:gd name="connsiteY8" fmla="*/ 6719645 h 6858000"/>
              <a:gd name="connsiteX9" fmla="*/ 956496 w 12192000"/>
              <a:gd name="connsiteY9" fmla="*/ 4131559 h 6858000"/>
              <a:gd name="connsiteX10" fmla="*/ 26515 w 12192000"/>
              <a:gd name="connsiteY10" fmla="*/ 2316866 h 6858000"/>
              <a:gd name="connsiteX11" fmla="*/ 0 w 12192000"/>
              <a:gd name="connsiteY11" fmla="*/ 2231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4896809"/>
                </a:lnTo>
                <a:lnTo>
                  <a:pt x="12035397" y="5061653"/>
                </a:lnTo>
                <a:cubicBezTo>
                  <a:pt x="11302532" y="5870430"/>
                  <a:pt x="10648639" y="6426464"/>
                  <a:pt x="9984875" y="6788992"/>
                </a:cubicBezTo>
                <a:lnTo>
                  <a:pt x="9851219" y="6858000"/>
                </a:lnTo>
                <a:lnTo>
                  <a:pt x="3573504" y="6858000"/>
                </a:lnTo>
                <a:lnTo>
                  <a:pt x="3556746" y="6850756"/>
                </a:lnTo>
                <a:cubicBezTo>
                  <a:pt x="3450765" y="6804314"/>
                  <a:pt x="3352207" y="6760084"/>
                  <a:pt x="3261231" y="6719645"/>
                </a:cubicBezTo>
                <a:cubicBezTo>
                  <a:pt x="2573854" y="6234379"/>
                  <a:pt x="1765175" y="5425602"/>
                  <a:pt x="956496" y="4131559"/>
                </a:cubicBezTo>
                <a:cubicBezTo>
                  <a:pt x="552156" y="3565416"/>
                  <a:pt x="238793" y="2958833"/>
                  <a:pt x="26515" y="2316866"/>
                </a:cubicBezTo>
                <a:lnTo>
                  <a:pt x="0" y="223100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Freeform 10">
            <a:extLst>
              <a:ext uri="{FF2B5EF4-FFF2-40B4-BE49-F238E27FC236}">
                <a16:creationId xmlns:a16="http://schemas.microsoft.com/office/drawing/2014/main" id="{5D976E54-F014-4833-9EB7-2588113E1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5824556">
            <a:off x="607106" y="4045531"/>
            <a:ext cx="2158648" cy="2020521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1F2632-4991-4849-A9F4-235E87CB505B}"/>
              </a:ext>
            </a:extLst>
          </p:cNvPr>
          <p:cNvSpPr txBox="1"/>
          <p:nvPr/>
        </p:nvSpPr>
        <p:spPr>
          <a:xfrm>
            <a:off x="4581806" y="174159"/>
            <a:ext cx="6900137" cy="821110"/>
          </a:xfrm>
          <a:prstGeom prst="rect">
            <a:avLst/>
          </a:prstGeom>
        </p:spPr>
        <p:txBody>
          <a:bodyPr rot="0" spcFirstLastPara="0" vertOverflow="overflow" horzOverflow="overflow" vert="horz" lIns="0" tIns="0" rIns="0" bIns="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Clr>
                <a:schemeClr val="accent4"/>
              </a:buClr>
            </a:pPr>
            <a:r>
              <a:rPr lang="en-US" sz="4000" b="1" spc="20" dirty="0">
                <a:solidFill>
                  <a:srgbClr val="FFFF00"/>
                </a:solidFill>
                <a:latin typeface="Century Gothic"/>
              </a:rPr>
              <a:t>Q &amp; A</a:t>
            </a:r>
            <a:endParaRPr lang="en-US" sz="4000" b="1">
              <a:solidFill>
                <a:srgbClr val="FFFF00"/>
              </a:solidFill>
              <a:latin typeface="Century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3022FD-7F22-4788-A8AC-5FE6C40A09B2}"/>
              </a:ext>
            </a:extLst>
          </p:cNvPr>
          <p:cNvSpPr txBox="1"/>
          <p:nvPr/>
        </p:nvSpPr>
        <p:spPr>
          <a:xfrm>
            <a:off x="208561" y="1174334"/>
            <a:ext cx="12201651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sz="2200" b="1" dirty="0">
                <a:solidFill>
                  <a:srgbClr val="FF0000"/>
                </a:solidFill>
                <a:latin typeface="Century Gothic"/>
                <a:ea typeface="+mn-lt"/>
                <a:cs typeface="+mn-lt"/>
              </a:rPr>
              <a:t>What's the Source of the Data</a:t>
            </a:r>
            <a:r>
              <a:rPr lang="en-US" sz="2200" b="1" dirty="0">
                <a:latin typeface="Century Gothic"/>
                <a:ea typeface="+mn-lt"/>
                <a:cs typeface="+mn-lt"/>
              </a:rPr>
              <a:t> - Collected from Given Data Set</a:t>
            </a:r>
            <a:endParaRPr lang="en-US" sz="2200" b="1" dirty="0">
              <a:latin typeface="Century Gothic"/>
            </a:endParaRPr>
          </a:p>
          <a:p>
            <a:pPr marL="285750" indent="-285750">
              <a:buFont typeface="Wingdings"/>
              <a:buChar char="v"/>
            </a:pPr>
            <a:endParaRPr lang="en-US" sz="2200" b="1" dirty="0">
              <a:solidFill>
                <a:srgbClr val="FFFFFF"/>
              </a:solidFill>
              <a:latin typeface="Century Gothic"/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r>
              <a:rPr lang="en-US" sz="2200" b="1" dirty="0">
                <a:solidFill>
                  <a:srgbClr val="FF0000"/>
                </a:solidFill>
                <a:latin typeface="Century Gothic"/>
                <a:ea typeface="+mn-lt"/>
                <a:cs typeface="+mn-lt"/>
              </a:rPr>
              <a:t>Which tools you are used in this entire project</a:t>
            </a:r>
            <a:r>
              <a:rPr lang="en-US" sz="2200" b="1" dirty="0">
                <a:latin typeface="Century Gothic"/>
                <a:ea typeface="+mn-lt"/>
                <a:cs typeface="+mn-lt"/>
              </a:rPr>
              <a:t> – Tableau Public</a:t>
            </a:r>
            <a:endParaRPr lang="en-US" sz="2200" b="1" dirty="0">
              <a:solidFill>
                <a:srgbClr val="FFFFFF"/>
              </a:solidFill>
              <a:latin typeface="Century Gothic"/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endParaRPr lang="en-US" sz="2200" b="1" dirty="0">
              <a:solidFill>
                <a:srgbClr val="FF0000"/>
              </a:solidFill>
              <a:latin typeface="Century Gothic"/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r>
              <a:rPr lang="en-US" sz="2200" b="1" dirty="0">
                <a:solidFill>
                  <a:srgbClr val="FF0000"/>
                </a:solidFill>
                <a:latin typeface="Century Gothic"/>
                <a:ea typeface="+mn-lt"/>
                <a:cs typeface="+mn-lt"/>
              </a:rPr>
              <a:t>How did you deploy the report</a:t>
            </a:r>
            <a:r>
              <a:rPr lang="en-US" sz="2200" b="1" dirty="0">
                <a:latin typeface="Century Gothic"/>
                <a:ea typeface="+mn-lt"/>
                <a:cs typeface="+mn-lt"/>
              </a:rPr>
              <a:t> - The report was deployed in my Tableau Public Server</a:t>
            </a:r>
            <a:endParaRPr lang="en-US" sz="2200" b="1" dirty="0">
              <a:latin typeface="Century Gothic"/>
            </a:endParaRPr>
          </a:p>
          <a:p>
            <a:pPr marL="285750" indent="-285750">
              <a:buFont typeface="Wingdings"/>
              <a:buChar char="v"/>
            </a:pPr>
            <a:endParaRPr lang="en-US" sz="2200" b="1" dirty="0">
              <a:latin typeface="Century Gothic"/>
            </a:endParaRPr>
          </a:p>
          <a:p>
            <a:pPr marL="285750" indent="-285750">
              <a:buFont typeface="Wingdings"/>
              <a:buChar char="v"/>
            </a:pPr>
            <a:r>
              <a:rPr lang="en-US" sz="2200" b="1" dirty="0">
                <a:solidFill>
                  <a:srgbClr val="FF0000"/>
                </a:solidFill>
                <a:latin typeface="Century Gothic"/>
              </a:rPr>
              <a:t>What was the type of Data</a:t>
            </a:r>
            <a:r>
              <a:rPr lang="en-US" sz="2200" b="1" dirty="0">
                <a:latin typeface="Century Gothic"/>
              </a:rPr>
              <a:t> - Numerical and Categorical Values</a:t>
            </a:r>
          </a:p>
          <a:p>
            <a:pPr marL="285750" indent="-285750">
              <a:buFont typeface="Wingdings"/>
              <a:buChar char="v"/>
            </a:pPr>
            <a:endParaRPr lang="en-US" sz="2200" b="1" dirty="0">
              <a:latin typeface="Century Gothic"/>
            </a:endParaRPr>
          </a:p>
          <a:p>
            <a:pPr marL="285750" indent="-285750">
              <a:buFont typeface="Wingdings"/>
              <a:buChar char="v"/>
            </a:pPr>
            <a:endParaRPr lang="en-US" sz="2200" b="1" dirty="0">
              <a:latin typeface="Century Gothic"/>
            </a:endParaRPr>
          </a:p>
          <a:p>
            <a:endParaRPr lang="en-US" sz="2200" b="1" dirty="0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00202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690F001-2D75-4EFE-805F-3E6954B75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6F7DA8-FD92-4ACF-9932-BF007E32A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4F76F7D6-E5D2-44FA-B1FA-A1A61DF18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0554709" cy="6858000"/>
          </a:xfrm>
          <a:custGeom>
            <a:avLst/>
            <a:gdLst>
              <a:gd name="connsiteX0" fmla="*/ 678080 w 10554709"/>
              <a:gd name="connsiteY0" fmla="*/ 0 h 6858000"/>
              <a:gd name="connsiteX1" fmla="*/ 8939948 w 10554709"/>
              <a:gd name="connsiteY1" fmla="*/ 0 h 6858000"/>
              <a:gd name="connsiteX2" fmla="*/ 9088366 w 10554709"/>
              <a:gd name="connsiteY2" fmla="*/ 139640 h 6858000"/>
              <a:gd name="connsiteX3" fmla="*/ 10554709 w 10554709"/>
              <a:gd name="connsiteY3" fmla="*/ 3680162 h 6858000"/>
              <a:gd name="connsiteX4" fmla="*/ 9852869 w 10554709"/>
              <a:gd name="connsiteY4" fmla="*/ 6618597 h 6858000"/>
              <a:gd name="connsiteX5" fmla="*/ 9732509 w 10554709"/>
              <a:gd name="connsiteY5" fmla="*/ 6858000 h 6858000"/>
              <a:gd name="connsiteX6" fmla="*/ 0 w 10554709"/>
              <a:gd name="connsiteY6" fmla="*/ 6858000 h 6858000"/>
              <a:gd name="connsiteX7" fmla="*/ 0 w 10554709"/>
              <a:gd name="connsiteY7" fmla="*/ 893015 h 6858000"/>
              <a:gd name="connsiteX8" fmla="*/ 32877 w 10554709"/>
              <a:gd name="connsiteY8" fmla="*/ 837948 h 6858000"/>
              <a:gd name="connsiteX9" fmla="*/ 408715 w 10554709"/>
              <a:gd name="connsiteY9" fmla="*/ 30770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554709" h="6858000">
                <a:moveTo>
                  <a:pt x="678080" y="0"/>
                </a:moveTo>
                <a:lnTo>
                  <a:pt x="8939948" y="0"/>
                </a:lnTo>
                <a:lnTo>
                  <a:pt x="9088366" y="139640"/>
                </a:lnTo>
                <a:cubicBezTo>
                  <a:pt x="10103527" y="1150771"/>
                  <a:pt x="10554709" y="2302771"/>
                  <a:pt x="10554709" y="3680162"/>
                </a:cubicBezTo>
                <a:cubicBezTo>
                  <a:pt x="10554709" y="4782075"/>
                  <a:pt x="10354183" y="5717032"/>
                  <a:pt x="9852869" y="6618597"/>
                </a:cubicBezTo>
                <a:lnTo>
                  <a:pt x="9732509" y="6858000"/>
                </a:lnTo>
                <a:lnTo>
                  <a:pt x="0" y="6858000"/>
                </a:lnTo>
                <a:lnTo>
                  <a:pt x="0" y="893015"/>
                </a:lnTo>
                <a:lnTo>
                  <a:pt x="32877" y="837948"/>
                </a:lnTo>
                <a:cubicBezTo>
                  <a:pt x="149932" y="650048"/>
                  <a:pt x="274183" y="474695"/>
                  <a:pt x="408715" y="307706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AABC58-8485-4105-967B-792FA25A7E98}"/>
              </a:ext>
            </a:extLst>
          </p:cNvPr>
          <p:cNvSpPr txBox="1"/>
          <p:nvPr/>
        </p:nvSpPr>
        <p:spPr>
          <a:xfrm>
            <a:off x="1213059" y="1213059"/>
            <a:ext cx="6911974" cy="2803071"/>
          </a:xfrm>
          <a:prstGeom prst="rect">
            <a:avLst/>
          </a:prstGeom>
        </p:spPr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8600" spc="-100" dirty="0">
                <a:solidFill>
                  <a:srgbClr val="FFFFFF"/>
                </a:solidFill>
                <a:latin typeface="The Hand Extrablack"/>
                <a:ea typeface="+mn-lt"/>
                <a:cs typeface="+mn-lt"/>
              </a:rPr>
              <a:t>THANK YOU</a:t>
            </a:r>
            <a:endParaRPr lang="en-US" dirty="0">
              <a:latin typeface="The Hand Extrablack"/>
            </a:endParaRPr>
          </a:p>
        </p:txBody>
      </p:sp>
      <p:sp>
        <p:nvSpPr>
          <p:cNvPr id="27" name="Freeform 10">
            <a:extLst>
              <a:ext uri="{FF2B5EF4-FFF2-40B4-BE49-F238E27FC236}">
                <a16:creationId xmlns:a16="http://schemas.microsoft.com/office/drawing/2014/main" id="{671E2FB4-7344-4400-973C-C4E1D46C1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4500000">
            <a:off x="9006897" y="392628"/>
            <a:ext cx="3095625" cy="2897543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9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FAE2A12-140C-4527-B721-72C1DD3F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B43FC7-6A19-4DF3-8506-485B55500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689040-6301-4CD3-A20F-EA809EAD5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0344100 w 12192000"/>
              <a:gd name="connsiteY1" fmla="*/ 0 h 6858000"/>
              <a:gd name="connsiteX2" fmla="*/ 10628041 w 12192000"/>
              <a:gd name="connsiteY2" fmla="*/ 181981 h 6858000"/>
              <a:gd name="connsiteX3" fmla="*/ 10890786 w 12192000"/>
              <a:gd name="connsiteY3" fmla="*/ 404196 h 6858000"/>
              <a:gd name="connsiteX4" fmla="*/ 12140703 w 12192000"/>
              <a:gd name="connsiteY4" fmla="*/ 2501275 h 6858000"/>
              <a:gd name="connsiteX5" fmla="*/ 12192000 w 12192000"/>
              <a:gd name="connsiteY5" fmla="*/ 2695497 h 6858000"/>
              <a:gd name="connsiteX6" fmla="*/ 12192000 w 12192000"/>
              <a:gd name="connsiteY6" fmla="*/ 5699618 h 6858000"/>
              <a:gd name="connsiteX7" fmla="*/ 12152883 w 12192000"/>
              <a:gd name="connsiteY7" fmla="*/ 5839731 h 6858000"/>
              <a:gd name="connsiteX8" fmla="*/ 11693517 w 12192000"/>
              <a:gd name="connsiteY8" fmla="*/ 6719283 h 6858000"/>
              <a:gd name="connsiteX9" fmla="*/ 11571478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0344100" y="0"/>
                </a:lnTo>
                <a:lnTo>
                  <a:pt x="10628041" y="181981"/>
                </a:lnTo>
                <a:cubicBezTo>
                  <a:pt x="10728383" y="255277"/>
                  <a:pt x="10816544" y="329736"/>
                  <a:pt x="10890786" y="404196"/>
                </a:cubicBezTo>
                <a:cubicBezTo>
                  <a:pt x="11447593" y="962641"/>
                  <a:pt x="11888399" y="1637430"/>
                  <a:pt x="12140703" y="2501275"/>
                </a:cubicBezTo>
                <a:lnTo>
                  <a:pt x="12192000" y="2695497"/>
                </a:lnTo>
                <a:lnTo>
                  <a:pt x="12192000" y="5699618"/>
                </a:lnTo>
                <a:lnTo>
                  <a:pt x="12152883" y="5839731"/>
                </a:lnTo>
                <a:cubicBezTo>
                  <a:pt x="12041522" y="6174798"/>
                  <a:pt x="11888399" y="6467982"/>
                  <a:pt x="11693517" y="6719283"/>
                </a:cubicBezTo>
                <a:lnTo>
                  <a:pt x="1157147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FC4E9-905A-459B-9FDE-395F4179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02677"/>
            <a:ext cx="6923813" cy="147732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FF00"/>
                </a:solidFill>
                <a:latin typeface="Trebuchet MS"/>
              </a:rPr>
              <a:t>ARCHITECTURE</a:t>
            </a:r>
          </a:p>
        </p:txBody>
      </p:sp>
      <p:pic>
        <p:nvPicPr>
          <p:cNvPr id="3" name="Picture 3" descr="Timeline&#10;&#10;Description automatically generated">
            <a:extLst>
              <a:ext uri="{FF2B5EF4-FFF2-40B4-BE49-F238E27FC236}">
                <a16:creationId xmlns:a16="http://schemas.microsoft.com/office/drawing/2014/main" id="{9A5032CB-5082-40EF-8972-F57C01746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083" y="1143576"/>
            <a:ext cx="9167445" cy="564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14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FAE2A12-140C-4527-B721-72C1DD3F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B43FC7-6A19-4DF3-8506-485B55500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689040-6301-4CD3-A20F-EA809EAD5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0344100 w 12192000"/>
              <a:gd name="connsiteY1" fmla="*/ 0 h 6858000"/>
              <a:gd name="connsiteX2" fmla="*/ 10628041 w 12192000"/>
              <a:gd name="connsiteY2" fmla="*/ 181981 h 6858000"/>
              <a:gd name="connsiteX3" fmla="*/ 10890786 w 12192000"/>
              <a:gd name="connsiteY3" fmla="*/ 404196 h 6858000"/>
              <a:gd name="connsiteX4" fmla="*/ 12140703 w 12192000"/>
              <a:gd name="connsiteY4" fmla="*/ 2501275 h 6858000"/>
              <a:gd name="connsiteX5" fmla="*/ 12192000 w 12192000"/>
              <a:gd name="connsiteY5" fmla="*/ 2695497 h 6858000"/>
              <a:gd name="connsiteX6" fmla="*/ 12192000 w 12192000"/>
              <a:gd name="connsiteY6" fmla="*/ 5699618 h 6858000"/>
              <a:gd name="connsiteX7" fmla="*/ 12152883 w 12192000"/>
              <a:gd name="connsiteY7" fmla="*/ 5839731 h 6858000"/>
              <a:gd name="connsiteX8" fmla="*/ 11693517 w 12192000"/>
              <a:gd name="connsiteY8" fmla="*/ 6719283 h 6858000"/>
              <a:gd name="connsiteX9" fmla="*/ 11571478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0344100" y="0"/>
                </a:lnTo>
                <a:lnTo>
                  <a:pt x="10628041" y="181981"/>
                </a:lnTo>
                <a:cubicBezTo>
                  <a:pt x="10728383" y="255277"/>
                  <a:pt x="10816544" y="329736"/>
                  <a:pt x="10890786" y="404196"/>
                </a:cubicBezTo>
                <a:cubicBezTo>
                  <a:pt x="11447593" y="962641"/>
                  <a:pt x="11888399" y="1637430"/>
                  <a:pt x="12140703" y="2501275"/>
                </a:cubicBezTo>
                <a:lnTo>
                  <a:pt x="12192000" y="2695497"/>
                </a:lnTo>
                <a:lnTo>
                  <a:pt x="12192000" y="5699618"/>
                </a:lnTo>
                <a:lnTo>
                  <a:pt x="12152883" y="5839731"/>
                </a:lnTo>
                <a:cubicBezTo>
                  <a:pt x="12041522" y="6174798"/>
                  <a:pt x="11888399" y="6467982"/>
                  <a:pt x="11693517" y="6719283"/>
                </a:cubicBezTo>
                <a:lnTo>
                  <a:pt x="1157147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FC4E9-905A-459B-9FDE-395F4179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23813" cy="147732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FF00"/>
                </a:solidFill>
                <a:latin typeface="Trebuchet MS"/>
              </a:rPr>
              <a:t>ETL OPERATIONS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6F7C4C-4C05-4BDD-85DD-1C85026C79A5}"/>
              </a:ext>
            </a:extLst>
          </p:cNvPr>
          <p:cNvSpPr txBox="1"/>
          <p:nvPr/>
        </p:nvSpPr>
        <p:spPr>
          <a:xfrm>
            <a:off x="309283" y="1777253"/>
            <a:ext cx="11948753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sz="2600" b="1" dirty="0">
                <a:latin typeface="Century Gothic"/>
                <a:ea typeface="+mn-lt"/>
                <a:cs typeface="+mn-lt"/>
              </a:rPr>
              <a:t>  Cleaning poorly formatted columns from the extracted raw data.</a:t>
            </a:r>
          </a:p>
          <a:p>
            <a:pPr marL="285750" indent="-285750">
              <a:buFont typeface="Wingdings"/>
              <a:buChar char="v"/>
            </a:pPr>
            <a:endParaRPr lang="en-US" sz="2600" b="1" dirty="0">
              <a:latin typeface="Century Gothic"/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r>
              <a:rPr lang="en-US" sz="2600" b="1" dirty="0">
                <a:latin typeface="Century Gothic"/>
                <a:ea typeface="+mn-lt"/>
                <a:cs typeface="+mn-lt"/>
              </a:rPr>
              <a:t>  Skipping rows with Nan values.</a:t>
            </a:r>
          </a:p>
          <a:p>
            <a:pPr marL="285750" indent="-285750">
              <a:buFont typeface="Wingdings"/>
              <a:buChar char="v"/>
            </a:pPr>
            <a:endParaRPr lang="en-US" sz="2600" b="1" dirty="0">
              <a:latin typeface="Century Gothic"/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r>
              <a:rPr lang="en-US" sz="2600" b="1" dirty="0">
                <a:latin typeface="Century Gothic"/>
                <a:ea typeface="+mn-lt"/>
                <a:cs typeface="+mn-lt"/>
              </a:rPr>
              <a:t>  Removing duplicated rows.</a:t>
            </a:r>
          </a:p>
          <a:p>
            <a:pPr marL="285750" indent="-285750">
              <a:buFont typeface="Wingdings"/>
              <a:buChar char="v"/>
            </a:pPr>
            <a:endParaRPr lang="en-US" sz="2600" b="1" dirty="0">
              <a:latin typeface="Century Gothic"/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r>
              <a:rPr lang="en-US" sz="2600" b="1" dirty="0">
                <a:latin typeface="Century Gothic"/>
                <a:ea typeface="+mn-lt"/>
                <a:cs typeface="+mn-lt"/>
              </a:rPr>
              <a:t>  Changing the data types for necessary columns.</a:t>
            </a:r>
            <a:endParaRPr lang="en-US" sz="2600" b="1" dirty="0">
              <a:latin typeface="Century Gothic"/>
            </a:endParaRPr>
          </a:p>
          <a:p>
            <a:pPr algn="l"/>
            <a:endParaRPr lang="en-US" sz="2600" b="1" dirty="0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97670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6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8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20">
            <a:extLst>
              <a:ext uri="{FF2B5EF4-FFF2-40B4-BE49-F238E27FC236}">
                <a16:creationId xmlns:a16="http://schemas.microsoft.com/office/drawing/2014/main" id="{44CA1620-2C02-4B4E-97C8-06FCE85EE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3657DE79-27F8-4881-BE3B-5321D1801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24">
            <a:extLst>
              <a:ext uri="{FF2B5EF4-FFF2-40B4-BE49-F238E27FC236}">
                <a16:creationId xmlns:a16="http://schemas.microsoft.com/office/drawing/2014/main" id="{DB733608-1322-485D-B942-B827E6997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27" y="954724"/>
            <a:ext cx="10904945" cy="3364228"/>
            <a:chOff x="643527" y="954724"/>
            <a:chExt cx="10904945" cy="3364228"/>
          </a:xfrm>
        </p:grpSpPr>
        <p:sp>
          <p:nvSpPr>
            <p:cNvPr id="26" name="Freeform 78">
              <a:extLst>
                <a:ext uri="{FF2B5EF4-FFF2-40B4-BE49-F238E27FC236}">
                  <a16:creationId xmlns:a16="http://schemas.microsoft.com/office/drawing/2014/main" id="{7975F1CD-7143-447F-AC1A-8D3EA46EC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2" name="Freeform 79">
              <a:extLst>
                <a:ext uri="{FF2B5EF4-FFF2-40B4-BE49-F238E27FC236}">
                  <a16:creationId xmlns:a16="http://schemas.microsoft.com/office/drawing/2014/main" id="{501A6B8C-11DF-404A-89DD-354DA4C1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8" name="Freeform 85">
              <a:extLst>
                <a:ext uri="{FF2B5EF4-FFF2-40B4-BE49-F238E27FC236}">
                  <a16:creationId xmlns:a16="http://schemas.microsoft.com/office/drawing/2014/main" id="{14D1F65C-CD34-4E1F-8743-D3879A871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9" name="Freeform 80">
              <a:extLst>
                <a:ext uri="{FF2B5EF4-FFF2-40B4-BE49-F238E27FC236}">
                  <a16:creationId xmlns:a16="http://schemas.microsoft.com/office/drawing/2014/main" id="{E5C58F66-1B6C-4935-9BB4-583D612CD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0" name="Freeform 84">
              <a:extLst>
                <a:ext uri="{FF2B5EF4-FFF2-40B4-BE49-F238E27FC236}">
                  <a16:creationId xmlns:a16="http://schemas.microsoft.com/office/drawing/2014/main" id="{F41F116D-556B-4BC2-9DCD-46DA7CCC0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1" name="Freeform 87">
              <a:extLst>
                <a:ext uri="{FF2B5EF4-FFF2-40B4-BE49-F238E27FC236}">
                  <a16:creationId xmlns:a16="http://schemas.microsoft.com/office/drawing/2014/main" id="{DE46F0F4-2435-4BDC-A92C-EB1360880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23FC4E9-905A-459B-9FDE-395F4179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014" y="1334791"/>
            <a:ext cx="6911974" cy="280307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6500" b="1" spc="-100" dirty="0">
                <a:solidFill>
                  <a:srgbClr val="FFFF00"/>
                </a:solidFill>
                <a:latin typeface="Trebuchet MS"/>
              </a:rPr>
              <a:t>INSIGHTS</a:t>
            </a:r>
            <a:endParaRPr lang="en-US" sz="6500" spc="-100">
              <a:solidFill>
                <a:srgbClr val="FFFF00"/>
              </a:solidFill>
              <a:latin typeface="Trebuchet MS"/>
            </a:endParaRPr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085AB271-571D-4C19-9FCC-C760834A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226" y="359229"/>
            <a:ext cx="805544" cy="12191999"/>
          </a:xfrm>
          <a:custGeom>
            <a:avLst/>
            <a:gdLst>
              <a:gd name="connsiteX0" fmla="*/ 0 w 1214924"/>
              <a:gd name="connsiteY0" fmla="*/ 12191999 h 12191999"/>
              <a:gd name="connsiteX1" fmla="*/ 32 w 1214924"/>
              <a:gd name="connsiteY1" fmla="*/ 12166053 h 12191999"/>
              <a:gd name="connsiteX2" fmla="*/ 59979 w 1214924"/>
              <a:gd name="connsiteY2" fmla="*/ 9224089 h 12191999"/>
              <a:gd name="connsiteX3" fmla="*/ 120877 w 1214924"/>
              <a:gd name="connsiteY3" fmla="*/ 8004225 h 12191999"/>
              <a:gd name="connsiteX4" fmla="*/ 59979 w 1214924"/>
              <a:gd name="connsiteY4" fmla="*/ 7211315 h 12191999"/>
              <a:gd name="connsiteX5" fmla="*/ 59979 w 1214924"/>
              <a:gd name="connsiteY5" fmla="*/ 6601383 h 12191999"/>
              <a:gd name="connsiteX6" fmla="*/ 59979 w 1214924"/>
              <a:gd name="connsiteY6" fmla="*/ 5015562 h 12191999"/>
              <a:gd name="connsiteX7" fmla="*/ 120877 w 1214924"/>
              <a:gd name="connsiteY7" fmla="*/ 3185768 h 12191999"/>
              <a:gd name="connsiteX8" fmla="*/ 74847 w 1214924"/>
              <a:gd name="connsiteY8" fmla="*/ 4714 h 12191999"/>
              <a:gd name="connsiteX9" fmla="*/ 74778 w 1214924"/>
              <a:gd name="connsiteY9" fmla="*/ 0 h 12191999"/>
              <a:gd name="connsiteX10" fmla="*/ 1214924 w 1214924"/>
              <a:gd name="connsiteY10" fmla="*/ 0 h 12191999"/>
              <a:gd name="connsiteX11" fmla="*/ 1214924 w 1214924"/>
              <a:gd name="connsiteY11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4924" h="12191999">
                <a:moveTo>
                  <a:pt x="0" y="12191999"/>
                </a:moveTo>
                <a:lnTo>
                  <a:pt x="32" y="12166053"/>
                </a:lnTo>
                <a:cubicBezTo>
                  <a:pt x="2886" y="11339787"/>
                  <a:pt x="14305" y="10367710"/>
                  <a:pt x="59979" y="9224089"/>
                </a:cubicBezTo>
                <a:cubicBezTo>
                  <a:pt x="120877" y="8004225"/>
                  <a:pt x="120877" y="8004225"/>
                  <a:pt x="120877" y="8004225"/>
                </a:cubicBezTo>
                <a:cubicBezTo>
                  <a:pt x="120877" y="7760253"/>
                  <a:pt x="59979" y="7516280"/>
                  <a:pt x="59979" y="7211315"/>
                </a:cubicBezTo>
                <a:cubicBezTo>
                  <a:pt x="59979" y="6906349"/>
                  <a:pt x="59979" y="6662377"/>
                  <a:pt x="59979" y="6601383"/>
                </a:cubicBezTo>
                <a:cubicBezTo>
                  <a:pt x="59979" y="5015562"/>
                  <a:pt x="59979" y="5015562"/>
                  <a:pt x="59979" y="5015562"/>
                </a:cubicBezTo>
                <a:cubicBezTo>
                  <a:pt x="120877" y="3185768"/>
                  <a:pt x="120877" y="3185768"/>
                  <a:pt x="120877" y="3185768"/>
                </a:cubicBezTo>
                <a:cubicBezTo>
                  <a:pt x="98040" y="1607571"/>
                  <a:pt x="83767" y="621197"/>
                  <a:pt x="74847" y="4714"/>
                </a:cubicBezTo>
                <a:lnTo>
                  <a:pt x="74778" y="0"/>
                </a:lnTo>
                <a:lnTo>
                  <a:pt x="1214924" y="0"/>
                </a:lnTo>
                <a:lnTo>
                  <a:pt x="1214924" y="12191999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9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FAE2A12-140C-4527-B721-72C1DD3F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B43FC7-6A19-4DF3-8506-485B55500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689040-6301-4CD3-A20F-EA809EAD5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0344100 w 12192000"/>
              <a:gd name="connsiteY1" fmla="*/ 0 h 6858000"/>
              <a:gd name="connsiteX2" fmla="*/ 10628041 w 12192000"/>
              <a:gd name="connsiteY2" fmla="*/ 181981 h 6858000"/>
              <a:gd name="connsiteX3" fmla="*/ 10890786 w 12192000"/>
              <a:gd name="connsiteY3" fmla="*/ 404196 h 6858000"/>
              <a:gd name="connsiteX4" fmla="*/ 12140703 w 12192000"/>
              <a:gd name="connsiteY4" fmla="*/ 2501275 h 6858000"/>
              <a:gd name="connsiteX5" fmla="*/ 12192000 w 12192000"/>
              <a:gd name="connsiteY5" fmla="*/ 2695497 h 6858000"/>
              <a:gd name="connsiteX6" fmla="*/ 12192000 w 12192000"/>
              <a:gd name="connsiteY6" fmla="*/ 5699618 h 6858000"/>
              <a:gd name="connsiteX7" fmla="*/ 12152883 w 12192000"/>
              <a:gd name="connsiteY7" fmla="*/ 5839731 h 6858000"/>
              <a:gd name="connsiteX8" fmla="*/ 11693517 w 12192000"/>
              <a:gd name="connsiteY8" fmla="*/ 6719283 h 6858000"/>
              <a:gd name="connsiteX9" fmla="*/ 11571478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0344100" y="0"/>
                </a:lnTo>
                <a:lnTo>
                  <a:pt x="10628041" y="181981"/>
                </a:lnTo>
                <a:cubicBezTo>
                  <a:pt x="10728383" y="255277"/>
                  <a:pt x="10816544" y="329736"/>
                  <a:pt x="10890786" y="404196"/>
                </a:cubicBezTo>
                <a:cubicBezTo>
                  <a:pt x="11447593" y="962641"/>
                  <a:pt x="11888399" y="1637430"/>
                  <a:pt x="12140703" y="2501275"/>
                </a:cubicBezTo>
                <a:lnTo>
                  <a:pt x="12192000" y="2695497"/>
                </a:lnTo>
                <a:lnTo>
                  <a:pt x="12192000" y="5699618"/>
                </a:lnTo>
                <a:lnTo>
                  <a:pt x="12152883" y="5839731"/>
                </a:lnTo>
                <a:cubicBezTo>
                  <a:pt x="12041522" y="6174798"/>
                  <a:pt x="11888399" y="6467982"/>
                  <a:pt x="11693517" y="6719283"/>
                </a:cubicBezTo>
                <a:lnTo>
                  <a:pt x="1157147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18E400-2CCB-4E3F-B241-5855E8981FA3}"/>
              </a:ext>
            </a:extLst>
          </p:cNvPr>
          <p:cNvSpPr txBox="1"/>
          <p:nvPr/>
        </p:nvSpPr>
        <p:spPr>
          <a:xfrm>
            <a:off x="1698814" y="5161429"/>
            <a:ext cx="1158464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 dirty="0">
                <a:latin typeface="Century Gothic"/>
              </a:rPr>
              <a:t>Locations with more number of shops are: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D0C3A5-DA8B-416A-BCD4-F567924BB374}"/>
              </a:ext>
            </a:extLst>
          </p:cNvPr>
          <p:cNvSpPr txBox="1"/>
          <p:nvPr/>
        </p:nvSpPr>
        <p:spPr>
          <a:xfrm>
            <a:off x="1984561" y="5581650"/>
            <a:ext cx="4043082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Koramangala</a:t>
            </a:r>
            <a:r>
              <a:rPr lang="en-US" sz="2200" b="1" dirty="0">
                <a:solidFill>
                  <a:schemeClr val="tx2"/>
                </a:solidFill>
                <a:latin typeface="Century Gothic"/>
              </a:rPr>
              <a:t> - 63</a:t>
            </a:r>
          </a:p>
          <a:p>
            <a:pPr marL="342900" indent="-342900">
              <a:buAutoNum type="arabicPeriod"/>
            </a:pP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BTM </a:t>
            </a:r>
            <a:r>
              <a:rPr lang="en-US" sz="2200" b="1" dirty="0">
                <a:solidFill>
                  <a:schemeClr val="tx2"/>
                </a:solidFill>
                <a:latin typeface="Century Gothic"/>
              </a:rPr>
              <a:t>- 33</a:t>
            </a:r>
          </a:p>
          <a:p>
            <a:pPr marL="342900" indent="-342900">
              <a:buAutoNum type="arabicPeriod"/>
            </a:pP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HSR </a:t>
            </a:r>
            <a:r>
              <a:rPr lang="en-US" sz="2200" b="1" dirty="0">
                <a:solidFill>
                  <a:schemeClr val="tx2"/>
                </a:solidFill>
                <a:latin typeface="Century Gothic"/>
              </a:rPr>
              <a:t>- 16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0262B71-DC43-4C2B-9ECA-0297470B0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292" y="1219200"/>
            <a:ext cx="10128738" cy="307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85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FAE2A12-140C-4527-B721-72C1DD3F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B43FC7-6A19-4DF3-8506-485B55500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689040-6301-4CD3-A20F-EA809EAD5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0344100 w 12192000"/>
              <a:gd name="connsiteY1" fmla="*/ 0 h 6858000"/>
              <a:gd name="connsiteX2" fmla="*/ 10628041 w 12192000"/>
              <a:gd name="connsiteY2" fmla="*/ 181981 h 6858000"/>
              <a:gd name="connsiteX3" fmla="*/ 10890786 w 12192000"/>
              <a:gd name="connsiteY3" fmla="*/ 404196 h 6858000"/>
              <a:gd name="connsiteX4" fmla="*/ 12140703 w 12192000"/>
              <a:gd name="connsiteY4" fmla="*/ 2501275 h 6858000"/>
              <a:gd name="connsiteX5" fmla="*/ 12192000 w 12192000"/>
              <a:gd name="connsiteY5" fmla="*/ 2695497 h 6858000"/>
              <a:gd name="connsiteX6" fmla="*/ 12192000 w 12192000"/>
              <a:gd name="connsiteY6" fmla="*/ 5699618 h 6858000"/>
              <a:gd name="connsiteX7" fmla="*/ 12152883 w 12192000"/>
              <a:gd name="connsiteY7" fmla="*/ 5839731 h 6858000"/>
              <a:gd name="connsiteX8" fmla="*/ 11693517 w 12192000"/>
              <a:gd name="connsiteY8" fmla="*/ 6719283 h 6858000"/>
              <a:gd name="connsiteX9" fmla="*/ 11571478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0344100" y="0"/>
                </a:lnTo>
                <a:lnTo>
                  <a:pt x="10628041" y="181981"/>
                </a:lnTo>
                <a:cubicBezTo>
                  <a:pt x="10728383" y="255277"/>
                  <a:pt x="10816544" y="329736"/>
                  <a:pt x="10890786" y="404196"/>
                </a:cubicBezTo>
                <a:cubicBezTo>
                  <a:pt x="11447593" y="962641"/>
                  <a:pt x="11888399" y="1637430"/>
                  <a:pt x="12140703" y="2501275"/>
                </a:cubicBezTo>
                <a:lnTo>
                  <a:pt x="12192000" y="2695497"/>
                </a:lnTo>
                <a:lnTo>
                  <a:pt x="12192000" y="5699618"/>
                </a:lnTo>
                <a:lnTo>
                  <a:pt x="12152883" y="5839731"/>
                </a:lnTo>
                <a:cubicBezTo>
                  <a:pt x="12041522" y="6174798"/>
                  <a:pt x="11888399" y="6467982"/>
                  <a:pt x="11693517" y="6719283"/>
                </a:cubicBezTo>
                <a:lnTo>
                  <a:pt x="1157147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A02BB7-5DF6-44E0-8138-BE59A6F5FB55}"/>
              </a:ext>
            </a:extLst>
          </p:cNvPr>
          <p:cNvSpPr txBox="1"/>
          <p:nvPr/>
        </p:nvSpPr>
        <p:spPr>
          <a:xfrm>
            <a:off x="914402" y="5455023"/>
            <a:ext cx="11584640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Khichdi Experiment</a:t>
            </a:r>
            <a:r>
              <a:rPr lang="en-US" sz="2200" b="1" dirty="0">
                <a:latin typeface="Century Gothic"/>
              </a:rPr>
              <a:t> has highest rating of </a:t>
            </a:r>
            <a:r>
              <a:rPr lang="en-US" sz="2200" b="1" dirty="0">
                <a:solidFill>
                  <a:srgbClr val="FF0000"/>
                </a:solidFill>
                <a:latin typeface="Century Gothic"/>
              </a:rPr>
              <a:t>4.8 </a:t>
            </a:r>
            <a:r>
              <a:rPr lang="en-US" sz="2200" b="1" dirty="0">
                <a:latin typeface="Century Gothic"/>
              </a:rPr>
              <a:t>with a Price of </a:t>
            </a:r>
            <a:r>
              <a:rPr lang="en-US" sz="2200" b="1" dirty="0">
                <a:solidFill>
                  <a:srgbClr val="92D050"/>
                </a:solidFill>
                <a:latin typeface="Century Gothic"/>
              </a:rPr>
              <a:t>100/-</a:t>
            </a:r>
            <a:r>
              <a:rPr lang="en-US" sz="2200" b="1" dirty="0">
                <a:latin typeface="Century Gothic"/>
              </a:rPr>
              <a:t> per item.</a:t>
            </a:r>
          </a:p>
          <a:p>
            <a:pPr marL="342900" indent="-342900">
              <a:buFont typeface="Wingdings"/>
              <a:buChar char="v"/>
            </a:pP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Corner House Ice Cream</a:t>
            </a:r>
            <a:r>
              <a:rPr lang="en-US" sz="2200" b="1" dirty="0">
                <a:solidFill>
                  <a:srgbClr val="FFFFFF"/>
                </a:solidFill>
                <a:latin typeface="Century Gothic"/>
              </a:rPr>
              <a:t> and </a:t>
            </a: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Natural Ice Cream</a:t>
            </a:r>
            <a:r>
              <a:rPr lang="en-US" sz="2200" b="1" dirty="0">
                <a:solidFill>
                  <a:srgbClr val="FFFFFF"/>
                </a:solidFill>
                <a:latin typeface="Century Gothic"/>
              </a:rPr>
              <a:t> are the shops with </a:t>
            </a:r>
            <a:r>
              <a:rPr lang="en-US" sz="2200" b="1" dirty="0">
                <a:solidFill>
                  <a:srgbClr val="FF0000"/>
                </a:solidFill>
                <a:latin typeface="Century Gothic"/>
              </a:rPr>
              <a:t>4.6</a:t>
            </a:r>
            <a:r>
              <a:rPr lang="en-US" sz="2200" b="1" dirty="0">
                <a:solidFill>
                  <a:srgbClr val="FFFFFF"/>
                </a:solidFill>
                <a:latin typeface="Century Gothic"/>
              </a:rPr>
              <a:t> rating, with the prices of </a:t>
            </a:r>
            <a:r>
              <a:rPr lang="en-US" sz="2200" b="1" dirty="0">
                <a:solidFill>
                  <a:srgbClr val="92D050"/>
                </a:solidFill>
                <a:latin typeface="Century Gothic"/>
              </a:rPr>
              <a:t>125/- </a:t>
            </a:r>
            <a:r>
              <a:rPr lang="en-US" sz="2200" b="1" dirty="0">
                <a:solidFill>
                  <a:srgbClr val="FFFFFF"/>
                </a:solidFill>
                <a:latin typeface="Century Gothic"/>
              </a:rPr>
              <a:t>and </a:t>
            </a:r>
            <a:r>
              <a:rPr lang="en-US" sz="2200" b="1" dirty="0">
                <a:solidFill>
                  <a:srgbClr val="92D050"/>
                </a:solidFill>
                <a:latin typeface="Century Gothic"/>
              </a:rPr>
              <a:t>75/-</a:t>
            </a:r>
            <a:endParaRPr lang="en-US" dirty="0">
              <a:solidFill>
                <a:srgbClr val="92D050"/>
              </a:solidFill>
            </a:endParaRPr>
          </a:p>
          <a:p>
            <a:pPr marL="342900" indent="-342900">
              <a:buFont typeface="Wingdings"/>
              <a:buChar char="v"/>
            </a:pPr>
            <a:endParaRPr lang="en-US" sz="2200" b="1" dirty="0">
              <a:solidFill>
                <a:srgbClr val="FF0000"/>
              </a:solidFill>
              <a:latin typeface="Century Gothic"/>
            </a:endParaRPr>
          </a:p>
        </p:txBody>
      </p:sp>
      <p:pic>
        <p:nvPicPr>
          <p:cNvPr id="4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F0CDE4C9-F0DB-431D-8B4F-5A40969C5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539" y="103137"/>
            <a:ext cx="7643445" cy="505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072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FAE2A12-140C-4527-B721-72C1DD3F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B43FC7-6A19-4DF3-8506-485B55500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689040-6301-4CD3-A20F-EA809EAD5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0344100 w 12192000"/>
              <a:gd name="connsiteY1" fmla="*/ 0 h 6858000"/>
              <a:gd name="connsiteX2" fmla="*/ 10628041 w 12192000"/>
              <a:gd name="connsiteY2" fmla="*/ 181981 h 6858000"/>
              <a:gd name="connsiteX3" fmla="*/ 10890786 w 12192000"/>
              <a:gd name="connsiteY3" fmla="*/ 404196 h 6858000"/>
              <a:gd name="connsiteX4" fmla="*/ 12140703 w 12192000"/>
              <a:gd name="connsiteY4" fmla="*/ 2501275 h 6858000"/>
              <a:gd name="connsiteX5" fmla="*/ 12192000 w 12192000"/>
              <a:gd name="connsiteY5" fmla="*/ 2695497 h 6858000"/>
              <a:gd name="connsiteX6" fmla="*/ 12192000 w 12192000"/>
              <a:gd name="connsiteY6" fmla="*/ 5699618 h 6858000"/>
              <a:gd name="connsiteX7" fmla="*/ 12152883 w 12192000"/>
              <a:gd name="connsiteY7" fmla="*/ 5839731 h 6858000"/>
              <a:gd name="connsiteX8" fmla="*/ 11693517 w 12192000"/>
              <a:gd name="connsiteY8" fmla="*/ 6719283 h 6858000"/>
              <a:gd name="connsiteX9" fmla="*/ 11571478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0344100" y="0"/>
                </a:lnTo>
                <a:lnTo>
                  <a:pt x="10628041" y="181981"/>
                </a:lnTo>
                <a:cubicBezTo>
                  <a:pt x="10728383" y="255277"/>
                  <a:pt x="10816544" y="329736"/>
                  <a:pt x="10890786" y="404196"/>
                </a:cubicBezTo>
                <a:cubicBezTo>
                  <a:pt x="11447593" y="962641"/>
                  <a:pt x="11888399" y="1637430"/>
                  <a:pt x="12140703" y="2501275"/>
                </a:cubicBezTo>
                <a:lnTo>
                  <a:pt x="12192000" y="2695497"/>
                </a:lnTo>
                <a:lnTo>
                  <a:pt x="12192000" y="5699618"/>
                </a:lnTo>
                <a:lnTo>
                  <a:pt x="12152883" y="5839731"/>
                </a:lnTo>
                <a:cubicBezTo>
                  <a:pt x="12041522" y="6174798"/>
                  <a:pt x="11888399" y="6467982"/>
                  <a:pt x="11693517" y="6719283"/>
                </a:cubicBezTo>
                <a:lnTo>
                  <a:pt x="1157147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121B2D98-9A77-4238-A5A9-9807250D6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025" y="235227"/>
            <a:ext cx="6799729" cy="48297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4E2029-FD3C-4A64-BE3F-980943C93289}"/>
              </a:ext>
            </a:extLst>
          </p:cNvPr>
          <p:cNvSpPr txBox="1"/>
          <p:nvPr/>
        </p:nvSpPr>
        <p:spPr>
          <a:xfrm>
            <a:off x="2699360" y="5233730"/>
            <a:ext cx="11584640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200" b="1" dirty="0">
                <a:latin typeface="Century Gothic"/>
              </a:rPr>
              <a:t>Out the top 10 shops </a:t>
            </a:r>
            <a:r>
              <a:rPr lang="en-US" sz="2200" b="1" dirty="0">
                <a:solidFill>
                  <a:srgbClr val="FF0000"/>
                </a:solidFill>
                <a:latin typeface="Century Gothic"/>
              </a:rPr>
              <a:t>six </a:t>
            </a:r>
            <a:r>
              <a:rPr lang="en-US" sz="2200" b="1" dirty="0">
                <a:latin typeface="Century Gothic"/>
              </a:rPr>
              <a:t>shops are located in</a:t>
            </a: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 Koramangala.</a:t>
            </a:r>
          </a:p>
          <a:p>
            <a:pPr marL="342900" indent="-342900">
              <a:buFont typeface="Wingdings"/>
              <a:buChar char="v"/>
            </a:pPr>
            <a:r>
              <a:rPr lang="en-US" sz="2200" b="1" dirty="0">
                <a:solidFill>
                  <a:srgbClr val="FF0000"/>
                </a:solidFill>
                <a:latin typeface="Century Gothic"/>
              </a:rPr>
              <a:t>Two</a:t>
            </a:r>
            <a:r>
              <a:rPr lang="en-US" sz="2200" b="1" dirty="0">
                <a:latin typeface="Century Gothic"/>
              </a:rPr>
              <a:t> shops are located in </a:t>
            </a: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HSR .</a:t>
            </a:r>
          </a:p>
          <a:p>
            <a:pPr marL="342900" indent="-342900">
              <a:buFont typeface="Wingdings"/>
              <a:buChar char="v"/>
            </a:pPr>
            <a:r>
              <a:rPr lang="en-US" sz="2200" b="1" dirty="0">
                <a:latin typeface="Century Gothic"/>
              </a:rPr>
              <a:t>Only</a:t>
            </a: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 </a:t>
            </a:r>
            <a:r>
              <a:rPr lang="en-US" sz="2200" b="1" dirty="0">
                <a:solidFill>
                  <a:srgbClr val="FF0000"/>
                </a:solidFill>
                <a:latin typeface="Century Gothic"/>
              </a:rPr>
              <a:t>one </a:t>
            </a:r>
            <a:r>
              <a:rPr lang="en-US" sz="2200" b="1" dirty="0">
                <a:latin typeface="Century Gothic"/>
              </a:rPr>
              <a:t>shop is located in</a:t>
            </a: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 BTM.</a:t>
            </a:r>
          </a:p>
          <a:p>
            <a:pPr marL="342900" indent="-342900">
              <a:buFont typeface="Wingdings"/>
              <a:buChar char="v"/>
            </a:pPr>
            <a:endParaRPr lang="en-US" sz="2200" b="1" dirty="0">
              <a:solidFill>
                <a:srgbClr val="FF0000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43676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FAE2A12-140C-4527-B721-72C1DD3F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B43FC7-6A19-4DF3-8506-485B55500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689040-6301-4CD3-A20F-EA809EAD5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0344100 w 12192000"/>
              <a:gd name="connsiteY1" fmla="*/ 0 h 6858000"/>
              <a:gd name="connsiteX2" fmla="*/ 10628041 w 12192000"/>
              <a:gd name="connsiteY2" fmla="*/ 181981 h 6858000"/>
              <a:gd name="connsiteX3" fmla="*/ 10890786 w 12192000"/>
              <a:gd name="connsiteY3" fmla="*/ 404196 h 6858000"/>
              <a:gd name="connsiteX4" fmla="*/ 12140703 w 12192000"/>
              <a:gd name="connsiteY4" fmla="*/ 2501275 h 6858000"/>
              <a:gd name="connsiteX5" fmla="*/ 12192000 w 12192000"/>
              <a:gd name="connsiteY5" fmla="*/ 2695497 h 6858000"/>
              <a:gd name="connsiteX6" fmla="*/ 12192000 w 12192000"/>
              <a:gd name="connsiteY6" fmla="*/ 5699618 h 6858000"/>
              <a:gd name="connsiteX7" fmla="*/ 12152883 w 12192000"/>
              <a:gd name="connsiteY7" fmla="*/ 5839731 h 6858000"/>
              <a:gd name="connsiteX8" fmla="*/ 11693517 w 12192000"/>
              <a:gd name="connsiteY8" fmla="*/ 6719283 h 6858000"/>
              <a:gd name="connsiteX9" fmla="*/ 11571478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0344100" y="0"/>
                </a:lnTo>
                <a:lnTo>
                  <a:pt x="10628041" y="181981"/>
                </a:lnTo>
                <a:cubicBezTo>
                  <a:pt x="10728383" y="255277"/>
                  <a:pt x="10816544" y="329736"/>
                  <a:pt x="10890786" y="404196"/>
                </a:cubicBezTo>
                <a:cubicBezTo>
                  <a:pt x="11447593" y="962641"/>
                  <a:pt x="11888399" y="1637430"/>
                  <a:pt x="12140703" y="2501275"/>
                </a:cubicBezTo>
                <a:lnTo>
                  <a:pt x="12192000" y="2695497"/>
                </a:lnTo>
                <a:lnTo>
                  <a:pt x="12192000" y="5699618"/>
                </a:lnTo>
                <a:lnTo>
                  <a:pt x="12152883" y="5839731"/>
                </a:lnTo>
                <a:cubicBezTo>
                  <a:pt x="12041522" y="6174798"/>
                  <a:pt x="11888399" y="6467982"/>
                  <a:pt x="11693517" y="6719283"/>
                </a:cubicBezTo>
                <a:lnTo>
                  <a:pt x="1157147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2B164C-1AD8-4B76-9C31-3B3A9A196421}"/>
              </a:ext>
            </a:extLst>
          </p:cNvPr>
          <p:cNvSpPr txBox="1"/>
          <p:nvPr/>
        </p:nvSpPr>
        <p:spPr>
          <a:xfrm>
            <a:off x="893525" y="5703456"/>
            <a:ext cx="1158464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200" b="1" dirty="0">
                <a:latin typeface="Century Gothic"/>
              </a:rPr>
              <a:t>From this page we get to know about  </a:t>
            </a: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top 10 mostly available Cuisines.</a:t>
            </a:r>
          </a:p>
          <a:p>
            <a:pPr marL="342900" indent="-342900">
              <a:buFont typeface="Wingdings"/>
              <a:buChar char="v"/>
            </a:pP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North Indian </a:t>
            </a:r>
            <a:r>
              <a:rPr lang="en-US" sz="2200" b="1" dirty="0">
                <a:latin typeface="Century Gothic"/>
              </a:rPr>
              <a:t>Cuisine is mostly available in</a:t>
            </a: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Century Gothic"/>
              </a:rPr>
              <a:t>12</a:t>
            </a: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 </a:t>
            </a:r>
            <a:r>
              <a:rPr lang="en-US" sz="2200" b="1" dirty="0">
                <a:latin typeface="Century Gothic"/>
              </a:rPr>
              <a:t>Hotels.</a:t>
            </a:r>
          </a:p>
        </p:txBody>
      </p:sp>
      <p:pic>
        <p:nvPicPr>
          <p:cNvPr id="4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39B465C3-ED7A-4CDE-A58E-4973FFD55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30" y="1411523"/>
            <a:ext cx="10832122" cy="347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201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FAE2A12-140C-4527-B721-72C1DD3F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B43FC7-6A19-4DF3-8506-485B55500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689040-6301-4CD3-A20F-EA809EAD5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0344100 w 12192000"/>
              <a:gd name="connsiteY1" fmla="*/ 0 h 6858000"/>
              <a:gd name="connsiteX2" fmla="*/ 10628041 w 12192000"/>
              <a:gd name="connsiteY2" fmla="*/ 181981 h 6858000"/>
              <a:gd name="connsiteX3" fmla="*/ 10890786 w 12192000"/>
              <a:gd name="connsiteY3" fmla="*/ 404196 h 6858000"/>
              <a:gd name="connsiteX4" fmla="*/ 12140703 w 12192000"/>
              <a:gd name="connsiteY4" fmla="*/ 2501275 h 6858000"/>
              <a:gd name="connsiteX5" fmla="*/ 12192000 w 12192000"/>
              <a:gd name="connsiteY5" fmla="*/ 2695497 h 6858000"/>
              <a:gd name="connsiteX6" fmla="*/ 12192000 w 12192000"/>
              <a:gd name="connsiteY6" fmla="*/ 5699618 h 6858000"/>
              <a:gd name="connsiteX7" fmla="*/ 12152883 w 12192000"/>
              <a:gd name="connsiteY7" fmla="*/ 5839731 h 6858000"/>
              <a:gd name="connsiteX8" fmla="*/ 11693517 w 12192000"/>
              <a:gd name="connsiteY8" fmla="*/ 6719283 h 6858000"/>
              <a:gd name="connsiteX9" fmla="*/ 11571478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0344100" y="0"/>
                </a:lnTo>
                <a:lnTo>
                  <a:pt x="10628041" y="181981"/>
                </a:lnTo>
                <a:cubicBezTo>
                  <a:pt x="10728383" y="255277"/>
                  <a:pt x="10816544" y="329736"/>
                  <a:pt x="10890786" y="404196"/>
                </a:cubicBezTo>
                <a:cubicBezTo>
                  <a:pt x="11447593" y="962641"/>
                  <a:pt x="11888399" y="1637430"/>
                  <a:pt x="12140703" y="2501275"/>
                </a:cubicBezTo>
                <a:lnTo>
                  <a:pt x="12192000" y="2695497"/>
                </a:lnTo>
                <a:lnTo>
                  <a:pt x="12192000" y="5699618"/>
                </a:lnTo>
                <a:lnTo>
                  <a:pt x="12152883" y="5839731"/>
                </a:lnTo>
                <a:cubicBezTo>
                  <a:pt x="12041522" y="6174798"/>
                  <a:pt x="11888399" y="6467982"/>
                  <a:pt x="11693517" y="6719283"/>
                </a:cubicBezTo>
                <a:lnTo>
                  <a:pt x="1157147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0F19940-9493-4D78-84FF-7ABC3FEC1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6" y="1127245"/>
            <a:ext cx="11641288" cy="38129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4D4B80-B887-437F-9861-DE0DAB0636B0}"/>
              </a:ext>
            </a:extLst>
          </p:cNvPr>
          <p:cNvSpPr txBox="1"/>
          <p:nvPr/>
        </p:nvSpPr>
        <p:spPr>
          <a:xfrm>
            <a:off x="329372" y="4738470"/>
            <a:ext cx="11613225" cy="1785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endParaRPr lang="en-US" sz="2200" b="1" dirty="0">
              <a:solidFill>
                <a:srgbClr val="FFFFFF"/>
              </a:solidFill>
              <a:latin typeface="Century Gothic"/>
            </a:endParaRPr>
          </a:p>
          <a:p>
            <a:pPr marL="342900" indent="-342900">
              <a:buFont typeface="Wingdings"/>
              <a:buChar char="v"/>
            </a:pPr>
            <a:r>
              <a:rPr lang="en-US" sz="2200" b="1" dirty="0">
                <a:latin typeface="Century Gothic"/>
              </a:rPr>
              <a:t>Hotels in </a:t>
            </a: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Stage-2 Area</a:t>
            </a:r>
            <a:r>
              <a:rPr lang="en-US" sz="2200" b="1" dirty="0">
                <a:latin typeface="Century Gothic"/>
              </a:rPr>
              <a:t> have highest minimum of</a:t>
            </a:r>
            <a:r>
              <a:rPr lang="en-US" sz="2200" b="1" dirty="0">
                <a:solidFill>
                  <a:srgbClr val="FF0000"/>
                </a:solidFill>
                <a:latin typeface="Century Gothic"/>
              </a:rPr>
              <a:t> 175/- </a:t>
            </a:r>
            <a:r>
              <a:rPr lang="en-US" sz="2200" b="1" dirty="0">
                <a:latin typeface="Century Gothic"/>
              </a:rPr>
              <a:t>per item</a:t>
            </a:r>
          </a:p>
          <a:p>
            <a:pPr marL="342900" indent="-342900">
              <a:buFont typeface="Wingdings"/>
              <a:buChar char="v"/>
            </a:pPr>
            <a:r>
              <a:rPr lang="en-US" sz="2200" b="1" dirty="0">
                <a:latin typeface="Century Gothic"/>
              </a:rPr>
              <a:t>Hotels in </a:t>
            </a: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Koramangala &amp; BTM Area</a:t>
            </a:r>
            <a:r>
              <a:rPr lang="en-US" sz="2200" b="1" dirty="0">
                <a:latin typeface="Century Gothic"/>
              </a:rPr>
              <a:t> have least minimum of</a:t>
            </a:r>
            <a:r>
              <a:rPr lang="en-US" sz="2200" b="1" dirty="0">
                <a:solidFill>
                  <a:srgbClr val="FF0000"/>
                </a:solidFill>
                <a:latin typeface="Century Gothic"/>
              </a:rPr>
              <a:t> 50/- </a:t>
            </a:r>
            <a:r>
              <a:rPr lang="en-US" sz="2200" b="1" dirty="0">
                <a:latin typeface="Century Gothic"/>
              </a:rPr>
              <a:t>per item</a:t>
            </a:r>
          </a:p>
          <a:p>
            <a:pPr marL="342900" indent="-342900">
              <a:buFont typeface="Wingdings"/>
              <a:buChar char="v"/>
            </a:pPr>
            <a:r>
              <a:rPr lang="en-US" sz="2200" b="1" dirty="0">
                <a:latin typeface="Century Gothic"/>
              </a:rPr>
              <a:t>Hotels in </a:t>
            </a: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HSR Area</a:t>
            </a:r>
            <a:r>
              <a:rPr lang="en-US" sz="2200" b="1" dirty="0">
                <a:latin typeface="Century Gothic"/>
              </a:rPr>
              <a:t> have high maximum of</a:t>
            </a:r>
            <a:r>
              <a:rPr lang="en-US" sz="2200" b="1" dirty="0">
                <a:solidFill>
                  <a:srgbClr val="FF0000"/>
                </a:solidFill>
                <a:latin typeface="Century Gothic"/>
              </a:rPr>
              <a:t> 400/- </a:t>
            </a:r>
            <a:r>
              <a:rPr lang="en-US" sz="2200" b="1" dirty="0">
                <a:latin typeface="Century Gothic"/>
              </a:rPr>
              <a:t>per item</a:t>
            </a:r>
          </a:p>
          <a:p>
            <a:pPr marL="342900" indent="-342900">
              <a:buFont typeface="Wingdings"/>
              <a:buChar char="v"/>
            </a:pPr>
            <a:r>
              <a:rPr lang="en-US" sz="2200" b="1" dirty="0">
                <a:latin typeface="Century Gothic"/>
              </a:rPr>
              <a:t>Hotels in </a:t>
            </a: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Teacher's Colony &amp; Sector-6 Area</a:t>
            </a:r>
            <a:r>
              <a:rPr lang="en-US" sz="2200" b="1" dirty="0">
                <a:latin typeface="Century Gothic"/>
              </a:rPr>
              <a:t> have less maximum of</a:t>
            </a:r>
            <a:r>
              <a:rPr lang="en-US" sz="2200" b="1" dirty="0">
                <a:solidFill>
                  <a:srgbClr val="FF0000"/>
                </a:solidFill>
                <a:latin typeface="Century Gothic"/>
              </a:rPr>
              <a:t> 100/- </a:t>
            </a:r>
            <a:r>
              <a:rPr lang="en-US" sz="2200" b="1" dirty="0">
                <a:latin typeface="Century Gothic"/>
              </a:rPr>
              <a:t>per item</a:t>
            </a:r>
          </a:p>
        </p:txBody>
      </p:sp>
    </p:spTree>
    <p:extLst>
      <p:ext uri="{BB962C8B-B14F-4D97-AF65-F5344CB8AC3E}">
        <p14:creationId xmlns:p14="http://schemas.microsoft.com/office/powerpoint/2010/main" val="1014766727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RegularSeedRightStep">
      <a:dk1>
        <a:srgbClr val="000000"/>
      </a:dk1>
      <a:lt1>
        <a:srgbClr val="FFFFFF"/>
      </a:lt1>
      <a:dk2>
        <a:srgbClr val="412524"/>
      </a:dk2>
      <a:lt2>
        <a:srgbClr val="E2E8E3"/>
      </a:lt2>
      <a:accent1>
        <a:srgbClr val="E729C4"/>
      </a:accent1>
      <a:accent2>
        <a:srgbClr val="D51763"/>
      </a:accent2>
      <a:accent3>
        <a:srgbClr val="E72C29"/>
      </a:accent3>
      <a:accent4>
        <a:srgbClr val="D56A17"/>
      </a:accent4>
      <a:accent5>
        <a:srgbClr val="B9A221"/>
      </a:accent5>
      <a:accent6>
        <a:srgbClr val="88B213"/>
      </a:accent6>
      <a:hlink>
        <a:srgbClr val="319544"/>
      </a:hlink>
      <a:folHlink>
        <a:srgbClr val="7F7F7F"/>
      </a:folHlink>
    </a:clrScheme>
    <a:fontScheme name="Blob">
      <a:majorFont>
        <a:latin typeface="The Hand Extrablack"/>
        <a:ea typeface=""/>
        <a:cs typeface=""/>
      </a:majorFont>
      <a:minorFont>
        <a:latin typeface="Sagona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BlobVTI</vt:lpstr>
      <vt:lpstr>SWIGGY DATA ANALYSIS</vt:lpstr>
      <vt:lpstr>ARCHITECTURE</vt:lpstr>
      <vt:lpstr>ETL OPERATIONS</vt:lpstr>
      <vt:lpstr>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SWIGGY DATA ANALYSIS</dc:title>
  <dc:creator/>
  <cp:lastModifiedBy/>
  <cp:revision>177</cp:revision>
  <dcterms:created xsi:type="dcterms:W3CDTF">2021-09-15T13:14:11Z</dcterms:created>
  <dcterms:modified xsi:type="dcterms:W3CDTF">2021-09-19T13:25:58Z</dcterms:modified>
</cp:coreProperties>
</file>