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726" r:id="rId2"/>
    <p:sldMasterId id="2147483762" r:id="rId3"/>
  </p:sldMasterIdLst>
  <p:notesMasterIdLst>
    <p:notesMasterId r:id="rId22"/>
  </p:notesMasterIdLst>
  <p:sldIdLst>
    <p:sldId id="256" r:id="rId4"/>
    <p:sldId id="257" r:id="rId5"/>
    <p:sldId id="258" r:id="rId6"/>
    <p:sldId id="259" r:id="rId7"/>
    <p:sldId id="260" r:id="rId8"/>
    <p:sldId id="261" r:id="rId9"/>
    <p:sldId id="262" r:id="rId10"/>
    <p:sldId id="272" r:id="rId11"/>
    <p:sldId id="273" r:id="rId12"/>
    <p:sldId id="266" r:id="rId13"/>
    <p:sldId id="267" r:id="rId14"/>
    <p:sldId id="274" r:id="rId15"/>
    <p:sldId id="268" r:id="rId16"/>
    <p:sldId id="263" r:id="rId17"/>
    <p:sldId id="276" r:id="rId18"/>
    <p:sldId id="275" r:id="rId19"/>
    <p:sldId id="277" r:id="rId20"/>
    <p:sldId id="264" r:id="rId21"/>
  </p:sldIdLst>
  <p:sldSz cx="9144000" cy="5143500" type="screen16x9"/>
  <p:notesSz cx="6858000" cy="9144000"/>
  <p:embeddedFontLst>
    <p:embeddedFont>
      <p:font typeface="Century Gothic" panose="020B0502020202020204" pitchFamily="34" charset="0"/>
      <p:regular r:id="rId23"/>
      <p:bold r:id="rId24"/>
      <p:italic r:id="rId25"/>
      <p:boldItalic r:id="rId26"/>
    </p:embeddedFont>
    <p:embeddedFont>
      <p:font typeface="Wingdings 3" panose="05040102010807070707" pitchFamily="18" charset="2"/>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EAB7-316A-36C5-0ED8-0D668E02695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A6D85DE-A76E-1149-9444-FB855A48BB2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8237E2E-6630-0437-0E86-3F5217F478F7}"/>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a:extLst>
              <a:ext uri="{FF2B5EF4-FFF2-40B4-BE49-F238E27FC236}">
                <a16:creationId xmlns:a16="http://schemas.microsoft.com/office/drawing/2014/main" id="{3BA8707D-D101-63D5-9B8C-17DC2C891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3A58C-867F-84A6-D7FA-C598F1BB66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52459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7FCC-E097-357E-1BFC-BA138AF276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C4C5D3-96A2-C110-AEC1-8880032AB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04001-3D97-F1A8-4388-F9B2B5AA335D}"/>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a:extLst>
              <a:ext uri="{FF2B5EF4-FFF2-40B4-BE49-F238E27FC236}">
                <a16:creationId xmlns:a16="http://schemas.microsoft.com/office/drawing/2014/main" id="{04CFD809-FC47-AE37-725A-935D099B1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17A98-165F-8A11-40AC-CDAF89F620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96924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C0A0AD-2303-4E7E-62B4-5BF1EA75790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3B58CA-126E-D5E2-DBE5-3588290DB12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0BD02-9AB2-A624-7E44-5E95C5E8E71D}"/>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a:extLst>
              <a:ext uri="{FF2B5EF4-FFF2-40B4-BE49-F238E27FC236}">
                <a16:creationId xmlns:a16="http://schemas.microsoft.com/office/drawing/2014/main" id="{29F4600C-62A3-A582-CB6E-59D6B0972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95827-5F21-96FC-5A60-7BB95F23C0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52202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9696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7939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74967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36092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872507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F94F4D-9F56-4AEA-A2DE-3C6642ED9A20}"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389191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94F4D-9F56-4AEA-A2DE-3C6642ED9A20}"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99452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7852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EB22-CB00-8F72-4162-8AE57327F9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4C2C8-14EE-8479-EB42-BE82E46024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CEC05-F503-3E25-60DF-40115F2A4173}"/>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a:extLst>
              <a:ext uri="{FF2B5EF4-FFF2-40B4-BE49-F238E27FC236}">
                <a16:creationId xmlns:a16="http://schemas.microsoft.com/office/drawing/2014/main" id="{7222B641-D978-BB19-0744-122AA8E59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872D3-6157-DDAC-EDE6-4756350140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805821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167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727546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9F94F4D-9F56-4AEA-A2DE-3C6642ED9A20}"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647520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9F94F4D-9F56-4AEA-A2DE-3C6642ED9A20}"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189224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00593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97564717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561249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376553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396292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38560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1066-6FA8-81BE-D5C5-A4EF1605DC6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AE3CD61-13FF-14AC-6878-939495B82A0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D313D-8E0A-1800-F25A-0540D854D1A1}"/>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a:extLst>
              <a:ext uri="{FF2B5EF4-FFF2-40B4-BE49-F238E27FC236}">
                <a16:creationId xmlns:a16="http://schemas.microsoft.com/office/drawing/2014/main" id="{8E86C7C0-514B-B6C0-A4B0-C0953C54E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FC2F8-7211-D0F7-B8BF-2BDFBC85B4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375935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7662408"/>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35600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008430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2607053"/>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4969226"/>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F94F4D-9F56-4AEA-A2DE-3C6642ED9A20}"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4798665"/>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94F4D-9F56-4AEA-A2DE-3C6642ED9A20}"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560300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992695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96113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35612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69C4-CDFB-C9B2-E412-4DF6708D4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AE584E-38B7-F7CA-4F0F-9CD9AACB1CF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D03C8-9F0B-21EA-D2C6-58F2242C35E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AF2CDA-5167-21AB-304D-D5523287E4E2}"/>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6" name="Footer Placeholder 5">
            <a:extLst>
              <a:ext uri="{FF2B5EF4-FFF2-40B4-BE49-F238E27FC236}">
                <a16:creationId xmlns:a16="http://schemas.microsoft.com/office/drawing/2014/main" id="{2C3E085F-6082-8DFE-E087-6E3664F31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0BC00-0432-EF8E-E8EF-D226C851A4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4858417"/>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9F94F4D-9F56-4AEA-A2DE-3C6642ED9A20}"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5501578"/>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9F94F4D-9F56-4AEA-A2DE-3C6642ED9A20}"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376740"/>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1309506"/>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096877412"/>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1142524"/>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1258848"/>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6121161"/>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4580929"/>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94F4D-9F56-4AEA-A2DE-3C6642ED9A20}"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1383913"/>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8020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786E-02C3-BFC3-C512-2716350C9D48}"/>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C46252-29DE-C2BE-0B38-AF7A272C52B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BAB6943-77F6-9C0A-3EE3-FAD614DCDD6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1B8780-58BC-B058-5882-36C1741BE4A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03D71E2-EC0D-7834-3F86-3581D93BA91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DF475-5948-FD08-0F02-72FB8D0EDE91}"/>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8" name="Footer Placeholder 7">
            <a:extLst>
              <a:ext uri="{FF2B5EF4-FFF2-40B4-BE49-F238E27FC236}">
                <a16:creationId xmlns:a16="http://schemas.microsoft.com/office/drawing/2014/main" id="{BBB5EB93-E5BC-0E33-53C4-60F50F0C88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8D945C-8540-5BF6-5833-48AE2AA6C14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43800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54F9-95DF-DC46-7954-E4CE07843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2C56E7-F37D-4585-3695-A2051D81B061}"/>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4" name="Footer Placeholder 3">
            <a:extLst>
              <a:ext uri="{FF2B5EF4-FFF2-40B4-BE49-F238E27FC236}">
                <a16:creationId xmlns:a16="http://schemas.microsoft.com/office/drawing/2014/main" id="{343AC6DA-1622-B4B4-F939-FECE3836EA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B9C896-835F-6BA7-C1C7-B1A87E3B10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11866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4E357-4BF8-A96A-B715-73A249EE485E}"/>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3" name="Footer Placeholder 2">
            <a:extLst>
              <a:ext uri="{FF2B5EF4-FFF2-40B4-BE49-F238E27FC236}">
                <a16:creationId xmlns:a16="http://schemas.microsoft.com/office/drawing/2014/main" id="{7E2142D1-EBA3-2D41-4DF8-A6A971C0FB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DB27EF-10E8-4F50-84EB-8A573D5EC6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723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9F52-A1D5-7E52-D486-05FD1C01FFB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B167EBE-0F39-BF80-508E-597680717C8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4977F2-4FF1-8FE0-75EA-EC34BDA50A6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D11CBDB-1357-E034-6F98-A4CD8558A238}"/>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6" name="Footer Placeholder 5">
            <a:extLst>
              <a:ext uri="{FF2B5EF4-FFF2-40B4-BE49-F238E27FC236}">
                <a16:creationId xmlns:a16="http://schemas.microsoft.com/office/drawing/2014/main" id="{069F7D41-ADB1-04F8-93D3-677688AC4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4760B-1A94-A03A-3CEF-394825E9E5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65518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4FAF-F09F-244E-2065-022E480D343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B534F66-7C63-16CC-40CB-B8F81AA3247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FAC4724-2271-A21B-DF5F-83912C7DD50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6D6F18B-45E8-012E-0F13-0A72B1F07C8A}"/>
              </a:ext>
            </a:extLst>
          </p:cNvPr>
          <p:cNvSpPr>
            <a:spLocks noGrp="1"/>
          </p:cNvSpPr>
          <p:nvPr>
            <p:ph type="dt" sz="half" idx="10"/>
          </p:nvPr>
        </p:nvSpPr>
        <p:spPr/>
        <p:txBody>
          <a:bodyPr/>
          <a:lstStyle/>
          <a:p>
            <a:fld id="{F9F94F4D-9F56-4AEA-A2DE-3C6642ED9A20}" type="datetimeFigureOut">
              <a:rPr lang="en-US" smtClean="0"/>
              <a:t>2/18/2024</a:t>
            </a:fld>
            <a:endParaRPr lang="en-US"/>
          </a:p>
        </p:txBody>
      </p:sp>
      <p:sp>
        <p:nvSpPr>
          <p:cNvPr id="6" name="Footer Placeholder 5">
            <a:extLst>
              <a:ext uri="{FF2B5EF4-FFF2-40B4-BE49-F238E27FC236}">
                <a16:creationId xmlns:a16="http://schemas.microsoft.com/office/drawing/2014/main" id="{E1982CCD-1789-4950-47FF-41839565F1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EDF74A-D2C9-7042-F901-A177F07590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21927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image" Target="../media/image3.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image" Target="../media/image5.png"/><Relationship Id="rId10" Type="http://schemas.openxmlformats.org/officeDocument/2006/relationships/slideLayout" Target="../slideLayouts/slideLayout23.xml"/><Relationship Id="rId19"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image" Target="../media/image3.png"/><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image" Target="../media/image5.png"/><Relationship Id="rId10" Type="http://schemas.openxmlformats.org/officeDocument/2006/relationships/slideLayout" Target="../slideLayouts/slideLayout41.xml"/><Relationship Id="rId19" Type="http://schemas.openxmlformats.org/officeDocument/2006/relationships/theme" Target="../theme/theme3.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76886-F307-E9FE-1150-CC05000381E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E2BCD-393B-8EB7-AAD1-8A71695ABE6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FED43-9134-1B04-6278-80F80509781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9F94F4D-9F56-4AEA-A2DE-3C6642ED9A20}" type="datetimeFigureOut">
              <a:rPr lang="en-US" smtClean="0"/>
              <a:t>2/18/2024</a:t>
            </a:fld>
            <a:endParaRPr lang="en-US"/>
          </a:p>
        </p:txBody>
      </p:sp>
      <p:sp>
        <p:nvSpPr>
          <p:cNvPr id="5" name="Footer Placeholder 4">
            <a:extLst>
              <a:ext uri="{FF2B5EF4-FFF2-40B4-BE49-F238E27FC236}">
                <a16:creationId xmlns:a16="http://schemas.microsoft.com/office/drawing/2014/main" id="{544A3430-5AA1-2AF3-220E-C68B707008A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B2B58-A186-7614-84FE-BD6ABD17E76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33943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F9F94F4D-9F56-4AEA-A2DE-3C6642ED9A20}" type="datetimeFigureOut">
              <a:rPr lang="en-US" smtClean="0"/>
              <a:t>2/18/2024</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056773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81"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F9F94F4D-9F56-4AEA-A2DE-3C6642ED9A20}" type="datetimeFigureOut">
              <a:rPr lang="en-US" smtClean="0"/>
              <a:t>2/18/2024</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69468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youremail@email.com" TargetMode="External"/><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Movie Analysis Project.</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Movie Data Analysis for Microsoft.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06BB-3170-2A42-510E-797FF577BBA7}"/>
              </a:ext>
            </a:extLst>
          </p:cNvPr>
          <p:cNvSpPr>
            <a:spLocks noGrp="1"/>
          </p:cNvSpPr>
          <p:nvPr>
            <p:ph type="title"/>
          </p:nvPr>
        </p:nvSpPr>
        <p:spPr/>
        <p:txBody>
          <a:bodyPr>
            <a:normAutofit fontScale="90000"/>
          </a:bodyPr>
          <a:lstStyle/>
          <a:p>
            <a:r>
              <a:rPr lang="en-US" sz="2400" dirty="0"/>
              <a:t>This graph shows the relationship between the number of votes and the average rating. The higher the average rating, the higher the number of votes which means a larger audience watches the genres with a high average rating.</a:t>
            </a:r>
          </a:p>
        </p:txBody>
      </p:sp>
      <p:pic>
        <p:nvPicPr>
          <p:cNvPr id="13" name="Content Placeholder 12">
            <a:extLst>
              <a:ext uri="{FF2B5EF4-FFF2-40B4-BE49-F238E27FC236}">
                <a16:creationId xmlns:a16="http://schemas.microsoft.com/office/drawing/2014/main" id="{0C727D2E-9685-DC67-C0F7-E508F56201F5}"/>
              </a:ext>
            </a:extLst>
          </p:cNvPr>
          <p:cNvPicPr>
            <a:picLocks noGrp="1" noChangeAspect="1"/>
          </p:cNvPicPr>
          <p:nvPr>
            <p:ph idx="1"/>
          </p:nvPr>
        </p:nvPicPr>
        <p:blipFill>
          <a:blip r:embed="rId2"/>
          <a:stretch>
            <a:fillRect/>
          </a:stretch>
        </p:blipFill>
        <p:spPr>
          <a:xfrm>
            <a:off x="720725" y="1482901"/>
            <a:ext cx="7702550" cy="3499643"/>
          </a:xfrm>
        </p:spPr>
      </p:pic>
    </p:spTree>
    <p:extLst>
      <p:ext uri="{BB962C8B-B14F-4D97-AF65-F5344CB8AC3E}">
        <p14:creationId xmlns:p14="http://schemas.microsoft.com/office/powerpoint/2010/main" val="220434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5B42-9799-A223-5F1B-76C5E8843C3D}"/>
              </a:ext>
            </a:extLst>
          </p:cNvPr>
          <p:cNvSpPr>
            <a:spLocks noGrp="1"/>
          </p:cNvSpPr>
          <p:nvPr>
            <p:ph type="title"/>
          </p:nvPr>
        </p:nvSpPr>
        <p:spPr/>
        <p:txBody>
          <a:bodyPr>
            <a:normAutofit fontScale="90000"/>
          </a:bodyPr>
          <a:lstStyle/>
          <a:p>
            <a:r>
              <a:rPr lang="en-US" sz="2400" dirty="0"/>
              <a:t>Adventure is the genre with a high average rating. From the graph before, we established that the higher the rating, the higher the number of votes. It would be advisable to assume Adventure reaches out to a larger audience.</a:t>
            </a:r>
          </a:p>
        </p:txBody>
      </p:sp>
      <p:pic>
        <p:nvPicPr>
          <p:cNvPr id="5" name="Content Placeholder 4">
            <a:extLst>
              <a:ext uri="{FF2B5EF4-FFF2-40B4-BE49-F238E27FC236}">
                <a16:creationId xmlns:a16="http://schemas.microsoft.com/office/drawing/2014/main" id="{2AA41AC0-5D85-0110-CAD9-56C2C026B6CF}"/>
              </a:ext>
            </a:extLst>
          </p:cNvPr>
          <p:cNvPicPr>
            <a:picLocks noGrp="1" noChangeAspect="1"/>
          </p:cNvPicPr>
          <p:nvPr>
            <p:ph idx="1"/>
          </p:nvPr>
        </p:nvPicPr>
        <p:blipFill>
          <a:blip r:embed="rId2"/>
          <a:stretch>
            <a:fillRect/>
          </a:stretch>
        </p:blipFill>
        <p:spPr>
          <a:xfrm>
            <a:off x="628651" y="1377244"/>
            <a:ext cx="7533216" cy="3766256"/>
          </a:xfrm>
        </p:spPr>
      </p:pic>
    </p:spTree>
    <p:extLst>
      <p:ext uri="{BB962C8B-B14F-4D97-AF65-F5344CB8AC3E}">
        <p14:creationId xmlns:p14="http://schemas.microsoft.com/office/powerpoint/2010/main" val="403556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7D85-1F7D-42A4-4CFE-5CA838BD6E6D}"/>
              </a:ext>
            </a:extLst>
          </p:cNvPr>
          <p:cNvSpPr>
            <a:spLocks noGrp="1"/>
          </p:cNvSpPr>
          <p:nvPr>
            <p:ph type="title"/>
          </p:nvPr>
        </p:nvSpPr>
        <p:spPr/>
        <p:txBody>
          <a:bodyPr>
            <a:normAutofit/>
          </a:bodyPr>
          <a:lstStyle/>
          <a:p>
            <a:r>
              <a:rPr lang="en-US" sz="2400" dirty="0"/>
              <a:t>Graph that shows the most produced genres in the years [2018,2017,2016]</a:t>
            </a:r>
          </a:p>
        </p:txBody>
      </p:sp>
      <p:pic>
        <p:nvPicPr>
          <p:cNvPr id="13" name="Content Placeholder 12">
            <a:extLst>
              <a:ext uri="{FF2B5EF4-FFF2-40B4-BE49-F238E27FC236}">
                <a16:creationId xmlns:a16="http://schemas.microsoft.com/office/drawing/2014/main" id="{EBC8501B-3367-1967-D6AB-67D0C24B3691}"/>
              </a:ext>
            </a:extLst>
          </p:cNvPr>
          <p:cNvPicPr>
            <a:picLocks noGrp="1" noChangeAspect="1"/>
          </p:cNvPicPr>
          <p:nvPr>
            <p:ph idx="1"/>
          </p:nvPr>
        </p:nvPicPr>
        <p:blipFill>
          <a:blip r:embed="rId2"/>
          <a:stretch>
            <a:fillRect/>
          </a:stretch>
        </p:blipFill>
        <p:spPr>
          <a:xfrm>
            <a:off x="338667" y="1268016"/>
            <a:ext cx="7981244" cy="3766827"/>
          </a:xfrm>
        </p:spPr>
      </p:pic>
    </p:spTree>
    <p:extLst>
      <p:ext uri="{BB962C8B-B14F-4D97-AF65-F5344CB8AC3E}">
        <p14:creationId xmlns:p14="http://schemas.microsoft.com/office/powerpoint/2010/main" val="183837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6B63-5117-E447-0062-E4B9FC705D54}"/>
              </a:ext>
            </a:extLst>
          </p:cNvPr>
          <p:cNvSpPr>
            <a:spLocks noGrp="1"/>
          </p:cNvSpPr>
          <p:nvPr>
            <p:ph type="title"/>
          </p:nvPr>
        </p:nvSpPr>
        <p:spPr/>
        <p:txBody>
          <a:bodyPr>
            <a:normAutofit fontScale="90000"/>
          </a:bodyPr>
          <a:lstStyle/>
          <a:p>
            <a:r>
              <a:rPr lang="en-US" sz="2400" dirty="0"/>
              <a:t>Relationship between the genres that were most produced in the years [2018,2017,2016] and the foreign, domestic and total gross made.</a:t>
            </a:r>
          </a:p>
        </p:txBody>
      </p:sp>
      <p:pic>
        <p:nvPicPr>
          <p:cNvPr id="9" name="Content Placeholder 8">
            <a:extLst>
              <a:ext uri="{FF2B5EF4-FFF2-40B4-BE49-F238E27FC236}">
                <a16:creationId xmlns:a16="http://schemas.microsoft.com/office/drawing/2014/main" id="{801D47D7-2CE2-4845-55EE-78CDA1BF5F7B}"/>
              </a:ext>
            </a:extLst>
          </p:cNvPr>
          <p:cNvPicPr>
            <a:picLocks noGrp="1" noChangeAspect="1"/>
          </p:cNvPicPr>
          <p:nvPr>
            <p:ph idx="1"/>
          </p:nvPr>
        </p:nvPicPr>
        <p:blipFill>
          <a:blip r:embed="rId2"/>
          <a:stretch>
            <a:fillRect/>
          </a:stretch>
        </p:blipFill>
        <p:spPr>
          <a:xfrm>
            <a:off x="628650" y="1268016"/>
            <a:ext cx="7886699" cy="3875484"/>
          </a:xfrm>
        </p:spPr>
      </p:pic>
    </p:spTree>
    <p:extLst>
      <p:ext uri="{BB962C8B-B14F-4D97-AF65-F5344CB8AC3E}">
        <p14:creationId xmlns:p14="http://schemas.microsoft.com/office/powerpoint/2010/main" val="689312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02" name="Google Shape;102;p20"/>
          <p:cNvSpPr txBox="1">
            <a:spLocks noGrp="1"/>
          </p:cNvSpPr>
          <p:nvPr>
            <p:ph type="body" idx="1"/>
          </p:nvPr>
        </p:nvSpPr>
        <p:spPr>
          <a:xfrm>
            <a:off x="311700" y="1273083"/>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From the analysis done, Drama, [Adventure, Animation,Comedy], Adventure and [Action,</a:t>
            </a:r>
            <a:r>
              <a:rPr lang="en-US" dirty="0"/>
              <a:t>Adventure</a:t>
            </a:r>
            <a:r>
              <a:rPr lang="en" dirty="0"/>
              <a:t>, Sci-Fi] are the genres that would be advisable to start producing for a starter movie studio. </a:t>
            </a:r>
          </a:p>
          <a:p>
            <a:pPr marL="0" lvl="0" indent="0" algn="l" rtl="0">
              <a:spcBef>
                <a:spcPts val="0"/>
              </a:spcBef>
              <a:spcAft>
                <a:spcPts val="1600"/>
              </a:spcAft>
              <a:buNone/>
            </a:pPr>
            <a:r>
              <a:rPr lang="en" dirty="0"/>
              <a:t>Drama since it is the genre that is watched a lot, [Adventure,Animation,Comedy]  since it generates the most foreign gross, Adventure since it is assumed to reach a larger audience and [Action,Adventure,Sci-Fi] is the genre that generates the most domestic gross.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D743-85E9-B2CB-40CE-08C6991779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FB4FF2-A0F5-1E77-68D9-1F2322B70167}"/>
              </a:ext>
            </a:extLst>
          </p:cNvPr>
          <p:cNvSpPr>
            <a:spLocks noGrp="1"/>
          </p:cNvSpPr>
          <p:nvPr>
            <p:ph idx="1"/>
          </p:nvPr>
        </p:nvSpPr>
        <p:spPr/>
        <p:txBody>
          <a:bodyPr/>
          <a:lstStyle/>
          <a:p>
            <a:r>
              <a:rPr lang="en-US" dirty="0"/>
              <a:t>The average foreign gross is 54753156 and the average domestic gross is 30457073.</a:t>
            </a:r>
          </a:p>
          <a:p>
            <a:r>
              <a:rPr lang="en-US" dirty="0"/>
              <a:t>Microsoft should aim to generate the above amount when producing movies that would stream within and outside the country.</a:t>
            </a:r>
          </a:p>
          <a:p>
            <a:r>
              <a:rPr lang="en-US" dirty="0"/>
              <a:t>The average runtime for movies is 106 minutes.</a:t>
            </a:r>
          </a:p>
          <a:p>
            <a:r>
              <a:rPr lang="en-US" dirty="0"/>
              <a:t>The most watched genres in the years [2018,2017,2016] is Drama and the genre that generated the most foreign and domestic gross in the past years mentioned is [Adventure, Animation, Comedy].</a:t>
            </a:r>
          </a:p>
          <a:p>
            <a:endParaRPr lang="en-US" dirty="0"/>
          </a:p>
        </p:txBody>
      </p:sp>
    </p:spTree>
    <p:extLst>
      <p:ext uri="{BB962C8B-B14F-4D97-AF65-F5344CB8AC3E}">
        <p14:creationId xmlns:p14="http://schemas.microsoft.com/office/powerpoint/2010/main" val="2934007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95BB-7A31-757C-547E-99E051196622}"/>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32014FB-7A02-6BA9-7C5D-8A42E8A1D33F}"/>
              </a:ext>
            </a:extLst>
          </p:cNvPr>
          <p:cNvSpPr>
            <a:spLocks noGrp="1"/>
          </p:cNvSpPr>
          <p:nvPr>
            <p:ph idx="1"/>
          </p:nvPr>
        </p:nvSpPr>
        <p:spPr/>
        <p:txBody>
          <a:bodyPr>
            <a:normAutofit fontScale="92500" lnSpcReduction="10000"/>
          </a:bodyPr>
          <a:lstStyle/>
          <a:p>
            <a:r>
              <a:rPr lang="en-US" dirty="0"/>
              <a:t>Check out for insights and strategies that the studios which produce the most genres and which have the highest average ratings.</a:t>
            </a:r>
          </a:p>
          <a:p>
            <a:r>
              <a:rPr lang="en-US" dirty="0"/>
              <a:t>Instead of competing with these studios, Microsoft could focus on a niche genre ,targeting the audience which have unique preferences, in this case, Adventure and genres that are generate the most foreign gross.</a:t>
            </a:r>
          </a:p>
          <a:p>
            <a:r>
              <a:rPr lang="en-US" dirty="0"/>
              <a:t>It could also considering partnering with the studio that has movies with the highest average ratings.</a:t>
            </a:r>
          </a:p>
          <a:p>
            <a:r>
              <a:rPr lang="en-US" dirty="0"/>
              <a:t>It should also focus on producing quality movies over a lot of movies with poor quality, that is the runtime should be an average of 106 minutes.</a:t>
            </a:r>
          </a:p>
          <a:p>
            <a:r>
              <a:rPr lang="en-US" dirty="0"/>
              <a:t>Microsoft should also produce genres that are trending lately, genres produced in the years [2018,2017,2016].</a:t>
            </a:r>
          </a:p>
        </p:txBody>
      </p:sp>
    </p:spTree>
    <p:extLst>
      <p:ext uri="{BB962C8B-B14F-4D97-AF65-F5344CB8AC3E}">
        <p14:creationId xmlns:p14="http://schemas.microsoft.com/office/powerpoint/2010/main" val="246542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086F-C958-D176-0C32-82647B95DA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DE8A8C-FEB0-19D6-6F8F-639C844FFF0D}"/>
              </a:ext>
            </a:extLst>
          </p:cNvPr>
          <p:cNvSpPr>
            <a:spLocks noGrp="1"/>
          </p:cNvSpPr>
          <p:nvPr>
            <p:ph idx="1"/>
          </p:nvPr>
        </p:nvSpPr>
        <p:spPr/>
        <p:txBody>
          <a:bodyPr/>
          <a:lstStyle/>
          <a:p>
            <a:r>
              <a:rPr lang="en-US" dirty="0"/>
              <a:t>For future improvement, Microsoft should stay informed about technology advancements and industry trends. It should also foster a continuous adaptation , innovation and learning within the studio.</a:t>
            </a:r>
          </a:p>
        </p:txBody>
      </p:sp>
    </p:spTree>
    <p:extLst>
      <p:ext uri="{BB962C8B-B14F-4D97-AF65-F5344CB8AC3E}">
        <p14:creationId xmlns:p14="http://schemas.microsoft.com/office/powerpoint/2010/main" val="4020527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solidFill>
                  <a:schemeClr val="bg1"/>
                </a:solidFill>
              </a:rPr>
              <a:t>Email:</a:t>
            </a:r>
            <a:r>
              <a:rPr lang="en" sz="2000" dirty="0">
                <a:solidFill>
                  <a:schemeClr val="bg1"/>
                </a:solidFill>
              </a:rPr>
              <a:t> </a:t>
            </a:r>
            <a:r>
              <a:rPr lang="en" sz="2000" u="sng" dirty="0">
                <a:solidFill>
                  <a:schemeClr val="bg1"/>
                </a:solidFill>
              </a:rPr>
              <a:t>mualukomumo</a:t>
            </a:r>
            <a:r>
              <a:rPr lang="en" sz="2000" u="sng" dirty="0">
                <a:solidFill>
                  <a:srgbClr val="58C1BA"/>
                </a:solidFill>
                <a:hlinkClick r:id="rId3">
                  <a:extLst>
                    <a:ext uri="{A12FA001-AC4F-418D-AE19-62706E023703}">
                      <ahyp:hlinkClr xmlns:ahyp="http://schemas.microsoft.com/office/drawing/2018/hyperlinkcolor" val="tx"/>
                    </a:ext>
                  </a:extLst>
                </a:hlinkClick>
              </a:rPr>
              <a:t>@</a:t>
            </a:r>
            <a:r>
              <a:rPr lang="en" sz="2000" u="sng" dirty="0">
                <a:solidFill>
                  <a:schemeClr val="bg1"/>
                </a:solidFill>
                <a:hlinkClick r:id="rId3">
                  <a:extLst>
                    <a:ext uri="{A12FA001-AC4F-418D-AE19-62706E023703}">
                      <ahyp:hlinkClr xmlns:ahyp="http://schemas.microsoft.com/office/drawing/2018/hyperlinkcolor" val="tx"/>
                    </a:ext>
                  </a:extLst>
                </a:hlinkClick>
              </a:rPr>
              <a:t>email.com</a:t>
            </a:r>
            <a:endParaRPr sz="2000" dirty="0">
              <a:solidFill>
                <a:schemeClr val="bg1"/>
              </a:solidFill>
            </a:endParaRPr>
          </a:p>
          <a:p>
            <a:pPr marL="0" lvl="0" indent="0" algn="l" rtl="0">
              <a:spcBef>
                <a:spcPts val="0"/>
              </a:spcBef>
              <a:spcAft>
                <a:spcPts val="0"/>
              </a:spcAft>
              <a:buNone/>
            </a:pPr>
            <a:r>
              <a:rPr lang="en" sz="2000" b="1" dirty="0">
                <a:solidFill>
                  <a:schemeClr val="bg1"/>
                </a:solidFill>
              </a:rPr>
              <a:t>GitHub: Mumo001</a:t>
            </a:r>
            <a:endParaRPr sz="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 dirty="0"/>
          </a:p>
          <a:p>
            <a:pPr marL="0" lvl="0" indent="0" algn="l" rtl="0">
              <a:spcBef>
                <a:spcPts val="0"/>
              </a:spcBef>
              <a:spcAft>
                <a:spcPts val="1600"/>
              </a:spcAft>
              <a:buNone/>
            </a:pPr>
            <a:r>
              <a:rPr lang="en" dirty="0"/>
              <a:t>This project provides information to help Microsoft start a new movie studio.</a:t>
            </a:r>
          </a:p>
          <a:p>
            <a:pPr marL="0" lvl="0" indent="0" algn="l" rtl="0">
              <a:spcBef>
                <a:spcPts val="0"/>
              </a:spcBef>
              <a:spcAft>
                <a:spcPts val="1600"/>
              </a:spcAft>
              <a:buNone/>
            </a:pPr>
            <a:r>
              <a:rPr lang="en" dirty="0"/>
              <a:t>It explores various aspects of the movie industry to provide insights of the perfomance of diff</a:t>
            </a:r>
            <a:r>
              <a:rPr lang="en-US" dirty="0"/>
              <a:t>e</a:t>
            </a:r>
            <a:r>
              <a:rPr lang="en" dirty="0"/>
              <a:t>rent genres and give out strategies on how to perform well a a starter movie studio.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dirty="0"/>
              <a:t>Business Problem</a:t>
            </a:r>
            <a:endParaRPr sz="2600" dirty="0"/>
          </a:p>
          <a:p>
            <a:pPr marL="457200" lvl="0" indent="-393700" algn="l" rtl="0">
              <a:spcBef>
                <a:spcPts val="0"/>
              </a:spcBef>
              <a:spcAft>
                <a:spcPts val="0"/>
              </a:spcAft>
              <a:buSzPts val="2600"/>
              <a:buChar char="●"/>
            </a:pPr>
            <a:r>
              <a:rPr lang="en" sz="2600" dirty="0"/>
              <a:t>Data</a:t>
            </a:r>
            <a:endParaRPr sz="2600" dirty="0"/>
          </a:p>
          <a:p>
            <a:pPr marL="457200" lvl="0" indent="-393700" algn="l" rtl="0">
              <a:spcBef>
                <a:spcPts val="0"/>
              </a:spcBef>
              <a:spcAft>
                <a:spcPts val="0"/>
              </a:spcAft>
              <a:buSzPts val="2600"/>
              <a:buChar char="●"/>
            </a:pPr>
            <a:r>
              <a:rPr lang="en" sz="2600" dirty="0"/>
              <a:t>Methods</a:t>
            </a:r>
            <a:endParaRPr sz="2600" dirty="0"/>
          </a:p>
          <a:p>
            <a:pPr marL="457200" lvl="0" indent="-393700" algn="l" rtl="0">
              <a:spcBef>
                <a:spcPts val="0"/>
              </a:spcBef>
              <a:spcAft>
                <a:spcPts val="0"/>
              </a:spcAft>
              <a:buSzPts val="2600"/>
              <a:buChar char="●"/>
            </a:pPr>
            <a:r>
              <a:rPr lang="en" sz="2600" dirty="0"/>
              <a:t>Results</a:t>
            </a:r>
            <a:endParaRPr sz="2600" dirty="0"/>
          </a:p>
          <a:p>
            <a:pPr marL="457200" lvl="0" indent="-393700" algn="l" rtl="0">
              <a:spcBef>
                <a:spcPts val="0"/>
              </a:spcBef>
              <a:spcAft>
                <a:spcPts val="0"/>
              </a:spcAft>
              <a:buSzPts val="2600"/>
              <a:buChar char="●"/>
            </a:pPr>
            <a:r>
              <a:rPr lang="en" sz="2600" dirty="0"/>
              <a:t>Conclusions</a:t>
            </a:r>
            <a:endParaRPr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Problem</a:t>
            </a:r>
            <a:endParaRPr/>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movie industry is highly competitive and for a new studio entering the industry, there are challenges that it is going to face. Microsoft is a huge brand and it would not have a hard timepromoting its content. However, it does not have the insights to understand the trends and preferences onhow to be successful studio in this industry. Microsoft needs enough insights on how to effectivelr target  and engage the target audience.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84" name="Google Shape;84;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There are 3 datasets used for this analysis.</a:t>
            </a:r>
          </a:p>
          <a:p>
            <a:pPr marL="342900">
              <a:spcAft>
                <a:spcPts val="1600"/>
              </a:spcAft>
            </a:pPr>
            <a:r>
              <a:rPr lang="en" dirty="0"/>
              <a:t>Title basics  which show the movie titles.</a:t>
            </a:r>
          </a:p>
          <a:p>
            <a:pPr marL="342900">
              <a:spcAft>
                <a:spcPts val="1600"/>
              </a:spcAft>
            </a:pPr>
            <a:r>
              <a:rPr lang="en" dirty="0"/>
              <a:t>Title ratings which shows the movie title ratings.</a:t>
            </a:r>
          </a:p>
          <a:p>
            <a:pPr marL="342900">
              <a:spcAft>
                <a:spcPts val="1600"/>
              </a:spcAft>
            </a:pPr>
            <a:r>
              <a:rPr lang="en" dirty="0"/>
              <a:t>Box office movies with foreign and domestic gross.</a:t>
            </a: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0" name="Google Shape;90;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Loaded the data sets and cleaned them separately. Checked for duplicated values and missing values and got rid of them if there were any. After, merged the datasets to gain a comprehensive understanding of the industry landscape.</a:t>
            </a:r>
          </a:p>
          <a:p>
            <a:pPr marL="0" lvl="0" indent="0" algn="l" rtl="0">
              <a:spcBef>
                <a:spcPts val="0"/>
              </a:spcBef>
              <a:spcAft>
                <a:spcPts val="1600"/>
              </a:spcAft>
              <a:buNone/>
            </a:pPr>
            <a:r>
              <a:rPr lang="en-US" dirty="0"/>
              <a:t>For exploratory data analysis, performed statistical analysis to identify patterns, trends and correlation within the merged dataset. Data visualization with different graphs to show different relationships of the factors to consider in the movie industry.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Autofit/>
          </a:bodyPr>
          <a:lstStyle/>
          <a:p>
            <a:r>
              <a:rPr lang="en-US" sz="1600" dirty="0"/>
              <a:t>The graph below shows which genres are the most produced in the movie industry. This shows Drama is the genre that is appreciated more by the general audience.</a:t>
            </a:r>
            <a:br>
              <a:rPr lang="en-US" sz="1600" dirty="0"/>
            </a:br>
            <a:endParaRPr sz="2400" dirty="0"/>
          </a:p>
        </p:txBody>
      </p:sp>
      <p:sp>
        <p:nvSpPr>
          <p:cNvPr id="96" name="Google Shape;96;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5" name="Picture 4">
            <a:extLst>
              <a:ext uri="{FF2B5EF4-FFF2-40B4-BE49-F238E27FC236}">
                <a16:creationId xmlns:a16="http://schemas.microsoft.com/office/drawing/2014/main" id="{6A6FCE85-3074-B1D5-2C9C-4030948902FF}"/>
              </a:ext>
            </a:extLst>
          </p:cNvPr>
          <p:cNvPicPr>
            <a:picLocks noChangeAspect="1"/>
          </p:cNvPicPr>
          <p:nvPr/>
        </p:nvPicPr>
        <p:blipFill>
          <a:blip r:embed="rId3"/>
          <a:stretch>
            <a:fillRect/>
          </a:stretch>
        </p:blipFill>
        <p:spPr>
          <a:xfrm>
            <a:off x="502884" y="1152475"/>
            <a:ext cx="7077075" cy="3686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23BE-CD43-85C0-B291-0069FD6582A2}"/>
              </a:ext>
            </a:extLst>
          </p:cNvPr>
          <p:cNvSpPr>
            <a:spLocks noGrp="1"/>
          </p:cNvSpPr>
          <p:nvPr>
            <p:ph type="title"/>
          </p:nvPr>
        </p:nvSpPr>
        <p:spPr/>
        <p:txBody>
          <a:bodyPr>
            <a:normAutofit/>
          </a:bodyPr>
          <a:lstStyle/>
          <a:p>
            <a:r>
              <a:rPr lang="en-US" sz="2400" dirty="0"/>
              <a:t>The 2 graphs below show the relationship between the top 10 genres produced between the domestic and foreign gross</a:t>
            </a:r>
          </a:p>
        </p:txBody>
      </p:sp>
      <p:sp>
        <p:nvSpPr>
          <p:cNvPr id="3" name="Text Placeholder 2">
            <a:extLst>
              <a:ext uri="{FF2B5EF4-FFF2-40B4-BE49-F238E27FC236}">
                <a16:creationId xmlns:a16="http://schemas.microsoft.com/office/drawing/2014/main" id="{45DA1D48-9DF7-4CD4-5391-0773CC6C2E63}"/>
              </a:ext>
            </a:extLst>
          </p:cNvPr>
          <p:cNvSpPr>
            <a:spLocks noGrp="1"/>
          </p:cNvSpPr>
          <p:nvPr>
            <p:ph type="body" idx="1"/>
          </p:nvPr>
        </p:nvSpPr>
        <p:spPr/>
        <p:txBody>
          <a:bodyPr/>
          <a:lstStyle/>
          <a:p>
            <a:r>
              <a:rPr lang="en-US" dirty="0"/>
              <a:t>Adventure, Animation, Comedy seems to provide the highest foreign gross. </a:t>
            </a:r>
          </a:p>
        </p:txBody>
      </p:sp>
      <p:pic>
        <p:nvPicPr>
          <p:cNvPr id="8" name="Content Placeholder 7">
            <a:extLst>
              <a:ext uri="{FF2B5EF4-FFF2-40B4-BE49-F238E27FC236}">
                <a16:creationId xmlns:a16="http://schemas.microsoft.com/office/drawing/2014/main" id="{464D2A18-CEDF-E582-2C14-703C9E9362D5}"/>
              </a:ext>
            </a:extLst>
          </p:cNvPr>
          <p:cNvPicPr>
            <a:picLocks noGrp="1" noChangeAspect="1"/>
          </p:cNvPicPr>
          <p:nvPr>
            <p:ph sz="half" idx="2"/>
          </p:nvPr>
        </p:nvPicPr>
        <p:blipFill>
          <a:blip r:embed="rId2"/>
          <a:stretch>
            <a:fillRect/>
          </a:stretch>
        </p:blipFill>
        <p:spPr>
          <a:xfrm>
            <a:off x="146756" y="2119841"/>
            <a:ext cx="4255911" cy="3088922"/>
          </a:xfrm>
        </p:spPr>
      </p:pic>
      <p:sp>
        <p:nvSpPr>
          <p:cNvPr id="5" name="Text Placeholder 4">
            <a:extLst>
              <a:ext uri="{FF2B5EF4-FFF2-40B4-BE49-F238E27FC236}">
                <a16:creationId xmlns:a16="http://schemas.microsoft.com/office/drawing/2014/main" id="{DE18540D-8A39-9BB6-4355-9E0A2346B93F}"/>
              </a:ext>
            </a:extLst>
          </p:cNvPr>
          <p:cNvSpPr>
            <a:spLocks noGrp="1"/>
          </p:cNvSpPr>
          <p:nvPr>
            <p:ph type="body" sz="quarter" idx="3"/>
          </p:nvPr>
        </p:nvSpPr>
        <p:spPr/>
        <p:txBody>
          <a:bodyPr/>
          <a:lstStyle/>
          <a:p>
            <a:r>
              <a:rPr lang="en-US" dirty="0"/>
              <a:t>Action,Adventure,Sci-Fi provides the highest foreign gross</a:t>
            </a:r>
          </a:p>
        </p:txBody>
      </p:sp>
      <p:pic>
        <p:nvPicPr>
          <p:cNvPr id="10" name="Content Placeholder 9">
            <a:extLst>
              <a:ext uri="{FF2B5EF4-FFF2-40B4-BE49-F238E27FC236}">
                <a16:creationId xmlns:a16="http://schemas.microsoft.com/office/drawing/2014/main" id="{5569E55B-F6DC-8945-BAAE-0E333B9ECB47}"/>
              </a:ext>
            </a:extLst>
          </p:cNvPr>
          <p:cNvPicPr>
            <a:picLocks noGrp="1" noChangeAspect="1"/>
          </p:cNvPicPr>
          <p:nvPr>
            <p:ph sz="quarter" idx="4"/>
          </p:nvPr>
        </p:nvPicPr>
        <p:blipFill>
          <a:blip r:embed="rId3"/>
          <a:stretch>
            <a:fillRect/>
          </a:stretch>
        </p:blipFill>
        <p:spPr>
          <a:xfrm>
            <a:off x="4629150" y="2054578"/>
            <a:ext cx="4006849" cy="3219449"/>
          </a:xfrm>
        </p:spPr>
      </p:pic>
    </p:spTree>
    <p:extLst>
      <p:ext uri="{BB962C8B-B14F-4D97-AF65-F5344CB8AC3E}">
        <p14:creationId xmlns:p14="http://schemas.microsoft.com/office/powerpoint/2010/main" val="74985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1680-3280-10AF-4B7F-5B5230CC12A0}"/>
              </a:ext>
            </a:extLst>
          </p:cNvPr>
          <p:cNvSpPr>
            <a:spLocks noGrp="1"/>
          </p:cNvSpPr>
          <p:nvPr>
            <p:ph type="title"/>
          </p:nvPr>
        </p:nvSpPr>
        <p:spPr/>
        <p:txBody>
          <a:bodyPr>
            <a:normAutofit fontScale="90000"/>
          </a:bodyPr>
          <a:lstStyle/>
          <a:p>
            <a:r>
              <a:rPr lang="en-US" sz="2400" dirty="0"/>
              <a:t>The below graphs shows the studios which produce the most movies, and the studios which have movies with the highest average ratings. Shows which studios are the biggest competitors in the industry.</a:t>
            </a:r>
          </a:p>
        </p:txBody>
      </p:sp>
      <p:sp>
        <p:nvSpPr>
          <p:cNvPr id="3" name="Text Placeholder 2">
            <a:extLst>
              <a:ext uri="{FF2B5EF4-FFF2-40B4-BE49-F238E27FC236}">
                <a16:creationId xmlns:a16="http://schemas.microsoft.com/office/drawing/2014/main" id="{EB52ADEE-753F-4D41-AB2F-E3697A4439CC}"/>
              </a:ext>
            </a:extLst>
          </p:cNvPr>
          <p:cNvSpPr>
            <a:spLocks noGrp="1"/>
          </p:cNvSpPr>
          <p:nvPr>
            <p:ph type="body" idx="1"/>
          </p:nvPr>
        </p:nvSpPr>
        <p:spPr/>
        <p:txBody>
          <a:bodyPr/>
          <a:lstStyle/>
          <a:p>
            <a:r>
              <a:rPr lang="en-US" dirty="0"/>
              <a:t>Studios which produce the most movies</a:t>
            </a:r>
          </a:p>
        </p:txBody>
      </p:sp>
      <p:pic>
        <p:nvPicPr>
          <p:cNvPr id="8" name="Content Placeholder 7">
            <a:extLst>
              <a:ext uri="{FF2B5EF4-FFF2-40B4-BE49-F238E27FC236}">
                <a16:creationId xmlns:a16="http://schemas.microsoft.com/office/drawing/2014/main" id="{5B838AEE-A142-5446-8685-9EE7FEAC76D6}"/>
              </a:ext>
            </a:extLst>
          </p:cNvPr>
          <p:cNvPicPr>
            <a:picLocks noGrp="1" noChangeAspect="1"/>
          </p:cNvPicPr>
          <p:nvPr>
            <p:ph sz="half" idx="2"/>
          </p:nvPr>
        </p:nvPicPr>
        <p:blipFill>
          <a:blip r:embed="rId2"/>
          <a:stretch>
            <a:fillRect/>
          </a:stretch>
        </p:blipFill>
        <p:spPr>
          <a:xfrm>
            <a:off x="237069" y="1878806"/>
            <a:ext cx="4261114" cy="3178616"/>
          </a:xfrm>
        </p:spPr>
      </p:pic>
      <p:sp>
        <p:nvSpPr>
          <p:cNvPr id="5" name="Text Placeholder 4">
            <a:extLst>
              <a:ext uri="{FF2B5EF4-FFF2-40B4-BE49-F238E27FC236}">
                <a16:creationId xmlns:a16="http://schemas.microsoft.com/office/drawing/2014/main" id="{38744FF5-1257-746C-53A8-BD0183A914DB}"/>
              </a:ext>
            </a:extLst>
          </p:cNvPr>
          <p:cNvSpPr>
            <a:spLocks noGrp="1"/>
          </p:cNvSpPr>
          <p:nvPr>
            <p:ph type="body" sz="quarter" idx="3"/>
          </p:nvPr>
        </p:nvSpPr>
        <p:spPr/>
        <p:txBody>
          <a:bodyPr/>
          <a:lstStyle/>
          <a:p>
            <a:r>
              <a:rPr lang="en-US" dirty="0"/>
              <a:t>Studios with the highest average ratings.</a:t>
            </a:r>
          </a:p>
        </p:txBody>
      </p:sp>
      <p:pic>
        <p:nvPicPr>
          <p:cNvPr id="10" name="Content Placeholder 9">
            <a:extLst>
              <a:ext uri="{FF2B5EF4-FFF2-40B4-BE49-F238E27FC236}">
                <a16:creationId xmlns:a16="http://schemas.microsoft.com/office/drawing/2014/main" id="{55CDB56C-AAA0-8CEB-5599-50E222123E28}"/>
              </a:ext>
            </a:extLst>
          </p:cNvPr>
          <p:cNvPicPr>
            <a:picLocks noGrp="1" noChangeAspect="1"/>
          </p:cNvPicPr>
          <p:nvPr>
            <p:ph sz="quarter" idx="4"/>
          </p:nvPr>
        </p:nvPicPr>
        <p:blipFill>
          <a:blip r:embed="rId3"/>
          <a:stretch>
            <a:fillRect/>
          </a:stretch>
        </p:blipFill>
        <p:spPr>
          <a:xfrm>
            <a:off x="4629149" y="1878806"/>
            <a:ext cx="4277783" cy="2990850"/>
          </a:xfrm>
        </p:spPr>
      </p:pic>
    </p:spTree>
    <p:extLst>
      <p:ext uri="{BB962C8B-B14F-4D97-AF65-F5344CB8AC3E}">
        <p14:creationId xmlns:p14="http://schemas.microsoft.com/office/powerpoint/2010/main" val="369237886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58</TotalTime>
  <Words>849</Words>
  <Application>Microsoft Office PowerPoint</Application>
  <PresentationFormat>On-screen Show (16:9)</PresentationFormat>
  <Paragraphs>51</Paragraphs>
  <Slides>18</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Calibri Light</vt:lpstr>
      <vt:lpstr>Century Gothic</vt:lpstr>
      <vt:lpstr>Wingdings 3</vt:lpstr>
      <vt:lpstr>Calibri</vt:lpstr>
      <vt:lpstr>Office Theme</vt:lpstr>
      <vt:lpstr>Ion</vt:lpstr>
      <vt:lpstr>1_Ion</vt:lpstr>
      <vt:lpstr>Movie Analysis Project.</vt:lpstr>
      <vt:lpstr>Summary</vt:lpstr>
      <vt:lpstr>Outline</vt:lpstr>
      <vt:lpstr>Business Problem</vt:lpstr>
      <vt:lpstr>Data</vt:lpstr>
      <vt:lpstr>Methods</vt:lpstr>
      <vt:lpstr>The graph below shows which genres are the most produced in the movie industry. This shows Drama is the genre that is appreciated more by the general audience. </vt:lpstr>
      <vt:lpstr>The 2 graphs below show the relationship between the top 10 genres produced between the domestic and foreign gross</vt:lpstr>
      <vt:lpstr>The below graphs shows the studios which produce the most movies, and the studios which have movies with the highest average ratings. Shows which studios are the biggest competitors in the industry.</vt:lpstr>
      <vt:lpstr>This graph shows the relationship between the number of votes and the average rating. The higher the average rating, the higher the number of votes which means a larger audience watches the genres with a high average rating.</vt:lpstr>
      <vt:lpstr>Adventure is the genre with a high average rating. From the graph before, we established that the higher the rating, the higher the number of votes. It would be advisable to assume Adventure reaches out to a larger audience.</vt:lpstr>
      <vt:lpstr>Graph that shows the most produced genres in the years [2018,2017,2016]</vt:lpstr>
      <vt:lpstr>Relationship between the genres that were most produced in the years [2018,2017,2016] and the foreign, domestic and total gross made.</vt:lpstr>
      <vt:lpstr>Conclusions</vt:lpstr>
      <vt:lpstr>PowerPoint Presentation</vt:lpstr>
      <vt:lpstr>Recommendations.</vt:lpstr>
      <vt:lpstr>PowerPoint Presentation</vt:lpstr>
      <vt:lpstr>Thank You!  Email: mualukomumo@email.com GitHub: Mumo001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Analysis Project.</dc:title>
  <dc:creator>Administrator</dc:creator>
  <cp:lastModifiedBy>Administrator</cp:lastModifiedBy>
  <cp:revision>2</cp:revision>
  <dcterms:modified xsi:type="dcterms:W3CDTF">2024-02-19T07:33:30Z</dcterms:modified>
</cp:coreProperties>
</file>