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df3eb2a4b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df3eb2a4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f3eb2a4b9_0_1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f3eb2a4b9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df3eb2a4b9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df3eb2a4b9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f3eb2a4b9_0_1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df3eb2a4b9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f3eb2a4b9_0_1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df3eb2a4b9_0_1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f3eb2a4b9_0_1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f3eb2a4b9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f3eb2a4b9_0_1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f3eb2a4b9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f3eb2a4b9_0_1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df3eb2a4b9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df3eb2a4b9_0_1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df3eb2a4b9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f3eb2a4b9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f3eb2a4b9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df3eb2a4b9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df3eb2a4b9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f3eb2a4b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f3eb2a4b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f3eb2a4b9_0_1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f3eb2a4b9_0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f3eb2a4b9_0_1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f3eb2a4b9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f3eb2a4b9_0_1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f3eb2a4b9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f3eb2a4b9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f3eb2a4b9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f3eb2a4b9_0_1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f3eb2a4b9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f3eb2a4b9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f3eb2a4b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f3eb2a4b9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f3eb2a4b9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f3eb2a4b9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f3eb2a4b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f3eb2a4b9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f3eb2a4b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f3eb2a4b9_0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f3eb2a4b9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27325" y="137600"/>
            <a:ext cx="5017500" cy="1578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r>
              <a:rPr lang="en-GB">
                <a:latin typeface="Merriweather"/>
                <a:ea typeface="Merriweather"/>
                <a:cs typeface="Merriweather"/>
                <a:sym typeface="Merriweather"/>
              </a:rPr>
              <a:t>SYRIA TEL ANALYSIS</a:t>
            </a:r>
            <a:endParaRPr>
              <a:latin typeface="Merriweather"/>
              <a:ea typeface="Merriweather"/>
              <a:cs typeface="Merriweather"/>
              <a:sym typeface="Merriweather"/>
            </a:endParaRPr>
          </a:p>
        </p:txBody>
      </p:sp>
      <p:sp>
        <p:nvSpPr>
          <p:cNvPr id="65" name="Google Shape;65;p13"/>
          <p:cNvSpPr txBox="1">
            <a:spLocks noGrp="1"/>
          </p:cNvSpPr>
          <p:nvPr>
            <p:ph type="subTitle" idx="1"/>
          </p:nvPr>
        </p:nvSpPr>
        <p:spPr>
          <a:xfrm>
            <a:off x="448075" y="3486814"/>
            <a:ext cx="4870500" cy="7926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200"/>
              </a:spcBef>
              <a:spcAft>
                <a:spcPts val="0"/>
              </a:spcAft>
              <a:buNone/>
            </a:pPr>
            <a:r>
              <a:rPr lang="en-GB" b="1">
                <a:latin typeface="Merriweather"/>
                <a:ea typeface="Merriweather"/>
                <a:cs typeface="Merriweather"/>
                <a:sym typeface="Merriweather"/>
              </a:rPr>
              <a:t>Presented by: Mualuko Janet Mumo.</a:t>
            </a:r>
            <a:endParaRPr b="1">
              <a:latin typeface="Merriweather"/>
              <a:ea typeface="Merriweather"/>
              <a:cs typeface="Merriweather"/>
              <a:sym typeface="Merriweather"/>
            </a:endParaRPr>
          </a:p>
          <a:p>
            <a:pPr marL="0" lvl="0" indent="0" algn="l" rtl="0">
              <a:spcBef>
                <a:spcPts val="1200"/>
              </a:spcBef>
              <a:spcAft>
                <a:spcPts val="0"/>
              </a:spcAft>
              <a:buNone/>
            </a:pPr>
            <a:endParaRPr/>
          </a:p>
        </p:txBody>
      </p:sp>
      <p:pic>
        <p:nvPicPr>
          <p:cNvPr id="66" name="Google Shape;66;p13"/>
          <p:cNvPicPr preferRelativeResize="0"/>
          <p:nvPr/>
        </p:nvPicPr>
        <p:blipFill>
          <a:blip r:embed="rId3">
            <a:alphaModFix/>
          </a:blip>
          <a:stretch>
            <a:fillRect/>
          </a:stretch>
        </p:blipFill>
        <p:spPr>
          <a:xfrm>
            <a:off x="6144813" y="933450"/>
            <a:ext cx="2409825" cy="327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a:t>The graph shows the distribution of the churn and non-churn customers by state. The company should focus on the states with a high churn rate to mitigate the challenge.</a:t>
            </a:r>
            <a:endParaRPr/>
          </a:p>
          <a:p>
            <a:pPr marL="0" lvl="0" indent="0" algn="l" rtl="0">
              <a:spcBef>
                <a:spcPts val="1200"/>
              </a:spcBef>
              <a:spcAft>
                <a:spcPts val="0"/>
              </a:spcAft>
              <a:buNone/>
            </a:pPr>
            <a:endParaRPr/>
          </a:p>
        </p:txBody>
      </p:sp>
      <p:sp>
        <p:nvSpPr>
          <p:cNvPr id="124" name="Google Shape;124;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22"/>
          <p:cNvPicPr preferRelativeResize="0"/>
          <p:nvPr/>
        </p:nvPicPr>
        <p:blipFill>
          <a:blip r:embed="rId3">
            <a:alphaModFix/>
          </a:blip>
          <a:stretch>
            <a:fillRect/>
          </a:stretch>
        </p:blipFill>
        <p:spPr>
          <a:xfrm>
            <a:off x="4353375" y="628270"/>
            <a:ext cx="9144001" cy="31742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244"/>
              <a:t>Both customers with or without the International Plan tend to churn but those with an International have a lower number of customers who churn</a:t>
            </a:r>
            <a:endParaRPr sz="2244"/>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None/>
            </a:pPr>
            <a:r>
              <a:rPr lang="en-GB" sz="2466"/>
              <a:t>Similar to the above graph, the pattern is the same..</a:t>
            </a:r>
            <a:endParaRPr sz="2466"/>
          </a:p>
        </p:txBody>
      </p:sp>
      <p:sp>
        <p:nvSpPr>
          <p:cNvPr id="131" name="Google Shape;131;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23"/>
          <p:cNvPicPr preferRelativeResize="0"/>
          <p:nvPr/>
        </p:nvPicPr>
        <p:blipFill>
          <a:blip r:embed="rId3">
            <a:alphaModFix/>
          </a:blip>
          <a:stretch>
            <a:fillRect/>
          </a:stretch>
        </p:blipFill>
        <p:spPr>
          <a:xfrm>
            <a:off x="5342375" y="500925"/>
            <a:ext cx="2598582" cy="1828875"/>
          </a:xfrm>
          <a:prstGeom prst="rect">
            <a:avLst/>
          </a:prstGeom>
          <a:noFill/>
          <a:ln>
            <a:noFill/>
          </a:ln>
        </p:spPr>
      </p:pic>
      <p:pic>
        <p:nvPicPr>
          <p:cNvPr id="133" name="Google Shape;133;p23"/>
          <p:cNvPicPr preferRelativeResize="0"/>
          <p:nvPr/>
        </p:nvPicPr>
        <p:blipFill>
          <a:blip r:embed="rId4">
            <a:alphaModFix/>
          </a:blip>
          <a:stretch>
            <a:fillRect/>
          </a:stretch>
        </p:blipFill>
        <p:spPr>
          <a:xfrm>
            <a:off x="5428587" y="2650975"/>
            <a:ext cx="2598582" cy="182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t>Here, we can see linear relationships between the different features. As on increases , the other increases. The cluster points saints show as the variables increase, the churn rate also increases.</a:t>
            </a:r>
            <a:endParaRPr sz="1700"/>
          </a:p>
        </p:txBody>
      </p:sp>
      <p:sp>
        <p:nvSpPr>
          <p:cNvPr id="139" name="Google Shape;139;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4"/>
          <p:cNvPicPr preferRelativeResize="0"/>
          <p:nvPr/>
        </p:nvPicPr>
        <p:blipFill>
          <a:blip r:embed="rId3">
            <a:alphaModFix/>
          </a:blip>
          <a:stretch>
            <a:fillRect/>
          </a:stretch>
        </p:blipFill>
        <p:spPr>
          <a:xfrm>
            <a:off x="4644675" y="1026900"/>
            <a:ext cx="4166400" cy="3290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t>Similarly, there is also a linear relationship between the variables but the cluster points are spread unevenly.</a:t>
            </a:r>
            <a:endParaRPr sz="1700"/>
          </a:p>
        </p:txBody>
      </p:sp>
      <p:sp>
        <p:nvSpPr>
          <p:cNvPr id="146" name="Google Shape;146;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25"/>
          <p:cNvPicPr preferRelativeResize="0"/>
          <p:nvPr/>
        </p:nvPicPr>
        <p:blipFill>
          <a:blip r:embed="rId3">
            <a:alphaModFix/>
          </a:blip>
          <a:stretch>
            <a:fillRect/>
          </a:stretch>
        </p:blipFill>
        <p:spPr>
          <a:xfrm>
            <a:off x="4722675" y="500925"/>
            <a:ext cx="4088400" cy="409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t>There’s a linear relationship, the cluster points are spread unevenly but are very few showing that the churn rate is not heavily impacted by the variables.</a:t>
            </a:r>
            <a:endParaRPr sz="1700"/>
          </a:p>
        </p:txBody>
      </p:sp>
      <p:sp>
        <p:nvSpPr>
          <p:cNvPr id="153" name="Google Shape;153;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26"/>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320"/>
              <a:t>This shows how different features are correlated with each other. As our target variable is churn,these are the features that are highly correlated Customer Service Calls, total day minutes and total day charge.</a:t>
            </a:r>
            <a:endParaRPr sz="2320"/>
          </a:p>
          <a:p>
            <a:pPr marL="0" lvl="0" indent="0" algn="l" rtl="0">
              <a:spcBef>
                <a:spcPts val="1200"/>
              </a:spcBef>
              <a:spcAft>
                <a:spcPts val="0"/>
              </a:spcAft>
              <a:buSzPts val="990"/>
              <a:buNone/>
            </a:pPr>
            <a:endParaRPr sz="2320"/>
          </a:p>
        </p:txBody>
      </p:sp>
      <p:sp>
        <p:nvSpPr>
          <p:cNvPr id="160" name="Google Shape;160;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1" name="Google Shape;161;p27"/>
          <p:cNvPicPr preferRelativeResize="0"/>
          <p:nvPr/>
        </p:nvPicPr>
        <p:blipFill>
          <a:blip r:embed="rId3">
            <a:alphaModFix/>
          </a:blip>
          <a:stretch>
            <a:fillRect/>
          </a:stretch>
        </p:blipFill>
        <p:spPr>
          <a:xfrm>
            <a:off x="4509375" y="500925"/>
            <a:ext cx="4166399" cy="409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Evaluation.</a:t>
            </a:r>
            <a:endParaRPr/>
          </a:p>
        </p:txBody>
      </p:sp>
      <p:sp>
        <p:nvSpPr>
          <p:cNvPr id="167" name="Google Shape;167;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1200"/>
              </a:spcBef>
              <a:spcAft>
                <a:spcPts val="0"/>
              </a:spcAft>
              <a:buNone/>
            </a:pPr>
            <a:r>
              <a:rPr lang="en-GB" sz="2365">
                <a:latin typeface="Merriweather"/>
                <a:ea typeface="Merriweather"/>
                <a:cs typeface="Merriweather"/>
                <a:sym typeface="Merriweather"/>
              </a:rPr>
              <a:t>In machine learning, there are different supervised learning techniques. For this project , we used classification models i.e Logistic Regression model and K-Nearest Neighbours model to train data and predict unseen data.</a:t>
            </a:r>
            <a:endParaRPr sz="2365">
              <a:latin typeface="Merriweather"/>
              <a:ea typeface="Merriweather"/>
              <a:cs typeface="Merriweather"/>
              <a:sym typeface="Merriweather"/>
            </a:endParaRPr>
          </a:p>
          <a:p>
            <a:pPr marL="0" lvl="0" indent="0" algn="l" rtl="0">
              <a:spcBef>
                <a:spcPts val="1200"/>
              </a:spcBef>
              <a:spcAft>
                <a:spcPts val="0"/>
              </a:spcAft>
              <a:buNone/>
            </a:pPr>
            <a:r>
              <a:rPr lang="en-GB" sz="2365">
                <a:latin typeface="Merriweather"/>
                <a:ea typeface="Merriweather"/>
                <a:cs typeface="Merriweather"/>
                <a:sym typeface="Merriweather"/>
              </a:rPr>
              <a:t>There are some few classification metrics that we used to compared the different models.(Precision and Recall). Precision measures how often predictions for the positive class are correct. Recall measures how well the model finds all positive instances in the dataset. We used the ROC and AUC curves to evaluate the models which shall be explained.</a:t>
            </a:r>
            <a:endParaRPr sz="2365">
              <a:latin typeface="Merriweather"/>
              <a:ea typeface="Merriweather"/>
              <a:cs typeface="Merriweather"/>
              <a:sym typeface="Merriweathe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3" name="Google Shape;173;p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latin typeface="Merriweather"/>
                <a:ea typeface="Merriweather"/>
                <a:cs typeface="Merriweather"/>
                <a:sym typeface="Merriweather"/>
              </a:rPr>
              <a:t>From the models, we that the baseline metrics had the highest classification scores compared to all the models. K-Nearest Neighbours had a precision score of 0.42 which means only 42% of the predicted values were classified correctly. </a:t>
            </a:r>
            <a:endParaRPr sz="1500">
              <a:latin typeface="Merriweather"/>
              <a:ea typeface="Merriweather"/>
              <a:cs typeface="Merriweather"/>
              <a:sym typeface="Merriweather"/>
            </a:endParaRPr>
          </a:p>
          <a:p>
            <a:pPr marL="0" lvl="0" indent="0" algn="l" rtl="0">
              <a:spcBef>
                <a:spcPts val="1200"/>
              </a:spcBef>
              <a:spcAft>
                <a:spcPts val="1200"/>
              </a:spcAft>
              <a:buNone/>
            </a:pPr>
            <a:r>
              <a:rPr lang="en-GB" sz="1500">
                <a:latin typeface="Merriweather"/>
                <a:ea typeface="Merriweather"/>
                <a:cs typeface="Merriweather"/>
                <a:sym typeface="Merriweather"/>
              </a:rPr>
              <a:t>The Logistic Model after balancing the dataset had the highest recall score of 0.84, whale after tweaking the parameters it had a recall score of 0.83 which is a very small difference.Using classification metrics, the Logistic Regression models are the best for predicting unseen data.</a:t>
            </a:r>
            <a:endParaRPr sz="1500">
              <a:latin typeface="Merriweather"/>
              <a:ea typeface="Merriweather"/>
              <a:cs typeface="Merriweather"/>
              <a:sym typeface="Merriweather"/>
            </a:endParaRPr>
          </a:p>
        </p:txBody>
      </p:sp>
      <p:pic>
        <p:nvPicPr>
          <p:cNvPr id="174" name="Google Shape;174;p29"/>
          <p:cNvPicPr preferRelativeResize="0"/>
          <p:nvPr/>
        </p:nvPicPr>
        <p:blipFill>
          <a:blip r:embed="rId3">
            <a:alphaModFix/>
          </a:blip>
          <a:stretch>
            <a:fillRect/>
          </a:stretch>
        </p:blipFill>
        <p:spPr>
          <a:xfrm>
            <a:off x="216900" y="500925"/>
            <a:ext cx="3801324" cy="25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0" name="Google Shape;180;p3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a:latin typeface="Merriweather"/>
                <a:ea typeface="Merriweather"/>
                <a:cs typeface="Merriweather"/>
                <a:sym typeface="Merriweather"/>
              </a:rPr>
              <a:t>The ROC and AUC helps compare the quality of models that might output different ranges of predicted probabilities. From the results, the Logistic REgression model after hypertuning has an AUC of 0.8004 which is an shows it generalizes well on the unseen data. </a:t>
            </a:r>
            <a:endParaRPr sz="1500">
              <a:latin typeface="Merriweather"/>
              <a:ea typeface="Merriweather"/>
              <a:cs typeface="Merriweather"/>
              <a:sym typeface="Merriweather"/>
            </a:endParaRPr>
          </a:p>
        </p:txBody>
      </p:sp>
      <p:pic>
        <p:nvPicPr>
          <p:cNvPr id="181" name="Google Shape;181;p30"/>
          <p:cNvPicPr preferRelativeResize="0"/>
          <p:nvPr/>
        </p:nvPicPr>
        <p:blipFill>
          <a:blip r:embed="rId3">
            <a:alphaModFix/>
          </a:blip>
          <a:stretch>
            <a:fillRect/>
          </a:stretch>
        </p:blipFill>
        <p:spPr>
          <a:xfrm>
            <a:off x="311725" y="500925"/>
            <a:ext cx="3706500" cy="2508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t>We then performed feature importance to show which features should be considered in the feature to reduce the churn rate from both the logistic regression and KNN models. The top 4 were Customer Service Calls, International Plan, Voice Plan and Total International Calls.</a:t>
            </a:r>
            <a:endParaRPr sz="1600"/>
          </a:p>
        </p:txBody>
      </p:sp>
      <p:sp>
        <p:nvSpPr>
          <p:cNvPr id="187" name="Google Shape;187;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8" name="Google Shape;188;p31"/>
          <p:cNvPicPr preferRelativeResize="0"/>
          <p:nvPr/>
        </p:nvPicPr>
        <p:blipFill>
          <a:blip r:embed="rId3">
            <a:alphaModFix/>
          </a:blip>
          <a:stretch>
            <a:fillRect/>
          </a:stretch>
        </p:blipFill>
        <p:spPr>
          <a:xfrm>
            <a:off x="4953225" y="500925"/>
            <a:ext cx="3549326" cy="2006675"/>
          </a:xfrm>
          <a:prstGeom prst="rect">
            <a:avLst/>
          </a:prstGeom>
          <a:noFill/>
          <a:ln>
            <a:noFill/>
          </a:ln>
        </p:spPr>
      </p:pic>
      <p:pic>
        <p:nvPicPr>
          <p:cNvPr id="189" name="Google Shape;189;p31"/>
          <p:cNvPicPr preferRelativeResize="0"/>
          <p:nvPr/>
        </p:nvPicPr>
        <p:blipFill>
          <a:blip r:embed="rId4">
            <a:alphaModFix/>
          </a:blip>
          <a:stretch>
            <a:fillRect/>
          </a:stretch>
        </p:blipFill>
        <p:spPr>
          <a:xfrm>
            <a:off x="4953225" y="2507600"/>
            <a:ext cx="3549326" cy="209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b="1">
                <a:latin typeface="Merriweather"/>
                <a:ea typeface="Merriweather"/>
                <a:cs typeface="Merriweather"/>
                <a:sym typeface="Merriweather"/>
              </a:rPr>
              <a:t>OVERVIEW.</a:t>
            </a:r>
            <a:endParaRPr b="1">
              <a:latin typeface="Merriweather"/>
              <a:ea typeface="Merriweather"/>
              <a:cs typeface="Merriweather"/>
              <a:sym typeface="Merriweather"/>
            </a:endParaRPr>
          </a:p>
          <a:p>
            <a:pPr marL="0" lvl="0" indent="0" algn="l" rtl="0">
              <a:spcBef>
                <a:spcPts val="1200"/>
              </a:spcBef>
              <a:spcAft>
                <a:spcPts val="0"/>
              </a:spcAft>
              <a:buNone/>
            </a:pP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25000"/>
          </a:bodyPr>
          <a:lstStyle/>
          <a:p>
            <a:pPr marL="0" lvl="0" indent="0" algn="l" rtl="0">
              <a:spcBef>
                <a:spcPts val="1200"/>
              </a:spcBef>
              <a:spcAft>
                <a:spcPts val="0"/>
              </a:spcAft>
              <a:buNone/>
            </a:pPr>
            <a:r>
              <a:rPr lang="en-GB">
                <a:latin typeface="Merriweather"/>
                <a:ea typeface="Merriweather"/>
                <a:cs typeface="Merriweather"/>
                <a:sym typeface="Merriweather"/>
              </a:rPr>
              <a:t>b</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1. Business Understanding.</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2.Data Understanding</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3. Model Evaluation</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4. Recommendations</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5. Modeling</a:t>
            </a:r>
            <a:endParaRPr sz="6500">
              <a:latin typeface="Merriweather"/>
              <a:ea typeface="Merriweather"/>
              <a:cs typeface="Merriweather"/>
              <a:sym typeface="Merriweather"/>
            </a:endParaRPr>
          </a:p>
          <a:p>
            <a:pPr marL="0" lvl="0" indent="0" algn="l" rtl="0">
              <a:spcBef>
                <a:spcPts val="1200"/>
              </a:spcBef>
              <a:spcAft>
                <a:spcPts val="0"/>
              </a:spcAft>
              <a:buNone/>
            </a:pPr>
            <a:r>
              <a:rPr lang="en-GB" sz="6500">
                <a:latin typeface="Merriweather"/>
                <a:ea typeface="Merriweather"/>
                <a:cs typeface="Merriweather"/>
                <a:sym typeface="Merriweather"/>
              </a:rPr>
              <a:t>6. Strategy.</a:t>
            </a:r>
            <a:endParaRPr sz="6500">
              <a:latin typeface="Merriweather"/>
              <a:ea typeface="Merriweather"/>
              <a:cs typeface="Merriweather"/>
              <a:sym typeface="Merriweather"/>
            </a:endParaRPr>
          </a:p>
          <a:p>
            <a:pPr marL="0" lvl="0" indent="0" algn="l" rtl="0">
              <a:spcBef>
                <a:spcPts val="1200"/>
              </a:spcBef>
              <a:spcAft>
                <a:spcPts val="0"/>
              </a:spcAft>
              <a:buNone/>
            </a:pPr>
            <a:endParaRPr sz="6500">
              <a:latin typeface="Merriweather"/>
              <a:ea typeface="Merriweather"/>
              <a:cs typeface="Merriweather"/>
              <a:sym typeface="Merriweather"/>
            </a:endParaRPr>
          </a:p>
          <a:p>
            <a:pPr marL="0" lvl="0" indent="0" algn="l" rtl="0">
              <a:spcBef>
                <a:spcPts val="1200"/>
              </a:spcBef>
              <a:spcAft>
                <a:spcPts val="0"/>
              </a:spcAft>
              <a:buNone/>
            </a:pPr>
            <a:endParaRPr>
              <a:latin typeface="Merriweather"/>
              <a:ea typeface="Merriweather"/>
              <a:cs typeface="Merriweather"/>
              <a:sym typeface="Merriweather"/>
            </a:endParaRPr>
          </a:p>
          <a:p>
            <a:pPr marL="0" lvl="0" indent="0" algn="l" rtl="0">
              <a:spcBef>
                <a:spcPts val="1200"/>
              </a:spcBef>
              <a:spcAft>
                <a:spcPts val="1200"/>
              </a:spcAft>
              <a:buNone/>
            </a:pPr>
            <a:endParaRPr sz="5361">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Conclusions.</a:t>
            </a:r>
            <a:endParaRPr/>
          </a:p>
        </p:txBody>
      </p:sp>
      <p:sp>
        <p:nvSpPr>
          <p:cNvPr id="195" name="Google Shape;195;p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a:latin typeface="Merriweather"/>
                <a:ea typeface="Merriweather"/>
                <a:cs typeface="Merriweather"/>
                <a:sym typeface="Merriweather"/>
              </a:rPr>
              <a:t>In conclusion,machine learning was chosen over simple data analysis due to its superior ability to handle complex data. The best models to predict if a customer is likely to churn are the Logistic Regression after balancing and after hypertuning. Reducing the churn will have a positive impact on the company’s revenue and in addition customers will be more satisfied. It is very cost effective for the company to retain its customers.</a:t>
            </a:r>
            <a:endParaRPr sz="15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Recommendations.</a:t>
            </a:r>
            <a:endParaRPr/>
          </a:p>
        </p:txBody>
      </p:sp>
      <p:sp>
        <p:nvSpPr>
          <p:cNvPr id="201" name="Google Shape;201;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latin typeface="Merriweather"/>
                <a:ea typeface="Merriweather"/>
                <a:cs typeface="Merriweather"/>
                <a:sym typeface="Merriweather"/>
              </a:rPr>
              <a:t>We would recommend for the company to develop strategies to retain customers like:</a:t>
            </a:r>
            <a:endParaRPr sz="1500">
              <a:latin typeface="Merriweather"/>
              <a:ea typeface="Merriweather"/>
              <a:cs typeface="Merriweather"/>
              <a:sym typeface="Merriweather"/>
            </a:endParaRPr>
          </a:p>
          <a:p>
            <a:pPr marL="0" lvl="0" indent="0" algn="l" rtl="0">
              <a:spcBef>
                <a:spcPts val="1200"/>
              </a:spcBef>
              <a:spcAft>
                <a:spcPts val="0"/>
              </a:spcAft>
              <a:buNone/>
            </a:pPr>
            <a:r>
              <a:rPr lang="en-GB" sz="1500">
                <a:latin typeface="Merriweather"/>
                <a:ea typeface="Merriweather"/>
                <a:cs typeface="Merriweather"/>
                <a:sym typeface="Merriweather"/>
              </a:rPr>
              <a:t>1. Improve  the  packages i.e improve on the Voice Mail Plan and International Plan. </a:t>
            </a:r>
            <a:endParaRPr sz="1500">
              <a:latin typeface="Merriweather"/>
              <a:ea typeface="Merriweather"/>
              <a:cs typeface="Merriweather"/>
              <a:sym typeface="Merriweather"/>
            </a:endParaRPr>
          </a:p>
          <a:p>
            <a:pPr marL="0" lvl="0" indent="0" algn="l" rtl="0">
              <a:spcBef>
                <a:spcPts val="1200"/>
              </a:spcBef>
              <a:spcAft>
                <a:spcPts val="0"/>
              </a:spcAft>
              <a:buNone/>
            </a:pPr>
            <a:r>
              <a:rPr lang="en-GB" sz="1500">
                <a:latin typeface="Merriweather"/>
                <a:ea typeface="Merriweather"/>
                <a:cs typeface="Merriweather"/>
                <a:sym typeface="Merriweather"/>
              </a:rPr>
              <a:t>2. Offer discounts to the customers who have a huge customer tenure in the company. </a:t>
            </a:r>
            <a:endParaRPr sz="1500">
              <a:latin typeface="Merriweather"/>
              <a:ea typeface="Merriweather"/>
              <a:cs typeface="Merriweather"/>
              <a:sym typeface="Merriweather"/>
            </a:endParaRPr>
          </a:p>
          <a:p>
            <a:pPr marL="0" lvl="0" indent="0" algn="l" rtl="0">
              <a:spcBef>
                <a:spcPts val="1200"/>
              </a:spcBef>
              <a:spcAft>
                <a:spcPts val="1200"/>
              </a:spcAft>
              <a:buNone/>
            </a:pPr>
            <a:r>
              <a:rPr lang="en-GB" sz="1500">
                <a:latin typeface="Merriweather"/>
                <a:ea typeface="Merriweather"/>
                <a:cs typeface="Merriweather"/>
                <a:sym typeface="Merriweather"/>
              </a:rPr>
              <a:t>3. Moderate on the call charges and have customers fill in feedback forms to help the company improve their services.</a:t>
            </a:r>
            <a:endParaRPr sz="1500">
              <a:latin typeface="Merriweather"/>
              <a:ea typeface="Merriweather"/>
              <a:cs typeface="Merriweather"/>
              <a:sym typeface="Merriweather"/>
            </a:endParaRPr>
          </a:p>
        </p:txBody>
      </p:sp>
      <p:pic>
        <p:nvPicPr>
          <p:cNvPr id="202" name="Google Shape;202;p33"/>
          <p:cNvPicPr preferRelativeResize="0"/>
          <p:nvPr/>
        </p:nvPicPr>
        <p:blipFill>
          <a:blip r:embed="rId3">
            <a:alphaModFix/>
          </a:blip>
          <a:stretch>
            <a:fillRect/>
          </a:stretch>
        </p:blipFill>
        <p:spPr>
          <a:xfrm>
            <a:off x="311725" y="1496300"/>
            <a:ext cx="3706500" cy="343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8" name="Google Shape;208;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34"/>
          <p:cNvPicPr preferRelativeResize="0"/>
          <p:nvPr/>
        </p:nvPicPr>
        <p:blipFill>
          <a:blip r:embed="rId3">
            <a:alphaModFix/>
          </a:blip>
          <a:stretch>
            <a:fillRect/>
          </a:stretch>
        </p:blipFill>
        <p:spPr>
          <a:xfrm>
            <a:off x="0" y="-93525"/>
            <a:ext cx="9460925" cy="678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Understanding.</a:t>
            </a:r>
            <a:endParaRPr/>
          </a:p>
        </p:txBody>
      </p:sp>
      <p:sp>
        <p:nvSpPr>
          <p:cNvPr id="78" name="Google Shape;78;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erriweather"/>
                <a:ea typeface="Merriweather"/>
                <a:cs typeface="Merriweather"/>
                <a:sym typeface="Merriweather"/>
              </a:rPr>
              <a:t>Customer churn refers to the losing of customers over a period of time. It impacts the </a:t>
            </a:r>
            <a:r>
              <a:rPr lang="en-GB" sz="1600">
                <a:latin typeface="Merriweather"/>
                <a:ea typeface="Merriweather"/>
                <a:cs typeface="Merriweather"/>
                <a:sym typeface="Merriweather"/>
              </a:rPr>
              <a:t>company’s revenue and </a:t>
            </a:r>
            <a:r>
              <a:rPr lang="en-GB" sz="1600" dirty="0">
                <a:latin typeface="Merriweather"/>
                <a:ea typeface="Merriweather"/>
                <a:cs typeface="Merriweather"/>
                <a:sym typeface="Merriweather"/>
              </a:rPr>
              <a:t>leads to loses.</a:t>
            </a:r>
          </a:p>
          <a:p>
            <a:pPr marL="0" lvl="0" indent="0" algn="l" rtl="0">
              <a:spcBef>
                <a:spcPts val="0"/>
              </a:spcBef>
              <a:spcAft>
                <a:spcPts val="1200"/>
              </a:spcAft>
              <a:buNone/>
            </a:pPr>
            <a:r>
              <a:rPr lang="en-GB" sz="1600" dirty="0">
                <a:latin typeface="Merriweather"/>
                <a:ea typeface="Merriweather"/>
                <a:cs typeface="Merriweather"/>
                <a:sym typeface="Merriweather"/>
              </a:rPr>
              <a:t> This study aims to investigate the factors that contribute to this problem and strategize for ways to mitigate this problem. </a:t>
            </a:r>
            <a:endParaRPr sz="1600" dirty="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4" name="Google Shape;84;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80750" y="4079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Understanding.</a:t>
            </a:r>
            <a:endParaRPr/>
          </a:p>
        </p:txBody>
      </p:sp>
      <p:sp>
        <p:nvSpPr>
          <p:cNvPr id="91" name="Google Shape;91;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4767">
                <a:latin typeface="Merriweather"/>
                <a:ea typeface="Merriweather"/>
                <a:cs typeface="Merriweather"/>
                <a:sym typeface="Merriweather"/>
              </a:rPr>
              <a:t>We sourced the data from the company .(Churn Dataset).Below is the summary to explain the key features in the dataset.</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Customer Demographics.(State and Area Code.), which explain where the customers resides.</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Account length which describes the duration of the customer's relationship with the company</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Service Usage.(Total Day Minutes, Calls, Charge. Similar metrics for the evening and night and International Calls,Minutes, and Charge.</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Service Plans. International Plan and Voce Mail Plans. Whether a customer has or does not have the plans.</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Customer Service Calls. The number a of times a customer has made to the company</a:t>
            </a:r>
            <a:endParaRPr sz="4767">
              <a:latin typeface="Merriweather"/>
              <a:ea typeface="Merriweather"/>
              <a:cs typeface="Merriweather"/>
              <a:sym typeface="Merriweather"/>
            </a:endParaRPr>
          </a:p>
          <a:p>
            <a:pPr marL="0" lvl="0" indent="0" algn="l" rtl="0">
              <a:spcBef>
                <a:spcPts val="1200"/>
              </a:spcBef>
              <a:spcAft>
                <a:spcPts val="0"/>
              </a:spcAft>
              <a:buNone/>
            </a:pPr>
            <a:r>
              <a:rPr lang="en-GB" sz="4767">
                <a:latin typeface="Merriweather"/>
                <a:ea typeface="Merriweather"/>
                <a:cs typeface="Merriweather"/>
                <a:sym typeface="Merriweather"/>
              </a:rPr>
              <a:t>Churn. Shows whether the customer contract ended or whether the customer is still using the company’s services.</a:t>
            </a:r>
            <a:endParaRPr sz="4767">
              <a:latin typeface="Merriweather"/>
              <a:ea typeface="Merriweather"/>
              <a:cs typeface="Merriweather"/>
              <a:sym typeface="Merriweathe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97" name="Google Shape;97;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a:t>Objectives</a:t>
            </a:r>
            <a:endParaRPr/>
          </a:p>
          <a:p>
            <a:pPr marL="0" lvl="0" indent="0" algn="l" rtl="0">
              <a:spcBef>
                <a:spcPts val="1200"/>
              </a:spcBef>
              <a:spcAft>
                <a:spcPts val="0"/>
              </a:spcAft>
              <a:buNone/>
            </a:pPr>
            <a:endParaRPr/>
          </a:p>
        </p:txBody>
      </p:sp>
      <p:sp>
        <p:nvSpPr>
          <p:cNvPr id="103" name="Google Shape;103;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a:latin typeface="Merriweather"/>
                <a:ea typeface="Merriweather"/>
                <a:cs typeface="Merriweather"/>
                <a:sym typeface="Merriweather"/>
              </a:rPr>
              <a:t>The main objective is to use a predictive model to analyse the data and get insights of the number on the churners.</a:t>
            </a:r>
            <a:endParaRPr sz="1600">
              <a:latin typeface="Merriweather"/>
              <a:ea typeface="Merriweather"/>
              <a:cs typeface="Merriweather"/>
              <a:sym typeface="Merriweather"/>
            </a:endParaRPr>
          </a:p>
          <a:p>
            <a:pPr marL="0" lvl="0" indent="0" algn="l" rtl="0">
              <a:spcBef>
                <a:spcPts val="1200"/>
              </a:spcBef>
              <a:spcAft>
                <a:spcPts val="0"/>
              </a:spcAft>
              <a:buNone/>
            </a:pPr>
            <a:r>
              <a:rPr lang="en-GB" sz="1600" u="sng">
                <a:latin typeface="Merriweather"/>
                <a:ea typeface="Merriweather"/>
                <a:cs typeface="Merriweather"/>
                <a:sym typeface="Merriweather"/>
              </a:rPr>
              <a:t>Other Objectives.</a:t>
            </a:r>
            <a:endParaRPr sz="1600" u="sng">
              <a:latin typeface="Merriweather"/>
              <a:ea typeface="Merriweather"/>
              <a:cs typeface="Merriweather"/>
              <a:sym typeface="Merriweather"/>
            </a:endParaRPr>
          </a:p>
          <a:p>
            <a:pPr marL="0" lvl="0" indent="0" algn="l" rtl="0">
              <a:spcBef>
                <a:spcPts val="1200"/>
              </a:spcBef>
              <a:spcAft>
                <a:spcPts val="0"/>
              </a:spcAft>
              <a:buNone/>
            </a:pPr>
            <a:r>
              <a:rPr lang="en-GB" sz="1600">
                <a:latin typeface="Merriweather"/>
                <a:ea typeface="Merriweather"/>
                <a:cs typeface="Merriweather"/>
                <a:sym typeface="Merriweather"/>
              </a:rPr>
              <a:t>Develop strategies to retain customers</a:t>
            </a:r>
            <a:endParaRPr sz="1600">
              <a:latin typeface="Merriweather"/>
              <a:ea typeface="Merriweather"/>
              <a:cs typeface="Merriweather"/>
              <a:sym typeface="Merriweather"/>
            </a:endParaRPr>
          </a:p>
          <a:p>
            <a:pPr marL="0" lvl="0" indent="0" algn="l" rtl="0">
              <a:spcBef>
                <a:spcPts val="1200"/>
              </a:spcBef>
              <a:spcAft>
                <a:spcPts val="0"/>
              </a:spcAft>
              <a:buNone/>
            </a:pPr>
            <a:r>
              <a:rPr lang="en-GB" sz="1600">
                <a:latin typeface="Merriweather"/>
                <a:ea typeface="Merriweather"/>
                <a:cs typeface="Merriweather"/>
                <a:sym typeface="Merriweather"/>
              </a:rPr>
              <a:t>Investigate which features contribute to the churn challenge.</a:t>
            </a:r>
            <a:endParaRPr sz="1600">
              <a:latin typeface="Merriweather"/>
              <a:ea typeface="Merriweather"/>
              <a:cs typeface="Merriweather"/>
              <a:sym typeface="Merriweather"/>
            </a:endParaRPr>
          </a:p>
          <a:p>
            <a:pPr marL="0" lvl="0" indent="0" algn="l" rtl="0">
              <a:spcBef>
                <a:spcPts val="1200"/>
              </a:spcBef>
              <a:spcAft>
                <a:spcPts val="0"/>
              </a:spcAft>
              <a:buNone/>
            </a:pPr>
            <a:endParaRPr/>
          </a:p>
          <a:p>
            <a:pPr marL="0" lvl="0" indent="0" algn="l" rtl="0">
              <a:spcBef>
                <a:spcPts val="1200"/>
              </a:spcBef>
              <a:spcAft>
                <a:spcPts val="0"/>
              </a:spcAft>
              <a:buNone/>
            </a:pPr>
            <a:endParaRPr u="sng"/>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Modeling.</a:t>
            </a:r>
            <a:endParaRPr/>
          </a:p>
        </p:txBody>
      </p:sp>
      <p:sp>
        <p:nvSpPr>
          <p:cNvPr id="109" name="Google Shape;109;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a:t>We decided to use machine learning since it is designed to forecast future outcomes based on the historical data. Unlike simple data analysis, which focuses mainly only on understanding historical data trends. We first , cleaned and prepared the data.We then explored the data to check for the features characteristics and then went ahead to preprocess the data to help improve the models predictive power</a:t>
            </a:r>
            <a:r>
              <a:rPr lang="en-GB"/>
              <a:t>.</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03275" y="0"/>
            <a:ext cx="3706500" cy="2508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466"/>
              <a:t>Shows the distribution of the customers who are still using the company’s products and those that churned.</a:t>
            </a:r>
            <a:endParaRPr sz="2466"/>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115" name="Google Shape;115;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6" name="Google Shape;116;p21"/>
          <p:cNvPicPr preferRelativeResize="0"/>
          <p:nvPr/>
        </p:nvPicPr>
        <p:blipFill>
          <a:blip r:embed="rId3">
            <a:alphaModFix/>
          </a:blip>
          <a:stretch>
            <a:fillRect/>
          </a:stretch>
        </p:blipFill>
        <p:spPr>
          <a:xfrm>
            <a:off x="5323025" y="659738"/>
            <a:ext cx="2809683" cy="1828875"/>
          </a:xfrm>
          <a:prstGeom prst="rect">
            <a:avLst/>
          </a:prstGeom>
          <a:noFill/>
          <a:ln>
            <a:noFill/>
          </a:ln>
        </p:spPr>
      </p:pic>
      <p:pic>
        <p:nvPicPr>
          <p:cNvPr id="117" name="Google Shape;117;p21"/>
          <p:cNvPicPr preferRelativeResize="0"/>
          <p:nvPr/>
        </p:nvPicPr>
        <p:blipFill>
          <a:blip r:embed="rId4">
            <a:alphaModFix/>
          </a:blip>
          <a:stretch>
            <a:fillRect/>
          </a:stretch>
        </p:blipFill>
        <p:spPr>
          <a:xfrm>
            <a:off x="5528275" y="2681950"/>
            <a:ext cx="2713725" cy="1828875"/>
          </a:xfrm>
          <a:prstGeom prst="rect">
            <a:avLst/>
          </a:prstGeom>
          <a:noFill/>
          <a:ln>
            <a:noFill/>
          </a:ln>
        </p:spPr>
      </p:pic>
      <p:sp>
        <p:nvSpPr>
          <p:cNvPr id="118" name="Google Shape;118;p21"/>
          <p:cNvSpPr txBox="1"/>
          <p:nvPr/>
        </p:nvSpPr>
        <p:spPr>
          <a:xfrm>
            <a:off x="203275" y="2009700"/>
            <a:ext cx="3000000" cy="313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a:latin typeface="Merriweather"/>
                <a:ea typeface="Merriweather"/>
                <a:cs typeface="Merriweather"/>
                <a:sym typeface="Merriweather"/>
              </a:rPr>
              <a:t>This shows the counts of the n</a:t>
            </a:r>
            <a:endParaRPr sz="1600">
              <a:latin typeface="Merriweather"/>
              <a:ea typeface="Merriweather"/>
              <a:cs typeface="Merriweather"/>
              <a:sym typeface="Merriweather"/>
            </a:endParaRPr>
          </a:p>
          <a:p>
            <a:pPr marL="0" lvl="0" indent="0" algn="l" rtl="0">
              <a:lnSpc>
                <a:spcPct val="115000"/>
              </a:lnSpc>
              <a:spcBef>
                <a:spcPts val="1200"/>
              </a:spcBef>
              <a:spcAft>
                <a:spcPts val="1200"/>
              </a:spcAft>
              <a:buNone/>
            </a:pPr>
            <a:r>
              <a:rPr lang="en-GB" sz="1600">
                <a:latin typeface="Merriweather"/>
                <a:ea typeface="Merriweather"/>
                <a:cs typeface="Merriweather"/>
                <a:sym typeface="Merriweather"/>
              </a:rPr>
              <a:t>umber of customer service calls. More than 1000 customers made one customer service call. This might indicate there might be one common problem that the customers are facing</a:t>
            </a:r>
            <a:endParaRPr sz="1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On-screen Show (16:9)</PresentationFormat>
  <Paragraphs>57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Merriweather</vt:lpstr>
      <vt:lpstr>Arial</vt:lpstr>
      <vt:lpstr>Roboto</vt:lpstr>
      <vt:lpstr>Paradigm</vt:lpstr>
      <vt:lpstr> SYRIA TEL ANALYSIS</vt:lpstr>
      <vt:lpstr>OVERVIEW. </vt:lpstr>
      <vt:lpstr>Business Understanding.</vt:lpstr>
      <vt:lpstr>PowerPoint Presentation</vt:lpstr>
      <vt:lpstr>Data Understanding.</vt:lpstr>
      <vt:lpstr>PowerPoint Presentation</vt:lpstr>
      <vt:lpstr>Objectives </vt:lpstr>
      <vt:lpstr>Modeling.</vt:lpstr>
      <vt:lpstr>Shows the distribution of the customers who are still using the company’s products and those that churned.   </vt:lpstr>
      <vt:lpstr>The graph shows the distribution of the churn and non-churn customers by state. The company should focus on the states with a high churn rate to mitigate the challenge. </vt:lpstr>
      <vt:lpstr>Both customers with or without the International Plan tend to churn but those with an International have a lower number of customers who churn  Similar to the above graph, the pattern is the same..</vt:lpstr>
      <vt:lpstr>Here, we can see linear relationships between the different features. As on increases , the other increases. The cluster points saints show as the variables increase, the churn rate also increases.</vt:lpstr>
      <vt:lpstr>Similarly, there is also a linear relationship between the variables but the cluster points are spread unevenly.</vt:lpstr>
      <vt:lpstr>There’s a linear relationship, the cluster points are spread unevenly but are very few showing that the churn rate is not heavily impacted by the variables.</vt:lpstr>
      <vt:lpstr>This shows how different features are correlated with each other. As our target variable is churn,these are the features that are highly correlated Customer Service Calls, total day minutes and total day charge. </vt:lpstr>
      <vt:lpstr>Model Evaluation.</vt:lpstr>
      <vt:lpstr>PowerPoint Presentation</vt:lpstr>
      <vt:lpstr>PowerPoint Presentation</vt:lpstr>
      <vt:lpstr>We then performed feature importance to show which features should be considered in the feature to reduce the churn rate from both the logistic regression and KNN models. The top 4 were Customer Service Calls, International Plan, Voice Plan and Total International Calls.</vt:lpstr>
      <vt:lpstr>Conclusions.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SYRIA TEL ANALYSIS</dc:title>
  <cp:lastModifiedBy>Administrator</cp:lastModifiedBy>
  <cp:revision>1</cp:revision>
  <dcterms:modified xsi:type="dcterms:W3CDTF">2024-05-23T01:03:41Z</dcterms:modified>
</cp:coreProperties>
</file>