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14"/>
  </p:notesMasterIdLst>
  <p:sldIdLst>
    <p:sldId id="256" r:id="rId2"/>
    <p:sldId id="257" r:id="rId3"/>
    <p:sldId id="263" r:id="rId4"/>
    <p:sldId id="264" r:id="rId5"/>
    <p:sldId id="265" r:id="rId6"/>
    <p:sldId id="266" r:id="rId7"/>
    <p:sldId id="267" r:id="rId8"/>
    <p:sldId id="268" r:id="rId9"/>
    <p:sldId id="269" r:id="rId10"/>
    <p:sldId id="272"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332"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6130DB-8618-4842-80EF-DF7EADD7C629}" type="datetimeFigureOut">
              <a:rPr lang="en-US" smtClean="0"/>
              <a:pPr/>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D57F00-6402-4013-B607-A51A0D067212}" type="slidenum">
              <a:rPr lang="en-US" smtClean="0"/>
              <a:pPr/>
              <a:t>‹#›</a:t>
            </a:fld>
            <a:endParaRPr lang="en-US"/>
          </a:p>
        </p:txBody>
      </p:sp>
    </p:spTree>
    <p:extLst>
      <p:ext uri="{BB962C8B-B14F-4D97-AF65-F5344CB8AC3E}">
        <p14:creationId xmlns:p14="http://schemas.microsoft.com/office/powerpoint/2010/main" val="347909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D57F00-6402-4013-B607-A51A0D067212}" type="slidenum">
              <a:rPr lang="en-US" smtClean="0"/>
              <a:pPr/>
              <a:t>8</a:t>
            </a:fld>
            <a:endParaRPr lang="en-US"/>
          </a:p>
        </p:txBody>
      </p:sp>
    </p:spTree>
    <p:extLst>
      <p:ext uri="{BB962C8B-B14F-4D97-AF65-F5344CB8AC3E}">
        <p14:creationId xmlns:p14="http://schemas.microsoft.com/office/powerpoint/2010/main" val="2181618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3141DDC-39D2-4545-958C-DE85A5203215}" type="datetimeFigureOut">
              <a:rPr lang="en-US" smtClean="0"/>
              <a:pPr/>
              <a:t>4/8/2020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80DDF0D-4EFB-4A5D-A06C-DA955A4D78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41DDC-39D2-4545-958C-DE85A520321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DDF0D-4EFB-4A5D-A06C-DA955A4D78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41DDC-39D2-4545-958C-DE85A520321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DDF0D-4EFB-4A5D-A06C-DA955A4D78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41DDC-39D2-4545-958C-DE85A520321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DDF0D-4EFB-4A5D-A06C-DA955A4D78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41DDC-39D2-4545-958C-DE85A520321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DDF0D-4EFB-4A5D-A06C-DA955A4D78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141DDC-39D2-4545-958C-DE85A5203215}"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DDF0D-4EFB-4A5D-A06C-DA955A4D78B4}"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141DDC-39D2-4545-958C-DE85A5203215}"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DDF0D-4EFB-4A5D-A06C-DA955A4D78B4}"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41DDC-39D2-4545-958C-DE85A5203215}"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DDF0D-4EFB-4A5D-A06C-DA955A4D78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41DDC-39D2-4545-958C-DE85A5203215}"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0DDF0D-4EFB-4A5D-A06C-DA955A4D78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3141DDC-39D2-4545-958C-DE85A5203215}" type="datetimeFigureOut">
              <a:rPr lang="en-US" smtClean="0"/>
              <a:pPr/>
              <a:t>4/8/2020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780DDF0D-4EFB-4A5D-A06C-DA955A4D78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3141DDC-39D2-4545-958C-DE85A5203215}" type="datetimeFigureOut">
              <a:rPr lang="en-US" smtClean="0"/>
              <a:pPr/>
              <a:t>4/8/2020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780DDF0D-4EFB-4A5D-A06C-DA955A4D78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3141DDC-39D2-4545-958C-DE85A5203215}" type="datetimeFigureOut">
              <a:rPr lang="en-US" smtClean="0"/>
              <a:pPr/>
              <a:t>4/8/2020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80DDF0D-4EFB-4A5D-A06C-DA955A4D78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0"/>
            <a:ext cx="7239000" cy="3352800"/>
          </a:xfrm>
        </p:spPr>
        <p:txBody>
          <a:bodyPr>
            <a:normAutofit fontScale="90000"/>
          </a:bodyPr>
          <a:lstStyle/>
          <a:p>
            <a:r>
              <a:rPr lang="en-US" dirty="0" smtClean="0"/>
              <a:t/>
            </a:r>
            <a:br>
              <a:rPr lang="en-US" dirty="0" smtClean="0"/>
            </a:br>
            <a:r>
              <a:rPr lang="en-US" sz="2700" dirty="0" smtClean="0">
                <a:solidFill>
                  <a:schemeClr val="bg2">
                    <a:lumMod val="50000"/>
                  </a:schemeClr>
                </a:solidFill>
              </a:rPr>
              <a:t/>
            </a:r>
            <a:br>
              <a:rPr lang="en-US" sz="2700" dirty="0" smtClean="0">
                <a:solidFill>
                  <a:schemeClr val="bg2">
                    <a:lumMod val="50000"/>
                  </a:schemeClr>
                </a:solidFill>
              </a:rPr>
            </a:br>
            <a:r>
              <a:rPr lang="en-US" dirty="0" smtClean="0">
                <a:solidFill>
                  <a:srgbClr val="FF0000"/>
                </a:solidFill>
              </a:rPr>
              <a:t/>
            </a:r>
            <a:br>
              <a:rPr lang="en-US" dirty="0" smtClean="0">
                <a:solidFill>
                  <a:srgbClr val="FF0000"/>
                </a:solidFill>
              </a:rPr>
            </a:br>
            <a:r>
              <a:rPr lang="en-US" dirty="0" smtClean="0"/>
              <a:t> </a:t>
            </a:r>
            <a:r>
              <a:rPr lang="en-US" sz="2200" dirty="0" smtClean="0"/>
              <a:t>Lab Project on </a:t>
            </a:r>
            <a:r>
              <a:rPr lang="en-US" dirty="0" smtClean="0"/>
              <a:t/>
            </a:r>
            <a:br>
              <a:rPr lang="en-US" dirty="0" smtClean="0"/>
            </a:br>
            <a:r>
              <a:rPr lang="en-US" dirty="0" smtClean="0"/>
              <a:t>Inventory Management</a:t>
            </a:r>
            <a:br>
              <a:rPr lang="en-US" dirty="0" smtClean="0"/>
            </a:br>
            <a:r>
              <a:rPr lang="en-US" dirty="0" smtClean="0"/>
              <a:t/>
            </a:r>
            <a:br>
              <a:rPr lang="en-US" dirty="0" smtClean="0"/>
            </a:br>
            <a:r>
              <a:rPr lang="en-US" sz="2700" dirty="0" smtClean="0">
                <a:solidFill>
                  <a:schemeClr val="bg2">
                    <a:lumMod val="50000"/>
                  </a:schemeClr>
                </a:solidFill>
              </a:rPr>
              <a:t>Course Title: </a:t>
            </a:r>
            <a:r>
              <a:rPr lang="en-US" sz="2700" dirty="0" smtClean="0"/>
              <a:t>DATABASE SYSTEMS</a:t>
            </a:r>
            <a:r>
              <a:rPr lang="en-US" sz="2700" dirty="0" smtClean="0">
                <a:solidFill>
                  <a:schemeClr val="bg2">
                    <a:lumMod val="50000"/>
                  </a:schemeClr>
                </a:solidFill>
              </a:rPr>
              <a:t/>
            </a:r>
            <a:br>
              <a:rPr lang="en-US" sz="2700" dirty="0" smtClean="0">
                <a:solidFill>
                  <a:schemeClr val="bg2">
                    <a:lumMod val="50000"/>
                  </a:schemeClr>
                </a:solidFill>
              </a:rPr>
            </a:br>
            <a:r>
              <a:rPr lang="en-US" sz="2700" dirty="0" smtClean="0">
                <a:solidFill>
                  <a:schemeClr val="bg2">
                    <a:lumMod val="50000"/>
                  </a:schemeClr>
                </a:solidFill>
              </a:rPr>
              <a:t>Course Code: </a:t>
            </a:r>
            <a:r>
              <a:rPr lang="en-US" sz="2700" dirty="0" smtClean="0"/>
              <a:t>414 </a:t>
            </a:r>
            <a:r>
              <a:rPr lang="en-US" dirty="0"/>
              <a:t/>
            </a:r>
            <a:br>
              <a:rPr lang="en-US" dirty="0"/>
            </a:br>
            <a:r>
              <a:rPr lang="en-US" sz="2200" dirty="0" smtClean="0"/>
              <a:t>by</a:t>
            </a:r>
            <a:endParaRPr lang="en-US" sz="2200" dirty="0"/>
          </a:p>
        </p:txBody>
      </p:sp>
      <p:sp>
        <p:nvSpPr>
          <p:cNvPr id="3" name="Subtitle 2"/>
          <p:cNvSpPr>
            <a:spLocks noGrp="1"/>
          </p:cNvSpPr>
          <p:nvPr>
            <p:ph type="subTitle" idx="1"/>
          </p:nvPr>
        </p:nvSpPr>
        <p:spPr>
          <a:xfrm>
            <a:off x="1600200" y="4038600"/>
            <a:ext cx="5839179" cy="1524000"/>
          </a:xfrm>
        </p:spPr>
        <p:txBody>
          <a:bodyPr>
            <a:normAutofit fontScale="77500" lnSpcReduction="20000"/>
          </a:bodyPr>
          <a:lstStyle/>
          <a:p>
            <a:pPr lvl="0"/>
            <a:r>
              <a:rPr lang="en-US" dirty="0" err="1"/>
              <a:t>Mumtahina</a:t>
            </a:r>
            <a:r>
              <a:rPr lang="en-US" dirty="0"/>
              <a:t> Ahmed- 16701067</a:t>
            </a:r>
          </a:p>
          <a:p>
            <a:pPr lvl="0"/>
            <a:r>
              <a:rPr lang="en-US" dirty="0" err="1"/>
              <a:t>Esrat</a:t>
            </a:r>
            <a:r>
              <a:rPr lang="en-US" dirty="0"/>
              <a:t> </a:t>
            </a:r>
            <a:r>
              <a:rPr lang="en-US" dirty="0" err="1"/>
              <a:t>Arisha</a:t>
            </a:r>
            <a:r>
              <a:rPr lang="en-US" dirty="0"/>
              <a:t> </a:t>
            </a:r>
            <a:r>
              <a:rPr lang="en-US" dirty="0" err="1"/>
              <a:t>Ema</a:t>
            </a:r>
            <a:r>
              <a:rPr lang="en-US" dirty="0"/>
              <a:t> - 16701045</a:t>
            </a:r>
          </a:p>
          <a:p>
            <a:pPr lvl="0"/>
            <a:r>
              <a:rPr lang="en-US" dirty="0" err="1"/>
              <a:t>Safayet</a:t>
            </a:r>
            <a:r>
              <a:rPr lang="en-US" dirty="0"/>
              <a:t> </a:t>
            </a:r>
            <a:r>
              <a:rPr lang="en-US" dirty="0" err="1"/>
              <a:t>Hossain</a:t>
            </a:r>
            <a:r>
              <a:rPr lang="en-US" dirty="0"/>
              <a:t> - 16701012</a:t>
            </a:r>
          </a:p>
          <a:p>
            <a:pPr lvl="0"/>
            <a:r>
              <a:rPr lang="en-US" dirty="0" err="1"/>
              <a:t>Fakrul</a:t>
            </a:r>
            <a:r>
              <a:rPr lang="en-US" dirty="0"/>
              <a:t> Islam </a:t>
            </a:r>
            <a:r>
              <a:rPr lang="en-US" dirty="0" err="1"/>
              <a:t>Rubel</a:t>
            </a:r>
            <a:r>
              <a:rPr lang="en-US" dirty="0"/>
              <a:t> - 16701005</a:t>
            </a:r>
          </a:p>
          <a:p>
            <a:pPr lvl="0"/>
            <a:r>
              <a:rPr lang="en-US" dirty="0" err="1"/>
              <a:t>Shahriar</a:t>
            </a:r>
            <a:r>
              <a:rPr lang="en-US" dirty="0"/>
              <a:t> </a:t>
            </a:r>
            <a:r>
              <a:rPr lang="en-US" dirty="0" err="1"/>
              <a:t>Sadik</a:t>
            </a:r>
            <a:r>
              <a:rPr lang="en-US" dirty="0"/>
              <a:t> - 16701065</a:t>
            </a:r>
          </a:p>
          <a:p>
            <a:endParaRPr lang="en-US" dirty="0"/>
          </a:p>
        </p:txBody>
      </p:sp>
    </p:spTree>
    <p:extLst>
      <p:ext uri="{BB962C8B-B14F-4D97-AF65-F5344CB8AC3E}">
        <p14:creationId xmlns:p14="http://schemas.microsoft.com/office/powerpoint/2010/main" val="278368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17582"/>
            <a:ext cx="7145869" cy="5126018"/>
          </a:xfrm>
        </p:spPr>
        <p:txBody>
          <a:bodyPr>
            <a:normAutofit/>
          </a:bodyPr>
          <a:lstStyle/>
          <a:p>
            <a:r>
              <a:rPr lang="en-US" sz="2800" dirty="0" smtClean="0"/>
              <a:t>In our project , we have used </a:t>
            </a:r>
            <a:r>
              <a:rPr lang="en-US" sz="2800" dirty="0" err="1" smtClean="0"/>
              <a:t>sqlite</a:t>
            </a:r>
            <a:r>
              <a:rPr lang="en-US" sz="2800" dirty="0" smtClean="0"/>
              <a:t> database to store our product’s information. </a:t>
            </a:r>
            <a:br>
              <a:rPr lang="en-US" sz="2800" dirty="0" smtClean="0"/>
            </a:br>
            <a:r>
              <a:rPr lang="en-US" sz="2800" dirty="0" smtClean="0"/>
              <a:t>A database file is created using this software.</a:t>
            </a:r>
            <a:br>
              <a:rPr lang="en-US" sz="2800" dirty="0" smtClean="0"/>
            </a:br>
            <a:r>
              <a:rPr lang="en-US" sz="2800" dirty="0" smtClean="0"/>
              <a:t/>
            </a:r>
            <a:br>
              <a:rPr lang="en-US" sz="2800" dirty="0" smtClean="0"/>
            </a:br>
            <a:r>
              <a:rPr lang="en-US" sz="2800" dirty="0" smtClean="0"/>
              <a:t> DB files store data information, usually stored in a series of tables, table fields, and field data values. The information is then stored and organized according to the data model, the most common model structure being the relational model.</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t>Schema Diagram</a:t>
            </a:r>
            <a:endParaRPr lang="en-US" dirty="0"/>
          </a:p>
        </p:txBody>
      </p:sp>
      <p:graphicFrame>
        <p:nvGraphicFramePr>
          <p:cNvPr id="6" name="Content Placeholder 5"/>
          <p:cNvGraphicFramePr>
            <a:graphicFrameLocks noGrp="1"/>
          </p:cNvGraphicFramePr>
          <p:nvPr>
            <p:ph idx="1"/>
          </p:nvPr>
        </p:nvGraphicFramePr>
        <p:xfrm>
          <a:off x="838200" y="3352800"/>
          <a:ext cx="1905000" cy="2834643"/>
        </p:xfrm>
        <a:graphic>
          <a:graphicData uri="http://schemas.openxmlformats.org/drawingml/2006/table">
            <a:tbl>
              <a:tblPr firstRow="1" bandRow="1">
                <a:tableStyleId>{073A0DAA-6AF3-43AB-8588-CEC1D06C72B9}</a:tableStyleId>
              </a:tblPr>
              <a:tblGrid>
                <a:gridCol w="1905000"/>
              </a:tblGrid>
              <a:tr h="944881">
                <a:tc>
                  <a:txBody>
                    <a:bodyPr/>
                    <a:lstStyle/>
                    <a:p>
                      <a:r>
                        <a:rPr lang="en-US" sz="2800" dirty="0" err="1" smtClean="0"/>
                        <a:t>LoginInfo</a:t>
                      </a:r>
                      <a:endParaRPr lang="en-US" sz="2800" b="1" dirty="0"/>
                    </a:p>
                  </a:txBody>
                  <a:tcPr/>
                </a:tc>
              </a:tr>
              <a:tr h="944881">
                <a:tc>
                  <a:txBody>
                    <a:bodyPr/>
                    <a:lstStyle/>
                    <a:p>
                      <a:r>
                        <a:rPr lang="en-US" sz="2800" b="1" u="sng" dirty="0" err="1" smtClean="0"/>
                        <a:t>UserName</a:t>
                      </a:r>
                      <a:endParaRPr lang="en-US" sz="2800" b="1" u="sng" dirty="0"/>
                    </a:p>
                  </a:txBody>
                  <a:tcPr/>
                </a:tc>
              </a:tr>
              <a:tr h="944881">
                <a:tc>
                  <a:txBody>
                    <a:bodyPr/>
                    <a:lstStyle/>
                    <a:p>
                      <a:r>
                        <a:rPr lang="en-US" sz="2800" b="1" u="sng" dirty="0" smtClean="0"/>
                        <a:t>Password</a:t>
                      </a:r>
                      <a:endParaRPr lang="en-US" sz="2800" b="1" u="sng" dirty="0"/>
                    </a:p>
                  </a:txBody>
                  <a:tcPr/>
                </a:tc>
              </a:tr>
            </a:tbl>
          </a:graphicData>
        </a:graphic>
      </p:graphicFrame>
      <p:graphicFrame>
        <p:nvGraphicFramePr>
          <p:cNvPr id="7" name="Content Placeholder 3"/>
          <p:cNvGraphicFramePr>
            <a:graphicFrameLocks/>
          </p:cNvGraphicFramePr>
          <p:nvPr/>
        </p:nvGraphicFramePr>
        <p:xfrm>
          <a:off x="3200400" y="2590800"/>
          <a:ext cx="2133600" cy="3574698"/>
        </p:xfrm>
        <a:graphic>
          <a:graphicData uri="http://schemas.openxmlformats.org/drawingml/2006/table">
            <a:tbl>
              <a:tblPr firstRow="1" bandRow="1">
                <a:tableStyleId>{073A0DAA-6AF3-43AB-8588-CEC1D06C72B9}</a:tableStyleId>
              </a:tblPr>
              <a:tblGrid>
                <a:gridCol w="2133600"/>
              </a:tblGrid>
              <a:tr h="957098">
                <a:tc>
                  <a:txBody>
                    <a:bodyPr/>
                    <a:lstStyle/>
                    <a:p>
                      <a:r>
                        <a:rPr lang="en-US" sz="2800" dirty="0" smtClean="0"/>
                        <a:t>Inventory </a:t>
                      </a:r>
                    </a:p>
                    <a:p>
                      <a:r>
                        <a:rPr lang="en-US" sz="2800" b="1" dirty="0" smtClean="0"/>
                        <a:t>Info</a:t>
                      </a:r>
                      <a:endParaRPr lang="en-US" sz="2800" b="1" dirty="0"/>
                    </a:p>
                  </a:txBody>
                  <a:tcPr>
                    <a:lnB w="3175" cap="flat" cmpd="sng" algn="ctr">
                      <a:solidFill>
                        <a:schemeClr val="tx1"/>
                      </a:solidFill>
                      <a:prstDash val="solid"/>
                      <a:round/>
                      <a:headEnd type="none" w="med" len="med"/>
                      <a:tailEnd type="none" w="med" len="med"/>
                    </a:lnB>
                  </a:tcPr>
                </a:tc>
              </a:tr>
              <a:tr h="490702">
                <a:tc>
                  <a:txBody>
                    <a:bodyPr/>
                    <a:lstStyle/>
                    <a:p>
                      <a:r>
                        <a:rPr lang="en-US" sz="2800" b="1" u="sng" dirty="0" smtClean="0"/>
                        <a:t>ID</a:t>
                      </a:r>
                      <a:endParaRPr lang="en-US" sz="2800" b="1" u="sng" dirty="0"/>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24860">
                <a:tc>
                  <a:txBody>
                    <a:bodyPr/>
                    <a:lstStyle/>
                    <a:p>
                      <a:r>
                        <a:rPr lang="en-US" sz="2800" b="1" dirty="0" smtClean="0"/>
                        <a:t>Name</a:t>
                      </a:r>
                      <a:endParaRPr lang="en-US" sz="2800" b="1" dirty="0"/>
                    </a:p>
                  </a:txBody>
                  <a:tcPr>
                    <a:lnT w="3175" cap="flat" cmpd="sng" algn="ctr">
                      <a:solidFill>
                        <a:schemeClr val="tx1"/>
                      </a:solidFill>
                      <a:prstDash val="solid"/>
                      <a:round/>
                      <a:headEnd type="none" w="med" len="med"/>
                      <a:tailEnd type="none" w="med" len="med"/>
                    </a:lnT>
                  </a:tcPr>
                </a:tc>
              </a:tr>
              <a:tr h="524860">
                <a:tc>
                  <a:txBody>
                    <a:bodyPr/>
                    <a:lstStyle/>
                    <a:p>
                      <a:r>
                        <a:rPr lang="en-US" sz="2800" b="1" dirty="0" smtClean="0"/>
                        <a:t>Quantity</a:t>
                      </a:r>
                      <a:endParaRPr lang="en-US" sz="2800" b="1" dirty="0"/>
                    </a:p>
                  </a:txBody>
                  <a:tcPr/>
                </a:tc>
              </a:tr>
              <a:tr h="524860">
                <a:tc>
                  <a:txBody>
                    <a:bodyPr/>
                    <a:lstStyle/>
                    <a:p>
                      <a:r>
                        <a:rPr lang="en-US" sz="2800" b="1" dirty="0" smtClean="0"/>
                        <a:t>Price</a:t>
                      </a:r>
                      <a:endParaRPr lang="en-US" sz="2800" b="1" dirty="0"/>
                    </a:p>
                  </a:txBody>
                  <a:tcPr/>
                </a:tc>
              </a:tr>
              <a:tr h="524860">
                <a:tc>
                  <a:txBody>
                    <a:bodyPr/>
                    <a:lstStyle/>
                    <a:p>
                      <a:r>
                        <a:rPr lang="en-US" sz="2800" b="1" dirty="0" smtClean="0"/>
                        <a:t>Category</a:t>
                      </a:r>
                      <a:endParaRPr lang="en-US" sz="2800" b="1" dirty="0"/>
                    </a:p>
                  </a:txBody>
                  <a:tcPr/>
                </a:tc>
              </a:tr>
            </a:tbl>
          </a:graphicData>
        </a:graphic>
      </p:graphicFrame>
      <p:graphicFrame>
        <p:nvGraphicFramePr>
          <p:cNvPr id="8" name="Content Placeholder 3"/>
          <p:cNvGraphicFramePr>
            <a:graphicFrameLocks/>
          </p:cNvGraphicFramePr>
          <p:nvPr/>
        </p:nvGraphicFramePr>
        <p:xfrm>
          <a:off x="5867400" y="2514597"/>
          <a:ext cx="2514600" cy="3631030"/>
        </p:xfrm>
        <a:graphic>
          <a:graphicData uri="http://schemas.openxmlformats.org/drawingml/2006/table">
            <a:tbl>
              <a:tblPr firstRow="1" bandRow="1">
                <a:tableStyleId>{073A0DAA-6AF3-43AB-8588-CEC1D06C72B9}</a:tableStyleId>
              </a:tblPr>
              <a:tblGrid>
                <a:gridCol w="2514600"/>
              </a:tblGrid>
              <a:tr h="152403">
                <a:tc>
                  <a:txBody>
                    <a:bodyPr/>
                    <a:lstStyle/>
                    <a:p>
                      <a:r>
                        <a:rPr lang="en-US" sz="2800" dirty="0" smtClean="0"/>
                        <a:t>Overview</a:t>
                      </a:r>
                      <a:endParaRPr lang="en-US" sz="2800" b="1" dirty="0"/>
                    </a:p>
                  </a:txBody>
                  <a:tcPr/>
                </a:tc>
              </a:tr>
              <a:tr h="472443">
                <a:tc>
                  <a:txBody>
                    <a:bodyPr/>
                    <a:lstStyle/>
                    <a:p>
                      <a:r>
                        <a:rPr lang="en-US" sz="2800" b="1" u="sng" dirty="0" err="1" smtClean="0"/>
                        <a:t>Buyer_ID</a:t>
                      </a:r>
                      <a:endParaRPr lang="en-US" sz="3200" b="1" u="sng" dirty="0"/>
                    </a:p>
                  </a:txBody>
                  <a:tcPr/>
                </a:tc>
              </a:tr>
              <a:tr h="468922">
                <a:tc>
                  <a:txBody>
                    <a:bodyPr/>
                    <a:lstStyle/>
                    <a:p>
                      <a:r>
                        <a:rPr lang="en-US" sz="2400" b="1" dirty="0" smtClean="0"/>
                        <a:t>Name</a:t>
                      </a:r>
                      <a:endParaRPr lang="en-US" sz="2400" b="1" dirty="0"/>
                    </a:p>
                  </a:txBody>
                  <a:tcPr/>
                </a:tc>
              </a:tr>
              <a:tr h="531447">
                <a:tc>
                  <a:txBody>
                    <a:bodyPr/>
                    <a:lstStyle/>
                    <a:p>
                      <a:r>
                        <a:rPr lang="en-US" sz="2800" b="1" dirty="0" smtClean="0"/>
                        <a:t>Category</a:t>
                      </a:r>
                      <a:endParaRPr lang="en-US" sz="2800" b="1" dirty="0"/>
                    </a:p>
                  </a:txBody>
                  <a:tcPr/>
                </a:tc>
              </a:tr>
              <a:tr h="531447">
                <a:tc>
                  <a:txBody>
                    <a:bodyPr/>
                    <a:lstStyle/>
                    <a:p>
                      <a:r>
                        <a:rPr lang="en-US" sz="2800" b="1" dirty="0" smtClean="0"/>
                        <a:t>Price</a:t>
                      </a:r>
                      <a:endParaRPr lang="en-US" sz="2800" b="1" dirty="0"/>
                    </a:p>
                  </a:txBody>
                  <a:tcPr/>
                </a:tc>
              </a:tr>
              <a:tr h="531447">
                <a:tc>
                  <a:txBody>
                    <a:bodyPr/>
                    <a:lstStyle/>
                    <a:p>
                      <a:r>
                        <a:rPr lang="en-US" sz="2800" b="1" dirty="0" smtClean="0"/>
                        <a:t>Rating</a:t>
                      </a:r>
                      <a:endParaRPr lang="en-US" sz="2800" b="1" dirty="0"/>
                    </a:p>
                  </a:txBody>
                  <a:tcPr/>
                </a:tc>
              </a:tr>
              <a:tr h="531447">
                <a:tc>
                  <a:txBody>
                    <a:bodyPr/>
                    <a:lstStyle/>
                    <a:p>
                      <a:r>
                        <a:rPr lang="en-US" sz="2800" b="1" dirty="0" smtClean="0"/>
                        <a:t>Date</a:t>
                      </a:r>
                      <a:endParaRPr lang="en-US" sz="2800" b="1"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17582"/>
            <a:ext cx="6917268" cy="1087418"/>
          </a:xfrm>
        </p:spPr>
        <p:txBody>
          <a:bodyPr/>
          <a:lstStyle/>
          <a:p>
            <a:r>
              <a:rPr lang="en-US" dirty="0" smtClean="0"/>
              <a:t>E-R Diagram</a:t>
            </a:r>
            <a:endParaRPr lang="en-US" dirty="0"/>
          </a:p>
        </p:txBody>
      </p:sp>
      <p:graphicFrame>
        <p:nvGraphicFramePr>
          <p:cNvPr id="5" name="Content Placeholder 3"/>
          <p:cNvGraphicFramePr>
            <a:graphicFrameLocks/>
          </p:cNvGraphicFramePr>
          <p:nvPr/>
        </p:nvGraphicFramePr>
        <p:xfrm>
          <a:off x="762000" y="2438399"/>
          <a:ext cx="2057400" cy="3657602"/>
        </p:xfrm>
        <a:graphic>
          <a:graphicData uri="http://schemas.openxmlformats.org/drawingml/2006/table">
            <a:tbl>
              <a:tblPr firstRow="1" bandRow="1">
                <a:tableStyleId>{5C22544A-7EE6-4342-B048-85BDC9FD1C3A}</a:tableStyleId>
              </a:tblPr>
              <a:tblGrid>
                <a:gridCol w="2057400"/>
              </a:tblGrid>
              <a:tr h="977462">
                <a:tc>
                  <a:txBody>
                    <a:bodyPr/>
                    <a:lstStyle/>
                    <a:p>
                      <a:r>
                        <a:rPr lang="en-US" sz="2800" dirty="0" smtClean="0"/>
                        <a:t>Inventory Info</a:t>
                      </a:r>
                      <a:endParaRPr lang="en-US" sz="2800" b="1" dirty="0"/>
                    </a:p>
                  </a:txBody>
                  <a:tcPr/>
                </a:tc>
              </a:tr>
              <a:tr h="536028">
                <a:tc>
                  <a:txBody>
                    <a:bodyPr/>
                    <a:lstStyle/>
                    <a:p>
                      <a:pPr>
                        <a:buFont typeface="Arial" pitchFamily="34" charset="0"/>
                        <a:buNone/>
                      </a:pPr>
                      <a:r>
                        <a:rPr lang="en-US" sz="2800" b="1" u="sng" dirty="0" smtClean="0"/>
                        <a:t>ID</a:t>
                      </a:r>
                      <a:endParaRPr lang="en-US" sz="2800" b="1" u="sng" dirty="0"/>
                    </a:p>
                  </a:txBody>
                  <a:tcPr/>
                </a:tc>
              </a:tr>
              <a:tr h="536028">
                <a:tc>
                  <a:txBody>
                    <a:bodyPr/>
                    <a:lstStyle/>
                    <a:p>
                      <a:r>
                        <a:rPr lang="en-US" sz="2800" b="1" dirty="0" smtClean="0"/>
                        <a:t>Name</a:t>
                      </a:r>
                      <a:endParaRPr lang="en-US" sz="2800" b="1" dirty="0"/>
                    </a:p>
                  </a:txBody>
                  <a:tcPr/>
                </a:tc>
              </a:tr>
              <a:tr h="536028">
                <a:tc>
                  <a:txBody>
                    <a:bodyPr/>
                    <a:lstStyle/>
                    <a:p>
                      <a:r>
                        <a:rPr lang="en-US" sz="2800" b="1" dirty="0" smtClean="0"/>
                        <a:t>Quantity</a:t>
                      </a:r>
                      <a:endParaRPr lang="en-US" sz="2800" b="1" dirty="0"/>
                    </a:p>
                  </a:txBody>
                  <a:tcPr/>
                </a:tc>
              </a:tr>
              <a:tr h="536028">
                <a:tc>
                  <a:txBody>
                    <a:bodyPr/>
                    <a:lstStyle/>
                    <a:p>
                      <a:r>
                        <a:rPr lang="en-US" sz="2800" b="1" dirty="0" smtClean="0"/>
                        <a:t>Price</a:t>
                      </a:r>
                      <a:endParaRPr lang="en-US" sz="2800" b="1" dirty="0"/>
                    </a:p>
                  </a:txBody>
                  <a:tcPr/>
                </a:tc>
              </a:tr>
              <a:tr h="536028">
                <a:tc>
                  <a:txBody>
                    <a:bodyPr/>
                    <a:lstStyle/>
                    <a:p>
                      <a:r>
                        <a:rPr lang="en-US" sz="2800" b="1" dirty="0" smtClean="0"/>
                        <a:t>Category</a:t>
                      </a:r>
                      <a:endParaRPr lang="en-US" sz="2800" b="1" dirty="0"/>
                    </a:p>
                  </a:txBody>
                  <a:tcPr/>
                </a:tc>
              </a:tr>
            </a:tbl>
          </a:graphicData>
        </a:graphic>
      </p:graphicFrame>
      <p:graphicFrame>
        <p:nvGraphicFramePr>
          <p:cNvPr id="6" name="Content Placeholder 3"/>
          <p:cNvGraphicFramePr>
            <a:graphicFrameLocks/>
          </p:cNvGraphicFramePr>
          <p:nvPr/>
        </p:nvGraphicFramePr>
        <p:xfrm>
          <a:off x="6172200" y="2362199"/>
          <a:ext cx="2209800" cy="3809999"/>
        </p:xfrm>
        <a:graphic>
          <a:graphicData uri="http://schemas.openxmlformats.org/drawingml/2006/table">
            <a:tbl>
              <a:tblPr firstRow="1" bandRow="1">
                <a:tableStyleId>{5C22544A-7EE6-4342-B048-85BDC9FD1C3A}</a:tableStyleId>
              </a:tblPr>
              <a:tblGrid>
                <a:gridCol w="2209800"/>
              </a:tblGrid>
              <a:tr h="549859">
                <a:tc>
                  <a:txBody>
                    <a:bodyPr/>
                    <a:lstStyle/>
                    <a:p>
                      <a:r>
                        <a:rPr lang="en-US" sz="2800" dirty="0" smtClean="0"/>
                        <a:t>Overview</a:t>
                      </a:r>
                      <a:endParaRPr lang="en-US" sz="2800" b="1" dirty="0"/>
                    </a:p>
                  </a:txBody>
                  <a:tcPr/>
                </a:tc>
              </a:tr>
              <a:tr h="554224">
                <a:tc>
                  <a:txBody>
                    <a:bodyPr/>
                    <a:lstStyle/>
                    <a:p>
                      <a:r>
                        <a:rPr lang="en-US" sz="2800" b="1" u="sng" dirty="0" err="1" smtClean="0"/>
                        <a:t>Buyer_ID</a:t>
                      </a:r>
                      <a:endParaRPr lang="en-US" sz="2800" b="1" u="sng" dirty="0"/>
                    </a:p>
                  </a:txBody>
                  <a:tcPr/>
                </a:tc>
              </a:tr>
              <a:tr h="489020">
                <a:tc>
                  <a:txBody>
                    <a:bodyPr/>
                    <a:lstStyle/>
                    <a:p>
                      <a:r>
                        <a:rPr lang="en-US" sz="2400" b="1" dirty="0" smtClean="0"/>
                        <a:t>Name</a:t>
                      </a:r>
                      <a:endParaRPr lang="en-US" sz="2400" b="1" dirty="0"/>
                    </a:p>
                  </a:txBody>
                  <a:tcPr/>
                </a:tc>
              </a:tr>
              <a:tr h="554224">
                <a:tc>
                  <a:txBody>
                    <a:bodyPr/>
                    <a:lstStyle/>
                    <a:p>
                      <a:r>
                        <a:rPr lang="en-US" sz="2800" b="1" dirty="0" smtClean="0"/>
                        <a:t>Category</a:t>
                      </a:r>
                      <a:endParaRPr lang="en-US" sz="2800" b="1" dirty="0"/>
                    </a:p>
                  </a:txBody>
                  <a:tcPr/>
                </a:tc>
              </a:tr>
              <a:tr h="554224">
                <a:tc>
                  <a:txBody>
                    <a:bodyPr/>
                    <a:lstStyle/>
                    <a:p>
                      <a:r>
                        <a:rPr lang="en-US" sz="2800" b="1" dirty="0" smtClean="0"/>
                        <a:t>Price</a:t>
                      </a:r>
                      <a:endParaRPr lang="en-US" sz="2800" b="1" dirty="0"/>
                    </a:p>
                  </a:txBody>
                  <a:tcPr/>
                </a:tc>
              </a:tr>
              <a:tr h="554224">
                <a:tc>
                  <a:txBody>
                    <a:bodyPr/>
                    <a:lstStyle/>
                    <a:p>
                      <a:r>
                        <a:rPr lang="en-US" sz="2800" b="1" dirty="0" smtClean="0"/>
                        <a:t>Rating</a:t>
                      </a:r>
                      <a:endParaRPr lang="en-US" sz="2800" b="1" dirty="0"/>
                    </a:p>
                  </a:txBody>
                  <a:tcPr/>
                </a:tc>
              </a:tr>
              <a:tr h="554224">
                <a:tc>
                  <a:txBody>
                    <a:bodyPr/>
                    <a:lstStyle/>
                    <a:p>
                      <a:r>
                        <a:rPr lang="en-US" sz="2800" b="1" dirty="0" smtClean="0"/>
                        <a:t>Date</a:t>
                      </a:r>
                      <a:endParaRPr lang="en-US" sz="2800" b="1" dirty="0"/>
                    </a:p>
                  </a:txBody>
                  <a:tcPr/>
                </a:tc>
              </a:tr>
            </a:tbl>
          </a:graphicData>
        </a:graphic>
      </p:graphicFrame>
      <p:sp>
        <p:nvSpPr>
          <p:cNvPr id="7" name="Diamond 6"/>
          <p:cNvSpPr/>
          <p:nvPr/>
        </p:nvSpPr>
        <p:spPr>
          <a:xfrm>
            <a:off x="3429000" y="1981200"/>
            <a:ext cx="2057400" cy="1524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Inv_overview</a:t>
            </a:r>
            <a:endParaRPr lang="en-US" b="1" dirty="0">
              <a:solidFill>
                <a:schemeClr val="tx1"/>
              </a:solidFill>
            </a:endParaRPr>
          </a:p>
        </p:txBody>
      </p:sp>
      <p:cxnSp>
        <p:nvCxnSpPr>
          <p:cNvPr id="9" name="Elbow Connector 8"/>
          <p:cNvCxnSpPr/>
          <p:nvPr/>
        </p:nvCxnSpPr>
        <p:spPr>
          <a:xfrm>
            <a:off x="5334000" y="2743200"/>
            <a:ext cx="838200" cy="12700"/>
          </a:xfrm>
          <a:prstGeom prst="bentConnector3">
            <a:avLst>
              <a:gd name="adj1" fmla="val 11398"/>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a:off x="2819400" y="2743200"/>
            <a:ext cx="838200" cy="12700"/>
          </a:xfrm>
          <a:prstGeom prst="bentConnector3">
            <a:avLst>
              <a:gd name="adj1" fmla="val 972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09601"/>
            <a:ext cx="6965245" cy="990599"/>
          </a:xfrm>
        </p:spPr>
        <p:txBody>
          <a:bodyPr>
            <a:normAutofit/>
          </a:bodyPr>
          <a:lstStyle/>
          <a:p>
            <a:r>
              <a:rPr lang="en-US" dirty="0" smtClean="0"/>
              <a:t>Inventory Management :</a:t>
            </a:r>
            <a:endParaRPr lang="en-US" dirty="0"/>
          </a:p>
        </p:txBody>
      </p:sp>
      <p:sp>
        <p:nvSpPr>
          <p:cNvPr id="3" name="Content Placeholder 2"/>
          <p:cNvSpPr>
            <a:spLocks noGrp="1"/>
          </p:cNvSpPr>
          <p:nvPr>
            <p:ph idx="1"/>
          </p:nvPr>
        </p:nvSpPr>
        <p:spPr>
          <a:xfrm>
            <a:off x="1066800" y="1981200"/>
            <a:ext cx="7239000" cy="4191000"/>
          </a:xfrm>
        </p:spPr>
        <p:txBody>
          <a:bodyPr>
            <a:normAutofit/>
          </a:bodyPr>
          <a:lstStyle/>
          <a:p>
            <a:pPr marL="68580" indent="0">
              <a:buNone/>
            </a:pPr>
            <a:r>
              <a:rPr lang="en-US" b="1" dirty="0" smtClean="0"/>
              <a:t>Inventory management </a:t>
            </a:r>
            <a:r>
              <a:rPr lang="en-US" dirty="0" smtClean="0"/>
              <a:t>is a system for</a:t>
            </a:r>
          </a:p>
          <a:p>
            <a:pPr marL="68580" indent="0">
              <a:buNone/>
            </a:pPr>
            <a:r>
              <a:rPr lang="en-US" dirty="0" smtClean="0"/>
              <a:t>tracking  different inventories, their amounts, other related </a:t>
            </a:r>
            <a:r>
              <a:rPr lang="en-US" dirty="0" smtClean="0"/>
              <a:t>information </a:t>
            </a:r>
            <a:r>
              <a:rPr lang="en-US" dirty="0" smtClean="0"/>
              <a:t>and sales details of products . </a:t>
            </a:r>
          </a:p>
          <a:p>
            <a:pPr marL="68580" indent="0">
              <a:buNone/>
            </a:pPr>
            <a:endParaRPr lang="en-US" dirty="0" smtClean="0"/>
          </a:p>
          <a:p>
            <a:pPr marL="68580" indent="0">
              <a:buNone/>
            </a:pPr>
            <a:r>
              <a:rPr lang="en-US" dirty="0" smtClean="0"/>
              <a:t>Companies use inventory management software to avoid product overstock and outages. It is a tool for organizing inventory data that before was generally stored in hard-copy form or in spreadsheets.</a:t>
            </a:r>
          </a:p>
          <a:p>
            <a:pPr marL="68580" indent="0">
              <a:buNone/>
            </a:pPr>
            <a:endParaRPr lang="en-US" dirty="0" smtClean="0"/>
          </a:p>
          <a:p>
            <a:pPr marL="68580" indent="0">
              <a:buNone/>
            </a:pPr>
            <a:endParaRPr lang="en-US" dirty="0"/>
          </a:p>
          <a:p>
            <a:pPr marL="68580" indent="0">
              <a:buNone/>
            </a:pPr>
            <a:endParaRPr lang="en-US" dirty="0"/>
          </a:p>
        </p:txBody>
      </p:sp>
    </p:spTree>
    <p:extLst>
      <p:ext uri="{BB962C8B-B14F-4D97-AF65-F5344CB8AC3E}">
        <p14:creationId xmlns:p14="http://schemas.microsoft.com/office/powerpoint/2010/main" val="2544566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95400"/>
            <a:ext cx="6287845" cy="4427669"/>
          </a:xfrm>
        </p:spPr>
        <p:txBody>
          <a:bodyPr>
            <a:normAutofit/>
          </a:bodyPr>
          <a:lstStyle/>
          <a:p>
            <a:pPr marL="68580" indent="0">
              <a:buNone/>
            </a:pPr>
            <a:r>
              <a:rPr lang="en-US" dirty="0" smtClean="0"/>
              <a:t>Inventory  Management Tools are useful for  A company's management team and additionally for customers also.</a:t>
            </a:r>
          </a:p>
          <a:p>
            <a:pPr marL="68580" indent="0">
              <a:buNone/>
            </a:pPr>
            <a:endParaRPr lang="en-US" dirty="0" smtClean="0"/>
          </a:p>
          <a:p>
            <a:pPr marL="68580" indent="0">
              <a:buNone/>
            </a:pPr>
            <a:r>
              <a:rPr lang="en-US" dirty="0" smtClean="0"/>
              <a:t>Customers can easily search for their required inventories , get necessary </a:t>
            </a:r>
            <a:r>
              <a:rPr lang="en-US" dirty="0" smtClean="0"/>
              <a:t>information.  </a:t>
            </a:r>
            <a:r>
              <a:rPr lang="en-US" dirty="0" smtClean="0"/>
              <a:t>They can </a:t>
            </a:r>
            <a:r>
              <a:rPr lang="en-US" dirty="0" smtClean="0"/>
              <a:t>also </a:t>
            </a:r>
            <a:r>
              <a:rPr lang="en-US" dirty="0" smtClean="0"/>
              <a:t>deal with a product’s review.</a:t>
            </a:r>
          </a:p>
          <a:p>
            <a:pPr marL="68580" indent="0">
              <a:buNone/>
            </a:pPr>
            <a:endParaRPr lang="en-US" dirty="0" smtClean="0"/>
          </a:p>
          <a:p>
            <a:pPr marL="68580" indent="0">
              <a:buNone/>
            </a:pPr>
            <a:r>
              <a:rPr lang="en-US" dirty="0" smtClean="0"/>
              <a:t>In this project “Inventory Management” we have created a simplified version of these tools.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7391400" cy="1219200"/>
          </a:xfrm>
        </p:spPr>
        <p:txBody>
          <a:bodyPr>
            <a:normAutofit fontScale="90000"/>
          </a:bodyPr>
          <a:lstStyle/>
          <a:p>
            <a:r>
              <a:rPr lang="en-US" sz="2800" dirty="0" smtClean="0"/>
              <a:t>In the main Frame we have got three options </a:t>
            </a:r>
            <a:br>
              <a:rPr lang="en-US" sz="2800" dirty="0" smtClean="0"/>
            </a:br>
            <a:r>
              <a:rPr lang="en-US" sz="2800" dirty="0" smtClean="0"/>
              <a:t>that delivers three different tools for tracking</a:t>
            </a:r>
            <a:br>
              <a:rPr lang="en-US" sz="2800" dirty="0" smtClean="0"/>
            </a:br>
            <a:r>
              <a:rPr lang="en-US" sz="2800" dirty="0" smtClean="0"/>
              <a:t> products. The Inventory Tools option is specially reserved for Management Team. Other two options Search and Overview are open for  all.</a:t>
            </a:r>
            <a:endParaRPr lang="en-US" sz="2800" dirty="0"/>
          </a:p>
        </p:txBody>
      </p:sp>
      <p:pic>
        <p:nvPicPr>
          <p:cNvPr id="4" name="Content Placeholder 3" descr="Frame 1.PNG"/>
          <p:cNvPicPr>
            <a:picLocks noGrp="1" noChangeAspect="1"/>
          </p:cNvPicPr>
          <p:nvPr>
            <p:ph idx="1"/>
          </p:nvPr>
        </p:nvPicPr>
        <p:blipFill>
          <a:blip r:embed="rId2" cstate="print"/>
          <a:stretch>
            <a:fillRect/>
          </a:stretch>
        </p:blipFill>
        <p:spPr>
          <a:xfrm>
            <a:off x="838200" y="2665162"/>
            <a:ext cx="7315199" cy="335463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696200" cy="1219200"/>
          </a:xfrm>
        </p:spPr>
        <p:txBody>
          <a:bodyPr>
            <a:normAutofit fontScale="90000"/>
          </a:bodyPr>
          <a:lstStyle/>
          <a:p>
            <a:r>
              <a:rPr lang="en-US" sz="3100" dirty="0" smtClean="0"/>
              <a:t>Amongst these three options Inventory Tools can be accessed only by the </a:t>
            </a:r>
            <a:r>
              <a:rPr lang="en-US" sz="3100" dirty="0" smtClean="0"/>
              <a:t>Admin. </a:t>
            </a:r>
            <a:r>
              <a:rPr lang="en-US" sz="3100" dirty="0" smtClean="0"/>
              <a:t>But before it a login frame appears that requires accurate username and password to proceed on next</a:t>
            </a:r>
            <a:r>
              <a:rPr lang="en-US" dirty="0" smtClean="0"/>
              <a:t>.</a:t>
            </a:r>
            <a:endParaRPr lang="en-US" dirty="0"/>
          </a:p>
        </p:txBody>
      </p:sp>
      <p:pic>
        <p:nvPicPr>
          <p:cNvPr id="4" name="Content Placeholder 3" descr="login.PNG"/>
          <p:cNvPicPr>
            <a:picLocks noGrp="1" noChangeAspect="1"/>
          </p:cNvPicPr>
          <p:nvPr>
            <p:ph idx="1"/>
          </p:nvPr>
        </p:nvPicPr>
        <p:blipFill>
          <a:blip r:embed="rId2" cstate="print"/>
          <a:stretch>
            <a:fillRect/>
          </a:stretch>
        </p:blipFill>
        <p:spPr>
          <a:xfrm>
            <a:off x="1371600" y="2590800"/>
            <a:ext cx="6400799" cy="33528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657600"/>
            <a:ext cx="7239000" cy="2133600"/>
          </a:xfrm>
        </p:spPr>
        <p:txBody>
          <a:bodyPr>
            <a:noAutofit/>
          </a:bodyPr>
          <a:lstStyle/>
          <a:p>
            <a:r>
              <a:rPr lang="en-US" sz="2800" dirty="0" smtClean="0"/>
              <a:t>Inventory </a:t>
            </a:r>
            <a:r>
              <a:rPr lang="en-US" sz="2800" dirty="0" smtClean="0"/>
              <a:t>Tools:  This </a:t>
            </a:r>
            <a:r>
              <a:rPr lang="en-US" sz="2800" dirty="0" smtClean="0"/>
              <a:t>Inventory Management Application stores product’s name, quantity, price ,id and category using a database file. These are represented in a table in the frame </a:t>
            </a:r>
            <a:br>
              <a:rPr lang="en-US" sz="2800" dirty="0" smtClean="0"/>
            </a:br>
            <a:r>
              <a:rPr lang="en-US" sz="2800" dirty="0" smtClean="0"/>
              <a:t>Inventory Tools.</a:t>
            </a:r>
            <a:br>
              <a:rPr lang="en-US" sz="2800" dirty="0" smtClean="0"/>
            </a:br>
            <a:r>
              <a:rPr lang="en-US" sz="2800" dirty="0" smtClean="0"/>
              <a:t/>
            </a:r>
            <a:br>
              <a:rPr lang="en-US" sz="2800" dirty="0" smtClean="0"/>
            </a:br>
            <a:r>
              <a:rPr lang="en-US" sz="2800" dirty="0" smtClean="0"/>
              <a:t> There are options insert, delete and update. Products can be inserted or removed from the list and </a:t>
            </a:r>
            <a:r>
              <a:rPr lang="en-US" sz="2800" dirty="0" smtClean="0"/>
              <a:t>information </a:t>
            </a:r>
            <a:r>
              <a:rPr lang="en-US" sz="2800" dirty="0" smtClean="0"/>
              <a:t>of specific products can be edited. The table is updated as performed action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rame 2.PNG"/>
          <p:cNvPicPr>
            <a:picLocks noGrp="1" noChangeAspect="1"/>
          </p:cNvPicPr>
          <p:nvPr>
            <p:ph idx="1"/>
          </p:nvPr>
        </p:nvPicPr>
        <p:blipFill>
          <a:blip r:embed="rId2" cstate="print"/>
          <a:stretch>
            <a:fillRect/>
          </a:stretch>
        </p:blipFill>
        <p:spPr>
          <a:xfrm>
            <a:off x="838200" y="1295400"/>
            <a:ext cx="7467600" cy="441959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533400"/>
            <a:ext cx="7239000" cy="1828800"/>
          </a:xfrm>
        </p:spPr>
        <p:txBody>
          <a:bodyPr>
            <a:noAutofit/>
          </a:bodyPr>
          <a:lstStyle/>
          <a:p>
            <a:r>
              <a:rPr lang="en-US" sz="2800" dirty="0" smtClean="0"/>
              <a:t>Searching: One can search for products by it’s information categorized in the </a:t>
            </a:r>
            <a:r>
              <a:rPr lang="en-US" sz="2800" dirty="0" smtClean="0"/>
              <a:t>combo box</a:t>
            </a:r>
            <a:r>
              <a:rPr lang="en-US" sz="2800" dirty="0" smtClean="0"/>
              <a:t>.</a:t>
            </a:r>
            <a:br>
              <a:rPr lang="en-US" sz="2800" dirty="0" smtClean="0"/>
            </a:br>
            <a:r>
              <a:rPr lang="en-US" sz="2800" dirty="0" smtClean="0"/>
              <a:t>There are also lists of names and prices of stored products for searching ease. </a:t>
            </a:r>
            <a:endParaRPr lang="en-US" sz="2800" dirty="0"/>
          </a:p>
        </p:txBody>
      </p:sp>
      <p:pic>
        <p:nvPicPr>
          <p:cNvPr id="4" name="Content Placeholder 3" descr="frame 3.PNG"/>
          <p:cNvPicPr>
            <a:picLocks noGrp="1" noChangeAspect="1"/>
          </p:cNvPicPr>
          <p:nvPr>
            <p:ph idx="1"/>
          </p:nvPr>
        </p:nvPicPr>
        <p:blipFill>
          <a:blip r:embed="rId3" cstate="print"/>
          <a:stretch>
            <a:fillRect/>
          </a:stretch>
        </p:blipFill>
        <p:spPr>
          <a:xfrm>
            <a:off x="914400" y="2438400"/>
            <a:ext cx="7315200" cy="36576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20000" cy="2286000"/>
          </a:xfrm>
        </p:spPr>
        <p:txBody>
          <a:bodyPr>
            <a:normAutofit fontScale="90000"/>
          </a:bodyPr>
          <a:lstStyle/>
          <a:p>
            <a:r>
              <a:rPr lang="en-US" sz="2800" dirty="0" smtClean="0"/>
              <a:t>Overview: Customers can store their purchase </a:t>
            </a:r>
            <a:r>
              <a:rPr lang="en-US" sz="2800" dirty="0" smtClean="0"/>
              <a:t>information </a:t>
            </a:r>
            <a:r>
              <a:rPr lang="en-US" sz="2800" dirty="0" smtClean="0"/>
              <a:t>through </a:t>
            </a:r>
            <a:r>
              <a:rPr lang="en-US" sz="2800" dirty="0" smtClean="0"/>
              <a:t>overview. They </a:t>
            </a:r>
            <a:r>
              <a:rPr lang="en-US" sz="2800" dirty="0" smtClean="0"/>
              <a:t>need to select their product name from the </a:t>
            </a:r>
            <a:r>
              <a:rPr lang="en-US" sz="2800" dirty="0" smtClean="0"/>
              <a:t>combo box, </a:t>
            </a:r>
            <a:r>
              <a:rPr lang="en-US" sz="2800" dirty="0" smtClean="0"/>
              <a:t>then related </a:t>
            </a:r>
            <a:r>
              <a:rPr lang="en-US" sz="2800" dirty="0" smtClean="0"/>
              <a:t>information </a:t>
            </a:r>
            <a:r>
              <a:rPr lang="en-US" sz="2800" dirty="0" smtClean="0"/>
              <a:t>will be present in the </a:t>
            </a:r>
            <a:r>
              <a:rPr lang="en-US" sz="2800" dirty="0" err="1" smtClean="0"/>
              <a:t>textfield</a:t>
            </a:r>
            <a:r>
              <a:rPr lang="en-US" sz="2800" dirty="0" smtClean="0"/>
              <a:t>. Then </a:t>
            </a:r>
            <a:r>
              <a:rPr lang="en-US" sz="2800" dirty="0" smtClean="0"/>
              <a:t>adding personal info, they can create a personal review about products. </a:t>
            </a:r>
            <a:endParaRPr lang="en-US" sz="2800" dirty="0"/>
          </a:p>
        </p:txBody>
      </p:sp>
      <p:pic>
        <p:nvPicPr>
          <p:cNvPr id="4" name="Content Placeholder 3" descr="frame4.PNG"/>
          <p:cNvPicPr>
            <a:picLocks noGrp="1" noChangeAspect="1"/>
          </p:cNvPicPr>
          <p:nvPr>
            <p:ph idx="1"/>
          </p:nvPr>
        </p:nvPicPr>
        <p:blipFill>
          <a:blip r:embed="rId2" cstate="print"/>
          <a:stretch>
            <a:fillRect/>
          </a:stretch>
        </p:blipFill>
        <p:spPr>
          <a:xfrm>
            <a:off x="762000" y="2895600"/>
            <a:ext cx="7620000" cy="33528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1459</TotalTime>
  <Words>222</Words>
  <Application>Microsoft Office PowerPoint</Application>
  <PresentationFormat>On-screen Show (4:3)</PresentationFormat>
  <Paragraphs>57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Brush Script MT</vt:lpstr>
      <vt:lpstr>Calibri</vt:lpstr>
      <vt:lpstr>Constantia</vt:lpstr>
      <vt:lpstr>Franklin Gothic Book</vt:lpstr>
      <vt:lpstr>Rage Italic</vt:lpstr>
      <vt:lpstr>Pushpin</vt:lpstr>
      <vt:lpstr>    Lab Project on  Inventory Management  Course Title: DATABASE SYSTEMS Course Code: 414  by</vt:lpstr>
      <vt:lpstr>Inventory Management :</vt:lpstr>
      <vt:lpstr>PowerPoint Presentation</vt:lpstr>
      <vt:lpstr>In the main Frame we have got three options  that delivers three different tools for tracking  products. The Inventory Tools option is specially reserved for Management Team. Other two options Search and Overview are open for  all.</vt:lpstr>
      <vt:lpstr>Amongst these three options Inventory Tools can be accessed only by the Admin. But before it a login frame appears that requires accurate username and password to proceed on next.</vt:lpstr>
      <vt:lpstr>Inventory Tools:  This Inventory Management Application stores product’s name, quantity, price ,id and category using a database file. These are represented in a table in the frame  Inventory Tools.   There are options insert, delete and update. Products can be inserted or removed from the list and information of specific products can be edited. The table is updated as performed action      </vt:lpstr>
      <vt:lpstr>PowerPoint Presentation</vt:lpstr>
      <vt:lpstr>Searching: One can search for products by it’s information categorized in the combo box. There are also lists of names and prices of stored products for searching ease. </vt:lpstr>
      <vt:lpstr>Overview: Customers can store their purchase information through overview. They need to select their product name from the combo box, then related information will be present in the textfield. Then adding personal info, they can create a personal review about products. </vt:lpstr>
      <vt:lpstr>In our project , we have used sqlite database to store our product’s information.  A database file is created using this software.   DB files store data information, usually stored in a series of tables, table fields, and field data values. The information is then stored and organized according to the data model, the most common model structure being the relational model.</vt:lpstr>
      <vt:lpstr>Schema Diagram</vt:lpstr>
      <vt:lpstr>E-R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USER</dc:creator>
  <cp:lastModifiedBy>MUMU</cp:lastModifiedBy>
  <cp:revision>103</cp:revision>
  <dcterms:created xsi:type="dcterms:W3CDTF">2017-04-15T19:24:12Z</dcterms:created>
  <dcterms:modified xsi:type="dcterms:W3CDTF">2020-04-09T00:10:49Z</dcterms:modified>
</cp:coreProperties>
</file>