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49" r:id="rId4"/>
    <p:sldMasterId id="2147483750" r:id="rId5"/>
  </p:sldMasterIdLst>
  <p:notesMasterIdLst>
    <p:notesMasterId r:id="rId48"/>
  </p:notesMasterIdLst>
  <p:handoutMasterIdLst>
    <p:handoutMasterId r:id="rId49"/>
  </p:handoutMasterIdLst>
  <p:sldIdLst>
    <p:sldId id="256" r:id="rId6"/>
    <p:sldId id="271" r:id="rId7"/>
    <p:sldId id="265" r:id="rId8"/>
    <p:sldId id="302" r:id="rId9"/>
    <p:sldId id="257" r:id="rId10"/>
    <p:sldId id="264" r:id="rId11"/>
    <p:sldId id="263" r:id="rId12"/>
    <p:sldId id="259" r:id="rId13"/>
    <p:sldId id="258" r:id="rId14"/>
    <p:sldId id="272" r:id="rId15"/>
    <p:sldId id="269" r:id="rId16"/>
    <p:sldId id="262" r:id="rId17"/>
    <p:sldId id="260" r:id="rId18"/>
    <p:sldId id="261" r:id="rId19"/>
    <p:sldId id="270" r:id="rId20"/>
    <p:sldId id="267" r:id="rId21"/>
    <p:sldId id="274" r:id="rId22"/>
    <p:sldId id="276" r:id="rId23"/>
    <p:sldId id="278" r:id="rId24"/>
    <p:sldId id="279" r:id="rId25"/>
    <p:sldId id="280" r:id="rId26"/>
    <p:sldId id="281" r:id="rId27"/>
    <p:sldId id="275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273" r:id="rId47"/>
  </p:sldIdLst>
  <p:sldSz cx="12192000" cy="6858000"/>
  <p:notesSz cx="6858000" cy="9144000"/>
  <p:embeddedFontLst>
    <p:embeddedFont>
      <p:font typeface="Angsana New" panose="02020603050405020304" pitchFamily="18" charset="-34"/>
      <p:regular r:id="rId50"/>
      <p:bold r:id="rId51"/>
      <p:italic r:id="rId52"/>
      <p:boldItalic r:id="rId53"/>
    </p:embeddedFont>
    <p:embeddedFont>
      <p:font typeface="Avenir Next LT Pro" panose="020B0504020202020204" pitchFamily="34" charset="0"/>
      <p:regular r:id="rId54"/>
      <p:bold r:id="rId55"/>
      <p:italic r:id="rId56"/>
      <p:boldItalic r:id="rId57"/>
    </p:embeddedFont>
    <p:embeddedFont>
      <p:font typeface="Calibri" panose="020F0502020204030204" pitchFamily="34" charset="0"/>
      <p:regular r:id="rId58"/>
      <p:bold r:id="rId59"/>
      <p:italic r:id="rId60"/>
      <p:boldItalic r:id="rId61"/>
    </p:embeddedFont>
    <p:embeddedFont>
      <p:font typeface="Calibri Light" panose="020F0302020204030204" pitchFamily="34" charset="0"/>
      <p:regular r:id="rId62"/>
      <p:italic r:id="rId63"/>
    </p:embeddedFont>
    <p:embeddedFont>
      <p:font typeface="Posterama" panose="020B0504020200020000" pitchFamily="34" charset="0"/>
      <p:regular r:id="rId64"/>
      <p:bold r:id="rId65"/>
      <p:italic r:id="rId66"/>
      <p:boldItalic r:id="rId67"/>
    </p:embeddedFont>
    <p:embeddedFont>
      <p:font typeface="TH SarabunPSK" panose="020B0500040200020003" pitchFamily="34" charset="-34"/>
      <p:regular r:id="rId68"/>
      <p:bold r:id="rId69"/>
      <p:italic r:id="rId70"/>
      <p:boldItalic r:id="rId7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MUDFITREE JEHLEH" initials="MJ" lastIdx="1" clrIdx="0">
    <p:extLst>
      <p:ext uri="{19B8F6BF-5375-455C-9EA6-DF929625EA0E}">
        <p15:presenceInfo xmlns:p15="http://schemas.microsoft.com/office/powerpoint/2012/main" userId="S::6110210326@email.psu.ac.th::de18f1ac-56da-473a-bbb6-e1b5ee8e57f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font" Target="fonts/font1.fntdata"/><Relationship Id="rId55" Type="http://schemas.openxmlformats.org/officeDocument/2006/relationships/font" Target="fonts/font6.fntdata"/><Relationship Id="rId63" Type="http://schemas.openxmlformats.org/officeDocument/2006/relationships/font" Target="fonts/font14.fntdata"/><Relationship Id="rId68" Type="http://schemas.openxmlformats.org/officeDocument/2006/relationships/font" Target="fonts/font19.fntdata"/><Relationship Id="rId76" Type="http://schemas.openxmlformats.org/officeDocument/2006/relationships/tableStyles" Target="tableStyles.xml"/><Relationship Id="rId7" Type="http://schemas.openxmlformats.org/officeDocument/2006/relationships/slide" Target="slides/slide2.xml"/><Relationship Id="rId71" Type="http://schemas.openxmlformats.org/officeDocument/2006/relationships/font" Target="fonts/font22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font" Target="fonts/font4.fntdata"/><Relationship Id="rId58" Type="http://schemas.openxmlformats.org/officeDocument/2006/relationships/font" Target="fonts/font9.fntdata"/><Relationship Id="rId66" Type="http://schemas.openxmlformats.org/officeDocument/2006/relationships/font" Target="fonts/font17.fntdata"/><Relationship Id="rId7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handoutMaster" Target="handoutMasters/handoutMaster1.xml"/><Relationship Id="rId57" Type="http://schemas.openxmlformats.org/officeDocument/2006/relationships/font" Target="fonts/font8.fntdata"/><Relationship Id="rId61" Type="http://schemas.openxmlformats.org/officeDocument/2006/relationships/font" Target="fonts/font12.fntdata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font" Target="fonts/font3.fntdata"/><Relationship Id="rId60" Type="http://schemas.openxmlformats.org/officeDocument/2006/relationships/font" Target="fonts/font11.fntdata"/><Relationship Id="rId65" Type="http://schemas.openxmlformats.org/officeDocument/2006/relationships/font" Target="fonts/font16.fntdata"/><Relationship Id="rId7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notesMaster" Target="notesMasters/notesMaster1.xml"/><Relationship Id="rId56" Type="http://schemas.openxmlformats.org/officeDocument/2006/relationships/font" Target="fonts/font7.fntdata"/><Relationship Id="rId64" Type="http://schemas.openxmlformats.org/officeDocument/2006/relationships/font" Target="fonts/font15.fntdata"/><Relationship Id="rId69" Type="http://schemas.openxmlformats.org/officeDocument/2006/relationships/font" Target="fonts/font20.fntdata"/><Relationship Id="rId8" Type="http://schemas.openxmlformats.org/officeDocument/2006/relationships/slide" Target="slides/slide3.xml"/><Relationship Id="rId51" Type="http://schemas.openxmlformats.org/officeDocument/2006/relationships/font" Target="fonts/font2.fntdata"/><Relationship Id="rId72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font" Target="fonts/font10.fntdata"/><Relationship Id="rId67" Type="http://schemas.openxmlformats.org/officeDocument/2006/relationships/font" Target="fonts/font18.fntdata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font" Target="fonts/font5.fntdata"/><Relationship Id="rId62" Type="http://schemas.openxmlformats.org/officeDocument/2006/relationships/font" Target="fonts/font13.fntdata"/><Relationship Id="rId70" Type="http://schemas.openxmlformats.org/officeDocument/2006/relationships/font" Target="fonts/font21.fntdata"/><Relationship Id="rId75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5123B98-1642-4985-96DF-7F4BCB09D03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A81A68-5177-4F1A-AD8E-63D368AB4F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3C65F8-E950-487B-8436-3231FCD8CD54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641E0B-71BC-4D87-B6E6-C6FFD372E59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243089-2C3F-4ABB-BC23-C2BE4E4ADE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9F4D2E-5E1D-45D1-A6BA-C026A9A06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497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FA6EC5-55B7-4D5F-AF77-0215B535B648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D5144-64ED-493C-98E0-4B72ADF8F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270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71172-65B0-4374-B8C0-F5860D56CF74}" type="datetime1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45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65CF-80BA-4886-AEF2-DFC6D93F167A}" type="datetime1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5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2956B66-A356-47E9-8076-DC794F7C4348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4670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555A7-756F-4B26-97C2-F95C49C5DA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687A77-BBF7-41C5-A0BE-F56D6C04DB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12EE9-3B04-4A83-BE7C-A5A18E490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71172-65B0-4374-B8C0-F5860D56CF74}" type="datetime1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0B14E-EF3F-479A-9626-9458C041E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5CE97-FD52-43F2-BB76-B5BB96B9C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171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88997-932D-4FF4-864B-B708C8B2B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88C5B-AF8C-47D6-861C-B9393E53D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FF519-DEF9-4AB1-8EC8-9D53CB043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0E4E8-B538-4516-889F-07786DBBB7B6}" type="datetime1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F9E7E-6D6F-4A4D-9572-646B18EF0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A7CA6-0C86-43DF-B3EB-062DD4454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337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9814D-3B7F-4A65-AFD9-69470BA51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23F70-A80F-465B-A172-F5AE73971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11817-CBC0-4476-B7C7-B0B8C66B7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D9BC3-4CB4-49E0-978A-A09E02B44DEE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74AF0-E5DF-4F54-B1CE-43B8537B3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F80B8-08FB-4520-8C6F-13F20E35C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0559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7B712-D54A-4A8A-8F67-086417D1B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692DA-DB5A-4655-899B-9BF2C5B43C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E0189C-836A-4E77-81CE-742C81982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39A186-E5FB-44C5-94B8-E5598024C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15F7-66CA-4773-8CB6-0DAED2804EEC}" type="datetime1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387EFB-0FC8-46FF-AF6F-EB2171EFF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21AC1-BE11-45BA-9C9B-5996B0120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5430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690AD-42D0-4453-9327-3D9060B7E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3AF37-2D66-4261-81F3-A78F96DA8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4C100D-0A65-48FE-A49F-6CA162949F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7633F2-C66A-4AD3-866C-A849945040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585B69-0E94-465A-9E8C-7F2A99FA91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7E6E31-8724-4EE5-822D-D15522CC4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DC0F1-41A8-46FD-9943-CE91F6A77410}" type="datetime1">
              <a:rPr lang="en-US" smtClean="0"/>
              <a:t>3/17/2021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ED55B6-545B-4A5A-A49B-C9EEF6327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4AFFA0-CC99-446E-B375-AAD8F0476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3629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B3770-D959-430D-B731-9D2A14991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0B9B15-3570-4A19-94D8-F7D86D186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C2054-7789-4DAB-A195-7BDE83E63C9C}" type="datetime1">
              <a:rPr lang="en-US" smtClean="0"/>
              <a:t>3/17/2021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E1637B-2703-4055-A163-A8542C635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409EB1-42AD-4353-85F3-173576FB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5168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BEF105-18FE-44D7-BF11-9A414B35F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6E13-F018-4350-AE95-15E1F2B777C8}" type="datetime1">
              <a:rPr lang="en-US" smtClean="0"/>
              <a:t>3/17/2021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53950E-6317-40E9-88BB-F1A776000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21E1F6-B4FA-4A15-98FF-DE12D366F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2296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44481-6B8A-457C-BC22-5E7C2EECD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8087B-C604-4376-868D-080F2DA8D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34B076-E805-4643-9282-97BBAA247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432E7F-98C2-438D-A4CE-5313FCC70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E4E81-9ADE-4245-9C10-64B53B209F42}" type="datetime1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804EE3-0031-4FCB-BF0A-190D39BC0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C32FF-B310-47E1-A14D-29E96889B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57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>
              <a:buFont typeface="+mj-lt"/>
              <a:buAutoNum type="arabicPeriod"/>
              <a:defRPr/>
            </a:lvl1pPr>
            <a:lvl2pPr marL="228600" indent="-228600">
              <a:buFont typeface="+mj-lt"/>
              <a:buAutoNum type="arabicPeriod"/>
              <a:defRPr/>
            </a:lvl2pPr>
            <a:lvl3pPr marL="228600">
              <a:buFont typeface="+mj-lt"/>
              <a:buAutoNum type="arabicPeriod"/>
              <a:defRPr/>
            </a:lvl3pPr>
            <a:lvl4pPr marL="228600" indent="-228600">
              <a:buFont typeface="+mj-lt"/>
              <a:buAutoNum type="arabicPeriod"/>
              <a:defRPr/>
            </a:lvl4pPr>
            <a:lvl5pPr marL="2286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0E4E8-B538-4516-889F-07786DBBB7B6}" type="datetime1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576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70AC7-8D08-430A-8A21-B9FCC72D6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84575C-A126-4FDC-8E40-32A2A814A0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426D00-8C4D-40F9-9F7F-275CBA875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038309-22ED-4D43-B5E7-FBD14E695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84D9-6CE8-40F3-91EB-563B1DBE2443}" type="datetime1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42EE9-8DFE-4AA1-B10F-5875E7B32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2F381-7702-4FEF-B946-3C915657F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122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1C1DE-730F-409E-95FF-F31E1843C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AA5F76-43EF-479A-926F-9D6E96128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7CF35-3411-4C04-A60A-0C1F3FA80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65CF-80BA-4886-AEF2-DFC6D93F167A}" type="datetime1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36680-834C-40D0-AB2E-AF4FCCE6B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40073-2A1A-4874-9531-691ED0914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9889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7150A3-B372-4DD4-A538-7A42291167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4BB429-8187-413F-9746-DFA12872A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9F343-B066-4098-8036-AED957144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6B66-A356-47E9-8076-DC794F7C4348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9559F-0930-4D1C-AA85-908AAC279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C5EDD-C5EB-46FA-9AED-DBBC70A7F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914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D9BC3-4CB4-49E0-978A-A09E02B44DEE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74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15F7-66CA-4773-8CB6-0DAED2804EEC}" type="datetime1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58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DC0F1-41A8-46FD-9943-CE91F6A77410}" type="datetime1">
              <a:rPr lang="en-US" smtClean="0"/>
              <a:t>3/17/2021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994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C2054-7789-4DAB-A195-7BDE83E63C9C}" type="datetime1">
              <a:rPr lang="en-US" smtClean="0"/>
              <a:t>3/17/2021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54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6E13-F018-4350-AE95-15E1F2B777C8}" type="datetime1">
              <a:rPr lang="en-US" smtClean="0"/>
              <a:t>3/17/2021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837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E4E81-9ADE-4245-9C10-64B53B209F42}" type="datetime1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54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84D9-6CE8-40F3-91EB-563B1DBE2443}" type="datetime1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97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80E59602-4897-4E94-87D9-DFF636BE88FB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spc="150" baseline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318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2" r:id="rId6"/>
    <p:sldLayoutId id="2147483738" r:id="rId7"/>
    <p:sldLayoutId id="2147483739" r:id="rId8"/>
    <p:sldLayoutId id="2147483740" r:id="rId9"/>
    <p:sldLayoutId id="2147483741" r:id="rId10"/>
    <p:sldLayoutId id="214748374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+mj-lt"/>
        <a:buAutoNum type="arabicPeriod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5E2CD1-282F-4A83-8A14-1B86D728B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E470C-BEA0-42C4-ACAA-71E97E77F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42CBF-AFA1-4020-9E0F-B2B881E0BC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59602-4897-4E94-87D9-DFF636BE88FB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71AFC-F82B-4351-978B-AE1F4A5961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D0760-807C-48C8-83B3-4B6A30CA5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818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package" Target="../embeddings/Microsoft_Visio_Drawing2.vsdx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package" Target="../embeddings/Microsoft_Visio_Drawing3.vsdx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package" Target="../embeddings/Microsoft_Visio_Drawing4.vsdx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package" Target="../embeddings/Microsoft_Visio_Drawing5.vsdx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package" Target="../embeddings/Microsoft_Visio_Drawing6.vsdx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package" Target="../embeddings/Microsoft_Visio_Drawing7.vsdx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package" Target="../embeddings/Microsoft_Visio_Drawing8.vsdx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package" Target="../embeddings/Microsoft_Visio_Drawing9.vsdx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0.vsdx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152BFE-7BA8-4007-AD9C-F4DC95E43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Freeform: Shape 12">
            <a:extLst>
              <a:ext uri="{FF2B5EF4-FFF2-40B4-BE49-F238E27FC236}">
                <a16:creationId xmlns:a16="http://schemas.microsoft.com/office/drawing/2014/main" id="{26796024-DF17-4BB3-BF28-01E168A3C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3661" y="63892"/>
            <a:ext cx="2222198" cy="2133710"/>
          </a:xfrm>
          <a:custGeom>
            <a:avLst/>
            <a:gdLst>
              <a:gd name="connsiteX0" fmla="*/ 0 w 2222198"/>
              <a:gd name="connsiteY0" fmla="*/ 0 h 2133710"/>
              <a:gd name="connsiteX1" fmla="*/ 44227 w 2222198"/>
              <a:gd name="connsiteY1" fmla="*/ 2234 h 2133710"/>
              <a:gd name="connsiteX2" fmla="*/ 2193454 w 2222198"/>
              <a:gd name="connsiteY2" fmla="*/ 1945372 h 2133710"/>
              <a:gd name="connsiteX3" fmla="*/ 2222198 w 2222198"/>
              <a:gd name="connsiteY3" fmla="*/ 2133710 h 2133710"/>
              <a:gd name="connsiteX4" fmla="*/ 1394653 w 2222198"/>
              <a:gd name="connsiteY4" fmla="*/ 2133710 h 2133710"/>
              <a:gd name="connsiteX5" fmla="*/ 1391100 w 2222198"/>
              <a:gd name="connsiteY5" fmla="*/ 2110427 h 2133710"/>
              <a:gd name="connsiteX6" fmla="*/ 122376 w 2222198"/>
              <a:gd name="connsiteY6" fmla="*/ 841704 h 2133710"/>
              <a:gd name="connsiteX7" fmla="*/ 0 w 2222198"/>
              <a:gd name="connsiteY7" fmla="*/ 823027 h 2133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8" h="2133710">
                <a:moveTo>
                  <a:pt x="0" y="0"/>
                </a:moveTo>
                <a:lnTo>
                  <a:pt x="44227" y="2234"/>
                </a:lnTo>
                <a:cubicBezTo>
                  <a:pt x="1114682" y="110944"/>
                  <a:pt x="1981368" y="908934"/>
                  <a:pt x="2193454" y="1945372"/>
                </a:cubicBezTo>
                <a:lnTo>
                  <a:pt x="2222198" y="2133710"/>
                </a:lnTo>
                <a:lnTo>
                  <a:pt x="1394653" y="2133710"/>
                </a:lnTo>
                <a:lnTo>
                  <a:pt x="1391100" y="2110427"/>
                </a:lnTo>
                <a:cubicBezTo>
                  <a:pt x="1260786" y="1473602"/>
                  <a:pt x="759202" y="972017"/>
                  <a:pt x="122376" y="841704"/>
                </a:cubicBezTo>
                <a:lnTo>
                  <a:pt x="0" y="823027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B0E77DD-28FF-4A88-961D-B180CC9B37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070" y="1946761"/>
            <a:ext cx="5414255" cy="2607995"/>
          </a:xfrm>
        </p:spPr>
        <p:txBody>
          <a:bodyPr>
            <a:normAutofit fontScale="90000"/>
          </a:bodyPr>
          <a:lstStyle/>
          <a:p>
            <a:pPr algn="l"/>
            <a:r>
              <a:rPr lang="th-TH" sz="5400" b="1" dirty="0">
                <a:solidFill>
                  <a:schemeClr val="tx1"/>
                </a:solidFill>
              </a:rPr>
              <a:t>ระบบติดตามการรายงานผลอาจารย์โรงเรียนกัลยาณชนรังสรรค์มูลนิธิ มัสยิดบ้านเหนือ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" name="Picture 3" descr="A group of colored pencils&#10;&#10;Description automatically generated with medium confidence">
            <a:extLst>
              <a:ext uri="{FF2B5EF4-FFF2-40B4-BE49-F238E27FC236}">
                <a16:creationId xmlns:a16="http://schemas.microsoft.com/office/drawing/2014/main" id="{173E417F-D791-4686-A582-9C2C3B689F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189" r="-1" b="-1"/>
          <a:stretch/>
        </p:blipFill>
        <p:spPr>
          <a:xfrm>
            <a:off x="6189156" y="-3440"/>
            <a:ext cx="6015813" cy="6861439"/>
          </a:xfrm>
          <a:prstGeom prst="rect">
            <a:avLst/>
          </a:prstGeom>
        </p:spPr>
      </p:pic>
      <p:sp>
        <p:nvSpPr>
          <p:cNvPr id="54" name="Slide Number Placeholder 53">
            <a:extLst>
              <a:ext uri="{FF2B5EF4-FFF2-40B4-BE49-F238E27FC236}">
                <a16:creationId xmlns:a16="http://schemas.microsoft.com/office/drawing/2014/main" id="{0BEC8125-298C-41C3-82FC-383915947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1</a:t>
            </a:fld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39449F7-54EF-49F4-A6FF-BEA5DAA84025}"/>
              </a:ext>
            </a:extLst>
          </p:cNvPr>
          <p:cNvSpPr txBox="1"/>
          <p:nvPr/>
        </p:nvSpPr>
        <p:spPr>
          <a:xfrm>
            <a:off x="417110" y="6218144"/>
            <a:ext cx="6115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1800" dirty="0"/>
              <a:t>344-391 PROJECTS IN COMPUTER SCIENCE I</a:t>
            </a:r>
          </a:p>
        </p:txBody>
      </p:sp>
    </p:spTree>
    <p:extLst>
      <p:ext uri="{BB962C8B-B14F-4D97-AF65-F5344CB8AC3E}">
        <p14:creationId xmlns:p14="http://schemas.microsoft.com/office/powerpoint/2010/main" val="953674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152BFE-7BA8-4007-AD9C-F4DC95E43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Freeform: Shape 12">
            <a:extLst>
              <a:ext uri="{FF2B5EF4-FFF2-40B4-BE49-F238E27FC236}">
                <a16:creationId xmlns:a16="http://schemas.microsoft.com/office/drawing/2014/main" id="{26796024-DF17-4BB3-BF28-01E168A3C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3661" y="63892"/>
            <a:ext cx="2222198" cy="2133710"/>
          </a:xfrm>
          <a:custGeom>
            <a:avLst/>
            <a:gdLst>
              <a:gd name="connsiteX0" fmla="*/ 0 w 2222198"/>
              <a:gd name="connsiteY0" fmla="*/ 0 h 2133710"/>
              <a:gd name="connsiteX1" fmla="*/ 44227 w 2222198"/>
              <a:gd name="connsiteY1" fmla="*/ 2234 h 2133710"/>
              <a:gd name="connsiteX2" fmla="*/ 2193454 w 2222198"/>
              <a:gd name="connsiteY2" fmla="*/ 1945372 h 2133710"/>
              <a:gd name="connsiteX3" fmla="*/ 2222198 w 2222198"/>
              <a:gd name="connsiteY3" fmla="*/ 2133710 h 2133710"/>
              <a:gd name="connsiteX4" fmla="*/ 1394653 w 2222198"/>
              <a:gd name="connsiteY4" fmla="*/ 2133710 h 2133710"/>
              <a:gd name="connsiteX5" fmla="*/ 1391100 w 2222198"/>
              <a:gd name="connsiteY5" fmla="*/ 2110427 h 2133710"/>
              <a:gd name="connsiteX6" fmla="*/ 122376 w 2222198"/>
              <a:gd name="connsiteY6" fmla="*/ 841704 h 2133710"/>
              <a:gd name="connsiteX7" fmla="*/ 0 w 2222198"/>
              <a:gd name="connsiteY7" fmla="*/ 823027 h 2133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8" h="2133710">
                <a:moveTo>
                  <a:pt x="0" y="0"/>
                </a:moveTo>
                <a:lnTo>
                  <a:pt x="44227" y="2234"/>
                </a:lnTo>
                <a:cubicBezTo>
                  <a:pt x="1114682" y="110944"/>
                  <a:pt x="1981368" y="908934"/>
                  <a:pt x="2193454" y="1945372"/>
                </a:cubicBezTo>
                <a:lnTo>
                  <a:pt x="2222198" y="2133710"/>
                </a:lnTo>
                <a:lnTo>
                  <a:pt x="1394653" y="2133710"/>
                </a:lnTo>
                <a:lnTo>
                  <a:pt x="1391100" y="2110427"/>
                </a:lnTo>
                <a:cubicBezTo>
                  <a:pt x="1260786" y="1473602"/>
                  <a:pt x="759202" y="972017"/>
                  <a:pt x="122376" y="841704"/>
                </a:cubicBezTo>
                <a:lnTo>
                  <a:pt x="0" y="823027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 descr="A group of colored pencils&#10;&#10;Description automatically generated with medium confidence">
            <a:extLst>
              <a:ext uri="{FF2B5EF4-FFF2-40B4-BE49-F238E27FC236}">
                <a16:creationId xmlns:a16="http://schemas.microsoft.com/office/drawing/2014/main" id="{173E417F-D791-4686-A582-9C2C3B689F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189" r="-1" b="-1"/>
          <a:stretch/>
        </p:blipFill>
        <p:spPr>
          <a:xfrm>
            <a:off x="6189156" y="-3440"/>
            <a:ext cx="6015813" cy="686143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658F6B-D76B-4B7F-BF08-996A7750F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10</a:t>
            </a:fld>
            <a:endParaRPr lang="en-US" dirty="0"/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F9E7AD6E-CD12-401D-B602-58AC65555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65" y="1374777"/>
            <a:ext cx="5844097" cy="173413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Related Literature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32B7671-B252-4DBF-BBDE-E927CBEB5DDB}"/>
              </a:ext>
            </a:extLst>
          </p:cNvPr>
          <p:cNvSpPr txBox="1"/>
          <p:nvPr/>
        </p:nvSpPr>
        <p:spPr>
          <a:xfrm>
            <a:off x="225890" y="6259175"/>
            <a:ext cx="6115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1800" dirty="0"/>
              <a:t>344-391 PROJECTS IN COMPUTER SCIENCE I</a:t>
            </a:r>
          </a:p>
        </p:txBody>
      </p:sp>
    </p:spTree>
    <p:extLst>
      <p:ext uri="{BB962C8B-B14F-4D97-AF65-F5344CB8AC3E}">
        <p14:creationId xmlns:p14="http://schemas.microsoft.com/office/powerpoint/2010/main" val="558723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152BFE-7BA8-4007-AD9C-F4DC95E43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Freeform: Shape 12">
            <a:extLst>
              <a:ext uri="{FF2B5EF4-FFF2-40B4-BE49-F238E27FC236}">
                <a16:creationId xmlns:a16="http://schemas.microsoft.com/office/drawing/2014/main" id="{26796024-DF17-4BB3-BF28-01E168A3C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3661" y="63892"/>
            <a:ext cx="2222198" cy="2133710"/>
          </a:xfrm>
          <a:custGeom>
            <a:avLst/>
            <a:gdLst>
              <a:gd name="connsiteX0" fmla="*/ 0 w 2222198"/>
              <a:gd name="connsiteY0" fmla="*/ 0 h 2133710"/>
              <a:gd name="connsiteX1" fmla="*/ 44227 w 2222198"/>
              <a:gd name="connsiteY1" fmla="*/ 2234 h 2133710"/>
              <a:gd name="connsiteX2" fmla="*/ 2193454 w 2222198"/>
              <a:gd name="connsiteY2" fmla="*/ 1945372 h 2133710"/>
              <a:gd name="connsiteX3" fmla="*/ 2222198 w 2222198"/>
              <a:gd name="connsiteY3" fmla="*/ 2133710 h 2133710"/>
              <a:gd name="connsiteX4" fmla="*/ 1394653 w 2222198"/>
              <a:gd name="connsiteY4" fmla="*/ 2133710 h 2133710"/>
              <a:gd name="connsiteX5" fmla="*/ 1391100 w 2222198"/>
              <a:gd name="connsiteY5" fmla="*/ 2110427 h 2133710"/>
              <a:gd name="connsiteX6" fmla="*/ 122376 w 2222198"/>
              <a:gd name="connsiteY6" fmla="*/ 841704 h 2133710"/>
              <a:gd name="connsiteX7" fmla="*/ 0 w 2222198"/>
              <a:gd name="connsiteY7" fmla="*/ 823027 h 2133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8" h="2133710">
                <a:moveTo>
                  <a:pt x="0" y="0"/>
                </a:moveTo>
                <a:lnTo>
                  <a:pt x="44227" y="2234"/>
                </a:lnTo>
                <a:cubicBezTo>
                  <a:pt x="1114682" y="110944"/>
                  <a:pt x="1981368" y="908934"/>
                  <a:pt x="2193454" y="1945372"/>
                </a:cubicBezTo>
                <a:lnTo>
                  <a:pt x="2222198" y="2133710"/>
                </a:lnTo>
                <a:lnTo>
                  <a:pt x="1394653" y="2133710"/>
                </a:lnTo>
                <a:lnTo>
                  <a:pt x="1391100" y="2110427"/>
                </a:lnTo>
                <a:cubicBezTo>
                  <a:pt x="1260786" y="1473602"/>
                  <a:pt x="759202" y="972017"/>
                  <a:pt x="122376" y="841704"/>
                </a:cubicBezTo>
                <a:lnTo>
                  <a:pt x="0" y="823027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B0E77DD-28FF-4A88-961D-B180CC9B37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687" y="771421"/>
            <a:ext cx="5148059" cy="93794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Web Application</a:t>
            </a:r>
          </a:p>
        </p:txBody>
      </p:sp>
      <p:pic>
        <p:nvPicPr>
          <p:cNvPr id="4" name="Picture 3" descr="A group of colored pencils&#10;&#10;Description automatically generated with medium confidence">
            <a:extLst>
              <a:ext uri="{FF2B5EF4-FFF2-40B4-BE49-F238E27FC236}">
                <a16:creationId xmlns:a16="http://schemas.microsoft.com/office/drawing/2014/main" id="{173E417F-D791-4686-A582-9C2C3B689F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189" r="-1" b="-1"/>
          <a:stretch/>
        </p:blipFill>
        <p:spPr>
          <a:xfrm>
            <a:off x="6189156" y="-3440"/>
            <a:ext cx="6015813" cy="6861439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EB2411F-9B68-4293-AAD9-1C838EDFF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11</a:t>
            </a:fld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3F9F01A-CFB5-402B-B22C-CA23C91CF04B}"/>
              </a:ext>
            </a:extLst>
          </p:cNvPr>
          <p:cNvSpPr txBox="1"/>
          <p:nvPr/>
        </p:nvSpPr>
        <p:spPr>
          <a:xfrm>
            <a:off x="247700" y="6183032"/>
            <a:ext cx="6115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1800" dirty="0"/>
              <a:t>344-391 PROJECTS IN COMPUTER SCIENCE I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92B8CA4-A93C-4A17-81BD-5422849C10B9}"/>
              </a:ext>
            </a:extLst>
          </p:cNvPr>
          <p:cNvSpPr txBox="1"/>
          <p:nvPr/>
        </p:nvSpPr>
        <p:spPr>
          <a:xfrm>
            <a:off x="368444" y="2101905"/>
            <a:ext cx="562818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thaiDist"/>
            <a:r>
              <a:rPr lang="th-TH" sz="2000" dirty="0"/>
              <a:t>	</a:t>
            </a:r>
            <a:r>
              <a:rPr lang="en-US" sz="2000" dirty="0"/>
              <a:t>Web Application (</a:t>
            </a:r>
            <a:r>
              <a:rPr lang="th-TH" sz="2000" dirty="0"/>
              <a:t>เว็บแอพพลิเคชั่น) คือ </a:t>
            </a:r>
            <a:r>
              <a:rPr lang="en-US" sz="2000" dirty="0"/>
              <a:t>Application (</a:t>
            </a:r>
            <a:r>
              <a:rPr lang="th-TH" sz="2000" dirty="0"/>
              <a:t>แอพพลิเคชั่น) ที่ถูกเขียนขึ้นมาเพื่อเป็น </a:t>
            </a:r>
            <a:r>
              <a:rPr lang="en-US" sz="2000" dirty="0"/>
              <a:t>Browser (</a:t>
            </a:r>
            <a:r>
              <a:rPr lang="th-TH" sz="2000" dirty="0"/>
              <a:t>เบราเซอร์) สำหรับการใช้งาน </a:t>
            </a:r>
            <a:r>
              <a:rPr lang="en-US" sz="2000" dirty="0"/>
              <a:t>Webpage (</a:t>
            </a:r>
            <a:r>
              <a:rPr lang="th-TH" sz="2000" dirty="0"/>
              <a:t>เว็บเพจ) ต่างๆ ซึ่งถูกปรับแต่งให้แสดงผลแต่ส่วนที่จำเป็น เพื่อเป็นการลดทรัพยากรในการประมวลผล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41168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152BFE-7BA8-4007-AD9C-F4DC95E43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Freeform: Shape 12">
            <a:extLst>
              <a:ext uri="{FF2B5EF4-FFF2-40B4-BE49-F238E27FC236}">
                <a16:creationId xmlns:a16="http://schemas.microsoft.com/office/drawing/2014/main" id="{26796024-DF17-4BB3-BF28-01E168A3C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3661" y="63892"/>
            <a:ext cx="2222198" cy="2133710"/>
          </a:xfrm>
          <a:custGeom>
            <a:avLst/>
            <a:gdLst>
              <a:gd name="connsiteX0" fmla="*/ 0 w 2222198"/>
              <a:gd name="connsiteY0" fmla="*/ 0 h 2133710"/>
              <a:gd name="connsiteX1" fmla="*/ 44227 w 2222198"/>
              <a:gd name="connsiteY1" fmla="*/ 2234 h 2133710"/>
              <a:gd name="connsiteX2" fmla="*/ 2193454 w 2222198"/>
              <a:gd name="connsiteY2" fmla="*/ 1945372 h 2133710"/>
              <a:gd name="connsiteX3" fmla="*/ 2222198 w 2222198"/>
              <a:gd name="connsiteY3" fmla="*/ 2133710 h 2133710"/>
              <a:gd name="connsiteX4" fmla="*/ 1394653 w 2222198"/>
              <a:gd name="connsiteY4" fmla="*/ 2133710 h 2133710"/>
              <a:gd name="connsiteX5" fmla="*/ 1391100 w 2222198"/>
              <a:gd name="connsiteY5" fmla="*/ 2110427 h 2133710"/>
              <a:gd name="connsiteX6" fmla="*/ 122376 w 2222198"/>
              <a:gd name="connsiteY6" fmla="*/ 841704 h 2133710"/>
              <a:gd name="connsiteX7" fmla="*/ 0 w 2222198"/>
              <a:gd name="connsiteY7" fmla="*/ 823027 h 2133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8" h="2133710">
                <a:moveTo>
                  <a:pt x="0" y="0"/>
                </a:moveTo>
                <a:lnTo>
                  <a:pt x="44227" y="2234"/>
                </a:lnTo>
                <a:cubicBezTo>
                  <a:pt x="1114682" y="110944"/>
                  <a:pt x="1981368" y="908934"/>
                  <a:pt x="2193454" y="1945372"/>
                </a:cubicBezTo>
                <a:lnTo>
                  <a:pt x="2222198" y="2133710"/>
                </a:lnTo>
                <a:lnTo>
                  <a:pt x="1394653" y="2133710"/>
                </a:lnTo>
                <a:lnTo>
                  <a:pt x="1391100" y="2110427"/>
                </a:lnTo>
                <a:cubicBezTo>
                  <a:pt x="1260786" y="1473602"/>
                  <a:pt x="759202" y="972017"/>
                  <a:pt x="122376" y="841704"/>
                </a:cubicBezTo>
                <a:lnTo>
                  <a:pt x="0" y="823027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 descr="A group of colored pencils&#10;&#10;Description automatically generated with medium confidence">
            <a:extLst>
              <a:ext uri="{FF2B5EF4-FFF2-40B4-BE49-F238E27FC236}">
                <a16:creationId xmlns:a16="http://schemas.microsoft.com/office/drawing/2014/main" id="{173E417F-D791-4686-A582-9C2C3B689F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189" r="-1" b="-1"/>
          <a:stretch/>
        </p:blipFill>
        <p:spPr>
          <a:xfrm>
            <a:off x="6189156" y="-3440"/>
            <a:ext cx="6015813" cy="6861439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B1AA1B0-066B-45A6-A3E7-3A3FBF6E8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0EC6CB1-A7CC-4EF9-91B7-91A461466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152" y="444887"/>
            <a:ext cx="3703600" cy="996560"/>
          </a:xfrm>
        </p:spPr>
        <p:txBody>
          <a:bodyPr/>
          <a:lstStyle/>
          <a:p>
            <a:pPr algn="l"/>
            <a:r>
              <a:rPr lang="th-TH" b="1">
                <a:solidFill>
                  <a:schemeClr val="tx1"/>
                </a:solidFill>
              </a:rPr>
              <a:t>ระบบฐานข้อมูล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B212CF0-625C-4501-B14C-8BAD31F94926}"/>
              </a:ext>
            </a:extLst>
          </p:cNvPr>
          <p:cNvSpPr txBox="1"/>
          <p:nvPr/>
        </p:nvSpPr>
        <p:spPr>
          <a:xfrm>
            <a:off x="259179" y="6218144"/>
            <a:ext cx="6122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1800" dirty="0"/>
              <a:t>344-391 PROJECTS IN COMPUTER SCIENCE I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160422D-0333-4567-BCD0-68AB34C48709}"/>
              </a:ext>
            </a:extLst>
          </p:cNvPr>
          <p:cNvSpPr txBox="1"/>
          <p:nvPr/>
        </p:nvSpPr>
        <p:spPr>
          <a:xfrm>
            <a:off x="195903" y="1826515"/>
            <a:ext cx="580071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thaiDist"/>
            <a:r>
              <a:rPr lang="th-TH" sz="2400" dirty="0"/>
              <a:t>	ระบบฐานข้อมูล (</a:t>
            </a:r>
            <a:r>
              <a:rPr lang="en-US" sz="2400" dirty="0"/>
              <a:t>Database System) </a:t>
            </a:r>
            <a:r>
              <a:rPr lang="th-TH" sz="2400" dirty="0"/>
              <a:t>คือ ระบบที่รวบรวมข้อมูลต่าง ๆ ที่เกี่ยวข้องกันเข้าไว้ด้วยกันอย่างมีระบบมีความสัมพันธ์ระหว่างข้อมูลต่าง ๆ ที่ชัดเจน ในระบบฐานข้อมูลจะประกอบด้วยแฟ้มข้อมูลหลายแฟ้มที่มีข้อมูล เกี่ยวข้องสัมพันธ์กันเข้าไว้ด้วยกันอย่างเป็นระบบและเปิดโอกาสให้ผู้ใช้สามารถใช้งานและดูแลรักษาป้องกันข้อมูลเหล่านี้ ได้อย่างมีประสิทธิภาพ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9044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152BFE-7BA8-4007-AD9C-F4DC95E43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Freeform: Shape 12">
            <a:extLst>
              <a:ext uri="{FF2B5EF4-FFF2-40B4-BE49-F238E27FC236}">
                <a16:creationId xmlns:a16="http://schemas.microsoft.com/office/drawing/2014/main" id="{26796024-DF17-4BB3-BF28-01E168A3C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3661" y="63892"/>
            <a:ext cx="2222198" cy="2133710"/>
          </a:xfrm>
          <a:custGeom>
            <a:avLst/>
            <a:gdLst>
              <a:gd name="connsiteX0" fmla="*/ 0 w 2222198"/>
              <a:gd name="connsiteY0" fmla="*/ 0 h 2133710"/>
              <a:gd name="connsiteX1" fmla="*/ 44227 w 2222198"/>
              <a:gd name="connsiteY1" fmla="*/ 2234 h 2133710"/>
              <a:gd name="connsiteX2" fmla="*/ 2193454 w 2222198"/>
              <a:gd name="connsiteY2" fmla="*/ 1945372 h 2133710"/>
              <a:gd name="connsiteX3" fmla="*/ 2222198 w 2222198"/>
              <a:gd name="connsiteY3" fmla="*/ 2133710 h 2133710"/>
              <a:gd name="connsiteX4" fmla="*/ 1394653 w 2222198"/>
              <a:gd name="connsiteY4" fmla="*/ 2133710 h 2133710"/>
              <a:gd name="connsiteX5" fmla="*/ 1391100 w 2222198"/>
              <a:gd name="connsiteY5" fmla="*/ 2110427 h 2133710"/>
              <a:gd name="connsiteX6" fmla="*/ 122376 w 2222198"/>
              <a:gd name="connsiteY6" fmla="*/ 841704 h 2133710"/>
              <a:gd name="connsiteX7" fmla="*/ 0 w 2222198"/>
              <a:gd name="connsiteY7" fmla="*/ 823027 h 2133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8" h="2133710">
                <a:moveTo>
                  <a:pt x="0" y="0"/>
                </a:moveTo>
                <a:lnTo>
                  <a:pt x="44227" y="2234"/>
                </a:lnTo>
                <a:cubicBezTo>
                  <a:pt x="1114682" y="110944"/>
                  <a:pt x="1981368" y="908934"/>
                  <a:pt x="2193454" y="1945372"/>
                </a:cubicBezTo>
                <a:lnTo>
                  <a:pt x="2222198" y="2133710"/>
                </a:lnTo>
                <a:lnTo>
                  <a:pt x="1394653" y="2133710"/>
                </a:lnTo>
                <a:lnTo>
                  <a:pt x="1391100" y="2110427"/>
                </a:lnTo>
                <a:cubicBezTo>
                  <a:pt x="1260786" y="1473602"/>
                  <a:pt x="759202" y="972017"/>
                  <a:pt x="122376" y="841704"/>
                </a:cubicBezTo>
                <a:lnTo>
                  <a:pt x="0" y="823027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B0E77DD-28FF-4A88-961D-B180CC9B37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577" y="823782"/>
            <a:ext cx="2478062" cy="95918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MySQL</a:t>
            </a:r>
          </a:p>
        </p:txBody>
      </p:sp>
      <p:pic>
        <p:nvPicPr>
          <p:cNvPr id="4" name="Picture 3" descr="A group of colored pencils&#10;&#10;Description automatically generated with medium confidence">
            <a:extLst>
              <a:ext uri="{FF2B5EF4-FFF2-40B4-BE49-F238E27FC236}">
                <a16:creationId xmlns:a16="http://schemas.microsoft.com/office/drawing/2014/main" id="{173E417F-D791-4686-A582-9C2C3B689F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189" r="-1" b="-1"/>
          <a:stretch/>
        </p:blipFill>
        <p:spPr>
          <a:xfrm>
            <a:off x="6189156" y="-3440"/>
            <a:ext cx="6015813" cy="6861439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4E81387-64F4-4492-908E-3414305B0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13</a:t>
            </a:fld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5CA546A-3786-4017-B0F7-80A01A6D8A7E}"/>
              </a:ext>
            </a:extLst>
          </p:cNvPr>
          <p:cNvSpPr txBox="1"/>
          <p:nvPr/>
        </p:nvSpPr>
        <p:spPr>
          <a:xfrm>
            <a:off x="411585" y="1948216"/>
            <a:ext cx="536598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/>
              <a:t>	MySQL </a:t>
            </a:r>
            <a:r>
              <a:rPr lang="th-TH" sz="3000" dirty="0"/>
              <a:t>คือ โปรแกรมระบบจัดการฐานข้อมูล ที่พัฒนาโดยบริษัท </a:t>
            </a:r>
            <a:r>
              <a:rPr lang="en-US" sz="3000" dirty="0"/>
              <a:t>MySQL AB </a:t>
            </a:r>
            <a:r>
              <a:rPr lang="th-TH" sz="3000" dirty="0"/>
              <a:t>มีหน้าที่เก็บข้อมูลอย่างเป็นระบบ รองรับคำสั่ง </a:t>
            </a:r>
            <a:r>
              <a:rPr lang="en-US" sz="3000" dirty="0"/>
              <a:t>SQL </a:t>
            </a:r>
            <a:r>
              <a:rPr lang="th-TH" sz="3000" dirty="0"/>
              <a:t>เป็นเครื่องมือสำหรับเก็บข้อมูล ที่ต้องใช้ร่วมกับเครื่องมือหรือโปรแกรมอื่นอย่างบูรณาการ เพื่อให้ได้ระบบงานที่รองรับ ความต้องการของผู้ใช้</a:t>
            </a:r>
            <a:endParaRPr lang="en-US" sz="3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8025E1E-A4CA-4079-B8CA-23E1C4D84219}"/>
              </a:ext>
            </a:extLst>
          </p:cNvPr>
          <p:cNvSpPr txBox="1"/>
          <p:nvPr/>
        </p:nvSpPr>
        <p:spPr>
          <a:xfrm>
            <a:off x="265805" y="6302281"/>
            <a:ext cx="6115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1800" dirty="0"/>
              <a:t>344-391 PROJECTS IN COMPUTER SCIENCE I</a:t>
            </a:r>
          </a:p>
        </p:txBody>
      </p:sp>
    </p:spTree>
    <p:extLst>
      <p:ext uri="{BB962C8B-B14F-4D97-AF65-F5344CB8AC3E}">
        <p14:creationId xmlns:p14="http://schemas.microsoft.com/office/powerpoint/2010/main" val="3615929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152BFE-7BA8-4007-AD9C-F4DC95E43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Freeform: Shape 12">
            <a:extLst>
              <a:ext uri="{FF2B5EF4-FFF2-40B4-BE49-F238E27FC236}">
                <a16:creationId xmlns:a16="http://schemas.microsoft.com/office/drawing/2014/main" id="{26796024-DF17-4BB3-BF28-01E168A3C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3661" y="63892"/>
            <a:ext cx="2222198" cy="2133710"/>
          </a:xfrm>
          <a:custGeom>
            <a:avLst/>
            <a:gdLst>
              <a:gd name="connsiteX0" fmla="*/ 0 w 2222198"/>
              <a:gd name="connsiteY0" fmla="*/ 0 h 2133710"/>
              <a:gd name="connsiteX1" fmla="*/ 44227 w 2222198"/>
              <a:gd name="connsiteY1" fmla="*/ 2234 h 2133710"/>
              <a:gd name="connsiteX2" fmla="*/ 2193454 w 2222198"/>
              <a:gd name="connsiteY2" fmla="*/ 1945372 h 2133710"/>
              <a:gd name="connsiteX3" fmla="*/ 2222198 w 2222198"/>
              <a:gd name="connsiteY3" fmla="*/ 2133710 h 2133710"/>
              <a:gd name="connsiteX4" fmla="*/ 1394653 w 2222198"/>
              <a:gd name="connsiteY4" fmla="*/ 2133710 h 2133710"/>
              <a:gd name="connsiteX5" fmla="*/ 1391100 w 2222198"/>
              <a:gd name="connsiteY5" fmla="*/ 2110427 h 2133710"/>
              <a:gd name="connsiteX6" fmla="*/ 122376 w 2222198"/>
              <a:gd name="connsiteY6" fmla="*/ 841704 h 2133710"/>
              <a:gd name="connsiteX7" fmla="*/ 0 w 2222198"/>
              <a:gd name="connsiteY7" fmla="*/ 823027 h 2133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8" h="2133710">
                <a:moveTo>
                  <a:pt x="0" y="0"/>
                </a:moveTo>
                <a:lnTo>
                  <a:pt x="44227" y="2234"/>
                </a:lnTo>
                <a:cubicBezTo>
                  <a:pt x="1114682" y="110944"/>
                  <a:pt x="1981368" y="908934"/>
                  <a:pt x="2193454" y="1945372"/>
                </a:cubicBezTo>
                <a:lnTo>
                  <a:pt x="2222198" y="2133710"/>
                </a:lnTo>
                <a:lnTo>
                  <a:pt x="1394653" y="2133710"/>
                </a:lnTo>
                <a:lnTo>
                  <a:pt x="1391100" y="2110427"/>
                </a:lnTo>
                <a:cubicBezTo>
                  <a:pt x="1260786" y="1473602"/>
                  <a:pt x="759202" y="972017"/>
                  <a:pt x="122376" y="841704"/>
                </a:cubicBezTo>
                <a:lnTo>
                  <a:pt x="0" y="823027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B0E77DD-28FF-4A88-961D-B180CC9B37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1820" y="822821"/>
            <a:ext cx="4420783" cy="911193"/>
          </a:xfrm>
        </p:spPr>
        <p:txBody>
          <a:bodyPr>
            <a:normAutofit fontScale="90000"/>
          </a:bodyPr>
          <a:lstStyle/>
          <a:p>
            <a:pPr algn="l"/>
            <a:r>
              <a:rPr lang="en-US" sz="5400" dirty="0">
                <a:solidFill>
                  <a:schemeClr val="tx1"/>
                </a:solidFill>
              </a:rPr>
              <a:t>Bootstrap 4.0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A group of colored pencils&#10;&#10;Description automatically generated with medium confidence">
            <a:extLst>
              <a:ext uri="{FF2B5EF4-FFF2-40B4-BE49-F238E27FC236}">
                <a16:creationId xmlns:a16="http://schemas.microsoft.com/office/drawing/2014/main" id="{173E417F-D791-4686-A582-9C2C3B689F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189" r="-1" b="-1"/>
          <a:stretch/>
        </p:blipFill>
        <p:spPr>
          <a:xfrm>
            <a:off x="6189156" y="-3440"/>
            <a:ext cx="6015813" cy="6861439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EB2411F-9B68-4293-AAD9-1C838EDFF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14</a:t>
            </a:fld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D3A0D22-E517-478C-AC64-AA9E4B44018B}"/>
              </a:ext>
            </a:extLst>
          </p:cNvPr>
          <p:cNvSpPr txBox="1"/>
          <p:nvPr/>
        </p:nvSpPr>
        <p:spPr>
          <a:xfrm>
            <a:off x="441208" y="1941788"/>
            <a:ext cx="549927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000" dirty="0">
                <a:effectLst/>
                <a:ea typeface="Calibri" panose="020F0502020204030204" pitchFamily="34" charset="0"/>
              </a:rPr>
              <a:t>	</a:t>
            </a:r>
            <a:r>
              <a:rPr lang="en-US" sz="2000" dirty="0">
                <a:effectLst/>
                <a:ea typeface="Calibri" panose="020F0502020204030204" pitchFamily="34" charset="0"/>
              </a:rPr>
              <a:t>Bootstrap </a:t>
            </a:r>
            <a:r>
              <a:rPr lang="th-TH" sz="2000" dirty="0">
                <a:effectLst/>
                <a:ea typeface="Calibri" panose="020F0502020204030204" pitchFamily="34" charset="0"/>
              </a:rPr>
              <a:t>เป็น </a:t>
            </a:r>
            <a:r>
              <a:rPr lang="en-US" sz="2000" dirty="0">
                <a:effectLst/>
                <a:ea typeface="Calibri" panose="020F0502020204030204" pitchFamily="34" charset="0"/>
              </a:rPr>
              <a:t>Front-end Framework </a:t>
            </a:r>
            <a:r>
              <a:rPr lang="th-TH" sz="2000" dirty="0">
                <a:effectLst/>
                <a:ea typeface="Calibri" panose="020F0502020204030204" pitchFamily="34" charset="0"/>
              </a:rPr>
              <a:t>ที่ช่วยให้เราสามารถสร้างเว็บแอพลิเคชันได้อย่างรวดเร็ว และ สวยงาม ตัว </a:t>
            </a:r>
            <a:r>
              <a:rPr lang="en-US" sz="2000" dirty="0">
                <a:effectLst/>
                <a:ea typeface="Calibri" panose="020F0502020204030204" pitchFamily="34" charset="0"/>
              </a:rPr>
              <a:t>Bootstrap </a:t>
            </a:r>
            <a:r>
              <a:rPr lang="th-TH" sz="2000" dirty="0">
                <a:effectLst/>
                <a:ea typeface="Calibri" panose="020F0502020204030204" pitchFamily="34" charset="0"/>
              </a:rPr>
              <a:t>เองมีทั้ง </a:t>
            </a:r>
            <a:r>
              <a:rPr lang="en-US" sz="2000" dirty="0">
                <a:effectLst/>
                <a:ea typeface="Calibri" panose="020F0502020204030204" pitchFamily="34" charset="0"/>
              </a:rPr>
              <a:t>CSS Component </a:t>
            </a:r>
            <a:r>
              <a:rPr lang="th-TH" sz="2000" dirty="0">
                <a:effectLst/>
                <a:ea typeface="Calibri" panose="020F0502020204030204" pitchFamily="34" charset="0"/>
              </a:rPr>
              <a:t>และ </a:t>
            </a:r>
            <a:r>
              <a:rPr lang="en-US" sz="2000" dirty="0">
                <a:effectLst/>
                <a:ea typeface="Calibri" panose="020F0502020204030204" pitchFamily="34" charset="0"/>
              </a:rPr>
              <a:t>JavaScript Plugin </a:t>
            </a:r>
            <a:r>
              <a:rPr lang="th-TH" sz="2000" dirty="0">
                <a:effectLst/>
                <a:ea typeface="Calibri" panose="020F0502020204030204" pitchFamily="34" charset="0"/>
              </a:rPr>
              <a:t>ให้เราได้เรียกใช้งานได้อย่างหลากหลาย ตัว </a:t>
            </a:r>
            <a:r>
              <a:rPr lang="en-US" sz="2000" dirty="0">
                <a:effectLst/>
                <a:ea typeface="Calibri" panose="020F0502020204030204" pitchFamily="34" charset="0"/>
              </a:rPr>
              <a:t>Bootstrap </a:t>
            </a:r>
            <a:r>
              <a:rPr lang="th-TH" sz="2000" dirty="0">
                <a:effectLst/>
                <a:ea typeface="Calibri" panose="020F0502020204030204" pitchFamily="34" charset="0"/>
              </a:rPr>
              <a:t>ถูกออกแบบมาให้รองรับการทำงานแบบ </a:t>
            </a:r>
            <a:r>
              <a:rPr lang="en-US" sz="2000" dirty="0">
                <a:effectLst/>
                <a:ea typeface="Calibri" panose="020F0502020204030204" pitchFamily="34" charset="0"/>
              </a:rPr>
              <a:t>Responsive Web </a:t>
            </a:r>
            <a:r>
              <a:rPr lang="th-TH" sz="2000" dirty="0">
                <a:effectLst/>
                <a:ea typeface="Calibri" panose="020F0502020204030204" pitchFamily="34" charset="0"/>
              </a:rPr>
              <a:t>ซึ่งทำให้เราเขียนเว็บแค่ครั้งเดียวสามารถนำไปรันผ่านเบราเซอร์ได้ทั้งบน มือถือ แท็บเล็ต และพีซีทั่วไป โดยที่ไม่ต้องเขียนใหม่</a:t>
            </a:r>
            <a:endParaRPr lang="en-US" sz="3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7C35441-2932-4EB2-A48F-12C39E7C3BB3}"/>
              </a:ext>
            </a:extLst>
          </p:cNvPr>
          <p:cNvSpPr txBox="1"/>
          <p:nvPr/>
        </p:nvSpPr>
        <p:spPr>
          <a:xfrm>
            <a:off x="265805" y="6196818"/>
            <a:ext cx="6115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1800" dirty="0"/>
              <a:t>344-391 PROJECTS IN COMPUTER SCIENCE I</a:t>
            </a:r>
          </a:p>
        </p:txBody>
      </p:sp>
    </p:spTree>
    <p:extLst>
      <p:ext uri="{BB962C8B-B14F-4D97-AF65-F5344CB8AC3E}">
        <p14:creationId xmlns:p14="http://schemas.microsoft.com/office/powerpoint/2010/main" val="2071995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152BFE-7BA8-4007-AD9C-F4DC95E43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Freeform: Shape 12">
            <a:extLst>
              <a:ext uri="{FF2B5EF4-FFF2-40B4-BE49-F238E27FC236}">
                <a16:creationId xmlns:a16="http://schemas.microsoft.com/office/drawing/2014/main" id="{26796024-DF17-4BB3-BF28-01E168A3C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3661" y="63892"/>
            <a:ext cx="2222198" cy="2133710"/>
          </a:xfrm>
          <a:custGeom>
            <a:avLst/>
            <a:gdLst>
              <a:gd name="connsiteX0" fmla="*/ 0 w 2222198"/>
              <a:gd name="connsiteY0" fmla="*/ 0 h 2133710"/>
              <a:gd name="connsiteX1" fmla="*/ 44227 w 2222198"/>
              <a:gd name="connsiteY1" fmla="*/ 2234 h 2133710"/>
              <a:gd name="connsiteX2" fmla="*/ 2193454 w 2222198"/>
              <a:gd name="connsiteY2" fmla="*/ 1945372 h 2133710"/>
              <a:gd name="connsiteX3" fmla="*/ 2222198 w 2222198"/>
              <a:gd name="connsiteY3" fmla="*/ 2133710 h 2133710"/>
              <a:gd name="connsiteX4" fmla="*/ 1394653 w 2222198"/>
              <a:gd name="connsiteY4" fmla="*/ 2133710 h 2133710"/>
              <a:gd name="connsiteX5" fmla="*/ 1391100 w 2222198"/>
              <a:gd name="connsiteY5" fmla="*/ 2110427 h 2133710"/>
              <a:gd name="connsiteX6" fmla="*/ 122376 w 2222198"/>
              <a:gd name="connsiteY6" fmla="*/ 841704 h 2133710"/>
              <a:gd name="connsiteX7" fmla="*/ 0 w 2222198"/>
              <a:gd name="connsiteY7" fmla="*/ 823027 h 2133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8" h="2133710">
                <a:moveTo>
                  <a:pt x="0" y="0"/>
                </a:moveTo>
                <a:lnTo>
                  <a:pt x="44227" y="2234"/>
                </a:lnTo>
                <a:cubicBezTo>
                  <a:pt x="1114682" y="110944"/>
                  <a:pt x="1981368" y="908934"/>
                  <a:pt x="2193454" y="1945372"/>
                </a:cubicBezTo>
                <a:lnTo>
                  <a:pt x="2222198" y="2133710"/>
                </a:lnTo>
                <a:lnTo>
                  <a:pt x="1394653" y="2133710"/>
                </a:lnTo>
                <a:lnTo>
                  <a:pt x="1391100" y="2110427"/>
                </a:lnTo>
                <a:cubicBezTo>
                  <a:pt x="1260786" y="1473602"/>
                  <a:pt x="759202" y="972017"/>
                  <a:pt x="122376" y="841704"/>
                </a:cubicBezTo>
                <a:lnTo>
                  <a:pt x="0" y="823027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 descr="A group of colored pencils&#10;&#10;Description automatically generated with medium confidence">
            <a:extLst>
              <a:ext uri="{FF2B5EF4-FFF2-40B4-BE49-F238E27FC236}">
                <a16:creationId xmlns:a16="http://schemas.microsoft.com/office/drawing/2014/main" id="{173E417F-D791-4686-A582-9C2C3B689F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189" r="-1" b="-1"/>
          <a:stretch/>
        </p:blipFill>
        <p:spPr>
          <a:xfrm>
            <a:off x="6189156" y="-3440"/>
            <a:ext cx="6015813" cy="6861439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B1AA1B0-066B-45A6-A3E7-3A3FBF6E8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0EC6CB1-A7CC-4EF9-91B7-91A461466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7056" y="457493"/>
            <a:ext cx="2503640" cy="923873"/>
          </a:xfrm>
        </p:spPr>
        <p:txBody>
          <a:bodyPr/>
          <a:lstStyle/>
          <a:p>
            <a:pPr algn="l"/>
            <a:r>
              <a:rPr lang="en-US" b="1" dirty="0" err="1">
                <a:solidFill>
                  <a:schemeClr val="tx1"/>
                </a:solidFill>
              </a:rPr>
              <a:t>mPDF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72D1335-5480-4AA6-A2D7-04F9A9FE769D}"/>
              </a:ext>
            </a:extLst>
          </p:cNvPr>
          <p:cNvSpPr txBox="1"/>
          <p:nvPr/>
        </p:nvSpPr>
        <p:spPr>
          <a:xfrm>
            <a:off x="294151" y="6218144"/>
            <a:ext cx="6122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1800" dirty="0"/>
              <a:t>344-391 PROJECTS IN COMPUTER SCIENCE I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6D8AE63-60E4-45E2-96C8-BA26FE00780C}"/>
              </a:ext>
            </a:extLst>
          </p:cNvPr>
          <p:cNvSpPr txBox="1"/>
          <p:nvPr/>
        </p:nvSpPr>
        <p:spPr>
          <a:xfrm>
            <a:off x="230874" y="1659709"/>
            <a:ext cx="576575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thaiDist"/>
            <a:r>
              <a:rPr lang="th-TH" dirty="0"/>
              <a:t>	</a:t>
            </a:r>
            <a:r>
              <a:rPr lang="en-US" dirty="0" err="1"/>
              <a:t>mPDF</a:t>
            </a:r>
            <a:r>
              <a:rPr lang="en-US" dirty="0"/>
              <a:t> </a:t>
            </a:r>
            <a:r>
              <a:rPr lang="th-TH" dirty="0"/>
              <a:t>เป็น </a:t>
            </a:r>
            <a:r>
              <a:rPr lang="en-US" dirty="0"/>
              <a:t>PHP Package Class </a:t>
            </a:r>
            <a:r>
              <a:rPr lang="th-TH" dirty="0"/>
              <a:t>สำหรับการสร้างไฟล์ </a:t>
            </a:r>
            <a:r>
              <a:rPr lang="en-US" dirty="0"/>
              <a:t>PDF </a:t>
            </a:r>
            <a:r>
              <a:rPr lang="th-TH" dirty="0"/>
              <a:t>จาก </a:t>
            </a:r>
            <a:r>
              <a:rPr lang="en-US" dirty="0"/>
              <a:t>HTML </a:t>
            </a:r>
            <a:r>
              <a:rPr lang="th-TH" dirty="0"/>
              <a:t>ซึ่งตอบสนองการจัดรูปแบบต่างๆ ผ่าน </a:t>
            </a:r>
            <a:r>
              <a:rPr lang="en-US" dirty="0"/>
              <a:t>Web Application </a:t>
            </a:r>
            <a:r>
              <a:rPr lang="th-TH" dirty="0"/>
              <a:t>ได้ สำหรับ </a:t>
            </a:r>
            <a:r>
              <a:rPr lang="en-US" dirty="0"/>
              <a:t>PHP Developer </a:t>
            </a:r>
            <a:r>
              <a:rPr lang="th-TH" dirty="0"/>
              <a:t>นั้นสามารถใช้ </a:t>
            </a:r>
            <a:r>
              <a:rPr lang="en-US" dirty="0"/>
              <a:t>Package </a:t>
            </a:r>
            <a:r>
              <a:rPr lang="th-TH" dirty="0"/>
              <a:t>นี้ในการสร้างรายงานในรูปแบบ </a:t>
            </a:r>
            <a:r>
              <a:rPr lang="en-US" dirty="0"/>
              <a:t>PDF </a:t>
            </a:r>
            <a:r>
              <a:rPr lang="th-TH" dirty="0"/>
              <a:t>ได้ง่ายเมื่อเทียบกับ </a:t>
            </a:r>
            <a:r>
              <a:rPr lang="en-US" dirty="0"/>
              <a:t>Package </a:t>
            </a:r>
            <a:r>
              <a:rPr lang="th-TH" dirty="0"/>
              <a:t>อื่นๆ</a:t>
            </a:r>
          </a:p>
          <a:p>
            <a:pPr algn="thaiDist"/>
            <a:r>
              <a:rPr lang="en-US" dirty="0" err="1"/>
              <a:t>mPDF</a:t>
            </a:r>
            <a:r>
              <a:rPr lang="en-US" dirty="0"/>
              <a:t> </a:t>
            </a:r>
            <a:r>
              <a:rPr lang="th-TH" dirty="0"/>
              <a:t>ถูกสร้างมาจาก </a:t>
            </a:r>
            <a:r>
              <a:rPr lang="en-US" dirty="0"/>
              <a:t>FPDF </a:t>
            </a:r>
            <a:r>
              <a:rPr lang="th-TH" dirty="0"/>
              <a:t>และ </a:t>
            </a:r>
            <a:r>
              <a:rPr lang="en-US" dirty="0"/>
              <a:t>HTML2PDF </a:t>
            </a:r>
            <a:r>
              <a:rPr lang="th-TH" dirty="0"/>
              <a:t>ซึ่งนำมารวม </a:t>
            </a:r>
            <a:r>
              <a:rPr lang="en-US" dirty="0"/>
              <a:t>Package </a:t>
            </a:r>
            <a:r>
              <a:rPr lang="th-TH" dirty="0"/>
              <a:t>และทำให้ง่ายและสะดวกมากยิ่งขึ้น</a:t>
            </a:r>
          </a:p>
        </p:txBody>
      </p:sp>
    </p:spTree>
    <p:extLst>
      <p:ext uri="{BB962C8B-B14F-4D97-AF65-F5344CB8AC3E}">
        <p14:creationId xmlns:p14="http://schemas.microsoft.com/office/powerpoint/2010/main" val="2252792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152BFE-7BA8-4007-AD9C-F4DC95E43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Freeform: Shape 12">
            <a:extLst>
              <a:ext uri="{FF2B5EF4-FFF2-40B4-BE49-F238E27FC236}">
                <a16:creationId xmlns:a16="http://schemas.microsoft.com/office/drawing/2014/main" id="{26796024-DF17-4BB3-BF28-01E168A3C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3661" y="63892"/>
            <a:ext cx="2222198" cy="2133710"/>
          </a:xfrm>
          <a:custGeom>
            <a:avLst/>
            <a:gdLst>
              <a:gd name="connsiteX0" fmla="*/ 0 w 2222198"/>
              <a:gd name="connsiteY0" fmla="*/ 0 h 2133710"/>
              <a:gd name="connsiteX1" fmla="*/ 44227 w 2222198"/>
              <a:gd name="connsiteY1" fmla="*/ 2234 h 2133710"/>
              <a:gd name="connsiteX2" fmla="*/ 2193454 w 2222198"/>
              <a:gd name="connsiteY2" fmla="*/ 1945372 h 2133710"/>
              <a:gd name="connsiteX3" fmla="*/ 2222198 w 2222198"/>
              <a:gd name="connsiteY3" fmla="*/ 2133710 h 2133710"/>
              <a:gd name="connsiteX4" fmla="*/ 1394653 w 2222198"/>
              <a:gd name="connsiteY4" fmla="*/ 2133710 h 2133710"/>
              <a:gd name="connsiteX5" fmla="*/ 1391100 w 2222198"/>
              <a:gd name="connsiteY5" fmla="*/ 2110427 h 2133710"/>
              <a:gd name="connsiteX6" fmla="*/ 122376 w 2222198"/>
              <a:gd name="connsiteY6" fmla="*/ 841704 h 2133710"/>
              <a:gd name="connsiteX7" fmla="*/ 0 w 2222198"/>
              <a:gd name="connsiteY7" fmla="*/ 823027 h 2133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8" h="2133710">
                <a:moveTo>
                  <a:pt x="0" y="0"/>
                </a:moveTo>
                <a:lnTo>
                  <a:pt x="44227" y="2234"/>
                </a:lnTo>
                <a:cubicBezTo>
                  <a:pt x="1114682" y="110944"/>
                  <a:pt x="1981368" y="908934"/>
                  <a:pt x="2193454" y="1945372"/>
                </a:cubicBezTo>
                <a:lnTo>
                  <a:pt x="2222198" y="2133710"/>
                </a:lnTo>
                <a:lnTo>
                  <a:pt x="1394653" y="2133710"/>
                </a:lnTo>
                <a:lnTo>
                  <a:pt x="1391100" y="2110427"/>
                </a:lnTo>
                <a:cubicBezTo>
                  <a:pt x="1260786" y="1473602"/>
                  <a:pt x="759202" y="972017"/>
                  <a:pt x="122376" y="841704"/>
                </a:cubicBezTo>
                <a:lnTo>
                  <a:pt x="0" y="823027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 descr="A group of colored pencils&#10;&#10;Description automatically generated with medium confidence">
            <a:extLst>
              <a:ext uri="{FF2B5EF4-FFF2-40B4-BE49-F238E27FC236}">
                <a16:creationId xmlns:a16="http://schemas.microsoft.com/office/drawing/2014/main" id="{173E417F-D791-4686-A582-9C2C3B689F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189" r="-1" b="-1"/>
          <a:stretch/>
        </p:blipFill>
        <p:spPr>
          <a:xfrm>
            <a:off x="6189156" y="-3440"/>
            <a:ext cx="6015813" cy="686143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658F6B-D76B-4B7F-BF08-996A7750F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16</a:t>
            </a:fld>
            <a:endParaRPr lang="en-US" dirty="0"/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id="{77EE2FFE-05DC-43E7-A695-3E2068E6E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131" y="1114383"/>
            <a:ext cx="6241421" cy="1995490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</a:rPr>
              <a:t>Analysis &amp; Design System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2A3E30E-2E8C-4B0C-B1B1-531E3074F045}"/>
              </a:ext>
            </a:extLst>
          </p:cNvPr>
          <p:cNvSpPr txBox="1"/>
          <p:nvPr/>
        </p:nvSpPr>
        <p:spPr>
          <a:xfrm>
            <a:off x="225890" y="6259175"/>
            <a:ext cx="6115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1800" dirty="0"/>
              <a:t>344-391 PROJECTS IN COMPUTER SCIENCE I</a:t>
            </a:r>
          </a:p>
        </p:txBody>
      </p:sp>
    </p:spTree>
    <p:extLst>
      <p:ext uri="{BB962C8B-B14F-4D97-AF65-F5344CB8AC3E}">
        <p14:creationId xmlns:p14="http://schemas.microsoft.com/office/powerpoint/2010/main" val="3640758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152BFE-7BA8-4007-AD9C-F4DC95E43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Freeform: Shape 12">
            <a:extLst>
              <a:ext uri="{FF2B5EF4-FFF2-40B4-BE49-F238E27FC236}">
                <a16:creationId xmlns:a16="http://schemas.microsoft.com/office/drawing/2014/main" id="{26796024-DF17-4BB3-BF28-01E168A3C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3661" y="63892"/>
            <a:ext cx="2222198" cy="2133710"/>
          </a:xfrm>
          <a:custGeom>
            <a:avLst/>
            <a:gdLst>
              <a:gd name="connsiteX0" fmla="*/ 0 w 2222198"/>
              <a:gd name="connsiteY0" fmla="*/ 0 h 2133710"/>
              <a:gd name="connsiteX1" fmla="*/ 44227 w 2222198"/>
              <a:gd name="connsiteY1" fmla="*/ 2234 h 2133710"/>
              <a:gd name="connsiteX2" fmla="*/ 2193454 w 2222198"/>
              <a:gd name="connsiteY2" fmla="*/ 1945372 h 2133710"/>
              <a:gd name="connsiteX3" fmla="*/ 2222198 w 2222198"/>
              <a:gd name="connsiteY3" fmla="*/ 2133710 h 2133710"/>
              <a:gd name="connsiteX4" fmla="*/ 1394653 w 2222198"/>
              <a:gd name="connsiteY4" fmla="*/ 2133710 h 2133710"/>
              <a:gd name="connsiteX5" fmla="*/ 1391100 w 2222198"/>
              <a:gd name="connsiteY5" fmla="*/ 2110427 h 2133710"/>
              <a:gd name="connsiteX6" fmla="*/ 122376 w 2222198"/>
              <a:gd name="connsiteY6" fmla="*/ 841704 h 2133710"/>
              <a:gd name="connsiteX7" fmla="*/ 0 w 2222198"/>
              <a:gd name="connsiteY7" fmla="*/ 823027 h 2133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8" h="2133710">
                <a:moveTo>
                  <a:pt x="0" y="0"/>
                </a:moveTo>
                <a:lnTo>
                  <a:pt x="44227" y="2234"/>
                </a:lnTo>
                <a:cubicBezTo>
                  <a:pt x="1114682" y="110944"/>
                  <a:pt x="1981368" y="908934"/>
                  <a:pt x="2193454" y="1945372"/>
                </a:cubicBezTo>
                <a:lnTo>
                  <a:pt x="2222198" y="2133710"/>
                </a:lnTo>
                <a:lnTo>
                  <a:pt x="1394653" y="2133710"/>
                </a:lnTo>
                <a:lnTo>
                  <a:pt x="1391100" y="2110427"/>
                </a:lnTo>
                <a:cubicBezTo>
                  <a:pt x="1260786" y="1473602"/>
                  <a:pt x="759202" y="972017"/>
                  <a:pt x="122376" y="841704"/>
                </a:cubicBezTo>
                <a:lnTo>
                  <a:pt x="0" y="823027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 descr="A group of colored pencils&#10;&#10;Description automatically generated with medium confidence">
            <a:extLst>
              <a:ext uri="{FF2B5EF4-FFF2-40B4-BE49-F238E27FC236}">
                <a16:creationId xmlns:a16="http://schemas.microsoft.com/office/drawing/2014/main" id="{173E417F-D791-4686-A582-9C2C3B689F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189" r="-1" b="-1"/>
          <a:stretch/>
        </p:blipFill>
        <p:spPr>
          <a:xfrm>
            <a:off x="6189156" y="-3440"/>
            <a:ext cx="6015813" cy="686143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658F6B-D76B-4B7F-BF08-996A7750F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17</a:t>
            </a:fld>
            <a:endParaRPr lang="en-US" dirty="0"/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id="{77EE2FFE-05DC-43E7-A695-3E2068E6E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347" y="855519"/>
            <a:ext cx="6241421" cy="1214178"/>
          </a:xfrm>
        </p:spPr>
        <p:txBody>
          <a:bodyPr>
            <a:noAutofit/>
          </a:bodyPr>
          <a:lstStyle/>
          <a:p>
            <a:pPr algn="l"/>
            <a:r>
              <a:rPr lang="en-US" sz="4400" b="1" dirty="0">
                <a:solidFill>
                  <a:schemeClr val="tx1"/>
                </a:solidFill>
              </a:rPr>
              <a:t>System Requirements</a:t>
            </a:r>
            <a:br>
              <a:rPr lang="th-TH" sz="4400" b="1" dirty="0">
                <a:solidFill>
                  <a:schemeClr val="tx1"/>
                </a:solidFill>
              </a:rPr>
            </a:br>
            <a:r>
              <a:rPr lang="th-TH" sz="4000" b="1" dirty="0">
                <a:solidFill>
                  <a:schemeClr val="tx1"/>
                </a:solidFill>
              </a:rPr>
              <a:t>  </a:t>
            </a:r>
            <a:r>
              <a:rPr lang="th-TH" sz="2800" b="1" dirty="0">
                <a:solidFill>
                  <a:schemeClr val="tx1"/>
                </a:solidFill>
              </a:rPr>
              <a:t>แบ่งประเภทของความต้องการได้ </a:t>
            </a:r>
            <a:r>
              <a:rPr lang="en-US" sz="2800" b="1" dirty="0">
                <a:solidFill>
                  <a:schemeClr val="tx1"/>
                </a:solidFill>
              </a:rPr>
              <a:t>2</a:t>
            </a:r>
            <a:r>
              <a:rPr lang="th-TH" sz="2800" b="1" dirty="0">
                <a:solidFill>
                  <a:schemeClr val="tx1"/>
                </a:solidFill>
              </a:rPr>
              <a:t> ประเภท คือ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2A3E30E-2E8C-4B0C-B1B1-531E3074F045}"/>
              </a:ext>
            </a:extLst>
          </p:cNvPr>
          <p:cNvSpPr txBox="1"/>
          <p:nvPr/>
        </p:nvSpPr>
        <p:spPr>
          <a:xfrm>
            <a:off x="225890" y="6259175"/>
            <a:ext cx="6115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1800" dirty="0"/>
              <a:t>344-391 PROJECTS IN COMPUTER SCIENCE I</a:t>
            </a:r>
          </a:p>
        </p:txBody>
      </p:sp>
      <p:pic>
        <p:nvPicPr>
          <p:cNvPr id="47" name="Picture 46" descr="Icon&#10;&#10;Description automatically generated">
            <a:extLst>
              <a:ext uri="{FF2B5EF4-FFF2-40B4-BE49-F238E27FC236}">
                <a16:creationId xmlns:a16="http://schemas.microsoft.com/office/drawing/2014/main" id="{5AB98F86-71C0-4CE3-9DDE-46D6168F1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912" y="3777197"/>
            <a:ext cx="1495086" cy="1495086"/>
          </a:xfrm>
          <a:prstGeom prst="rect">
            <a:avLst/>
          </a:prstGeom>
        </p:spPr>
      </p:pic>
      <p:pic>
        <p:nvPicPr>
          <p:cNvPr id="50" name="Picture 49" descr="Icon&#10;&#10;Description automatically generated">
            <a:extLst>
              <a:ext uri="{FF2B5EF4-FFF2-40B4-BE49-F238E27FC236}">
                <a16:creationId xmlns:a16="http://schemas.microsoft.com/office/drawing/2014/main" id="{653E668C-32BA-410F-9AA2-0DBDB5FF24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5486" y="3700082"/>
            <a:ext cx="1676579" cy="1676579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A8F03E5-37DD-4524-8548-9B4C16F1DAE1}"/>
              </a:ext>
            </a:extLst>
          </p:cNvPr>
          <p:cNvCxnSpPr>
            <a:cxnSpLocks/>
          </p:cNvCxnSpPr>
          <p:nvPr/>
        </p:nvCxnSpPr>
        <p:spPr>
          <a:xfrm>
            <a:off x="3004529" y="3111690"/>
            <a:ext cx="0" cy="26319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A3CEF97-DAB9-46C9-A630-DEAE3641BC34}"/>
              </a:ext>
            </a:extLst>
          </p:cNvPr>
          <p:cNvSpPr txBox="1"/>
          <p:nvPr/>
        </p:nvSpPr>
        <p:spPr>
          <a:xfrm>
            <a:off x="972769" y="2609361"/>
            <a:ext cx="1185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User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C14F7E4-24F0-4AEC-8D66-B5CDC5644989}"/>
              </a:ext>
            </a:extLst>
          </p:cNvPr>
          <p:cNvSpPr txBox="1"/>
          <p:nvPr/>
        </p:nvSpPr>
        <p:spPr>
          <a:xfrm>
            <a:off x="3735486" y="2665277"/>
            <a:ext cx="14730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Admin</a:t>
            </a:r>
          </a:p>
        </p:txBody>
      </p:sp>
    </p:spTree>
    <p:extLst>
      <p:ext uri="{BB962C8B-B14F-4D97-AF65-F5344CB8AC3E}">
        <p14:creationId xmlns:p14="http://schemas.microsoft.com/office/powerpoint/2010/main" val="4262975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152BFE-7BA8-4007-AD9C-F4DC95E43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Freeform: Shape 12">
            <a:extLst>
              <a:ext uri="{FF2B5EF4-FFF2-40B4-BE49-F238E27FC236}">
                <a16:creationId xmlns:a16="http://schemas.microsoft.com/office/drawing/2014/main" id="{26796024-DF17-4BB3-BF28-01E168A3C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3661" y="63892"/>
            <a:ext cx="2222198" cy="2133710"/>
          </a:xfrm>
          <a:custGeom>
            <a:avLst/>
            <a:gdLst>
              <a:gd name="connsiteX0" fmla="*/ 0 w 2222198"/>
              <a:gd name="connsiteY0" fmla="*/ 0 h 2133710"/>
              <a:gd name="connsiteX1" fmla="*/ 44227 w 2222198"/>
              <a:gd name="connsiteY1" fmla="*/ 2234 h 2133710"/>
              <a:gd name="connsiteX2" fmla="*/ 2193454 w 2222198"/>
              <a:gd name="connsiteY2" fmla="*/ 1945372 h 2133710"/>
              <a:gd name="connsiteX3" fmla="*/ 2222198 w 2222198"/>
              <a:gd name="connsiteY3" fmla="*/ 2133710 h 2133710"/>
              <a:gd name="connsiteX4" fmla="*/ 1394653 w 2222198"/>
              <a:gd name="connsiteY4" fmla="*/ 2133710 h 2133710"/>
              <a:gd name="connsiteX5" fmla="*/ 1391100 w 2222198"/>
              <a:gd name="connsiteY5" fmla="*/ 2110427 h 2133710"/>
              <a:gd name="connsiteX6" fmla="*/ 122376 w 2222198"/>
              <a:gd name="connsiteY6" fmla="*/ 841704 h 2133710"/>
              <a:gd name="connsiteX7" fmla="*/ 0 w 2222198"/>
              <a:gd name="connsiteY7" fmla="*/ 823027 h 2133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8" h="2133710">
                <a:moveTo>
                  <a:pt x="0" y="0"/>
                </a:moveTo>
                <a:lnTo>
                  <a:pt x="44227" y="2234"/>
                </a:lnTo>
                <a:cubicBezTo>
                  <a:pt x="1114682" y="110944"/>
                  <a:pt x="1981368" y="908934"/>
                  <a:pt x="2193454" y="1945372"/>
                </a:cubicBezTo>
                <a:lnTo>
                  <a:pt x="2222198" y="2133710"/>
                </a:lnTo>
                <a:lnTo>
                  <a:pt x="1394653" y="2133710"/>
                </a:lnTo>
                <a:lnTo>
                  <a:pt x="1391100" y="2110427"/>
                </a:lnTo>
                <a:cubicBezTo>
                  <a:pt x="1260786" y="1473602"/>
                  <a:pt x="759202" y="972017"/>
                  <a:pt x="122376" y="841704"/>
                </a:cubicBezTo>
                <a:lnTo>
                  <a:pt x="0" y="823027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658F6B-D76B-4B7F-BF08-996A7750F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18</a:t>
            </a:fld>
            <a:endParaRPr lang="en-US" dirty="0"/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id="{77EE2FFE-05DC-43E7-A695-3E2068E6E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635" y="531846"/>
            <a:ext cx="6241421" cy="1214178"/>
          </a:xfrm>
        </p:spPr>
        <p:txBody>
          <a:bodyPr>
            <a:noAutofit/>
          </a:bodyPr>
          <a:lstStyle/>
          <a:p>
            <a:pPr algn="l"/>
            <a:r>
              <a:rPr lang="en-US" sz="4400" b="1" dirty="0">
                <a:solidFill>
                  <a:schemeClr val="tx1"/>
                </a:solidFill>
              </a:rPr>
              <a:t>System Requirements</a:t>
            </a:r>
            <a:br>
              <a:rPr lang="th-TH" sz="4400" b="1" dirty="0">
                <a:solidFill>
                  <a:schemeClr val="tx1"/>
                </a:solidFill>
              </a:rPr>
            </a:br>
            <a:r>
              <a:rPr lang="th-TH" sz="4000" b="1" dirty="0">
                <a:solidFill>
                  <a:schemeClr val="tx1"/>
                </a:solidFill>
              </a:rPr>
              <a:t>  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2A3E30E-2E8C-4B0C-B1B1-531E3074F045}"/>
              </a:ext>
            </a:extLst>
          </p:cNvPr>
          <p:cNvSpPr txBox="1"/>
          <p:nvPr/>
        </p:nvSpPr>
        <p:spPr>
          <a:xfrm>
            <a:off x="225890" y="6259175"/>
            <a:ext cx="6115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1800" dirty="0"/>
              <a:t>344-391 PROJECTS IN COMPUTER SCIENCE I</a:t>
            </a:r>
          </a:p>
        </p:txBody>
      </p:sp>
      <p:pic>
        <p:nvPicPr>
          <p:cNvPr id="47" name="Picture 46" descr="Icon&#10;&#10;Description automatically generated">
            <a:extLst>
              <a:ext uri="{FF2B5EF4-FFF2-40B4-BE49-F238E27FC236}">
                <a16:creationId xmlns:a16="http://schemas.microsoft.com/office/drawing/2014/main" id="{5AB98F86-71C0-4CE3-9DDE-46D6168F1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966" y="2984531"/>
            <a:ext cx="2191395" cy="2191395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3A3CEF97-DAB9-46C9-A630-DEAE3641BC34}"/>
              </a:ext>
            </a:extLst>
          </p:cNvPr>
          <p:cNvSpPr txBox="1"/>
          <p:nvPr/>
        </p:nvSpPr>
        <p:spPr>
          <a:xfrm>
            <a:off x="2366163" y="2049010"/>
            <a:ext cx="1185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User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89FBAE9-7C36-40A2-915C-1B05F7CE3F4A}"/>
              </a:ext>
            </a:extLst>
          </p:cNvPr>
          <p:cNvSpPr txBox="1"/>
          <p:nvPr/>
        </p:nvSpPr>
        <p:spPr>
          <a:xfrm>
            <a:off x="486286" y="1465882"/>
            <a:ext cx="61892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dirty="0"/>
              <a:t>แบ่งเป็น </a:t>
            </a:r>
            <a:r>
              <a:rPr lang="en-US" dirty="0"/>
              <a:t>4</a:t>
            </a:r>
            <a:r>
              <a:rPr lang="th-TH" dirty="0"/>
              <a:t> กลุ่ม คือ  อาจารย์ ฝ่ายวิชาการ รองผู้อำนวยการ และผู้อำนวยการ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B7EACD1-611D-4203-931D-20C0A47F05E6}"/>
              </a:ext>
            </a:extLst>
          </p:cNvPr>
          <p:cNvSpPr txBox="1"/>
          <p:nvPr/>
        </p:nvSpPr>
        <p:spPr>
          <a:xfrm>
            <a:off x="6387451" y="2295216"/>
            <a:ext cx="612102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endParaRPr lang="th-TH" sz="2400" dirty="0"/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th-TH" sz="2400" dirty="0"/>
              <a:t>อาจารย์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th-TH" sz="2400" dirty="0"/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th-TH" sz="2400" dirty="0"/>
              <a:t>ฝ่ายวิชาการ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th-TH" sz="2400" dirty="0"/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th-TH" sz="2400" dirty="0"/>
              <a:t>รองผู้อำนวยการ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th-TH" sz="2400" dirty="0"/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th-TH" sz="2400" dirty="0"/>
              <a:t>ผู้อำนวยการ</a:t>
            </a:r>
            <a:endParaRPr lang="en-US" sz="2400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96F830C-C313-4E2F-A014-CC01747F3912}"/>
              </a:ext>
            </a:extLst>
          </p:cNvPr>
          <p:cNvCxnSpPr>
            <a:cxnSpLocks/>
          </p:cNvCxnSpPr>
          <p:nvPr/>
        </p:nvCxnSpPr>
        <p:spPr>
          <a:xfrm>
            <a:off x="5761377" y="2241846"/>
            <a:ext cx="0" cy="33300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272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152BFE-7BA8-4007-AD9C-F4DC95E43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Freeform: Shape 12">
            <a:extLst>
              <a:ext uri="{FF2B5EF4-FFF2-40B4-BE49-F238E27FC236}">
                <a16:creationId xmlns:a16="http://schemas.microsoft.com/office/drawing/2014/main" id="{26796024-DF17-4BB3-BF28-01E168A3C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3661" y="63892"/>
            <a:ext cx="2222198" cy="2133710"/>
          </a:xfrm>
          <a:custGeom>
            <a:avLst/>
            <a:gdLst>
              <a:gd name="connsiteX0" fmla="*/ 0 w 2222198"/>
              <a:gd name="connsiteY0" fmla="*/ 0 h 2133710"/>
              <a:gd name="connsiteX1" fmla="*/ 44227 w 2222198"/>
              <a:gd name="connsiteY1" fmla="*/ 2234 h 2133710"/>
              <a:gd name="connsiteX2" fmla="*/ 2193454 w 2222198"/>
              <a:gd name="connsiteY2" fmla="*/ 1945372 h 2133710"/>
              <a:gd name="connsiteX3" fmla="*/ 2222198 w 2222198"/>
              <a:gd name="connsiteY3" fmla="*/ 2133710 h 2133710"/>
              <a:gd name="connsiteX4" fmla="*/ 1394653 w 2222198"/>
              <a:gd name="connsiteY4" fmla="*/ 2133710 h 2133710"/>
              <a:gd name="connsiteX5" fmla="*/ 1391100 w 2222198"/>
              <a:gd name="connsiteY5" fmla="*/ 2110427 h 2133710"/>
              <a:gd name="connsiteX6" fmla="*/ 122376 w 2222198"/>
              <a:gd name="connsiteY6" fmla="*/ 841704 h 2133710"/>
              <a:gd name="connsiteX7" fmla="*/ 0 w 2222198"/>
              <a:gd name="connsiteY7" fmla="*/ 823027 h 2133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8" h="2133710">
                <a:moveTo>
                  <a:pt x="0" y="0"/>
                </a:moveTo>
                <a:lnTo>
                  <a:pt x="44227" y="2234"/>
                </a:lnTo>
                <a:cubicBezTo>
                  <a:pt x="1114682" y="110944"/>
                  <a:pt x="1981368" y="908934"/>
                  <a:pt x="2193454" y="1945372"/>
                </a:cubicBezTo>
                <a:lnTo>
                  <a:pt x="2222198" y="2133710"/>
                </a:lnTo>
                <a:lnTo>
                  <a:pt x="1394653" y="2133710"/>
                </a:lnTo>
                <a:lnTo>
                  <a:pt x="1391100" y="2110427"/>
                </a:lnTo>
                <a:cubicBezTo>
                  <a:pt x="1260786" y="1473602"/>
                  <a:pt x="759202" y="972017"/>
                  <a:pt x="122376" y="841704"/>
                </a:cubicBezTo>
                <a:lnTo>
                  <a:pt x="0" y="823027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658F6B-D76B-4B7F-BF08-996A7750F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19</a:t>
            </a:fld>
            <a:endParaRPr lang="en-US" dirty="0"/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id="{77EE2FFE-05DC-43E7-A695-3E2068E6E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635" y="531846"/>
            <a:ext cx="6241421" cy="1214178"/>
          </a:xfrm>
        </p:spPr>
        <p:txBody>
          <a:bodyPr>
            <a:noAutofit/>
          </a:bodyPr>
          <a:lstStyle/>
          <a:p>
            <a:pPr algn="l"/>
            <a:r>
              <a:rPr lang="en-US" sz="4400" b="1" dirty="0">
                <a:solidFill>
                  <a:schemeClr val="tx1"/>
                </a:solidFill>
              </a:rPr>
              <a:t>System Requirements</a:t>
            </a:r>
            <a:br>
              <a:rPr lang="th-TH" sz="4400" b="1" dirty="0">
                <a:solidFill>
                  <a:schemeClr val="tx1"/>
                </a:solidFill>
              </a:rPr>
            </a:br>
            <a:r>
              <a:rPr lang="th-TH" sz="4000" b="1" dirty="0">
                <a:solidFill>
                  <a:schemeClr val="tx1"/>
                </a:solidFill>
              </a:rPr>
              <a:t>  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2A3E30E-2E8C-4B0C-B1B1-531E3074F045}"/>
              </a:ext>
            </a:extLst>
          </p:cNvPr>
          <p:cNvSpPr txBox="1"/>
          <p:nvPr/>
        </p:nvSpPr>
        <p:spPr>
          <a:xfrm>
            <a:off x="225890" y="6259175"/>
            <a:ext cx="6115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1800" dirty="0"/>
              <a:t>344-391 PROJECTS IN COMPUTER SCIENCE I</a:t>
            </a:r>
          </a:p>
        </p:txBody>
      </p:sp>
      <p:pic>
        <p:nvPicPr>
          <p:cNvPr id="47" name="Picture 46" descr="Icon&#10;&#10;Description automatically generated">
            <a:extLst>
              <a:ext uri="{FF2B5EF4-FFF2-40B4-BE49-F238E27FC236}">
                <a16:creationId xmlns:a16="http://schemas.microsoft.com/office/drawing/2014/main" id="{5AB98F86-71C0-4CE3-9DDE-46D6168F1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966" y="2984531"/>
            <a:ext cx="2191395" cy="2191395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3A3CEF97-DAB9-46C9-A630-DEAE3641BC34}"/>
              </a:ext>
            </a:extLst>
          </p:cNvPr>
          <p:cNvSpPr txBox="1"/>
          <p:nvPr/>
        </p:nvSpPr>
        <p:spPr>
          <a:xfrm>
            <a:off x="2366163" y="2049010"/>
            <a:ext cx="1185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User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89FBAE9-7C36-40A2-915C-1B05F7CE3F4A}"/>
              </a:ext>
            </a:extLst>
          </p:cNvPr>
          <p:cNvSpPr txBox="1"/>
          <p:nvPr/>
        </p:nvSpPr>
        <p:spPr>
          <a:xfrm>
            <a:off x="486286" y="1465882"/>
            <a:ext cx="61892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th-TH" sz="2400" dirty="0"/>
              <a:t>อาจารย์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96F830C-C313-4E2F-A014-CC01747F3912}"/>
              </a:ext>
            </a:extLst>
          </p:cNvPr>
          <p:cNvCxnSpPr>
            <a:cxnSpLocks/>
          </p:cNvCxnSpPr>
          <p:nvPr/>
        </p:nvCxnSpPr>
        <p:spPr>
          <a:xfrm>
            <a:off x="5761377" y="2241846"/>
            <a:ext cx="0" cy="33300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2C53FB3-E46C-48D2-B744-57E9635205C9}"/>
              </a:ext>
            </a:extLst>
          </p:cNvPr>
          <p:cNvSpPr txBox="1"/>
          <p:nvPr/>
        </p:nvSpPr>
        <p:spPr>
          <a:xfrm>
            <a:off x="6089786" y="2367942"/>
            <a:ext cx="612102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400" dirty="0"/>
              <a:t>•เข้าสู่ระบบ</a:t>
            </a:r>
          </a:p>
          <a:p>
            <a:r>
              <a:rPr lang="th-TH" sz="2400" dirty="0"/>
              <a:t>•สามารถจัดการข้อมูล(วัตถุประสงค์)</a:t>
            </a:r>
          </a:p>
          <a:p>
            <a:r>
              <a:rPr lang="th-TH" sz="2400" dirty="0"/>
              <a:t>•สามารถดาวน์โหลดข้อมูล(วัตถุประสงค์) </a:t>
            </a:r>
            <a:r>
              <a:rPr lang="en-US" sz="2400" dirty="0"/>
              <a:t>pdf</a:t>
            </a:r>
          </a:p>
          <a:p>
            <a:r>
              <a:rPr lang="en-US" sz="2400" dirty="0"/>
              <a:t>•</a:t>
            </a:r>
            <a:r>
              <a:rPr lang="th-TH" sz="2400" dirty="0"/>
              <a:t>สามารถส่งสรุปการเรียนการสอนรายสัปดาห์</a:t>
            </a:r>
          </a:p>
          <a:p>
            <a:r>
              <a:rPr lang="th-TH" sz="2400" dirty="0"/>
              <a:t>•สามารถจัดการสรุปการเรียนการสอนรายสัปดาห์</a:t>
            </a:r>
          </a:p>
          <a:p>
            <a:r>
              <a:rPr lang="th-TH" sz="2400" dirty="0"/>
              <a:t>•สามารถดาวน์โหลดข้อมูลสรุปการเรียนการสอนรายสัปดาห์ </a:t>
            </a:r>
            <a:r>
              <a:rPr lang="en-US" sz="2400" dirty="0"/>
              <a:t>pdf</a:t>
            </a:r>
          </a:p>
          <a:p>
            <a:r>
              <a:rPr lang="en-US" sz="2400" dirty="0"/>
              <a:t>•</a:t>
            </a:r>
            <a:r>
              <a:rPr lang="th-TH" sz="2400" dirty="0"/>
              <a:t>สามารถส่งข้อมูลวัตถุประสงค์ของการเรียนการสอนไปยังฝ่ายวิชาการเพื่อตรวจสอบความถูกต้อง</a:t>
            </a:r>
          </a:p>
        </p:txBody>
      </p:sp>
    </p:spTree>
    <p:extLst>
      <p:ext uri="{BB962C8B-B14F-4D97-AF65-F5344CB8AC3E}">
        <p14:creationId xmlns:p14="http://schemas.microsoft.com/office/powerpoint/2010/main" val="1572089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152BFE-7BA8-4007-AD9C-F4DC95E43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Freeform: Shape 12">
            <a:extLst>
              <a:ext uri="{FF2B5EF4-FFF2-40B4-BE49-F238E27FC236}">
                <a16:creationId xmlns:a16="http://schemas.microsoft.com/office/drawing/2014/main" id="{26796024-DF17-4BB3-BF28-01E168A3C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3661" y="63892"/>
            <a:ext cx="2222198" cy="2133710"/>
          </a:xfrm>
          <a:custGeom>
            <a:avLst/>
            <a:gdLst>
              <a:gd name="connsiteX0" fmla="*/ 0 w 2222198"/>
              <a:gd name="connsiteY0" fmla="*/ 0 h 2133710"/>
              <a:gd name="connsiteX1" fmla="*/ 44227 w 2222198"/>
              <a:gd name="connsiteY1" fmla="*/ 2234 h 2133710"/>
              <a:gd name="connsiteX2" fmla="*/ 2193454 w 2222198"/>
              <a:gd name="connsiteY2" fmla="*/ 1945372 h 2133710"/>
              <a:gd name="connsiteX3" fmla="*/ 2222198 w 2222198"/>
              <a:gd name="connsiteY3" fmla="*/ 2133710 h 2133710"/>
              <a:gd name="connsiteX4" fmla="*/ 1394653 w 2222198"/>
              <a:gd name="connsiteY4" fmla="*/ 2133710 h 2133710"/>
              <a:gd name="connsiteX5" fmla="*/ 1391100 w 2222198"/>
              <a:gd name="connsiteY5" fmla="*/ 2110427 h 2133710"/>
              <a:gd name="connsiteX6" fmla="*/ 122376 w 2222198"/>
              <a:gd name="connsiteY6" fmla="*/ 841704 h 2133710"/>
              <a:gd name="connsiteX7" fmla="*/ 0 w 2222198"/>
              <a:gd name="connsiteY7" fmla="*/ 823027 h 2133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8" h="2133710">
                <a:moveTo>
                  <a:pt x="0" y="0"/>
                </a:moveTo>
                <a:lnTo>
                  <a:pt x="44227" y="2234"/>
                </a:lnTo>
                <a:cubicBezTo>
                  <a:pt x="1114682" y="110944"/>
                  <a:pt x="1981368" y="908934"/>
                  <a:pt x="2193454" y="1945372"/>
                </a:cubicBezTo>
                <a:lnTo>
                  <a:pt x="2222198" y="2133710"/>
                </a:lnTo>
                <a:lnTo>
                  <a:pt x="1394653" y="2133710"/>
                </a:lnTo>
                <a:lnTo>
                  <a:pt x="1391100" y="2110427"/>
                </a:lnTo>
                <a:cubicBezTo>
                  <a:pt x="1260786" y="1473602"/>
                  <a:pt x="759202" y="972017"/>
                  <a:pt x="122376" y="841704"/>
                </a:cubicBezTo>
                <a:lnTo>
                  <a:pt x="0" y="823027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 descr="A group of colored pencils&#10;&#10;Description automatically generated with medium confidence">
            <a:extLst>
              <a:ext uri="{FF2B5EF4-FFF2-40B4-BE49-F238E27FC236}">
                <a16:creationId xmlns:a16="http://schemas.microsoft.com/office/drawing/2014/main" id="{173E417F-D791-4686-A582-9C2C3B689F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189" r="-1" b="-1"/>
          <a:stretch/>
        </p:blipFill>
        <p:spPr>
          <a:xfrm>
            <a:off x="6189156" y="-3440"/>
            <a:ext cx="6015813" cy="686143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658F6B-D76B-4B7F-BF08-996A7750F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2</a:t>
            </a:fld>
            <a:endParaRPr lang="en-US" dirty="0"/>
          </a:p>
        </p:txBody>
      </p:sp>
      <p:sp>
        <p:nvSpPr>
          <p:cNvPr id="47" name="Title 5">
            <a:extLst>
              <a:ext uri="{FF2B5EF4-FFF2-40B4-BE49-F238E27FC236}">
                <a16:creationId xmlns:a16="http://schemas.microsoft.com/office/drawing/2014/main" id="{BC7EFB30-878D-4535-958E-2755EE96E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302" y="1429718"/>
            <a:ext cx="5600855" cy="3545309"/>
          </a:xfrm>
        </p:spPr>
        <p:txBody>
          <a:bodyPr>
            <a:noAutofit/>
          </a:bodyPr>
          <a:lstStyle/>
          <a:p>
            <a:r>
              <a:rPr lang="th-TH" sz="4400" b="1" dirty="0">
                <a:solidFill>
                  <a:schemeClr val="tx1"/>
                </a:solidFill>
              </a:rPr>
              <a:t>ผู้จัดทำ</a:t>
            </a:r>
            <a:br>
              <a:rPr lang="en-US" sz="4400" b="1" dirty="0">
                <a:solidFill>
                  <a:schemeClr val="tx1"/>
                </a:solidFill>
              </a:rPr>
            </a:br>
            <a:br>
              <a:rPr lang="en-US" sz="2400" b="1" dirty="0">
                <a:solidFill>
                  <a:schemeClr val="tx1"/>
                </a:solidFill>
              </a:rPr>
            </a:br>
            <a:br>
              <a:rPr lang="th-TH" sz="2600" b="1" dirty="0">
                <a:solidFill>
                  <a:schemeClr val="tx1"/>
                </a:solidFill>
              </a:rPr>
            </a:br>
            <a:r>
              <a:rPr lang="en-US" sz="2600" dirty="0">
                <a:solidFill>
                  <a:schemeClr val="tx1"/>
                </a:solidFill>
              </a:rPr>
              <a:t>1.</a:t>
            </a:r>
            <a:r>
              <a:rPr lang="th-TH" sz="2600" dirty="0">
                <a:solidFill>
                  <a:schemeClr val="tx1"/>
                </a:solidFill>
              </a:rPr>
              <a:t>นายธีรพงค์ สิงสาโร  รหัสนักศึกษา 6110210183</a:t>
            </a:r>
            <a:br>
              <a:rPr lang="th-TH" sz="2600" dirty="0">
                <a:solidFill>
                  <a:schemeClr val="tx1"/>
                </a:solidFill>
              </a:rPr>
            </a:br>
            <a:r>
              <a:rPr lang="en-US" sz="2600" dirty="0">
                <a:solidFill>
                  <a:schemeClr val="tx1"/>
                </a:solidFill>
              </a:rPr>
              <a:t>2.</a:t>
            </a:r>
            <a:r>
              <a:rPr lang="th-TH" sz="2600" dirty="0">
                <a:solidFill>
                  <a:schemeClr val="tx1"/>
                </a:solidFill>
              </a:rPr>
              <a:t>นายมูหมัดฟิตรี เจ๊ะเละ รหัสนักศึกษา 6110210326</a:t>
            </a:r>
            <a:br>
              <a:rPr lang="en-US" sz="2000" dirty="0">
                <a:solidFill>
                  <a:schemeClr val="tx1"/>
                </a:solidFill>
              </a:rPr>
            </a:br>
            <a:br>
              <a:rPr lang="th-TH" sz="2000" dirty="0">
                <a:solidFill>
                  <a:schemeClr val="tx1"/>
                </a:solidFill>
              </a:rPr>
            </a:br>
            <a:r>
              <a:rPr lang="th-TH" sz="2800" dirty="0">
                <a:solidFill>
                  <a:schemeClr val="tx1"/>
                </a:solidFill>
              </a:rPr>
              <a:t>นักศึกษาสาขาวิชาวิทยาศาสตร์การคำนวณ 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th-TH" sz="2800" dirty="0">
                <a:solidFill>
                  <a:schemeClr val="tx1"/>
                </a:solidFill>
              </a:rPr>
              <a:t>(วิทยาการคอมพิวเตอร์) ชั้นปีที่ 3</a:t>
            </a:r>
            <a:br>
              <a:rPr lang="th-TH" sz="2800" dirty="0">
                <a:solidFill>
                  <a:schemeClr val="tx1"/>
                </a:solidFill>
              </a:rPr>
            </a:br>
            <a:r>
              <a:rPr lang="th-TH" sz="2800" dirty="0">
                <a:solidFill>
                  <a:schemeClr val="tx1"/>
                </a:solidFill>
              </a:rPr>
              <a:t>คณะวิทยาศาสตร์ มหาวิทยาสงขลานครินทร์</a:t>
            </a:r>
            <a:endParaRPr lang="th-TH" sz="2000" dirty="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9600194-93B2-4C97-871D-6DA90BCBF886}"/>
              </a:ext>
            </a:extLst>
          </p:cNvPr>
          <p:cNvSpPr txBox="1"/>
          <p:nvPr/>
        </p:nvSpPr>
        <p:spPr>
          <a:xfrm>
            <a:off x="225890" y="6259175"/>
            <a:ext cx="6115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1800" dirty="0"/>
              <a:t>344-391 PROJECTS IN COMPUTER SCIENCE I</a:t>
            </a:r>
          </a:p>
        </p:txBody>
      </p:sp>
    </p:spTree>
    <p:extLst>
      <p:ext uri="{BB962C8B-B14F-4D97-AF65-F5344CB8AC3E}">
        <p14:creationId xmlns:p14="http://schemas.microsoft.com/office/powerpoint/2010/main" val="11909019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152BFE-7BA8-4007-AD9C-F4DC95E43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Freeform: Shape 12">
            <a:extLst>
              <a:ext uri="{FF2B5EF4-FFF2-40B4-BE49-F238E27FC236}">
                <a16:creationId xmlns:a16="http://schemas.microsoft.com/office/drawing/2014/main" id="{26796024-DF17-4BB3-BF28-01E168A3C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3661" y="63892"/>
            <a:ext cx="2222198" cy="2133710"/>
          </a:xfrm>
          <a:custGeom>
            <a:avLst/>
            <a:gdLst>
              <a:gd name="connsiteX0" fmla="*/ 0 w 2222198"/>
              <a:gd name="connsiteY0" fmla="*/ 0 h 2133710"/>
              <a:gd name="connsiteX1" fmla="*/ 44227 w 2222198"/>
              <a:gd name="connsiteY1" fmla="*/ 2234 h 2133710"/>
              <a:gd name="connsiteX2" fmla="*/ 2193454 w 2222198"/>
              <a:gd name="connsiteY2" fmla="*/ 1945372 h 2133710"/>
              <a:gd name="connsiteX3" fmla="*/ 2222198 w 2222198"/>
              <a:gd name="connsiteY3" fmla="*/ 2133710 h 2133710"/>
              <a:gd name="connsiteX4" fmla="*/ 1394653 w 2222198"/>
              <a:gd name="connsiteY4" fmla="*/ 2133710 h 2133710"/>
              <a:gd name="connsiteX5" fmla="*/ 1391100 w 2222198"/>
              <a:gd name="connsiteY5" fmla="*/ 2110427 h 2133710"/>
              <a:gd name="connsiteX6" fmla="*/ 122376 w 2222198"/>
              <a:gd name="connsiteY6" fmla="*/ 841704 h 2133710"/>
              <a:gd name="connsiteX7" fmla="*/ 0 w 2222198"/>
              <a:gd name="connsiteY7" fmla="*/ 823027 h 2133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8" h="2133710">
                <a:moveTo>
                  <a:pt x="0" y="0"/>
                </a:moveTo>
                <a:lnTo>
                  <a:pt x="44227" y="2234"/>
                </a:lnTo>
                <a:cubicBezTo>
                  <a:pt x="1114682" y="110944"/>
                  <a:pt x="1981368" y="908934"/>
                  <a:pt x="2193454" y="1945372"/>
                </a:cubicBezTo>
                <a:lnTo>
                  <a:pt x="2222198" y="2133710"/>
                </a:lnTo>
                <a:lnTo>
                  <a:pt x="1394653" y="2133710"/>
                </a:lnTo>
                <a:lnTo>
                  <a:pt x="1391100" y="2110427"/>
                </a:lnTo>
                <a:cubicBezTo>
                  <a:pt x="1260786" y="1473602"/>
                  <a:pt x="759202" y="972017"/>
                  <a:pt x="122376" y="841704"/>
                </a:cubicBezTo>
                <a:lnTo>
                  <a:pt x="0" y="823027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658F6B-D76B-4B7F-BF08-996A7750F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20</a:t>
            </a:fld>
            <a:endParaRPr lang="en-US" dirty="0"/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id="{77EE2FFE-05DC-43E7-A695-3E2068E6E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635" y="531846"/>
            <a:ext cx="6241421" cy="1214178"/>
          </a:xfrm>
        </p:spPr>
        <p:txBody>
          <a:bodyPr>
            <a:noAutofit/>
          </a:bodyPr>
          <a:lstStyle/>
          <a:p>
            <a:pPr algn="l"/>
            <a:r>
              <a:rPr lang="en-US" sz="4400" b="1" dirty="0">
                <a:solidFill>
                  <a:schemeClr val="tx1"/>
                </a:solidFill>
              </a:rPr>
              <a:t>System Requirements</a:t>
            </a:r>
            <a:br>
              <a:rPr lang="th-TH" sz="4400" b="1" dirty="0">
                <a:solidFill>
                  <a:schemeClr val="tx1"/>
                </a:solidFill>
              </a:rPr>
            </a:br>
            <a:r>
              <a:rPr lang="th-TH" sz="4000" b="1" dirty="0">
                <a:solidFill>
                  <a:schemeClr val="tx1"/>
                </a:solidFill>
              </a:rPr>
              <a:t>  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2A3E30E-2E8C-4B0C-B1B1-531E3074F045}"/>
              </a:ext>
            </a:extLst>
          </p:cNvPr>
          <p:cNvSpPr txBox="1"/>
          <p:nvPr/>
        </p:nvSpPr>
        <p:spPr>
          <a:xfrm>
            <a:off x="225890" y="6259175"/>
            <a:ext cx="6115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1800" dirty="0"/>
              <a:t>344-391 PROJECTS IN COMPUTER SCIENCE I</a:t>
            </a:r>
          </a:p>
        </p:txBody>
      </p:sp>
      <p:pic>
        <p:nvPicPr>
          <p:cNvPr id="47" name="Picture 46" descr="Icon&#10;&#10;Description automatically generated">
            <a:extLst>
              <a:ext uri="{FF2B5EF4-FFF2-40B4-BE49-F238E27FC236}">
                <a16:creationId xmlns:a16="http://schemas.microsoft.com/office/drawing/2014/main" id="{5AB98F86-71C0-4CE3-9DDE-46D6168F1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966" y="2984531"/>
            <a:ext cx="2191395" cy="2191395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3A3CEF97-DAB9-46C9-A630-DEAE3641BC34}"/>
              </a:ext>
            </a:extLst>
          </p:cNvPr>
          <p:cNvSpPr txBox="1"/>
          <p:nvPr/>
        </p:nvSpPr>
        <p:spPr>
          <a:xfrm>
            <a:off x="2366163" y="2049010"/>
            <a:ext cx="1185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User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89FBAE9-7C36-40A2-915C-1B05F7CE3F4A}"/>
              </a:ext>
            </a:extLst>
          </p:cNvPr>
          <p:cNvSpPr txBox="1"/>
          <p:nvPr/>
        </p:nvSpPr>
        <p:spPr>
          <a:xfrm>
            <a:off x="486286" y="1465882"/>
            <a:ext cx="61892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th-TH" sz="2400" dirty="0"/>
              <a:t>ฝ่ายวิชาการ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96F830C-C313-4E2F-A014-CC01747F3912}"/>
              </a:ext>
            </a:extLst>
          </p:cNvPr>
          <p:cNvCxnSpPr>
            <a:cxnSpLocks/>
          </p:cNvCxnSpPr>
          <p:nvPr/>
        </p:nvCxnSpPr>
        <p:spPr>
          <a:xfrm>
            <a:off x="5761377" y="2241846"/>
            <a:ext cx="0" cy="33300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60A88B3-F8A7-4D94-A8F4-7C5F4EAD4461}"/>
              </a:ext>
            </a:extLst>
          </p:cNvPr>
          <p:cNvSpPr txBox="1"/>
          <p:nvPr/>
        </p:nvSpPr>
        <p:spPr>
          <a:xfrm>
            <a:off x="6061601" y="2570685"/>
            <a:ext cx="612102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800" dirty="0"/>
              <a:t>•เข้าสู่ระบบ</a:t>
            </a:r>
          </a:p>
          <a:p>
            <a:r>
              <a:rPr lang="th-TH" sz="2800" dirty="0"/>
              <a:t>•สามารถตรวจสอบข้อมูลที่ได้รับจากอาจารย์</a:t>
            </a:r>
          </a:p>
          <a:p>
            <a:r>
              <a:rPr lang="th-TH" sz="2800" dirty="0"/>
              <a:t>•สามารถกดยืนยันการส่งหรือการส่งกลับไปยังอาจารย์ผู้ส่ง</a:t>
            </a:r>
          </a:p>
          <a:p>
            <a:r>
              <a:rPr lang="th-TH" sz="2800" dirty="0"/>
              <a:t>•สามารถรายงานการสรุปวัตถุประสงค์ของการเรียนการสอนรายเดือน และส่งข้อมูลไปรองผู้อำนวยการ</a:t>
            </a:r>
          </a:p>
          <a:p>
            <a:r>
              <a:rPr lang="th-TH" sz="2800" dirty="0"/>
              <a:t>•สามารถดาวน์โหลดข้อมูล(วัตถุประสงค์) </a:t>
            </a:r>
            <a:r>
              <a:rPr lang="en-US" sz="2800" dirty="0"/>
              <a:t>pdf</a:t>
            </a:r>
          </a:p>
        </p:txBody>
      </p:sp>
    </p:spTree>
    <p:extLst>
      <p:ext uri="{BB962C8B-B14F-4D97-AF65-F5344CB8AC3E}">
        <p14:creationId xmlns:p14="http://schemas.microsoft.com/office/powerpoint/2010/main" val="2761136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152BFE-7BA8-4007-AD9C-F4DC95E43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Freeform: Shape 12">
            <a:extLst>
              <a:ext uri="{FF2B5EF4-FFF2-40B4-BE49-F238E27FC236}">
                <a16:creationId xmlns:a16="http://schemas.microsoft.com/office/drawing/2014/main" id="{26796024-DF17-4BB3-BF28-01E168A3C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3661" y="63892"/>
            <a:ext cx="2222198" cy="2133710"/>
          </a:xfrm>
          <a:custGeom>
            <a:avLst/>
            <a:gdLst>
              <a:gd name="connsiteX0" fmla="*/ 0 w 2222198"/>
              <a:gd name="connsiteY0" fmla="*/ 0 h 2133710"/>
              <a:gd name="connsiteX1" fmla="*/ 44227 w 2222198"/>
              <a:gd name="connsiteY1" fmla="*/ 2234 h 2133710"/>
              <a:gd name="connsiteX2" fmla="*/ 2193454 w 2222198"/>
              <a:gd name="connsiteY2" fmla="*/ 1945372 h 2133710"/>
              <a:gd name="connsiteX3" fmla="*/ 2222198 w 2222198"/>
              <a:gd name="connsiteY3" fmla="*/ 2133710 h 2133710"/>
              <a:gd name="connsiteX4" fmla="*/ 1394653 w 2222198"/>
              <a:gd name="connsiteY4" fmla="*/ 2133710 h 2133710"/>
              <a:gd name="connsiteX5" fmla="*/ 1391100 w 2222198"/>
              <a:gd name="connsiteY5" fmla="*/ 2110427 h 2133710"/>
              <a:gd name="connsiteX6" fmla="*/ 122376 w 2222198"/>
              <a:gd name="connsiteY6" fmla="*/ 841704 h 2133710"/>
              <a:gd name="connsiteX7" fmla="*/ 0 w 2222198"/>
              <a:gd name="connsiteY7" fmla="*/ 823027 h 2133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8" h="2133710">
                <a:moveTo>
                  <a:pt x="0" y="0"/>
                </a:moveTo>
                <a:lnTo>
                  <a:pt x="44227" y="2234"/>
                </a:lnTo>
                <a:cubicBezTo>
                  <a:pt x="1114682" y="110944"/>
                  <a:pt x="1981368" y="908934"/>
                  <a:pt x="2193454" y="1945372"/>
                </a:cubicBezTo>
                <a:lnTo>
                  <a:pt x="2222198" y="2133710"/>
                </a:lnTo>
                <a:lnTo>
                  <a:pt x="1394653" y="2133710"/>
                </a:lnTo>
                <a:lnTo>
                  <a:pt x="1391100" y="2110427"/>
                </a:lnTo>
                <a:cubicBezTo>
                  <a:pt x="1260786" y="1473602"/>
                  <a:pt x="759202" y="972017"/>
                  <a:pt x="122376" y="841704"/>
                </a:cubicBezTo>
                <a:lnTo>
                  <a:pt x="0" y="823027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658F6B-D76B-4B7F-BF08-996A7750F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21</a:t>
            </a:fld>
            <a:endParaRPr lang="en-US" dirty="0"/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id="{77EE2FFE-05DC-43E7-A695-3E2068E6E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635" y="531846"/>
            <a:ext cx="6241421" cy="1214178"/>
          </a:xfrm>
        </p:spPr>
        <p:txBody>
          <a:bodyPr>
            <a:noAutofit/>
          </a:bodyPr>
          <a:lstStyle/>
          <a:p>
            <a:pPr algn="l"/>
            <a:r>
              <a:rPr lang="en-US" sz="4400" b="1" dirty="0">
                <a:solidFill>
                  <a:schemeClr val="tx1"/>
                </a:solidFill>
              </a:rPr>
              <a:t>System Requirements</a:t>
            </a:r>
            <a:br>
              <a:rPr lang="th-TH" sz="4400" b="1" dirty="0">
                <a:solidFill>
                  <a:schemeClr val="tx1"/>
                </a:solidFill>
              </a:rPr>
            </a:br>
            <a:r>
              <a:rPr lang="th-TH" sz="4000" b="1" dirty="0">
                <a:solidFill>
                  <a:schemeClr val="tx1"/>
                </a:solidFill>
              </a:rPr>
              <a:t>  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2A3E30E-2E8C-4B0C-B1B1-531E3074F045}"/>
              </a:ext>
            </a:extLst>
          </p:cNvPr>
          <p:cNvSpPr txBox="1"/>
          <p:nvPr/>
        </p:nvSpPr>
        <p:spPr>
          <a:xfrm>
            <a:off x="225890" y="6259175"/>
            <a:ext cx="6115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1800" dirty="0"/>
              <a:t>344-391 PROJECTS IN COMPUTER SCIENCE I</a:t>
            </a:r>
          </a:p>
        </p:txBody>
      </p:sp>
      <p:pic>
        <p:nvPicPr>
          <p:cNvPr id="47" name="Picture 46" descr="Icon&#10;&#10;Description automatically generated">
            <a:extLst>
              <a:ext uri="{FF2B5EF4-FFF2-40B4-BE49-F238E27FC236}">
                <a16:creationId xmlns:a16="http://schemas.microsoft.com/office/drawing/2014/main" id="{5AB98F86-71C0-4CE3-9DDE-46D6168F1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966" y="2984531"/>
            <a:ext cx="2191395" cy="2191395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3A3CEF97-DAB9-46C9-A630-DEAE3641BC34}"/>
              </a:ext>
            </a:extLst>
          </p:cNvPr>
          <p:cNvSpPr txBox="1"/>
          <p:nvPr/>
        </p:nvSpPr>
        <p:spPr>
          <a:xfrm>
            <a:off x="2366163" y="2049010"/>
            <a:ext cx="1185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User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89FBAE9-7C36-40A2-915C-1B05F7CE3F4A}"/>
              </a:ext>
            </a:extLst>
          </p:cNvPr>
          <p:cNvSpPr txBox="1"/>
          <p:nvPr/>
        </p:nvSpPr>
        <p:spPr>
          <a:xfrm>
            <a:off x="486286" y="1465882"/>
            <a:ext cx="61892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th-TH" sz="2400" dirty="0"/>
              <a:t>รองผู้อำนวยการ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96F830C-C313-4E2F-A014-CC01747F3912}"/>
              </a:ext>
            </a:extLst>
          </p:cNvPr>
          <p:cNvCxnSpPr>
            <a:cxnSpLocks/>
          </p:cNvCxnSpPr>
          <p:nvPr/>
        </p:nvCxnSpPr>
        <p:spPr>
          <a:xfrm>
            <a:off x="5761377" y="2241846"/>
            <a:ext cx="0" cy="33300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26A9BA4-EE27-45F2-8591-EA9C69D01DCA}"/>
              </a:ext>
            </a:extLst>
          </p:cNvPr>
          <p:cNvSpPr txBox="1"/>
          <p:nvPr/>
        </p:nvSpPr>
        <p:spPr>
          <a:xfrm>
            <a:off x="6099851" y="2452885"/>
            <a:ext cx="612102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800" dirty="0"/>
              <a:t>•เข้าสู่ระบบ</a:t>
            </a:r>
          </a:p>
          <a:p>
            <a:r>
              <a:rPr lang="th-TH" sz="2800" dirty="0"/>
              <a:t>•สามารถตรวจสอบวัตถุประสงค์ของการเรียนการสอนรายชั่วโมง</a:t>
            </a:r>
          </a:p>
          <a:p>
            <a:r>
              <a:rPr lang="th-TH" sz="2800" dirty="0"/>
              <a:t>•สามารถตรวจสอบสรุปของการเรียนการสอนรายสัปดาห์</a:t>
            </a:r>
          </a:p>
          <a:p>
            <a:r>
              <a:rPr lang="th-TH" sz="2800" dirty="0"/>
              <a:t>•สามารถตรวจสอบสรุปของการเรียนการสอนรายเดือน</a:t>
            </a:r>
          </a:p>
          <a:p>
            <a:r>
              <a:rPr lang="th-TH" sz="2800" dirty="0"/>
              <a:t>•สามารถดาวน์โหลดข้อมูล(วัตถุประสงค์) </a:t>
            </a:r>
            <a:r>
              <a:rPr lang="en-US" sz="2800" dirty="0"/>
              <a:t>pdf</a:t>
            </a:r>
          </a:p>
        </p:txBody>
      </p:sp>
    </p:spTree>
    <p:extLst>
      <p:ext uri="{BB962C8B-B14F-4D97-AF65-F5344CB8AC3E}">
        <p14:creationId xmlns:p14="http://schemas.microsoft.com/office/powerpoint/2010/main" val="3072764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152BFE-7BA8-4007-AD9C-F4DC95E43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Freeform: Shape 12">
            <a:extLst>
              <a:ext uri="{FF2B5EF4-FFF2-40B4-BE49-F238E27FC236}">
                <a16:creationId xmlns:a16="http://schemas.microsoft.com/office/drawing/2014/main" id="{26796024-DF17-4BB3-BF28-01E168A3C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3661" y="63892"/>
            <a:ext cx="2222198" cy="2133710"/>
          </a:xfrm>
          <a:custGeom>
            <a:avLst/>
            <a:gdLst>
              <a:gd name="connsiteX0" fmla="*/ 0 w 2222198"/>
              <a:gd name="connsiteY0" fmla="*/ 0 h 2133710"/>
              <a:gd name="connsiteX1" fmla="*/ 44227 w 2222198"/>
              <a:gd name="connsiteY1" fmla="*/ 2234 h 2133710"/>
              <a:gd name="connsiteX2" fmla="*/ 2193454 w 2222198"/>
              <a:gd name="connsiteY2" fmla="*/ 1945372 h 2133710"/>
              <a:gd name="connsiteX3" fmla="*/ 2222198 w 2222198"/>
              <a:gd name="connsiteY3" fmla="*/ 2133710 h 2133710"/>
              <a:gd name="connsiteX4" fmla="*/ 1394653 w 2222198"/>
              <a:gd name="connsiteY4" fmla="*/ 2133710 h 2133710"/>
              <a:gd name="connsiteX5" fmla="*/ 1391100 w 2222198"/>
              <a:gd name="connsiteY5" fmla="*/ 2110427 h 2133710"/>
              <a:gd name="connsiteX6" fmla="*/ 122376 w 2222198"/>
              <a:gd name="connsiteY6" fmla="*/ 841704 h 2133710"/>
              <a:gd name="connsiteX7" fmla="*/ 0 w 2222198"/>
              <a:gd name="connsiteY7" fmla="*/ 823027 h 2133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8" h="2133710">
                <a:moveTo>
                  <a:pt x="0" y="0"/>
                </a:moveTo>
                <a:lnTo>
                  <a:pt x="44227" y="2234"/>
                </a:lnTo>
                <a:cubicBezTo>
                  <a:pt x="1114682" y="110944"/>
                  <a:pt x="1981368" y="908934"/>
                  <a:pt x="2193454" y="1945372"/>
                </a:cubicBezTo>
                <a:lnTo>
                  <a:pt x="2222198" y="2133710"/>
                </a:lnTo>
                <a:lnTo>
                  <a:pt x="1394653" y="2133710"/>
                </a:lnTo>
                <a:lnTo>
                  <a:pt x="1391100" y="2110427"/>
                </a:lnTo>
                <a:cubicBezTo>
                  <a:pt x="1260786" y="1473602"/>
                  <a:pt x="759202" y="972017"/>
                  <a:pt x="122376" y="841704"/>
                </a:cubicBezTo>
                <a:lnTo>
                  <a:pt x="0" y="823027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658F6B-D76B-4B7F-BF08-996A7750F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22</a:t>
            </a:fld>
            <a:endParaRPr lang="en-US" dirty="0"/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id="{77EE2FFE-05DC-43E7-A695-3E2068E6E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635" y="531846"/>
            <a:ext cx="6241421" cy="1214178"/>
          </a:xfrm>
        </p:spPr>
        <p:txBody>
          <a:bodyPr>
            <a:noAutofit/>
          </a:bodyPr>
          <a:lstStyle/>
          <a:p>
            <a:pPr algn="l"/>
            <a:r>
              <a:rPr lang="en-US" sz="4400" b="1" dirty="0">
                <a:solidFill>
                  <a:schemeClr val="tx1"/>
                </a:solidFill>
              </a:rPr>
              <a:t>System Requirements</a:t>
            </a:r>
            <a:br>
              <a:rPr lang="th-TH" sz="4400" b="1" dirty="0">
                <a:solidFill>
                  <a:schemeClr val="tx1"/>
                </a:solidFill>
              </a:rPr>
            </a:br>
            <a:r>
              <a:rPr lang="th-TH" sz="4000" b="1" dirty="0">
                <a:solidFill>
                  <a:schemeClr val="tx1"/>
                </a:solidFill>
              </a:rPr>
              <a:t>  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2A3E30E-2E8C-4B0C-B1B1-531E3074F045}"/>
              </a:ext>
            </a:extLst>
          </p:cNvPr>
          <p:cNvSpPr txBox="1"/>
          <p:nvPr/>
        </p:nvSpPr>
        <p:spPr>
          <a:xfrm>
            <a:off x="225890" y="6259175"/>
            <a:ext cx="6115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1800" dirty="0"/>
              <a:t>344-391 PROJECTS IN COMPUTER SCIENCE I</a:t>
            </a:r>
          </a:p>
        </p:txBody>
      </p:sp>
      <p:pic>
        <p:nvPicPr>
          <p:cNvPr id="47" name="Picture 46" descr="Icon&#10;&#10;Description automatically generated">
            <a:extLst>
              <a:ext uri="{FF2B5EF4-FFF2-40B4-BE49-F238E27FC236}">
                <a16:creationId xmlns:a16="http://schemas.microsoft.com/office/drawing/2014/main" id="{5AB98F86-71C0-4CE3-9DDE-46D6168F1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966" y="2984531"/>
            <a:ext cx="2191395" cy="2191395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3A3CEF97-DAB9-46C9-A630-DEAE3641BC34}"/>
              </a:ext>
            </a:extLst>
          </p:cNvPr>
          <p:cNvSpPr txBox="1"/>
          <p:nvPr/>
        </p:nvSpPr>
        <p:spPr>
          <a:xfrm>
            <a:off x="2366163" y="2049010"/>
            <a:ext cx="1185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User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89FBAE9-7C36-40A2-915C-1B05F7CE3F4A}"/>
              </a:ext>
            </a:extLst>
          </p:cNvPr>
          <p:cNvSpPr txBox="1"/>
          <p:nvPr/>
        </p:nvSpPr>
        <p:spPr>
          <a:xfrm>
            <a:off x="486286" y="1465882"/>
            <a:ext cx="61892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th-TH" sz="2400" dirty="0"/>
              <a:t>ผู้อำนวยการ</a:t>
            </a:r>
            <a:endParaRPr lang="en-US" sz="2400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96F830C-C313-4E2F-A014-CC01747F3912}"/>
              </a:ext>
            </a:extLst>
          </p:cNvPr>
          <p:cNvCxnSpPr>
            <a:cxnSpLocks/>
          </p:cNvCxnSpPr>
          <p:nvPr/>
        </p:nvCxnSpPr>
        <p:spPr>
          <a:xfrm>
            <a:off x="5761377" y="2241846"/>
            <a:ext cx="0" cy="33300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1AC464E-6AFA-49FC-9722-296076179B28}"/>
              </a:ext>
            </a:extLst>
          </p:cNvPr>
          <p:cNvSpPr txBox="1"/>
          <p:nvPr/>
        </p:nvSpPr>
        <p:spPr>
          <a:xfrm>
            <a:off x="5968503" y="2552996"/>
            <a:ext cx="612102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800" dirty="0"/>
              <a:t>•เข้าสู่ระบบ</a:t>
            </a:r>
          </a:p>
          <a:p>
            <a:r>
              <a:rPr lang="th-TH" sz="2800" dirty="0"/>
              <a:t>•สามารถตรวจสอบวัตถุประสงค์ของการเรียนการสอนรายชั่วโมง</a:t>
            </a:r>
          </a:p>
          <a:p>
            <a:r>
              <a:rPr lang="th-TH" sz="2800" dirty="0"/>
              <a:t>•สามารถตรวจสอบสรุปของการเรียนการสอนรายสัปดาห์</a:t>
            </a:r>
          </a:p>
          <a:p>
            <a:r>
              <a:rPr lang="th-TH" sz="2800" dirty="0"/>
              <a:t>•สามารถตรวจสอบสรุปของการเรียนการสอนรายเดือน</a:t>
            </a:r>
          </a:p>
          <a:p>
            <a:r>
              <a:rPr lang="th-TH" sz="2800" dirty="0"/>
              <a:t>•สามารถดาวน์โหลดข้อมูล(วัตถุประสงค์) </a:t>
            </a:r>
            <a:r>
              <a:rPr lang="en-US" sz="2800" dirty="0"/>
              <a:t>pdf</a:t>
            </a:r>
          </a:p>
        </p:txBody>
      </p:sp>
    </p:spTree>
    <p:extLst>
      <p:ext uri="{BB962C8B-B14F-4D97-AF65-F5344CB8AC3E}">
        <p14:creationId xmlns:p14="http://schemas.microsoft.com/office/powerpoint/2010/main" val="11959037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152BFE-7BA8-4007-AD9C-F4DC95E43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Freeform: Shape 12">
            <a:extLst>
              <a:ext uri="{FF2B5EF4-FFF2-40B4-BE49-F238E27FC236}">
                <a16:creationId xmlns:a16="http://schemas.microsoft.com/office/drawing/2014/main" id="{26796024-DF17-4BB3-BF28-01E168A3C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3661" y="63892"/>
            <a:ext cx="2222198" cy="2133710"/>
          </a:xfrm>
          <a:custGeom>
            <a:avLst/>
            <a:gdLst>
              <a:gd name="connsiteX0" fmla="*/ 0 w 2222198"/>
              <a:gd name="connsiteY0" fmla="*/ 0 h 2133710"/>
              <a:gd name="connsiteX1" fmla="*/ 44227 w 2222198"/>
              <a:gd name="connsiteY1" fmla="*/ 2234 h 2133710"/>
              <a:gd name="connsiteX2" fmla="*/ 2193454 w 2222198"/>
              <a:gd name="connsiteY2" fmla="*/ 1945372 h 2133710"/>
              <a:gd name="connsiteX3" fmla="*/ 2222198 w 2222198"/>
              <a:gd name="connsiteY3" fmla="*/ 2133710 h 2133710"/>
              <a:gd name="connsiteX4" fmla="*/ 1394653 w 2222198"/>
              <a:gd name="connsiteY4" fmla="*/ 2133710 h 2133710"/>
              <a:gd name="connsiteX5" fmla="*/ 1391100 w 2222198"/>
              <a:gd name="connsiteY5" fmla="*/ 2110427 h 2133710"/>
              <a:gd name="connsiteX6" fmla="*/ 122376 w 2222198"/>
              <a:gd name="connsiteY6" fmla="*/ 841704 h 2133710"/>
              <a:gd name="connsiteX7" fmla="*/ 0 w 2222198"/>
              <a:gd name="connsiteY7" fmla="*/ 823027 h 2133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8" h="2133710">
                <a:moveTo>
                  <a:pt x="0" y="0"/>
                </a:moveTo>
                <a:lnTo>
                  <a:pt x="44227" y="2234"/>
                </a:lnTo>
                <a:cubicBezTo>
                  <a:pt x="1114682" y="110944"/>
                  <a:pt x="1981368" y="908934"/>
                  <a:pt x="2193454" y="1945372"/>
                </a:cubicBezTo>
                <a:lnTo>
                  <a:pt x="2222198" y="2133710"/>
                </a:lnTo>
                <a:lnTo>
                  <a:pt x="1394653" y="2133710"/>
                </a:lnTo>
                <a:lnTo>
                  <a:pt x="1391100" y="2110427"/>
                </a:lnTo>
                <a:cubicBezTo>
                  <a:pt x="1260786" y="1473602"/>
                  <a:pt x="759202" y="972017"/>
                  <a:pt x="122376" y="841704"/>
                </a:cubicBezTo>
                <a:lnTo>
                  <a:pt x="0" y="823027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658F6B-D76B-4B7F-BF08-996A7750F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23</a:t>
            </a:fld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2A3E30E-2E8C-4B0C-B1B1-531E3074F045}"/>
              </a:ext>
            </a:extLst>
          </p:cNvPr>
          <p:cNvSpPr txBox="1"/>
          <p:nvPr/>
        </p:nvSpPr>
        <p:spPr>
          <a:xfrm>
            <a:off x="225890" y="6259175"/>
            <a:ext cx="6115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1800" dirty="0"/>
              <a:t>344-391 PROJECTS IN COMPUTER SCIENCE I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9997532-E217-42F6-9E04-A0BD025549E0}"/>
              </a:ext>
            </a:extLst>
          </p:cNvPr>
          <p:cNvSpPr txBox="1"/>
          <p:nvPr/>
        </p:nvSpPr>
        <p:spPr>
          <a:xfrm>
            <a:off x="679942" y="815096"/>
            <a:ext cx="62438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System Requirements</a:t>
            </a:r>
          </a:p>
        </p:txBody>
      </p:sp>
      <p:pic>
        <p:nvPicPr>
          <p:cNvPr id="50" name="Picture 49" descr="Icon&#10;&#10;Description automatically generated">
            <a:extLst>
              <a:ext uri="{FF2B5EF4-FFF2-40B4-BE49-F238E27FC236}">
                <a16:creationId xmlns:a16="http://schemas.microsoft.com/office/drawing/2014/main" id="{6A0EDFCF-E122-4AEC-B263-2854EBAB1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4593" y="2838358"/>
            <a:ext cx="2642315" cy="264231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4A1B646E-2BA1-45DB-BB53-51B0EDDFF138}"/>
              </a:ext>
            </a:extLst>
          </p:cNvPr>
          <p:cNvSpPr txBox="1"/>
          <p:nvPr/>
        </p:nvSpPr>
        <p:spPr>
          <a:xfrm>
            <a:off x="7627116" y="1971490"/>
            <a:ext cx="23639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u="sng" dirty="0"/>
              <a:t>Admin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BE1CD06-EBC1-438E-8C39-0297D925C8FC}"/>
              </a:ext>
            </a:extLst>
          </p:cNvPr>
          <p:cNvCxnSpPr>
            <a:cxnSpLocks/>
          </p:cNvCxnSpPr>
          <p:nvPr/>
        </p:nvCxnSpPr>
        <p:spPr>
          <a:xfrm>
            <a:off x="5802321" y="2150615"/>
            <a:ext cx="0" cy="33300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5B4314B-271C-4795-A86A-CC5D62EB72D9}"/>
              </a:ext>
            </a:extLst>
          </p:cNvPr>
          <p:cNvSpPr txBox="1"/>
          <p:nvPr/>
        </p:nvSpPr>
        <p:spPr>
          <a:xfrm>
            <a:off x="583612" y="2634575"/>
            <a:ext cx="571303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400" dirty="0"/>
              <a:t>•เข้าสู่ระบบ</a:t>
            </a:r>
          </a:p>
          <a:p>
            <a:r>
              <a:rPr lang="th-TH" sz="2400" dirty="0"/>
              <a:t>•สามารถจัดการบัญชีผู้ใช้</a:t>
            </a:r>
          </a:p>
          <a:p>
            <a:r>
              <a:rPr lang="th-TH" sz="2400" dirty="0"/>
              <a:t>•สามารถจัดการไขวิชา</a:t>
            </a:r>
          </a:p>
          <a:p>
            <a:r>
              <a:rPr lang="th-TH" sz="2400" dirty="0"/>
              <a:t>•สามารถจัดการชั้น</a:t>
            </a:r>
          </a:p>
          <a:p>
            <a:r>
              <a:rPr lang="th-TH" sz="2400" dirty="0"/>
              <a:t>•สามารถจัดการการจับคู่อาจารย์ วิชาที่สอนและชั้นที่สอน</a:t>
            </a:r>
          </a:p>
        </p:txBody>
      </p:sp>
    </p:spTree>
    <p:extLst>
      <p:ext uri="{BB962C8B-B14F-4D97-AF65-F5344CB8AC3E}">
        <p14:creationId xmlns:p14="http://schemas.microsoft.com/office/powerpoint/2010/main" val="37080068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oup of colored pencils&#10;&#10;Description automatically generated with medium confidence">
            <a:extLst>
              <a:ext uri="{FF2B5EF4-FFF2-40B4-BE49-F238E27FC236}">
                <a16:creationId xmlns:a16="http://schemas.microsoft.com/office/drawing/2014/main" id="{173E417F-D791-4686-A582-9C2C3B689F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189" r="-1" b="-1"/>
          <a:stretch/>
        </p:blipFill>
        <p:spPr>
          <a:xfrm>
            <a:off x="6189156" y="-3440"/>
            <a:ext cx="6015813" cy="6861439"/>
          </a:xfrm>
          <a:prstGeom prst="rect">
            <a:avLst/>
          </a:prstGeom>
        </p:spPr>
      </p:pic>
      <p:sp>
        <p:nvSpPr>
          <p:cNvPr id="48" name="Title 1">
            <a:extLst>
              <a:ext uri="{FF2B5EF4-FFF2-40B4-BE49-F238E27FC236}">
                <a16:creationId xmlns:a16="http://schemas.microsoft.com/office/drawing/2014/main" id="{77EE2FFE-05DC-43E7-A695-3E2068E6E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131" y="229493"/>
            <a:ext cx="6241421" cy="2880380"/>
          </a:xfrm>
        </p:spPr>
        <p:txBody>
          <a:bodyPr>
            <a:noAutofit/>
          </a:bodyPr>
          <a:lstStyle/>
          <a:p>
            <a:pPr algn="l"/>
            <a:r>
              <a:rPr lang="en-US" sz="3200" b="1" dirty="0">
                <a:solidFill>
                  <a:schemeClr val="tx1"/>
                </a:solidFill>
              </a:rPr>
              <a:t>3.1 Context Diagram</a:t>
            </a:r>
            <a:br>
              <a:rPr lang="th-TH" sz="3200" b="1" dirty="0">
                <a:solidFill>
                  <a:schemeClr val="tx1"/>
                </a:solidFill>
              </a:rPr>
            </a:br>
            <a:r>
              <a:rPr lang="th-TH" sz="3200" b="1" dirty="0">
                <a:solidFill>
                  <a:schemeClr val="tx1"/>
                </a:solidFill>
              </a:rPr>
              <a:t>	คือแผนภาพกระแสข้อมูลระดับบนสุดหรือไดอะแกรมที่แสดงภาพรวมการไหลของข้อมูล ระบบการติดตามรายงานผลอาจารย์โรงเรียนกัลยาณชนรังสรรค์มูลนิธิ มัสยิดบ้านเหนือ โดยมีการไหลของข้อมูลระหว่างระบบกับผู้ที่ใช้งานระบบได้ ดังรูป 3.1 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658F6B-D76B-4B7F-BF08-996A7750F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24</a:t>
            </a:fld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2A3E30E-2E8C-4B0C-B1B1-531E3074F045}"/>
              </a:ext>
            </a:extLst>
          </p:cNvPr>
          <p:cNvSpPr txBox="1"/>
          <p:nvPr/>
        </p:nvSpPr>
        <p:spPr>
          <a:xfrm>
            <a:off x="225890" y="6259175"/>
            <a:ext cx="6115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1800" dirty="0"/>
              <a:t>344-391 PROJECTS IN COMPUTER SCIENCE I</a:t>
            </a:r>
          </a:p>
        </p:txBody>
      </p:sp>
    </p:spTree>
    <p:extLst>
      <p:ext uri="{BB962C8B-B14F-4D97-AF65-F5344CB8AC3E}">
        <p14:creationId xmlns:p14="http://schemas.microsoft.com/office/powerpoint/2010/main" val="20206884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oup of colored pencils&#10;&#10;Description automatically generated with medium confidence">
            <a:extLst>
              <a:ext uri="{FF2B5EF4-FFF2-40B4-BE49-F238E27FC236}">
                <a16:creationId xmlns:a16="http://schemas.microsoft.com/office/drawing/2014/main" id="{173E417F-D791-4686-A582-9C2C3B689F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189" r="-1" b="-1"/>
          <a:stretch/>
        </p:blipFill>
        <p:spPr>
          <a:xfrm>
            <a:off x="6189156" y="-3440"/>
            <a:ext cx="6015813" cy="686143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658F6B-D76B-4B7F-BF08-996A7750F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25</a:t>
            </a:fld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2A3E30E-2E8C-4B0C-B1B1-531E3074F045}"/>
              </a:ext>
            </a:extLst>
          </p:cNvPr>
          <p:cNvSpPr txBox="1"/>
          <p:nvPr/>
        </p:nvSpPr>
        <p:spPr>
          <a:xfrm>
            <a:off x="225890" y="6259175"/>
            <a:ext cx="6115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1800" dirty="0"/>
              <a:t>344-391 PROJECTS IN COMPUTER SCIENCE I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5873452-B544-464C-A2CA-32950876A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EEAEEB1-4098-4B60-8F33-78018A4E70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3585598"/>
              </p:ext>
            </p:extLst>
          </p:nvPr>
        </p:nvGraphicFramePr>
        <p:xfrm>
          <a:off x="59245" y="-3440"/>
          <a:ext cx="5943600" cy="62471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8477459" imgH="8886911" progId="Visio.Drawing.15">
                  <p:embed/>
                </p:oleObj>
              </mc:Choice>
              <mc:Fallback>
                <p:oleObj name="Visio" r:id="rId3" imgW="8477459" imgH="8886911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45" y="-3440"/>
                        <a:ext cx="5943600" cy="62471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37842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oup of colored pencils&#10;&#10;Description automatically generated with medium confidence">
            <a:extLst>
              <a:ext uri="{FF2B5EF4-FFF2-40B4-BE49-F238E27FC236}">
                <a16:creationId xmlns:a16="http://schemas.microsoft.com/office/drawing/2014/main" id="{173E417F-D791-4686-A582-9C2C3B689F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189" r="-1" b="-1"/>
          <a:stretch/>
        </p:blipFill>
        <p:spPr>
          <a:xfrm>
            <a:off x="6189156" y="-3440"/>
            <a:ext cx="6015813" cy="6861439"/>
          </a:xfrm>
          <a:prstGeom prst="rect">
            <a:avLst/>
          </a:prstGeom>
        </p:spPr>
      </p:pic>
      <p:sp>
        <p:nvSpPr>
          <p:cNvPr id="48" name="Title 1">
            <a:extLst>
              <a:ext uri="{FF2B5EF4-FFF2-40B4-BE49-F238E27FC236}">
                <a16:creationId xmlns:a16="http://schemas.microsoft.com/office/drawing/2014/main" id="{77EE2FFE-05DC-43E7-A695-3E2068E6E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118" y="571676"/>
            <a:ext cx="6241421" cy="2880380"/>
          </a:xfrm>
        </p:spPr>
        <p:txBody>
          <a:bodyPr>
            <a:noAutofit/>
          </a:bodyPr>
          <a:lstStyle/>
          <a:p>
            <a:pPr algn="l"/>
            <a:r>
              <a:rPr lang="en-US" sz="2400" b="1" dirty="0">
                <a:solidFill>
                  <a:schemeClr val="tx1"/>
                </a:solidFill>
              </a:rPr>
              <a:t>3.2 Data Flow Diagram</a:t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tx1"/>
                </a:solidFill>
              </a:rPr>
              <a:t>	</a:t>
            </a:r>
            <a:br>
              <a:rPr lang="th-TH" sz="2400" b="1" dirty="0">
                <a:solidFill>
                  <a:schemeClr val="tx1"/>
                </a:solidFill>
              </a:rPr>
            </a:br>
            <a:r>
              <a:rPr lang="th-TH" sz="2400" b="1" dirty="0">
                <a:solidFill>
                  <a:schemeClr val="tx1"/>
                </a:solidFill>
              </a:rPr>
              <a:t>	</a:t>
            </a:r>
            <a:r>
              <a:rPr lang="en-US" sz="2400" b="1" dirty="0">
                <a:solidFill>
                  <a:schemeClr val="tx1"/>
                </a:solidFill>
              </a:rPr>
              <a:t>Data Flow Diagram </a:t>
            </a:r>
            <a:r>
              <a:rPr lang="th-TH" sz="2400" b="1" dirty="0">
                <a:solidFill>
                  <a:schemeClr val="tx1"/>
                </a:solidFill>
              </a:rPr>
              <a:t>ก็คือแผนภาพกระแสข้อมูลหรือแผนภาพการไหลของข้อมูลเป็นเครื่องมือที่ใช้แสดงการไหลของข้อมูลและการประมวลผลต่างๆ ในระบบ สัมพันธ์กับแหล่งเก็บข้อมูลที่ใช้ โดยแผนภาพนี้จะเป็นสื่อช่วยให้การวิเคราะห์เป็นไปได้โดยง่าย โดยแสดงกระบวนการหลักและผู้ที่เกี่ยวข้องกับข้อมูล ระบบการติดตามรายงานผลอาจารย์โรงเรียนกัลยาณชนรังสรรค์มูลนิธิ มัสยิดบ้านเหนือ แผนภาพกระแสข้อมูลระดับที่ 1 สามารถแบ่งเป็นกระบวนการต่าง ๆ ได้ดังรูป 3.2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658F6B-D76B-4B7F-BF08-996A7750F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26</a:t>
            </a:fld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2A3E30E-2E8C-4B0C-B1B1-531E3074F045}"/>
              </a:ext>
            </a:extLst>
          </p:cNvPr>
          <p:cNvSpPr txBox="1"/>
          <p:nvPr/>
        </p:nvSpPr>
        <p:spPr>
          <a:xfrm>
            <a:off x="225890" y="6259175"/>
            <a:ext cx="6115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1800" dirty="0"/>
              <a:t>344-391 PROJECTS IN COMPUTER SCIENCE I</a:t>
            </a:r>
          </a:p>
        </p:txBody>
      </p:sp>
    </p:spTree>
    <p:extLst>
      <p:ext uri="{BB962C8B-B14F-4D97-AF65-F5344CB8AC3E}">
        <p14:creationId xmlns:p14="http://schemas.microsoft.com/office/powerpoint/2010/main" val="35665059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658F6B-D76B-4B7F-BF08-996A7750F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27</a:t>
            </a:fld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2A3E30E-2E8C-4B0C-B1B1-531E3074F045}"/>
              </a:ext>
            </a:extLst>
          </p:cNvPr>
          <p:cNvSpPr txBox="1"/>
          <p:nvPr/>
        </p:nvSpPr>
        <p:spPr>
          <a:xfrm>
            <a:off x="225890" y="6259175"/>
            <a:ext cx="6115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1800" dirty="0"/>
              <a:t>344-391 PROJECTS IN COMPUTER SCIENCE I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5873452-B544-464C-A2CA-32950876A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7B2D310-E32A-48FF-9969-301494D43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83C9EB-DF3C-48B6-9D40-5207967A5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642" y="-1"/>
            <a:ext cx="5030965" cy="662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5374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oup of colored pencils&#10;&#10;Description automatically generated with medium confidence">
            <a:extLst>
              <a:ext uri="{FF2B5EF4-FFF2-40B4-BE49-F238E27FC236}">
                <a16:creationId xmlns:a16="http://schemas.microsoft.com/office/drawing/2014/main" id="{173E417F-D791-4686-A582-9C2C3B689F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189" r="-1" b="-1"/>
          <a:stretch/>
        </p:blipFill>
        <p:spPr>
          <a:xfrm>
            <a:off x="6189156" y="-3440"/>
            <a:ext cx="6015813" cy="6861439"/>
          </a:xfrm>
          <a:prstGeom prst="rect">
            <a:avLst/>
          </a:prstGeom>
        </p:spPr>
      </p:pic>
      <p:sp>
        <p:nvSpPr>
          <p:cNvPr id="48" name="Title 1">
            <a:extLst>
              <a:ext uri="{FF2B5EF4-FFF2-40B4-BE49-F238E27FC236}">
                <a16:creationId xmlns:a16="http://schemas.microsoft.com/office/drawing/2014/main" id="{77EE2FFE-05DC-43E7-A695-3E2068E6E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347" y="229493"/>
            <a:ext cx="6241421" cy="1732438"/>
          </a:xfrm>
        </p:spPr>
        <p:txBody>
          <a:bodyPr>
            <a:noAutofit/>
          </a:bodyPr>
          <a:lstStyle/>
          <a:p>
            <a:pPr algn="l"/>
            <a:r>
              <a:rPr lang="th-TH" sz="2400" b="1" dirty="0">
                <a:solidFill>
                  <a:schemeClr val="tx1"/>
                </a:solidFill>
              </a:rPr>
              <a:t>แผนภาพกระแสข้อมูลระดับที่ 2 (</a:t>
            </a:r>
            <a:r>
              <a:rPr lang="en-US" sz="2400" b="1" dirty="0">
                <a:solidFill>
                  <a:schemeClr val="tx1"/>
                </a:solidFill>
              </a:rPr>
              <a:t>Data Flow Diagram Level 2) </a:t>
            </a:r>
            <a:r>
              <a:rPr lang="th-TH" sz="2400" b="1" dirty="0">
                <a:solidFill>
                  <a:schemeClr val="tx1"/>
                </a:solidFill>
              </a:rPr>
              <a:t>แสดงถึงกระบวนการย่อยในแผนภาพกระแสข้อมูลระดับที่ 1 </a:t>
            </a:r>
            <a:br>
              <a:rPr lang="th-TH" sz="2400" b="1" dirty="0">
                <a:solidFill>
                  <a:schemeClr val="tx1"/>
                </a:solidFill>
              </a:rPr>
            </a:br>
            <a:r>
              <a:rPr lang="th-TH" sz="2400" b="1" dirty="0">
                <a:solidFill>
                  <a:schemeClr val="tx1"/>
                </a:solidFill>
              </a:rPr>
              <a:t>(</a:t>
            </a:r>
            <a:r>
              <a:rPr lang="en-US" sz="2400" b="1" dirty="0">
                <a:solidFill>
                  <a:schemeClr val="tx1"/>
                </a:solidFill>
              </a:rPr>
              <a:t>Data Flow Diagram Level 1) </a:t>
            </a:r>
            <a:r>
              <a:rPr lang="th-TH" sz="2400" b="1" dirty="0">
                <a:solidFill>
                  <a:schemeClr val="tx1"/>
                </a:solidFill>
              </a:rPr>
              <a:t>โดยแผนภาพกระแสข้อมูลในระดับที่ 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658F6B-D76B-4B7F-BF08-996A7750F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28</a:t>
            </a:fld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2A3E30E-2E8C-4B0C-B1B1-531E3074F045}"/>
              </a:ext>
            </a:extLst>
          </p:cNvPr>
          <p:cNvSpPr txBox="1"/>
          <p:nvPr/>
        </p:nvSpPr>
        <p:spPr>
          <a:xfrm>
            <a:off x="225890" y="6259175"/>
            <a:ext cx="6115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1800" dirty="0"/>
              <a:t>344-391 PROJECTS IN COMPUTER SCIENCE I</a:t>
            </a:r>
          </a:p>
        </p:txBody>
      </p:sp>
    </p:spTree>
    <p:extLst>
      <p:ext uri="{BB962C8B-B14F-4D97-AF65-F5344CB8AC3E}">
        <p14:creationId xmlns:p14="http://schemas.microsoft.com/office/powerpoint/2010/main" val="14830133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oup of colored pencils&#10;&#10;Description automatically generated with medium confidence">
            <a:extLst>
              <a:ext uri="{FF2B5EF4-FFF2-40B4-BE49-F238E27FC236}">
                <a16:creationId xmlns:a16="http://schemas.microsoft.com/office/drawing/2014/main" id="{173E417F-D791-4686-A582-9C2C3B689F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189" r="-1" b="-1"/>
          <a:stretch/>
        </p:blipFill>
        <p:spPr>
          <a:xfrm>
            <a:off x="6189156" y="-3440"/>
            <a:ext cx="6015813" cy="686143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658F6B-D76B-4B7F-BF08-996A7750F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29</a:t>
            </a:fld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2A3E30E-2E8C-4B0C-B1B1-531E3074F045}"/>
              </a:ext>
            </a:extLst>
          </p:cNvPr>
          <p:cNvSpPr txBox="1"/>
          <p:nvPr/>
        </p:nvSpPr>
        <p:spPr>
          <a:xfrm>
            <a:off x="225890" y="6259175"/>
            <a:ext cx="6115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1800" dirty="0"/>
              <a:t>344-391 PROJECTS IN COMPUTER SCIENCE I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3D7B366-77AB-46FB-A82C-73486BF9A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6874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EF22909-71C4-4F3C-A7C2-EED2FC9926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9731324"/>
              </p:ext>
            </p:extLst>
          </p:nvPr>
        </p:nvGraphicFramePr>
        <p:xfrm>
          <a:off x="152400" y="668740"/>
          <a:ext cx="5943600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6667688" imgH="5820024" progId="Visio.Drawing.15">
                  <p:embed/>
                </p:oleObj>
              </mc:Choice>
              <mc:Fallback>
                <p:oleObj name="Visio" r:id="rId3" imgW="6667688" imgH="5820024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668740"/>
                        <a:ext cx="5943600" cy="518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100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152BFE-7BA8-4007-AD9C-F4DC95E43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Freeform: Shape 12">
            <a:extLst>
              <a:ext uri="{FF2B5EF4-FFF2-40B4-BE49-F238E27FC236}">
                <a16:creationId xmlns:a16="http://schemas.microsoft.com/office/drawing/2014/main" id="{26796024-DF17-4BB3-BF28-01E168A3C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3661" y="63892"/>
            <a:ext cx="2222198" cy="2133710"/>
          </a:xfrm>
          <a:custGeom>
            <a:avLst/>
            <a:gdLst>
              <a:gd name="connsiteX0" fmla="*/ 0 w 2222198"/>
              <a:gd name="connsiteY0" fmla="*/ 0 h 2133710"/>
              <a:gd name="connsiteX1" fmla="*/ 44227 w 2222198"/>
              <a:gd name="connsiteY1" fmla="*/ 2234 h 2133710"/>
              <a:gd name="connsiteX2" fmla="*/ 2193454 w 2222198"/>
              <a:gd name="connsiteY2" fmla="*/ 1945372 h 2133710"/>
              <a:gd name="connsiteX3" fmla="*/ 2222198 w 2222198"/>
              <a:gd name="connsiteY3" fmla="*/ 2133710 h 2133710"/>
              <a:gd name="connsiteX4" fmla="*/ 1394653 w 2222198"/>
              <a:gd name="connsiteY4" fmla="*/ 2133710 h 2133710"/>
              <a:gd name="connsiteX5" fmla="*/ 1391100 w 2222198"/>
              <a:gd name="connsiteY5" fmla="*/ 2110427 h 2133710"/>
              <a:gd name="connsiteX6" fmla="*/ 122376 w 2222198"/>
              <a:gd name="connsiteY6" fmla="*/ 841704 h 2133710"/>
              <a:gd name="connsiteX7" fmla="*/ 0 w 2222198"/>
              <a:gd name="connsiteY7" fmla="*/ 823027 h 2133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8" h="2133710">
                <a:moveTo>
                  <a:pt x="0" y="0"/>
                </a:moveTo>
                <a:lnTo>
                  <a:pt x="44227" y="2234"/>
                </a:lnTo>
                <a:cubicBezTo>
                  <a:pt x="1114682" y="110944"/>
                  <a:pt x="1981368" y="908934"/>
                  <a:pt x="2193454" y="1945372"/>
                </a:cubicBezTo>
                <a:lnTo>
                  <a:pt x="2222198" y="2133710"/>
                </a:lnTo>
                <a:lnTo>
                  <a:pt x="1394653" y="2133710"/>
                </a:lnTo>
                <a:lnTo>
                  <a:pt x="1391100" y="2110427"/>
                </a:lnTo>
                <a:cubicBezTo>
                  <a:pt x="1260786" y="1473602"/>
                  <a:pt x="759202" y="972017"/>
                  <a:pt x="122376" y="841704"/>
                </a:cubicBezTo>
                <a:lnTo>
                  <a:pt x="0" y="823027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B0E77DD-28FF-4A88-961D-B180CC9B37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916" y="1563158"/>
            <a:ext cx="5618066" cy="1893922"/>
          </a:xfrm>
        </p:spPr>
        <p:txBody>
          <a:bodyPr>
            <a:normAutofit/>
          </a:bodyPr>
          <a:lstStyle/>
          <a:p>
            <a:r>
              <a:rPr lang="th-TH" b="1" dirty="0">
                <a:solidFill>
                  <a:schemeClr val="tx1"/>
                </a:solidFill>
              </a:rPr>
              <a:t>อาจารย์ที่ปรึกษา</a:t>
            </a:r>
            <a:br>
              <a:rPr lang="th-TH" b="1" dirty="0">
                <a:solidFill>
                  <a:schemeClr val="tx1"/>
                </a:solidFill>
              </a:rPr>
            </a:br>
            <a:r>
              <a:rPr lang="th-TH" sz="4400" dirty="0">
                <a:solidFill>
                  <a:schemeClr val="tx1"/>
                </a:solidFill>
              </a:rPr>
              <a:t>ผศ.ดร.จารุณี ดวงสุวรรณ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A group of colored pencils&#10;&#10;Description automatically generated with medium confidence">
            <a:extLst>
              <a:ext uri="{FF2B5EF4-FFF2-40B4-BE49-F238E27FC236}">
                <a16:creationId xmlns:a16="http://schemas.microsoft.com/office/drawing/2014/main" id="{173E417F-D791-4686-A582-9C2C3B689F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189" r="-1" b="-1"/>
          <a:stretch/>
        </p:blipFill>
        <p:spPr>
          <a:xfrm>
            <a:off x="6189156" y="-3440"/>
            <a:ext cx="6015813" cy="6861439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1A4393A-ADF2-4B43-8111-4124F11C5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3</a:t>
            </a:fld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87C2813-DF7B-4602-BD37-910C0B5F48D1}"/>
              </a:ext>
            </a:extLst>
          </p:cNvPr>
          <p:cNvSpPr txBox="1"/>
          <p:nvPr/>
        </p:nvSpPr>
        <p:spPr>
          <a:xfrm>
            <a:off x="225890" y="6259175"/>
            <a:ext cx="6115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1800" dirty="0"/>
              <a:t>344-391 PROJECTS IN COMPUTER SCIENCE I</a:t>
            </a:r>
          </a:p>
        </p:txBody>
      </p:sp>
    </p:spTree>
    <p:extLst>
      <p:ext uri="{BB962C8B-B14F-4D97-AF65-F5344CB8AC3E}">
        <p14:creationId xmlns:p14="http://schemas.microsoft.com/office/powerpoint/2010/main" val="7387416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658F6B-D76B-4B7F-BF08-996A7750F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30</a:t>
            </a:fld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2A3E30E-2E8C-4B0C-B1B1-531E3074F045}"/>
              </a:ext>
            </a:extLst>
          </p:cNvPr>
          <p:cNvSpPr txBox="1"/>
          <p:nvPr/>
        </p:nvSpPr>
        <p:spPr>
          <a:xfrm>
            <a:off x="225890" y="6259175"/>
            <a:ext cx="6115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1800" dirty="0"/>
              <a:t>344-391 PROJECTS IN COMPUTER SCIENCE I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3D7B366-77AB-46FB-A82C-73486BF9A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6874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7908FCE-9177-4C41-90B7-6601677EC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40402C0A-620D-465F-B2DA-3D02609592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8474384"/>
              </p:ext>
            </p:extLst>
          </p:nvPr>
        </p:nvGraphicFramePr>
        <p:xfrm>
          <a:off x="0" y="109895"/>
          <a:ext cx="7274257" cy="57012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276980" imgH="8248839" progId="Visio.Drawing.15">
                  <p:embed/>
                </p:oleObj>
              </mc:Choice>
              <mc:Fallback>
                <p:oleObj name="Visio" r:id="rId2" imgW="7276980" imgH="8248839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09895"/>
                        <a:ext cx="7274257" cy="57012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85902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658F6B-D76B-4B7F-BF08-996A7750F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31</a:t>
            </a:fld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2A3E30E-2E8C-4B0C-B1B1-531E3074F045}"/>
              </a:ext>
            </a:extLst>
          </p:cNvPr>
          <p:cNvSpPr txBox="1"/>
          <p:nvPr/>
        </p:nvSpPr>
        <p:spPr>
          <a:xfrm>
            <a:off x="225890" y="6259175"/>
            <a:ext cx="6115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1800" dirty="0"/>
              <a:t>344-391 PROJECTS IN COMPUTER SCIENCE I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3D7B366-77AB-46FB-A82C-73486BF9A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6874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7908FCE-9177-4C41-90B7-6601677EC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4DB159C-7046-4433-9A6B-A4058730A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2382" y="66874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0733F122-793D-4FD9-9CFC-10AA22C572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2223465"/>
              </p:ext>
            </p:extLst>
          </p:nvPr>
        </p:nvGraphicFramePr>
        <p:xfrm>
          <a:off x="2852382" y="668740"/>
          <a:ext cx="5943600" cy="516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658051" imgH="6648375" progId="Visio.Drawing.15">
                  <p:embed/>
                </p:oleObj>
              </mc:Choice>
              <mc:Fallback>
                <p:oleObj name="Visio" r:id="rId2" imgW="7658051" imgH="6648375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2382" y="668740"/>
                        <a:ext cx="5943600" cy="5162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26732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658F6B-D76B-4B7F-BF08-996A7750F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32</a:t>
            </a:fld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2A3E30E-2E8C-4B0C-B1B1-531E3074F045}"/>
              </a:ext>
            </a:extLst>
          </p:cNvPr>
          <p:cNvSpPr txBox="1"/>
          <p:nvPr/>
        </p:nvSpPr>
        <p:spPr>
          <a:xfrm>
            <a:off x="225890" y="6259175"/>
            <a:ext cx="6115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1800" dirty="0"/>
              <a:t>344-391 PROJECTS IN COMPUTER SCIENCE I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3D7B366-77AB-46FB-A82C-73486BF9A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6874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7908FCE-9177-4C41-90B7-6601677EC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4DB159C-7046-4433-9A6B-A4058730A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2382" y="66874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DC6DB18-665A-4FD0-9B22-86470EB36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2382" y="42788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D1DE1416-B202-4B71-BE5B-7513D07658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4119815"/>
              </p:ext>
            </p:extLst>
          </p:nvPr>
        </p:nvGraphicFramePr>
        <p:xfrm>
          <a:off x="2852382" y="427885"/>
          <a:ext cx="5943600" cy="516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658051" imgH="6648375" progId="Visio.Drawing.15">
                  <p:embed/>
                </p:oleObj>
              </mc:Choice>
              <mc:Fallback>
                <p:oleObj name="Visio" r:id="rId2" imgW="7658051" imgH="6648375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2382" y="427885"/>
                        <a:ext cx="5943600" cy="5162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77445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658F6B-D76B-4B7F-BF08-996A7750F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33</a:t>
            </a:fld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2A3E30E-2E8C-4B0C-B1B1-531E3074F045}"/>
              </a:ext>
            </a:extLst>
          </p:cNvPr>
          <p:cNvSpPr txBox="1"/>
          <p:nvPr/>
        </p:nvSpPr>
        <p:spPr>
          <a:xfrm>
            <a:off x="225890" y="6259175"/>
            <a:ext cx="6115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1800" dirty="0"/>
              <a:t>344-391 PROJECTS IN COMPUTER SCIENCE I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3D7B366-77AB-46FB-A82C-73486BF9A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6874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7908FCE-9177-4C41-90B7-6601677EC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4DB159C-7046-4433-9A6B-A4058730A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2382" y="66874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DC6DB18-665A-4FD0-9B22-86470EB36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2382" y="42788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82E71F8-CA30-4293-807D-F16D743FA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5021" y="-784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37BE4E10-7832-462C-A54D-3505A9EEFE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9172165"/>
              </p:ext>
            </p:extLst>
          </p:nvPr>
        </p:nvGraphicFramePr>
        <p:xfrm>
          <a:off x="3835021" y="-78475"/>
          <a:ext cx="5943600" cy="622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658051" imgH="8029806" progId="Visio.Drawing.15">
                  <p:embed/>
                </p:oleObj>
              </mc:Choice>
              <mc:Fallback>
                <p:oleObj name="Visio" r:id="rId2" imgW="7658051" imgH="8029806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5021" y="-78475"/>
                        <a:ext cx="5943600" cy="6229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64664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658F6B-D76B-4B7F-BF08-996A7750F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34</a:t>
            </a:fld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2A3E30E-2E8C-4B0C-B1B1-531E3074F045}"/>
              </a:ext>
            </a:extLst>
          </p:cNvPr>
          <p:cNvSpPr txBox="1"/>
          <p:nvPr/>
        </p:nvSpPr>
        <p:spPr>
          <a:xfrm>
            <a:off x="225890" y="6259175"/>
            <a:ext cx="6115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1800" dirty="0"/>
              <a:t>344-391 PROJECTS IN COMPUTER SCIENCE I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3D7B366-77AB-46FB-A82C-73486BF9A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6874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7908FCE-9177-4C41-90B7-6601677EC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4DB159C-7046-4433-9A6B-A4058730A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2382" y="66874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DC6DB18-665A-4FD0-9B22-86470EB36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2382" y="42788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82E71F8-CA30-4293-807D-F16D743FA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5021" y="-784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2E67F61-DE68-4FEE-BDE5-E6C018A19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8991" y="18573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6C7FE14F-3EB5-406B-8257-404F390019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5361081"/>
              </p:ext>
            </p:extLst>
          </p:nvPr>
        </p:nvGraphicFramePr>
        <p:xfrm>
          <a:off x="4778991" y="185737"/>
          <a:ext cx="5943600" cy="648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715317" imgH="8420091" progId="Visio.Drawing.15">
                  <p:embed/>
                </p:oleObj>
              </mc:Choice>
              <mc:Fallback>
                <p:oleObj name="Visio" r:id="rId2" imgW="7715317" imgH="8420091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8991" y="185737"/>
                        <a:ext cx="5943600" cy="6486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01642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658F6B-D76B-4B7F-BF08-996A7750F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35</a:t>
            </a:fld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2A3E30E-2E8C-4B0C-B1B1-531E3074F045}"/>
              </a:ext>
            </a:extLst>
          </p:cNvPr>
          <p:cNvSpPr txBox="1"/>
          <p:nvPr/>
        </p:nvSpPr>
        <p:spPr>
          <a:xfrm>
            <a:off x="225890" y="6259175"/>
            <a:ext cx="6115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1800" dirty="0"/>
              <a:t>344-391 PROJECTS IN COMPUTER SCIENCE I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3D7B366-77AB-46FB-A82C-73486BF9A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6874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7908FCE-9177-4C41-90B7-6601677EC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4DB159C-7046-4433-9A6B-A4058730A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2382" y="66874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DC6DB18-665A-4FD0-9B22-86470EB36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2382" y="42788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82E71F8-CA30-4293-807D-F16D743FA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5021" y="-784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2E67F61-DE68-4FEE-BDE5-E6C018A19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8991" y="18573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6799E61-F95E-4088-8422-E3A2F8B4E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2341" y="-32861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7E2A69B7-CAD3-4819-9654-4DB7997A7C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2897993"/>
              </p:ext>
            </p:extLst>
          </p:nvPr>
        </p:nvGraphicFramePr>
        <p:xfrm>
          <a:off x="4912341" y="-328612"/>
          <a:ext cx="5753100" cy="700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658051" imgH="9315675" progId="Visio.Drawing.15">
                  <p:embed/>
                </p:oleObj>
              </mc:Choice>
              <mc:Fallback>
                <p:oleObj name="Visio" r:id="rId2" imgW="7658051" imgH="9315675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2341" y="-328612"/>
                        <a:ext cx="5753100" cy="7000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92884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658F6B-D76B-4B7F-BF08-996A7750F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36</a:t>
            </a:fld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2A3E30E-2E8C-4B0C-B1B1-531E3074F045}"/>
              </a:ext>
            </a:extLst>
          </p:cNvPr>
          <p:cNvSpPr txBox="1"/>
          <p:nvPr/>
        </p:nvSpPr>
        <p:spPr>
          <a:xfrm>
            <a:off x="225890" y="6259175"/>
            <a:ext cx="6115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1800" dirty="0"/>
              <a:t>344-391 PROJECTS IN COMPUTER SCIENCE I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3D7B366-77AB-46FB-A82C-73486BF9A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6874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7908FCE-9177-4C41-90B7-6601677EC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4DB159C-7046-4433-9A6B-A4058730A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2382" y="66874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DC6DB18-665A-4FD0-9B22-86470EB36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2382" y="42788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82E71F8-CA30-4293-807D-F16D743FA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5021" y="-784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2E67F61-DE68-4FEE-BDE5-E6C018A19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8991" y="18573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6799E61-F95E-4088-8422-E3A2F8B4E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2341" y="-32861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B2866A-AD69-4F8E-B4A3-9941A26C0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9671" y="50408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8BB18F74-F6B0-4135-8263-8C2CEDD5C6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379173"/>
              </p:ext>
            </p:extLst>
          </p:nvPr>
        </p:nvGraphicFramePr>
        <p:xfrm>
          <a:off x="5049671" y="504085"/>
          <a:ext cx="5934075" cy="508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772583" imgH="6658101" progId="Visio.Drawing.15">
                  <p:embed/>
                </p:oleObj>
              </mc:Choice>
              <mc:Fallback>
                <p:oleObj name="Visio" r:id="rId2" imgW="7772583" imgH="6658101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9671" y="504085"/>
                        <a:ext cx="5934075" cy="5086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17352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658F6B-D76B-4B7F-BF08-996A7750F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37</a:t>
            </a:fld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2A3E30E-2E8C-4B0C-B1B1-531E3074F045}"/>
              </a:ext>
            </a:extLst>
          </p:cNvPr>
          <p:cNvSpPr txBox="1"/>
          <p:nvPr/>
        </p:nvSpPr>
        <p:spPr>
          <a:xfrm>
            <a:off x="225890" y="6259175"/>
            <a:ext cx="6115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1800" dirty="0"/>
              <a:t>344-391 PROJECTS IN COMPUTER SCIENCE I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3D7B366-77AB-46FB-A82C-73486BF9A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6874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7908FCE-9177-4C41-90B7-6601677EC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4DB159C-7046-4433-9A6B-A4058730A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2382" y="66874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DC6DB18-665A-4FD0-9B22-86470EB36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2382" y="42788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82E71F8-CA30-4293-807D-F16D743FA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5021" y="-784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2E67F61-DE68-4FEE-BDE5-E6C018A19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8991" y="18573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6799E61-F95E-4088-8422-E3A2F8B4E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2341" y="-32861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B2866A-AD69-4F8E-B4A3-9941A26C0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9671" y="50408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9B60CFBF-5E79-418E-895C-C6533D3EE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9671" y="71802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D6D42884-FAAD-4EEA-A958-8063FF77AA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982418"/>
              </p:ext>
            </p:extLst>
          </p:nvPr>
        </p:nvGraphicFramePr>
        <p:xfrm>
          <a:off x="5049671" y="718028"/>
          <a:ext cx="5943600" cy="516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658051" imgH="6658101" progId="Visio.Drawing.15">
                  <p:embed/>
                </p:oleObj>
              </mc:Choice>
              <mc:Fallback>
                <p:oleObj name="Visio" r:id="rId2" imgW="7658051" imgH="6658101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9671" y="718028"/>
                        <a:ext cx="5943600" cy="5162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27540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oup of colored pencils&#10;&#10;Description automatically generated with medium confidence">
            <a:extLst>
              <a:ext uri="{FF2B5EF4-FFF2-40B4-BE49-F238E27FC236}">
                <a16:creationId xmlns:a16="http://schemas.microsoft.com/office/drawing/2014/main" id="{173E417F-D791-4686-A582-9C2C3B689F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189" r="-1" b="-1"/>
          <a:stretch/>
        </p:blipFill>
        <p:spPr>
          <a:xfrm>
            <a:off x="6189156" y="-3440"/>
            <a:ext cx="6015813" cy="6861439"/>
          </a:xfrm>
          <a:prstGeom prst="rect">
            <a:avLst/>
          </a:prstGeom>
        </p:spPr>
      </p:pic>
      <p:sp>
        <p:nvSpPr>
          <p:cNvPr id="48" name="Title 1">
            <a:extLst>
              <a:ext uri="{FF2B5EF4-FFF2-40B4-BE49-F238E27FC236}">
                <a16:creationId xmlns:a16="http://schemas.microsoft.com/office/drawing/2014/main" id="{77EE2FFE-05DC-43E7-A695-3E2068E6E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838" y="1992572"/>
            <a:ext cx="4185050" cy="1637731"/>
          </a:xfrm>
        </p:spPr>
        <p:txBody>
          <a:bodyPr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TH SarabunPSK" panose="020B0500040200020003" pitchFamily="34" charset="-34"/>
                <a:ea typeface="Calibri" panose="020F0502020204030204" pitchFamily="34" charset="0"/>
              </a:rPr>
              <a:t>3.3 Entity Relationship Diagram</a:t>
            </a:r>
            <a:br>
              <a:rPr lang="th-TH" sz="2400" dirty="0">
                <a:effectLst/>
                <a:latin typeface="TH SarabunPSK" panose="020B0500040200020003" pitchFamily="34" charset="-34"/>
                <a:ea typeface="Calibri" panose="020F0502020204030204" pitchFamily="34" charset="0"/>
              </a:rPr>
            </a:br>
            <a:b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th-TH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</a:t>
            </a:r>
            <a:r>
              <a:rPr lang="en-US" sz="2400" dirty="0">
                <a:effectLst/>
                <a:latin typeface="TH SarabunPSK" panose="020B0500040200020003" pitchFamily="34" charset="-34"/>
                <a:ea typeface="Calibri" panose="020F0502020204030204" pitchFamily="34" charset="0"/>
              </a:rPr>
              <a:t>ER Diagram </a:t>
            </a:r>
            <a:r>
              <a:rPr lang="th-TH" sz="2400" dirty="0">
                <a:effectLst/>
                <a:latin typeface="TH SarabunPSK" panose="020B0500040200020003" pitchFamily="34" charset="-34"/>
                <a:ea typeface="Calibri" panose="020F0502020204030204" pitchFamily="34" charset="0"/>
              </a:rPr>
              <a:t>คือ แบบจำลองที่ใช้อธิบายโครงสร้างของฐานข้อมูลซึ่งเขียนออกมาในลักษณะของรูปภาพ การอธิบายโครงสร้างและความสัมพันธ์ของข้อมูลต่าง ๆ ที่มีต่อกันในระบบการติดตามรายงานผลอาจารย์โรงเรียนกัลยาณชนรังสรรค์มูลนิธิ มัสยิดบ้านเหนือ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658F6B-D76B-4B7F-BF08-996A7750F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38</a:t>
            </a:fld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2A3E30E-2E8C-4B0C-B1B1-531E3074F045}"/>
              </a:ext>
            </a:extLst>
          </p:cNvPr>
          <p:cNvSpPr txBox="1"/>
          <p:nvPr/>
        </p:nvSpPr>
        <p:spPr>
          <a:xfrm>
            <a:off x="225890" y="6259175"/>
            <a:ext cx="6115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1800" dirty="0"/>
              <a:t>344-391 PROJECTS IN COMPUTER SCIENCE I</a:t>
            </a:r>
          </a:p>
        </p:txBody>
      </p:sp>
    </p:spTree>
    <p:extLst>
      <p:ext uri="{BB962C8B-B14F-4D97-AF65-F5344CB8AC3E}">
        <p14:creationId xmlns:p14="http://schemas.microsoft.com/office/powerpoint/2010/main" val="17279160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oup of colored pencils&#10;&#10;Description automatically generated with medium confidence">
            <a:extLst>
              <a:ext uri="{FF2B5EF4-FFF2-40B4-BE49-F238E27FC236}">
                <a16:creationId xmlns:a16="http://schemas.microsoft.com/office/drawing/2014/main" id="{173E417F-D791-4686-A582-9C2C3B689F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189" r="-1" b="-1"/>
          <a:stretch/>
        </p:blipFill>
        <p:spPr>
          <a:xfrm>
            <a:off x="6189156" y="-3440"/>
            <a:ext cx="6015813" cy="686143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658F6B-D76B-4B7F-BF08-996A7750F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39</a:t>
            </a:fld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2A3E30E-2E8C-4B0C-B1B1-531E3074F045}"/>
              </a:ext>
            </a:extLst>
          </p:cNvPr>
          <p:cNvSpPr txBox="1"/>
          <p:nvPr/>
        </p:nvSpPr>
        <p:spPr>
          <a:xfrm>
            <a:off x="225890" y="6259175"/>
            <a:ext cx="6115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1800" dirty="0"/>
              <a:t>344-391 PROJECTS IN COMPUTER SCIENCE I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149CE65C-A53F-4F49-914A-761A9A892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136" y="45243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BC0FA8CC-E9B8-4DBF-9685-7546CA89E6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091504"/>
              </p:ext>
            </p:extLst>
          </p:nvPr>
        </p:nvGraphicFramePr>
        <p:xfrm>
          <a:off x="488136" y="452437"/>
          <a:ext cx="5438775" cy="595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7362879" imgH="8877608" progId="Visio.Drawing.15">
                  <p:embed/>
                </p:oleObj>
              </mc:Choice>
              <mc:Fallback>
                <p:oleObj name="Visio" r:id="rId3" imgW="7362879" imgH="8877608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136" y="452437"/>
                        <a:ext cx="5438775" cy="5953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7447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152BFE-7BA8-4007-AD9C-F4DC95E43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Freeform: Shape 12">
            <a:extLst>
              <a:ext uri="{FF2B5EF4-FFF2-40B4-BE49-F238E27FC236}">
                <a16:creationId xmlns:a16="http://schemas.microsoft.com/office/drawing/2014/main" id="{26796024-DF17-4BB3-BF28-01E168A3C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3661" y="63892"/>
            <a:ext cx="2222198" cy="2133710"/>
          </a:xfrm>
          <a:custGeom>
            <a:avLst/>
            <a:gdLst>
              <a:gd name="connsiteX0" fmla="*/ 0 w 2222198"/>
              <a:gd name="connsiteY0" fmla="*/ 0 h 2133710"/>
              <a:gd name="connsiteX1" fmla="*/ 44227 w 2222198"/>
              <a:gd name="connsiteY1" fmla="*/ 2234 h 2133710"/>
              <a:gd name="connsiteX2" fmla="*/ 2193454 w 2222198"/>
              <a:gd name="connsiteY2" fmla="*/ 1945372 h 2133710"/>
              <a:gd name="connsiteX3" fmla="*/ 2222198 w 2222198"/>
              <a:gd name="connsiteY3" fmla="*/ 2133710 h 2133710"/>
              <a:gd name="connsiteX4" fmla="*/ 1394653 w 2222198"/>
              <a:gd name="connsiteY4" fmla="*/ 2133710 h 2133710"/>
              <a:gd name="connsiteX5" fmla="*/ 1391100 w 2222198"/>
              <a:gd name="connsiteY5" fmla="*/ 2110427 h 2133710"/>
              <a:gd name="connsiteX6" fmla="*/ 122376 w 2222198"/>
              <a:gd name="connsiteY6" fmla="*/ 841704 h 2133710"/>
              <a:gd name="connsiteX7" fmla="*/ 0 w 2222198"/>
              <a:gd name="connsiteY7" fmla="*/ 823027 h 2133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8" h="2133710">
                <a:moveTo>
                  <a:pt x="0" y="0"/>
                </a:moveTo>
                <a:lnTo>
                  <a:pt x="44227" y="2234"/>
                </a:lnTo>
                <a:cubicBezTo>
                  <a:pt x="1114682" y="110944"/>
                  <a:pt x="1981368" y="908934"/>
                  <a:pt x="2193454" y="1945372"/>
                </a:cubicBezTo>
                <a:lnTo>
                  <a:pt x="2222198" y="2133710"/>
                </a:lnTo>
                <a:lnTo>
                  <a:pt x="1394653" y="2133710"/>
                </a:lnTo>
                <a:lnTo>
                  <a:pt x="1391100" y="2110427"/>
                </a:lnTo>
                <a:cubicBezTo>
                  <a:pt x="1260786" y="1473602"/>
                  <a:pt x="759202" y="972017"/>
                  <a:pt x="122376" y="841704"/>
                </a:cubicBezTo>
                <a:lnTo>
                  <a:pt x="0" y="823027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B0E77DD-28FF-4A88-961D-B180CC9B37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810" y="1260744"/>
            <a:ext cx="5618066" cy="1893922"/>
          </a:xfrm>
        </p:spPr>
        <p:txBody>
          <a:bodyPr>
            <a:normAutofit/>
          </a:bodyPr>
          <a:lstStyle/>
          <a:p>
            <a:pPr algn="l"/>
            <a:r>
              <a:rPr lang="en-US" sz="6600" b="1" dirty="0">
                <a:solidFill>
                  <a:schemeClr val="tx1"/>
                </a:solidFill>
              </a:rPr>
              <a:t>Introduction</a:t>
            </a:r>
          </a:p>
        </p:txBody>
      </p:sp>
      <p:pic>
        <p:nvPicPr>
          <p:cNvPr id="4" name="Picture 3" descr="A group of colored pencils&#10;&#10;Description automatically generated with medium confidence">
            <a:extLst>
              <a:ext uri="{FF2B5EF4-FFF2-40B4-BE49-F238E27FC236}">
                <a16:creationId xmlns:a16="http://schemas.microsoft.com/office/drawing/2014/main" id="{173E417F-D791-4686-A582-9C2C3B689F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189" r="-1" b="-1"/>
          <a:stretch/>
        </p:blipFill>
        <p:spPr>
          <a:xfrm>
            <a:off x="6189156" y="-3440"/>
            <a:ext cx="6015813" cy="6861439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1A4393A-ADF2-4B43-8111-4124F11C5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4</a:t>
            </a:fld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87C2813-DF7B-4602-BD37-910C0B5F48D1}"/>
              </a:ext>
            </a:extLst>
          </p:cNvPr>
          <p:cNvSpPr txBox="1"/>
          <p:nvPr/>
        </p:nvSpPr>
        <p:spPr>
          <a:xfrm>
            <a:off x="225890" y="6259175"/>
            <a:ext cx="6115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1800" dirty="0"/>
              <a:t>344-391 PROJECTS IN COMPUTER SCIENCE I</a:t>
            </a:r>
          </a:p>
        </p:txBody>
      </p:sp>
    </p:spTree>
    <p:extLst>
      <p:ext uri="{BB962C8B-B14F-4D97-AF65-F5344CB8AC3E}">
        <p14:creationId xmlns:p14="http://schemas.microsoft.com/office/powerpoint/2010/main" val="21098289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oup of colored pencils&#10;&#10;Description automatically generated with medium confidence">
            <a:extLst>
              <a:ext uri="{FF2B5EF4-FFF2-40B4-BE49-F238E27FC236}">
                <a16:creationId xmlns:a16="http://schemas.microsoft.com/office/drawing/2014/main" id="{173E417F-D791-4686-A582-9C2C3B689F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189" r="-1" b="-1"/>
          <a:stretch/>
        </p:blipFill>
        <p:spPr>
          <a:xfrm>
            <a:off x="6189156" y="-3440"/>
            <a:ext cx="6015813" cy="6861439"/>
          </a:xfrm>
          <a:prstGeom prst="rect">
            <a:avLst/>
          </a:prstGeom>
        </p:spPr>
      </p:pic>
      <p:sp>
        <p:nvSpPr>
          <p:cNvPr id="48" name="Title 1">
            <a:extLst>
              <a:ext uri="{FF2B5EF4-FFF2-40B4-BE49-F238E27FC236}">
                <a16:creationId xmlns:a16="http://schemas.microsoft.com/office/drawing/2014/main" id="{77EE2FFE-05DC-43E7-A695-3E2068E6E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4623" y="1937981"/>
            <a:ext cx="4185050" cy="1637731"/>
          </a:xfrm>
        </p:spPr>
        <p:txBody>
          <a:bodyPr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DEMO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658F6B-D76B-4B7F-BF08-996A7750F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40</a:t>
            </a:fld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2A3E30E-2E8C-4B0C-B1B1-531E3074F045}"/>
              </a:ext>
            </a:extLst>
          </p:cNvPr>
          <p:cNvSpPr txBox="1"/>
          <p:nvPr/>
        </p:nvSpPr>
        <p:spPr>
          <a:xfrm>
            <a:off x="225890" y="6259175"/>
            <a:ext cx="6115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1800" dirty="0"/>
              <a:t>344-391 PROJECTS IN COMPUTER SCIENCE I</a:t>
            </a:r>
          </a:p>
        </p:txBody>
      </p:sp>
    </p:spTree>
    <p:extLst>
      <p:ext uri="{BB962C8B-B14F-4D97-AF65-F5344CB8AC3E}">
        <p14:creationId xmlns:p14="http://schemas.microsoft.com/office/powerpoint/2010/main" val="15340735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oup of colored pencils&#10;&#10;Description automatically generated with medium confidence">
            <a:extLst>
              <a:ext uri="{FF2B5EF4-FFF2-40B4-BE49-F238E27FC236}">
                <a16:creationId xmlns:a16="http://schemas.microsoft.com/office/drawing/2014/main" id="{173E417F-D791-4686-A582-9C2C3B689F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189" r="-1" b="-1"/>
          <a:stretch/>
        </p:blipFill>
        <p:spPr>
          <a:xfrm>
            <a:off x="6189156" y="-3440"/>
            <a:ext cx="6015813" cy="6861439"/>
          </a:xfrm>
          <a:prstGeom prst="rect">
            <a:avLst/>
          </a:prstGeom>
        </p:spPr>
      </p:pic>
      <p:sp>
        <p:nvSpPr>
          <p:cNvPr id="48" name="Title 1">
            <a:extLst>
              <a:ext uri="{FF2B5EF4-FFF2-40B4-BE49-F238E27FC236}">
                <a16:creationId xmlns:a16="http://schemas.microsoft.com/office/drawing/2014/main" id="{77EE2FFE-05DC-43E7-A695-3E2068E6E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838" y="1992572"/>
            <a:ext cx="4185050" cy="1637731"/>
          </a:xfrm>
        </p:spPr>
        <p:txBody>
          <a:bodyPr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th-TH" dirty="0">
                <a:latin typeface="Calibri" panose="020F0502020204030204" pitchFamily="34" charset="0"/>
                <a:ea typeface="Calibri" panose="020F0502020204030204" pitchFamily="34" charset="0"/>
              </a:rPr>
              <a:t>ถาม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– </a:t>
            </a:r>
            <a:r>
              <a:rPr lang="th-TH" dirty="0">
                <a:latin typeface="Calibri" panose="020F0502020204030204" pitchFamily="34" charset="0"/>
                <a:ea typeface="Calibri" panose="020F0502020204030204" pitchFamily="34" charset="0"/>
              </a:rPr>
              <a:t>ตอบ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658F6B-D76B-4B7F-BF08-996A7750F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41</a:t>
            </a:fld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2A3E30E-2E8C-4B0C-B1B1-531E3074F045}"/>
              </a:ext>
            </a:extLst>
          </p:cNvPr>
          <p:cNvSpPr txBox="1"/>
          <p:nvPr/>
        </p:nvSpPr>
        <p:spPr>
          <a:xfrm>
            <a:off x="225890" y="6259175"/>
            <a:ext cx="6115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1800" dirty="0"/>
              <a:t>344-391 PROJECTS IN COMPUTER SCIENCE I</a:t>
            </a:r>
          </a:p>
        </p:txBody>
      </p:sp>
    </p:spTree>
    <p:extLst>
      <p:ext uri="{BB962C8B-B14F-4D97-AF65-F5344CB8AC3E}">
        <p14:creationId xmlns:p14="http://schemas.microsoft.com/office/powerpoint/2010/main" val="38351047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152BFE-7BA8-4007-AD9C-F4DC95E43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Freeform: Shape 12">
            <a:extLst>
              <a:ext uri="{FF2B5EF4-FFF2-40B4-BE49-F238E27FC236}">
                <a16:creationId xmlns:a16="http://schemas.microsoft.com/office/drawing/2014/main" id="{26796024-DF17-4BB3-BF28-01E168A3C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3661" y="63892"/>
            <a:ext cx="2222198" cy="2133710"/>
          </a:xfrm>
          <a:custGeom>
            <a:avLst/>
            <a:gdLst>
              <a:gd name="connsiteX0" fmla="*/ 0 w 2222198"/>
              <a:gd name="connsiteY0" fmla="*/ 0 h 2133710"/>
              <a:gd name="connsiteX1" fmla="*/ 44227 w 2222198"/>
              <a:gd name="connsiteY1" fmla="*/ 2234 h 2133710"/>
              <a:gd name="connsiteX2" fmla="*/ 2193454 w 2222198"/>
              <a:gd name="connsiteY2" fmla="*/ 1945372 h 2133710"/>
              <a:gd name="connsiteX3" fmla="*/ 2222198 w 2222198"/>
              <a:gd name="connsiteY3" fmla="*/ 2133710 h 2133710"/>
              <a:gd name="connsiteX4" fmla="*/ 1394653 w 2222198"/>
              <a:gd name="connsiteY4" fmla="*/ 2133710 h 2133710"/>
              <a:gd name="connsiteX5" fmla="*/ 1391100 w 2222198"/>
              <a:gd name="connsiteY5" fmla="*/ 2110427 h 2133710"/>
              <a:gd name="connsiteX6" fmla="*/ 122376 w 2222198"/>
              <a:gd name="connsiteY6" fmla="*/ 841704 h 2133710"/>
              <a:gd name="connsiteX7" fmla="*/ 0 w 2222198"/>
              <a:gd name="connsiteY7" fmla="*/ 823027 h 2133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8" h="2133710">
                <a:moveTo>
                  <a:pt x="0" y="0"/>
                </a:moveTo>
                <a:lnTo>
                  <a:pt x="44227" y="2234"/>
                </a:lnTo>
                <a:cubicBezTo>
                  <a:pt x="1114682" y="110944"/>
                  <a:pt x="1981368" y="908934"/>
                  <a:pt x="2193454" y="1945372"/>
                </a:cubicBezTo>
                <a:lnTo>
                  <a:pt x="2222198" y="2133710"/>
                </a:lnTo>
                <a:lnTo>
                  <a:pt x="1394653" y="2133710"/>
                </a:lnTo>
                <a:lnTo>
                  <a:pt x="1391100" y="2110427"/>
                </a:lnTo>
                <a:cubicBezTo>
                  <a:pt x="1260786" y="1473602"/>
                  <a:pt x="759202" y="972017"/>
                  <a:pt x="122376" y="841704"/>
                </a:cubicBezTo>
                <a:lnTo>
                  <a:pt x="0" y="823027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 descr="A group of colored pencils&#10;&#10;Description automatically generated with medium confidence">
            <a:extLst>
              <a:ext uri="{FF2B5EF4-FFF2-40B4-BE49-F238E27FC236}">
                <a16:creationId xmlns:a16="http://schemas.microsoft.com/office/drawing/2014/main" id="{173E417F-D791-4686-A582-9C2C3B689F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189" r="-1" b="-1"/>
          <a:stretch/>
        </p:blipFill>
        <p:spPr>
          <a:xfrm>
            <a:off x="6189156" y="-3440"/>
            <a:ext cx="6015813" cy="686143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658F6B-D76B-4B7F-BF08-996A7750F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42</a:t>
            </a:fld>
            <a:endParaRPr lang="en-US" dirty="0"/>
          </a:p>
        </p:txBody>
      </p:sp>
      <p:sp>
        <p:nvSpPr>
          <p:cNvPr id="47" name="Title 5">
            <a:extLst>
              <a:ext uri="{FF2B5EF4-FFF2-40B4-BE49-F238E27FC236}">
                <a16:creationId xmlns:a16="http://schemas.microsoft.com/office/drawing/2014/main" id="{BC7EFB30-878D-4535-958E-2755EE96E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582" y="2514998"/>
            <a:ext cx="5600855" cy="1039602"/>
          </a:xfrm>
        </p:spPr>
        <p:txBody>
          <a:bodyPr>
            <a:noAutofit/>
          </a:bodyPr>
          <a:lstStyle/>
          <a:p>
            <a:r>
              <a:rPr lang="en-US" sz="6600" dirty="0">
                <a:solidFill>
                  <a:schemeClr val="tx1"/>
                </a:solidFill>
              </a:rPr>
              <a:t>Thank you</a:t>
            </a:r>
            <a:endParaRPr lang="th-TH" sz="6600" dirty="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9600194-93B2-4C97-871D-6DA90BCBF886}"/>
              </a:ext>
            </a:extLst>
          </p:cNvPr>
          <p:cNvSpPr txBox="1"/>
          <p:nvPr/>
        </p:nvSpPr>
        <p:spPr>
          <a:xfrm>
            <a:off x="225890" y="6259175"/>
            <a:ext cx="6115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1800" dirty="0"/>
              <a:t>344-391 PROJECTS IN COMPUTER SCIENCE I</a:t>
            </a:r>
          </a:p>
        </p:txBody>
      </p:sp>
    </p:spTree>
    <p:extLst>
      <p:ext uri="{BB962C8B-B14F-4D97-AF65-F5344CB8AC3E}">
        <p14:creationId xmlns:p14="http://schemas.microsoft.com/office/powerpoint/2010/main" val="3571968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F152BFE-7BA8-4007-AD9C-F4DC95E43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26796024-DF17-4BB3-BF28-01E168A3C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3661" y="63892"/>
            <a:ext cx="2222198" cy="2133710"/>
          </a:xfrm>
          <a:custGeom>
            <a:avLst/>
            <a:gdLst>
              <a:gd name="connsiteX0" fmla="*/ 0 w 2222198"/>
              <a:gd name="connsiteY0" fmla="*/ 0 h 2133710"/>
              <a:gd name="connsiteX1" fmla="*/ 44227 w 2222198"/>
              <a:gd name="connsiteY1" fmla="*/ 2234 h 2133710"/>
              <a:gd name="connsiteX2" fmla="*/ 2193454 w 2222198"/>
              <a:gd name="connsiteY2" fmla="*/ 1945372 h 2133710"/>
              <a:gd name="connsiteX3" fmla="*/ 2222198 w 2222198"/>
              <a:gd name="connsiteY3" fmla="*/ 2133710 h 2133710"/>
              <a:gd name="connsiteX4" fmla="*/ 1394653 w 2222198"/>
              <a:gd name="connsiteY4" fmla="*/ 2133710 h 2133710"/>
              <a:gd name="connsiteX5" fmla="*/ 1391100 w 2222198"/>
              <a:gd name="connsiteY5" fmla="*/ 2110427 h 2133710"/>
              <a:gd name="connsiteX6" fmla="*/ 122376 w 2222198"/>
              <a:gd name="connsiteY6" fmla="*/ 841704 h 2133710"/>
              <a:gd name="connsiteX7" fmla="*/ 0 w 2222198"/>
              <a:gd name="connsiteY7" fmla="*/ 823027 h 2133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8" h="2133710">
                <a:moveTo>
                  <a:pt x="0" y="0"/>
                </a:moveTo>
                <a:lnTo>
                  <a:pt x="44227" y="2234"/>
                </a:lnTo>
                <a:cubicBezTo>
                  <a:pt x="1114682" y="110944"/>
                  <a:pt x="1981368" y="908934"/>
                  <a:pt x="2193454" y="1945372"/>
                </a:cubicBezTo>
                <a:lnTo>
                  <a:pt x="2222198" y="2133710"/>
                </a:lnTo>
                <a:lnTo>
                  <a:pt x="1394653" y="2133710"/>
                </a:lnTo>
                <a:lnTo>
                  <a:pt x="1391100" y="2110427"/>
                </a:lnTo>
                <a:cubicBezTo>
                  <a:pt x="1260786" y="1473602"/>
                  <a:pt x="759202" y="972017"/>
                  <a:pt x="122376" y="841704"/>
                </a:cubicBezTo>
                <a:lnTo>
                  <a:pt x="0" y="823027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Right Triangle 56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 descr="A group of colored pencils&#10;&#10;Description automatically generated with medium confidence">
            <a:extLst>
              <a:ext uri="{FF2B5EF4-FFF2-40B4-BE49-F238E27FC236}">
                <a16:creationId xmlns:a16="http://schemas.microsoft.com/office/drawing/2014/main" id="{173E417F-D791-4686-A582-9C2C3B689F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189" r="-1" b="-1"/>
          <a:stretch/>
        </p:blipFill>
        <p:spPr>
          <a:xfrm>
            <a:off x="6189156" y="-3440"/>
            <a:ext cx="6015813" cy="6861439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737F6C2-F020-4B0C-A06E-2A3E302FF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1A71338-8BA2-4C79-A6C5-5A8E30081D0C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89" name="Title 1">
            <a:extLst>
              <a:ext uri="{FF2B5EF4-FFF2-40B4-BE49-F238E27FC236}">
                <a16:creationId xmlns:a16="http://schemas.microsoft.com/office/drawing/2014/main" id="{7B7311B1-333F-4D77-9335-9F64E42152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455686" y="3751049"/>
            <a:ext cx="9144000" cy="2387600"/>
          </a:xfrm>
        </p:spPr>
        <p:txBody>
          <a:bodyPr>
            <a:normAutofit/>
          </a:bodyPr>
          <a:lstStyle/>
          <a:p>
            <a:pPr algn="l">
              <a:spcAft>
                <a:spcPts val="800"/>
              </a:spcAft>
            </a:pPr>
            <a:br>
              <a:rPr lang="th-TH" sz="2600" dirty="0">
                <a:solidFill>
                  <a:schemeClr val="tx1">
                    <a:alpha val="80000"/>
                  </a:schemeClr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</a:br>
            <a:endParaRPr lang="en-US" sz="2600" dirty="0">
              <a:solidFill>
                <a:schemeClr val="tx1">
                  <a:alpha val="80000"/>
                </a:schemeClr>
              </a:solidFill>
              <a:effectLst/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DCB4AC-4568-4C52-B99D-464103F9B94C}"/>
              </a:ext>
            </a:extLst>
          </p:cNvPr>
          <p:cNvSpPr txBox="1"/>
          <p:nvPr/>
        </p:nvSpPr>
        <p:spPr>
          <a:xfrm>
            <a:off x="468467" y="507449"/>
            <a:ext cx="36255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4400" b="1" dirty="0"/>
              <a:t>Background</a:t>
            </a:r>
            <a:endParaRPr lang="en-US" sz="4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D86AC81-C845-4092-8A60-1FD786B13A72}"/>
              </a:ext>
            </a:extLst>
          </p:cNvPr>
          <p:cNvSpPr txBox="1"/>
          <p:nvPr/>
        </p:nvSpPr>
        <p:spPr>
          <a:xfrm>
            <a:off x="778354" y="3668323"/>
            <a:ext cx="467081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en-US" sz="2000" dirty="0"/>
              <a:t>Problem</a:t>
            </a:r>
            <a:r>
              <a:rPr lang="th-TH" sz="2000" dirty="0"/>
              <a:t> </a:t>
            </a:r>
            <a:r>
              <a:rPr lang="en-US" sz="2000" dirty="0"/>
              <a:t>:</a:t>
            </a:r>
            <a:r>
              <a:rPr lang="th-TH" sz="2000" dirty="0"/>
              <a:t> มีการใช้กูเกิลฟอร์มในการกรอกข้อมูลจุดประสงค์เตรียมการสอนในรายชั่วโมงและการกรอกผลสรุปของรายสัปดาห์เนื่องจากในการกรอกจุดประสงค์ในการเรียนการสอนนั้นมีข้อมูลที่มากต่อการจัดเก็บและเจ้าหน้าที่มีความยากในการค้นหาและเก็บข้อมูลของวัตถุประสงค์</a:t>
            </a:r>
            <a:endParaRPr lang="en-US" sz="2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D1C3CDE-1676-4191-BCFB-E1A25B704709}"/>
              </a:ext>
            </a:extLst>
          </p:cNvPr>
          <p:cNvSpPr txBox="1"/>
          <p:nvPr/>
        </p:nvSpPr>
        <p:spPr>
          <a:xfrm>
            <a:off x="403483" y="6233827"/>
            <a:ext cx="6838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1800" dirty="0"/>
              <a:t>344-391 PROJECTS IN COMPUTER SCIENCE I</a:t>
            </a:r>
          </a:p>
        </p:txBody>
      </p:sp>
      <p:sp>
        <p:nvSpPr>
          <p:cNvPr id="43" name="Slide Number Placeholder 53">
            <a:extLst>
              <a:ext uri="{FF2B5EF4-FFF2-40B4-BE49-F238E27FC236}">
                <a16:creationId xmlns:a16="http://schemas.microsoft.com/office/drawing/2014/main" id="{D4E208FE-FE82-4DD9-90BC-527C565D592E}"/>
              </a:ext>
            </a:extLst>
          </p:cNvPr>
          <p:cNvSpPr txBox="1">
            <a:spLocks/>
          </p:cNvSpPr>
          <p:nvPr/>
        </p:nvSpPr>
        <p:spPr>
          <a:xfrm>
            <a:off x="11343206" y="64770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 cap="all" spc="150" baseline="0">
                <a:solidFill>
                  <a:schemeClr val="tx1"/>
                </a:solidFill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A71338-8BA2-4C79-A6C5-5A8E30081D0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B070A57-7B9C-48CE-8C41-89ED80E371E3}"/>
              </a:ext>
            </a:extLst>
          </p:cNvPr>
          <p:cNvSpPr txBox="1"/>
          <p:nvPr/>
        </p:nvSpPr>
        <p:spPr>
          <a:xfrm>
            <a:off x="739988" y="1581397"/>
            <a:ext cx="46708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th-TH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	โรงเรียนกัลยาณชนรังสรรค์มูลนิธิ มัสยิดบ้านเหนือเป็นโรงเรียนเอกชนที่สอนสามัญและศาสนาตั้งแต่ระดับชั้นอนุบาล ถึง มัธยมปลายตั้งอยู่ที่ หมู่ที่ 7 217 ตำบล คูเต่า อำเภอหาดใหญ่ สงขลา 90110 </a:t>
            </a:r>
            <a:endParaRPr lang="en-US" sz="2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62820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152BFE-7BA8-4007-AD9C-F4DC95E43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Freeform: Shape 12">
            <a:extLst>
              <a:ext uri="{FF2B5EF4-FFF2-40B4-BE49-F238E27FC236}">
                <a16:creationId xmlns:a16="http://schemas.microsoft.com/office/drawing/2014/main" id="{26796024-DF17-4BB3-BF28-01E168A3C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3661" y="63892"/>
            <a:ext cx="2222198" cy="2133710"/>
          </a:xfrm>
          <a:custGeom>
            <a:avLst/>
            <a:gdLst>
              <a:gd name="connsiteX0" fmla="*/ 0 w 2222198"/>
              <a:gd name="connsiteY0" fmla="*/ 0 h 2133710"/>
              <a:gd name="connsiteX1" fmla="*/ 44227 w 2222198"/>
              <a:gd name="connsiteY1" fmla="*/ 2234 h 2133710"/>
              <a:gd name="connsiteX2" fmla="*/ 2193454 w 2222198"/>
              <a:gd name="connsiteY2" fmla="*/ 1945372 h 2133710"/>
              <a:gd name="connsiteX3" fmla="*/ 2222198 w 2222198"/>
              <a:gd name="connsiteY3" fmla="*/ 2133710 h 2133710"/>
              <a:gd name="connsiteX4" fmla="*/ 1394653 w 2222198"/>
              <a:gd name="connsiteY4" fmla="*/ 2133710 h 2133710"/>
              <a:gd name="connsiteX5" fmla="*/ 1391100 w 2222198"/>
              <a:gd name="connsiteY5" fmla="*/ 2110427 h 2133710"/>
              <a:gd name="connsiteX6" fmla="*/ 122376 w 2222198"/>
              <a:gd name="connsiteY6" fmla="*/ 841704 h 2133710"/>
              <a:gd name="connsiteX7" fmla="*/ 0 w 2222198"/>
              <a:gd name="connsiteY7" fmla="*/ 823027 h 2133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8" h="2133710">
                <a:moveTo>
                  <a:pt x="0" y="0"/>
                </a:moveTo>
                <a:lnTo>
                  <a:pt x="44227" y="2234"/>
                </a:lnTo>
                <a:cubicBezTo>
                  <a:pt x="1114682" y="110944"/>
                  <a:pt x="1981368" y="908934"/>
                  <a:pt x="2193454" y="1945372"/>
                </a:cubicBezTo>
                <a:lnTo>
                  <a:pt x="2222198" y="2133710"/>
                </a:lnTo>
                <a:lnTo>
                  <a:pt x="1394653" y="2133710"/>
                </a:lnTo>
                <a:lnTo>
                  <a:pt x="1391100" y="2110427"/>
                </a:lnTo>
                <a:cubicBezTo>
                  <a:pt x="1260786" y="1473602"/>
                  <a:pt x="759202" y="972017"/>
                  <a:pt x="122376" y="841704"/>
                </a:cubicBezTo>
                <a:lnTo>
                  <a:pt x="0" y="823027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 descr="A group of colored pencils&#10;&#10;Description automatically generated with medium confidence">
            <a:extLst>
              <a:ext uri="{FF2B5EF4-FFF2-40B4-BE49-F238E27FC236}">
                <a16:creationId xmlns:a16="http://schemas.microsoft.com/office/drawing/2014/main" id="{173E417F-D791-4686-A582-9C2C3B689F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189" r="-1" b="-1"/>
          <a:stretch/>
        </p:blipFill>
        <p:spPr>
          <a:xfrm>
            <a:off x="6189156" y="-3440"/>
            <a:ext cx="6015813" cy="6861439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68E0AD-049A-44CD-B221-4DD601C38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6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10CE7480-65F4-4C5B-B9D8-B4C360DD14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479967" y="769286"/>
            <a:ext cx="9144000" cy="1057078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Objective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A036166-E8E2-40EA-B18A-0D30C352FF86}"/>
              </a:ext>
            </a:extLst>
          </p:cNvPr>
          <p:cNvSpPr txBox="1"/>
          <p:nvPr/>
        </p:nvSpPr>
        <p:spPr>
          <a:xfrm>
            <a:off x="368444" y="6248400"/>
            <a:ext cx="6632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1800" dirty="0"/>
              <a:t>344-391 PROJECTS IN COMPUTER SCIENCE I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A405850-4D3E-4C8A-B7A2-E0631264BC4A}"/>
              </a:ext>
            </a:extLst>
          </p:cNvPr>
          <p:cNvSpPr txBox="1"/>
          <p:nvPr/>
        </p:nvSpPr>
        <p:spPr>
          <a:xfrm>
            <a:off x="187439" y="2298365"/>
            <a:ext cx="58091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thaiDist"/>
            <a:r>
              <a:rPr lang="th-TH" sz="2400" dirty="0"/>
              <a:t>	วิเคราะห์ ออกแบบ และพัฒนาระบบเพื่อใช้ในการติดตามการรายงานผลอาจารย์ กรณีศึกษาโรงเรียนกัลยาณชนรังสรรค์มูลนิธิ มัสยิดบ้านเหนือ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5216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152BFE-7BA8-4007-AD9C-F4DC95E43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Freeform: Shape 12">
            <a:extLst>
              <a:ext uri="{FF2B5EF4-FFF2-40B4-BE49-F238E27FC236}">
                <a16:creationId xmlns:a16="http://schemas.microsoft.com/office/drawing/2014/main" id="{26796024-DF17-4BB3-BF28-01E168A3C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3661" y="63892"/>
            <a:ext cx="2222198" cy="2133710"/>
          </a:xfrm>
          <a:custGeom>
            <a:avLst/>
            <a:gdLst>
              <a:gd name="connsiteX0" fmla="*/ 0 w 2222198"/>
              <a:gd name="connsiteY0" fmla="*/ 0 h 2133710"/>
              <a:gd name="connsiteX1" fmla="*/ 44227 w 2222198"/>
              <a:gd name="connsiteY1" fmla="*/ 2234 h 2133710"/>
              <a:gd name="connsiteX2" fmla="*/ 2193454 w 2222198"/>
              <a:gd name="connsiteY2" fmla="*/ 1945372 h 2133710"/>
              <a:gd name="connsiteX3" fmla="*/ 2222198 w 2222198"/>
              <a:gd name="connsiteY3" fmla="*/ 2133710 h 2133710"/>
              <a:gd name="connsiteX4" fmla="*/ 1394653 w 2222198"/>
              <a:gd name="connsiteY4" fmla="*/ 2133710 h 2133710"/>
              <a:gd name="connsiteX5" fmla="*/ 1391100 w 2222198"/>
              <a:gd name="connsiteY5" fmla="*/ 2110427 h 2133710"/>
              <a:gd name="connsiteX6" fmla="*/ 122376 w 2222198"/>
              <a:gd name="connsiteY6" fmla="*/ 841704 h 2133710"/>
              <a:gd name="connsiteX7" fmla="*/ 0 w 2222198"/>
              <a:gd name="connsiteY7" fmla="*/ 823027 h 2133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8" h="2133710">
                <a:moveTo>
                  <a:pt x="0" y="0"/>
                </a:moveTo>
                <a:lnTo>
                  <a:pt x="44227" y="2234"/>
                </a:lnTo>
                <a:cubicBezTo>
                  <a:pt x="1114682" y="110944"/>
                  <a:pt x="1981368" y="908934"/>
                  <a:pt x="2193454" y="1945372"/>
                </a:cubicBezTo>
                <a:lnTo>
                  <a:pt x="2222198" y="2133710"/>
                </a:lnTo>
                <a:lnTo>
                  <a:pt x="1394653" y="2133710"/>
                </a:lnTo>
                <a:lnTo>
                  <a:pt x="1391100" y="2110427"/>
                </a:lnTo>
                <a:cubicBezTo>
                  <a:pt x="1260786" y="1473602"/>
                  <a:pt x="759202" y="972017"/>
                  <a:pt x="122376" y="841704"/>
                </a:cubicBezTo>
                <a:lnTo>
                  <a:pt x="0" y="823027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 descr="A group of colored pencils&#10;&#10;Description automatically generated with medium confidence">
            <a:extLst>
              <a:ext uri="{FF2B5EF4-FFF2-40B4-BE49-F238E27FC236}">
                <a16:creationId xmlns:a16="http://schemas.microsoft.com/office/drawing/2014/main" id="{173E417F-D791-4686-A582-9C2C3B689F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189" r="-1" b="-1"/>
          <a:stretch/>
        </p:blipFill>
        <p:spPr>
          <a:xfrm>
            <a:off x="6189156" y="-3440"/>
            <a:ext cx="6015813" cy="6861439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36484E3-6CAA-4BF6-B473-B00C8C1A0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7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55665EB8-77B2-4993-8566-4E1E2CC0FD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027241" y="83334"/>
            <a:ext cx="9144000" cy="906434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Scope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CE3D2D-49D5-4D76-9818-6D8A063FD5EA}"/>
              </a:ext>
            </a:extLst>
          </p:cNvPr>
          <p:cNvSpPr txBox="1"/>
          <p:nvPr/>
        </p:nvSpPr>
        <p:spPr>
          <a:xfrm>
            <a:off x="142782" y="1166789"/>
            <a:ext cx="604273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     </a:t>
            </a:r>
            <a:r>
              <a:rPr lang="th-TH" sz="2000" dirty="0"/>
              <a:t>  ระบบติดตามการรายงานผลอาจารย์โรงเรียนกัลยาณชนรังสรรค์มูลนิธิ มัสยิดบ้านเหนือถูกพัฒนาขึ้นในรูปแบบโปรแกรมประยุกต์บนเว็บ (</a:t>
            </a:r>
            <a:r>
              <a:rPr lang="en-US" sz="2000" dirty="0"/>
              <a:t>Web Application) </a:t>
            </a:r>
            <a:r>
              <a:rPr lang="th-TH" sz="2000" dirty="0"/>
              <a:t>โดยพัฒนาให้อยู่ในรูปแบบของ </a:t>
            </a:r>
            <a:r>
              <a:rPr lang="en-US" sz="2000" dirty="0"/>
              <a:t>Responsive Web </a:t>
            </a:r>
            <a:r>
              <a:rPr lang="th-TH" sz="2000" dirty="0"/>
              <a:t>สามารถใช้ได้ทุกแพลตฟอร์ม โดยแบ่งเป็น 5 กลุ่ม</a:t>
            </a:r>
            <a:endParaRPr lang="en-US" sz="2000" dirty="0"/>
          </a:p>
          <a:p>
            <a:endParaRPr lang="en-US" sz="2000" dirty="0"/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th-TH" sz="2000" dirty="0"/>
              <a:t>ผู้ดูแลระบบ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th-TH" sz="2000" dirty="0"/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th-TH" sz="2000" dirty="0"/>
              <a:t>อาจารย์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th-TH" sz="2000" dirty="0"/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th-TH" sz="2000" dirty="0"/>
              <a:t>ฝ่ายวิชาการ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th-TH" sz="2000" dirty="0"/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th-TH" sz="2000" dirty="0"/>
              <a:t>รองผู้อำนวยการ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th-TH" sz="2000" dirty="0"/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th-TH" sz="2000" dirty="0"/>
              <a:t>ผู้อำนวยการ</a:t>
            </a:r>
            <a:endParaRPr lang="en-US" sz="2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82215C6-85E6-475B-887D-9DE9B7DEDC37}"/>
              </a:ext>
            </a:extLst>
          </p:cNvPr>
          <p:cNvSpPr txBox="1"/>
          <p:nvPr/>
        </p:nvSpPr>
        <p:spPr>
          <a:xfrm>
            <a:off x="416153" y="6225875"/>
            <a:ext cx="76290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1800" dirty="0"/>
              <a:t>344-391 PROJECTS IN COMPUTER SCIENCE I</a:t>
            </a:r>
          </a:p>
        </p:txBody>
      </p:sp>
    </p:spTree>
    <p:extLst>
      <p:ext uri="{BB962C8B-B14F-4D97-AF65-F5344CB8AC3E}">
        <p14:creationId xmlns:p14="http://schemas.microsoft.com/office/powerpoint/2010/main" val="352122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152BFE-7BA8-4007-AD9C-F4DC95E43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Freeform: Shape 12">
            <a:extLst>
              <a:ext uri="{FF2B5EF4-FFF2-40B4-BE49-F238E27FC236}">
                <a16:creationId xmlns:a16="http://schemas.microsoft.com/office/drawing/2014/main" id="{26796024-DF17-4BB3-BF28-01E168A3C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3661" y="63892"/>
            <a:ext cx="2222198" cy="2133710"/>
          </a:xfrm>
          <a:custGeom>
            <a:avLst/>
            <a:gdLst>
              <a:gd name="connsiteX0" fmla="*/ 0 w 2222198"/>
              <a:gd name="connsiteY0" fmla="*/ 0 h 2133710"/>
              <a:gd name="connsiteX1" fmla="*/ 44227 w 2222198"/>
              <a:gd name="connsiteY1" fmla="*/ 2234 h 2133710"/>
              <a:gd name="connsiteX2" fmla="*/ 2193454 w 2222198"/>
              <a:gd name="connsiteY2" fmla="*/ 1945372 h 2133710"/>
              <a:gd name="connsiteX3" fmla="*/ 2222198 w 2222198"/>
              <a:gd name="connsiteY3" fmla="*/ 2133710 h 2133710"/>
              <a:gd name="connsiteX4" fmla="*/ 1394653 w 2222198"/>
              <a:gd name="connsiteY4" fmla="*/ 2133710 h 2133710"/>
              <a:gd name="connsiteX5" fmla="*/ 1391100 w 2222198"/>
              <a:gd name="connsiteY5" fmla="*/ 2110427 h 2133710"/>
              <a:gd name="connsiteX6" fmla="*/ 122376 w 2222198"/>
              <a:gd name="connsiteY6" fmla="*/ 841704 h 2133710"/>
              <a:gd name="connsiteX7" fmla="*/ 0 w 2222198"/>
              <a:gd name="connsiteY7" fmla="*/ 823027 h 2133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8" h="2133710">
                <a:moveTo>
                  <a:pt x="0" y="0"/>
                </a:moveTo>
                <a:lnTo>
                  <a:pt x="44227" y="2234"/>
                </a:lnTo>
                <a:cubicBezTo>
                  <a:pt x="1114682" y="110944"/>
                  <a:pt x="1981368" y="908934"/>
                  <a:pt x="2193454" y="1945372"/>
                </a:cubicBezTo>
                <a:lnTo>
                  <a:pt x="2222198" y="2133710"/>
                </a:lnTo>
                <a:lnTo>
                  <a:pt x="1394653" y="2133710"/>
                </a:lnTo>
                <a:lnTo>
                  <a:pt x="1391100" y="2110427"/>
                </a:lnTo>
                <a:cubicBezTo>
                  <a:pt x="1260786" y="1473602"/>
                  <a:pt x="759202" y="972017"/>
                  <a:pt x="122376" y="841704"/>
                </a:cubicBezTo>
                <a:lnTo>
                  <a:pt x="0" y="823027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 descr="A group of colored pencils&#10;&#10;Description automatically generated with medium confidence">
            <a:extLst>
              <a:ext uri="{FF2B5EF4-FFF2-40B4-BE49-F238E27FC236}">
                <a16:creationId xmlns:a16="http://schemas.microsoft.com/office/drawing/2014/main" id="{173E417F-D791-4686-A582-9C2C3B689F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189" r="-1" b="-1"/>
          <a:stretch/>
        </p:blipFill>
        <p:spPr>
          <a:xfrm>
            <a:off x="6189156" y="-3440"/>
            <a:ext cx="6015813" cy="6861439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CFB09D6-62BF-49C5-9CB8-02D1D4F0C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8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98666CB7-A8B6-47FD-BC8D-3263932FB9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958488" y="329981"/>
            <a:ext cx="9144000" cy="83023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Benefit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B7B1F2-BF44-40EB-A084-642169BF7AC4}"/>
              </a:ext>
            </a:extLst>
          </p:cNvPr>
          <p:cNvSpPr txBox="1"/>
          <p:nvPr/>
        </p:nvSpPr>
        <p:spPr>
          <a:xfrm>
            <a:off x="345677" y="1166588"/>
            <a:ext cx="5213156" cy="80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000" u="sng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ประโยชน์ที่คาดว่าจะได้รับมีดังนี้</a:t>
            </a:r>
            <a:r>
              <a:rPr lang="en-US" sz="2000" u="sng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92B60F9-00EC-4AE3-AFB4-871CF9CF78FD}"/>
              </a:ext>
            </a:extLst>
          </p:cNvPr>
          <p:cNvSpPr txBox="1"/>
          <p:nvPr/>
        </p:nvSpPr>
        <p:spPr>
          <a:xfrm>
            <a:off x="247378" y="6207912"/>
            <a:ext cx="7594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1800" dirty="0"/>
              <a:t>344-391 PROJECTS IN COMPUTER SCIENCE I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E5E1F98-82A3-45FA-85FF-3D00C2B67459}"/>
              </a:ext>
            </a:extLst>
          </p:cNvPr>
          <p:cNvSpPr txBox="1"/>
          <p:nvPr/>
        </p:nvSpPr>
        <p:spPr>
          <a:xfrm>
            <a:off x="247378" y="1694170"/>
            <a:ext cx="565095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thaiDist"/>
            <a:r>
              <a:rPr lang="th-TH" sz="2000" dirty="0"/>
              <a:t>แบ่งเป็น 2 ส่วนดังนี้</a:t>
            </a:r>
          </a:p>
          <a:p>
            <a:pPr algn="thaiDist"/>
            <a:endParaRPr lang="th-TH" sz="2000" dirty="0"/>
          </a:p>
          <a:p>
            <a:pPr algn="thaiDist"/>
            <a:r>
              <a:rPr lang="th-TH" sz="2000" dirty="0"/>
              <a:t>1.ประโยชน์ต่อผู้ใช้ระบบ</a:t>
            </a:r>
          </a:p>
          <a:p>
            <a:pPr algn="thaiDist"/>
            <a:endParaRPr lang="th-TH" sz="2000" dirty="0"/>
          </a:p>
          <a:p>
            <a:pPr algn="thaiDist"/>
            <a:r>
              <a:rPr lang="th-TH" sz="2000" dirty="0"/>
              <a:t>•ได้ระบบติดตามการรายงานผลอาจารย์โรงเรียนกัลยาณชนรังสรรค์มูลนิธิ มัสยิดบ้านเหนือ</a:t>
            </a:r>
          </a:p>
          <a:p>
            <a:pPr algn="thaiDist"/>
            <a:endParaRPr lang="th-TH" sz="2000" dirty="0"/>
          </a:p>
          <a:p>
            <a:pPr algn="thaiDist"/>
            <a:r>
              <a:rPr lang="th-TH" sz="2000" dirty="0"/>
              <a:t>2.ประโยชน์ต่อผู้พัฒนาระบบ</a:t>
            </a:r>
          </a:p>
          <a:p>
            <a:pPr algn="thaiDist"/>
            <a:endParaRPr lang="th-TH" sz="2000" dirty="0"/>
          </a:p>
          <a:p>
            <a:pPr algn="thaiDist"/>
            <a:r>
              <a:rPr lang="th-TH" sz="2000" dirty="0"/>
              <a:t>•ได้นำความรู้ที่ได้เรียนมาประยุกต์ใช้จริงเพื่อพัฒนาระบบ</a:t>
            </a:r>
          </a:p>
          <a:p>
            <a:pPr algn="thaiDist"/>
            <a:endParaRPr lang="th-TH" sz="2000" dirty="0"/>
          </a:p>
          <a:p>
            <a:pPr algn="thaiDist"/>
            <a:r>
              <a:rPr lang="th-TH" sz="2000" dirty="0"/>
              <a:t>•ได้ประสบการณ์ในการพัฒนาระบบ และได้เรียนรู้การรับผิดชอบร่วมกัน</a:t>
            </a:r>
          </a:p>
        </p:txBody>
      </p:sp>
    </p:spTree>
    <p:extLst>
      <p:ext uri="{BB962C8B-B14F-4D97-AF65-F5344CB8AC3E}">
        <p14:creationId xmlns:p14="http://schemas.microsoft.com/office/powerpoint/2010/main" val="2067809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152BFE-7BA8-4007-AD9C-F4DC95E43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Freeform: Shape 12">
            <a:extLst>
              <a:ext uri="{FF2B5EF4-FFF2-40B4-BE49-F238E27FC236}">
                <a16:creationId xmlns:a16="http://schemas.microsoft.com/office/drawing/2014/main" id="{26796024-DF17-4BB3-BF28-01E168A3C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3661" y="63892"/>
            <a:ext cx="2222198" cy="2133710"/>
          </a:xfrm>
          <a:custGeom>
            <a:avLst/>
            <a:gdLst>
              <a:gd name="connsiteX0" fmla="*/ 0 w 2222198"/>
              <a:gd name="connsiteY0" fmla="*/ 0 h 2133710"/>
              <a:gd name="connsiteX1" fmla="*/ 44227 w 2222198"/>
              <a:gd name="connsiteY1" fmla="*/ 2234 h 2133710"/>
              <a:gd name="connsiteX2" fmla="*/ 2193454 w 2222198"/>
              <a:gd name="connsiteY2" fmla="*/ 1945372 h 2133710"/>
              <a:gd name="connsiteX3" fmla="*/ 2222198 w 2222198"/>
              <a:gd name="connsiteY3" fmla="*/ 2133710 h 2133710"/>
              <a:gd name="connsiteX4" fmla="*/ 1394653 w 2222198"/>
              <a:gd name="connsiteY4" fmla="*/ 2133710 h 2133710"/>
              <a:gd name="connsiteX5" fmla="*/ 1391100 w 2222198"/>
              <a:gd name="connsiteY5" fmla="*/ 2110427 h 2133710"/>
              <a:gd name="connsiteX6" fmla="*/ 122376 w 2222198"/>
              <a:gd name="connsiteY6" fmla="*/ 841704 h 2133710"/>
              <a:gd name="connsiteX7" fmla="*/ 0 w 2222198"/>
              <a:gd name="connsiteY7" fmla="*/ 823027 h 2133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8" h="2133710">
                <a:moveTo>
                  <a:pt x="0" y="0"/>
                </a:moveTo>
                <a:lnTo>
                  <a:pt x="44227" y="2234"/>
                </a:lnTo>
                <a:cubicBezTo>
                  <a:pt x="1114682" y="110944"/>
                  <a:pt x="1981368" y="908934"/>
                  <a:pt x="2193454" y="1945372"/>
                </a:cubicBezTo>
                <a:lnTo>
                  <a:pt x="2222198" y="2133710"/>
                </a:lnTo>
                <a:lnTo>
                  <a:pt x="1394653" y="2133710"/>
                </a:lnTo>
                <a:lnTo>
                  <a:pt x="1391100" y="2110427"/>
                </a:lnTo>
                <a:cubicBezTo>
                  <a:pt x="1260786" y="1473602"/>
                  <a:pt x="759202" y="972017"/>
                  <a:pt x="122376" y="841704"/>
                </a:cubicBezTo>
                <a:lnTo>
                  <a:pt x="0" y="823027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 descr="A group of colored pencils&#10;&#10;Description automatically generated with medium confidence">
            <a:extLst>
              <a:ext uri="{FF2B5EF4-FFF2-40B4-BE49-F238E27FC236}">
                <a16:creationId xmlns:a16="http://schemas.microsoft.com/office/drawing/2014/main" id="{173E417F-D791-4686-A582-9C2C3B689F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189" r="-1" b="-1"/>
          <a:stretch/>
        </p:blipFill>
        <p:spPr>
          <a:xfrm>
            <a:off x="6189156" y="-3440"/>
            <a:ext cx="6015813" cy="6861439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2E4788A-4BAE-441F-930A-AEDE07254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9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1ED89721-D47D-46D1-B3DB-B146AB0D69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359423" y="206777"/>
            <a:ext cx="9144000" cy="763334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Development progress</a:t>
            </a:r>
            <a:endParaRPr lang="en-US" sz="4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F9532B-ED3C-4436-B238-97E2E0E360D7}"/>
              </a:ext>
            </a:extLst>
          </p:cNvPr>
          <p:cNvSpPr txBox="1"/>
          <p:nvPr/>
        </p:nvSpPr>
        <p:spPr>
          <a:xfrm>
            <a:off x="420715" y="1485900"/>
            <a:ext cx="557591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effectLst/>
                <a:ea typeface="Calibri" panose="020F0502020204030204" pitchFamily="34" charset="0"/>
              </a:rPr>
              <a:t>MySQL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ea typeface="Calibri" panose="020F0502020204030204" pitchFamily="34" charset="0"/>
                <a:cs typeface="Cordia New" panose="020B0304020202020204" pitchFamily="34" charset="-34"/>
              </a:rPr>
              <a:t>Bootstrap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PHP</a:t>
            </a:r>
          </a:p>
          <a:p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FB64194-61B2-47D2-BE24-4418F4E5FB0C}"/>
              </a:ext>
            </a:extLst>
          </p:cNvPr>
          <p:cNvSpPr txBox="1"/>
          <p:nvPr/>
        </p:nvSpPr>
        <p:spPr>
          <a:xfrm>
            <a:off x="210619" y="6290003"/>
            <a:ext cx="6791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1800" dirty="0"/>
              <a:t>344-391 PROJECTS IN COMPUTER SCIENCE I</a:t>
            </a:r>
          </a:p>
        </p:txBody>
      </p:sp>
      <p:pic>
        <p:nvPicPr>
          <p:cNvPr id="1026" name="Picture 2" descr="MySQL คืออะไร MySQL คือ โปรแกรมฐานข้อมูล database เป็นส่วนหนึ่งใน LAMP -  Saixiii">
            <a:extLst>
              <a:ext uri="{FF2B5EF4-FFF2-40B4-BE49-F238E27FC236}">
                <a16:creationId xmlns:a16="http://schemas.microsoft.com/office/drawing/2014/main" id="{ED1CCCC4-E087-4EE5-B010-29FC0E1BB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39" y="3288442"/>
            <a:ext cx="5354361" cy="2236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2051766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AnalogousFromRegularSeedRightStep">
      <a:dk1>
        <a:srgbClr val="000000"/>
      </a:dk1>
      <a:lt1>
        <a:srgbClr val="FFFFFF"/>
      </a:lt1>
      <a:dk2>
        <a:srgbClr val="29223F"/>
      </a:dk2>
      <a:lt2>
        <a:srgbClr val="E8E4E2"/>
      </a:lt2>
      <a:accent1>
        <a:srgbClr val="3BADD5"/>
      </a:accent1>
      <a:accent2>
        <a:srgbClr val="295BC3"/>
      </a:accent2>
      <a:accent3>
        <a:srgbClr val="493BD5"/>
      </a:accent3>
      <a:accent4>
        <a:srgbClr val="7729C3"/>
      </a:accent4>
      <a:accent5>
        <a:srgbClr val="C93BD5"/>
      </a:accent5>
      <a:accent6>
        <a:srgbClr val="C3298F"/>
      </a:accent6>
      <a:hlink>
        <a:srgbClr val="BF603F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เอกสาร" ma:contentTypeID="0x010100C8A2CE3D5F6E6F429773162F6D6CD367" ma:contentTypeVersion="2" ma:contentTypeDescription="สร้างเอกสารใหม่" ma:contentTypeScope="" ma:versionID="23ccc33d3caf89dc46a8eddd43dfdbab">
  <xsd:schema xmlns:xsd="http://www.w3.org/2001/XMLSchema" xmlns:xs="http://www.w3.org/2001/XMLSchema" xmlns:p="http://schemas.microsoft.com/office/2006/metadata/properties" xmlns:ns3="f2b0b241-c761-4d74-9eb9-9ddd6054f02e" targetNamespace="http://schemas.microsoft.com/office/2006/metadata/properties" ma:root="true" ma:fieldsID="8c3f15eab61d3d5403153450d43db05c" ns3:_="">
    <xsd:import namespace="f2b0b241-c761-4d74-9eb9-9ddd6054f02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b0b241-c761-4d74-9eb9-9ddd6054f0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ชนิดเนื้อหา"/>
        <xsd:element ref="dc:title" minOccurs="0" maxOccurs="1" ma:index="4" ma:displayName="ชื่อเรื่อง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A463F25-04A9-4881-9CC4-D10F550B08C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14D6EE8-1119-41E0-A560-FE2198404A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b0b241-c761-4d74-9eb9-9ddd6054f02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3694C0E-4125-4F4F-8ABC-EC68F0A492FB}">
  <ds:schemaRefs>
    <ds:schemaRef ds:uri="http://schemas.microsoft.com/office/2006/documentManagement/types"/>
    <ds:schemaRef ds:uri="f2b0b241-c761-4d74-9eb9-9ddd6054f02e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1975</TotalTime>
  <Words>1498</Words>
  <Application>Microsoft Office PowerPoint</Application>
  <PresentationFormat>Widescreen</PresentationFormat>
  <Paragraphs>199</Paragraphs>
  <Slides>42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3" baseType="lpstr">
      <vt:lpstr>Wingdings</vt:lpstr>
      <vt:lpstr>Posterama</vt:lpstr>
      <vt:lpstr>Arial</vt:lpstr>
      <vt:lpstr>Angsana New</vt:lpstr>
      <vt:lpstr>Calibri Light</vt:lpstr>
      <vt:lpstr>TH SarabunPSK</vt:lpstr>
      <vt:lpstr>Calibri</vt:lpstr>
      <vt:lpstr>Avenir Next LT Pro</vt:lpstr>
      <vt:lpstr>SineVTI</vt:lpstr>
      <vt:lpstr>Office Theme</vt:lpstr>
      <vt:lpstr>Visio</vt:lpstr>
      <vt:lpstr>ระบบติดตามการรายงานผลอาจารย์โรงเรียนกัลยาณชนรังสรรค์มูลนิธิ มัสยิดบ้านเหนือ</vt:lpstr>
      <vt:lpstr>ผู้จัดทำ   1.นายธีรพงค์ สิงสาโร  รหัสนักศึกษา 6110210183 2.นายมูหมัดฟิตรี เจ๊ะเละ รหัสนักศึกษา 6110210326  นักศึกษาสาขาวิชาวิทยาศาสตร์การคำนวณ  (วิทยาการคอมพิวเตอร์) ชั้นปีที่ 3 คณะวิทยาศาสตร์ มหาวิทยาสงขลานครินทร์</vt:lpstr>
      <vt:lpstr>อาจารย์ที่ปรึกษา ผศ.ดร.จารุณี ดวงสุวรรณ</vt:lpstr>
      <vt:lpstr>Introduction</vt:lpstr>
      <vt:lpstr> </vt:lpstr>
      <vt:lpstr>Objective</vt:lpstr>
      <vt:lpstr>Scope</vt:lpstr>
      <vt:lpstr>Benefit</vt:lpstr>
      <vt:lpstr>Development progress</vt:lpstr>
      <vt:lpstr>Related Literature</vt:lpstr>
      <vt:lpstr>Web Application</vt:lpstr>
      <vt:lpstr>ระบบฐานข้อมูล</vt:lpstr>
      <vt:lpstr>MySQL</vt:lpstr>
      <vt:lpstr>Bootstrap 4.0</vt:lpstr>
      <vt:lpstr>mPDF</vt:lpstr>
      <vt:lpstr>Analysis &amp; Design System</vt:lpstr>
      <vt:lpstr>System Requirements   แบ่งประเภทของความต้องการได้ 2 ประเภท คือ</vt:lpstr>
      <vt:lpstr>System Requirements   </vt:lpstr>
      <vt:lpstr>System Requirements   </vt:lpstr>
      <vt:lpstr>System Requirements   </vt:lpstr>
      <vt:lpstr>System Requirements   </vt:lpstr>
      <vt:lpstr>System Requirements   </vt:lpstr>
      <vt:lpstr>PowerPoint Presentation</vt:lpstr>
      <vt:lpstr>3.1 Context Diagram  คือแผนภาพกระแสข้อมูลระดับบนสุดหรือไดอะแกรมที่แสดงภาพรวมการไหลของข้อมูล ระบบการติดตามรายงานผลอาจารย์โรงเรียนกัลยาณชนรังสรรค์มูลนิธิ มัสยิดบ้านเหนือ โดยมีการไหลของข้อมูลระหว่างระบบกับผู้ที่ใช้งานระบบได้ ดังรูป 3.1 </vt:lpstr>
      <vt:lpstr>PowerPoint Presentation</vt:lpstr>
      <vt:lpstr>3.2 Data Flow Diagram    Data Flow Diagram ก็คือแผนภาพกระแสข้อมูลหรือแผนภาพการไหลของข้อมูลเป็นเครื่องมือที่ใช้แสดงการไหลของข้อมูลและการประมวลผลต่างๆ ในระบบ สัมพันธ์กับแหล่งเก็บข้อมูลที่ใช้ โดยแผนภาพนี้จะเป็นสื่อช่วยให้การวิเคราะห์เป็นไปได้โดยง่าย โดยแสดงกระบวนการหลักและผู้ที่เกี่ยวข้องกับข้อมูล ระบบการติดตามรายงานผลอาจารย์โรงเรียนกัลยาณชนรังสรรค์มูลนิธิ มัสยิดบ้านเหนือ แผนภาพกระแสข้อมูลระดับที่ 1 สามารถแบ่งเป็นกระบวนการต่าง ๆ ได้ดังรูป 3.2</vt:lpstr>
      <vt:lpstr>PowerPoint Presentation</vt:lpstr>
      <vt:lpstr>แผนภาพกระแสข้อมูลระดับที่ 2 (Data Flow Diagram Level 2) แสดงถึงกระบวนการย่อยในแผนภาพกระแสข้อมูลระดับที่ 1  (Data Flow Diagram Level 1) โดยแผนภาพกระแสข้อมูลในระดับที่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3.3 Entity Relationship Diagram   ER Diagram คือ แบบจำลองที่ใช้อธิบายโครงสร้างของฐานข้อมูลซึ่งเขียนออกมาในลักษณะของรูปภาพ การอธิบายโครงสร้างและความสัมพันธ์ของข้อมูลต่าง ๆ ที่มีต่อกันในระบบการติดตามรายงานผลอาจารย์โรงเรียนกัลยาณชนรังสรรค์มูลนิธิ มัสยิดบ้านเหนือ</vt:lpstr>
      <vt:lpstr>PowerPoint Presentation</vt:lpstr>
      <vt:lpstr>DEMO</vt:lpstr>
      <vt:lpstr>ถาม – ตอบ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ระบบเช็คความถูกต้องการอบอุ่นร่างกายก่อนและหลังการออกกำลังกาย</dc:title>
  <dc:creator>MUMUDFITREE JEHLEH (มูหมัดฟิตรี เจ๊ะเละ)</dc:creator>
  <cp:lastModifiedBy>MUMUDFITREE JEHLEH (มูหมัดฟิตรี เจ๊ะเละ)</cp:lastModifiedBy>
  <cp:revision>27</cp:revision>
  <dcterms:created xsi:type="dcterms:W3CDTF">2021-01-20T12:44:33Z</dcterms:created>
  <dcterms:modified xsi:type="dcterms:W3CDTF">2021-03-18T06:50:58Z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0x010100C8A2CE3D5F6E6F429773162F6D6CD367</vt:lpwstr>
  </property>
</Properties>
</file>