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25" r:id="rId2"/>
  </p:sldMasterIdLst>
  <p:notesMasterIdLst>
    <p:notesMasterId r:id="rId14"/>
  </p:notesMasterIdLst>
  <p:handoutMasterIdLst>
    <p:handoutMasterId r:id="rId15"/>
  </p:handoutMasterIdLst>
  <p:sldIdLst>
    <p:sldId id="441" r:id="rId3"/>
    <p:sldId id="597" r:id="rId4"/>
    <p:sldId id="571" r:id="rId5"/>
    <p:sldId id="596" r:id="rId6"/>
    <p:sldId id="584" r:id="rId7"/>
    <p:sldId id="583" r:id="rId8"/>
    <p:sldId id="599" r:id="rId9"/>
    <p:sldId id="598" r:id="rId10"/>
    <p:sldId id="600" r:id="rId11"/>
    <p:sldId id="601" r:id="rId12"/>
    <p:sldId id="602" r:id="rId13"/>
  </p:sldIdLst>
  <p:sldSz cx="9906000" cy="6858000" type="A4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C4CEE2"/>
    <a:srgbClr val="CCECFF"/>
    <a:srgbClr val="927969"/>
    <a:srgbClr val="CCCCFF"/>
    <a:srgbClr val="FFD9D9"/>
    <a:srgbClr val="FFCCCC"/>
    <a:srgbClr val="FFFFFF"/>
    <a:srgbClr val="2DA2BF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84677" autoAdjust="0"/>
  </p:normalViewPr>
  <p:slideViewPr>
    <p:cSldViewPr showGuides="1">
      <p:cViewPr>
        <p:scale>
          <a:sx n="75" d="100"/>
          <a:sy n="75" d="100"/>
        </p:scale>
        <p:origin x="-1026" y="6"/>
      </p:cViewPr>
      <p:guideLst>
        <p:guide orient="horz" pos="1842"/>
        <p:guide orient="horz" pos="73"/>
        <p:guide orient="horz" pos="3974"/>
        <p:guide orient="horz" pos="1207"/>
        <p:guide orient="horz" pos="346"/>
        <p:guide orient="horz" pos="1162"/>
        <p:guide orient="horz" pos="935"/>
        <p:guide pos="3120"/>
        <p:guide pos="172"/>
        <p:guide pos="54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3" d="100"/>
          <a:sy n="133" d="100"/>
        </p:scale>
        <p:origin x="-1512" y="-8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027DDD-4B85-49AE-9189-BA37F2EFF31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19065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09588"/>
            <a:ext cx="36798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C089FE8-A1A6-49F2-B317-3775AAE829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216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79825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89FE8-A1A6-49F2-B317-3775AAE8295A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78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215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743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334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401CA-7D30-4627-A6DF-43C13E08AA2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334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1414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102350" cy="2746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3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62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797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1_컨텐츠(번호정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6613"/>
            <a:ext cx="9632950" cy="7921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6D8CE-DAFF-415D-8D34-D87C211B3B69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7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3_2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00925" y="6588125"/>
            <a:ext cx="2311400" cy="2619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4BB35-5A6A-4231-803D-6CBEE9FF153A}" type="slidenum">
              <a:rPr lang="en-US" altLang="ko-K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094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512" y="399140"/>
            <a:ext cx="8874125" cy="689430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2454" y="641003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8E65BC3-30DD-4B48-8554-AE8011D7F377}" type="slidenum">
              <a:rPr lang="ko-KR" altLang="en-US" sz="1400" smtClean="0"/>
              <a:pPr/>
              <a:t>‹#›</a:t>
            </a:fld>
            <a:endParaRPr lang="ko-KR" alt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87589" y="131803"/>
            <a:ext cx="103586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400"/>
              </a:lnSpc>
              <a:spcBef>
                <a:spcPts val="0"/>
              </a:spcBef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Essence 1.1</a:t>
            </a:r>
          </a:p>
        </p:txBody>
      </p:sp>
    </p:spTree>
    <p:extLst>
      <p:ext uri="{BB962C8B-B14F-4D97-AF65-F5344CB8AC3E}">
        <p14:creationId xmlns:p14="http://schemas.microsoft.com/office/powerpoint/2010/main" xmlns="" val="38941344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304\Downloads\00-컨텐츠\00-탬플\15\내지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64" y="0"/>
            <a:ext cx="9906000" cy="6858000"/>
          </a:xfrm>
          <a:prstGeom prst="rect">
            <a:avLst/>
          </a:prstGeom>
          <a:noFill/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794436" y="64609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- </a:t>
            </a:r>
            <a:fld id="{FDAEF249-1AD3-4AC5-B98A-A012D65B5859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552" y="5661248"/>
            <a:ext cx="15113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78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835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77825"/>
            <a:ext cx="6102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100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5"/>
            <a:ext cx="9632950" cy="7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14pt Bold… 1995</a:t>
            </a:r>
            <a:r>
              <a:rPr lang="ko-KR" altLang="en-US" dirty="0" smtClean="0"/>
              <a:t>년 예금자보호법이 제정됨에 따라 이듬해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설립되어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예금보험업무를 시작한 뒤 </a:t>
            </a:r>
            <a:r>
              <a:rPr lang="en-US" altLang="ko-KR" dirty="0" smtClean="0"/>
              <a:t>1998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금융권의 예금보험기금을 통합해 통합예금보험공사로</a:t>
            </a:r>
            <a:endParaRPr lang="en-US" altLang="ko-KR" dirty="0" smtClean="0"/>
          </a:p>
        </p:txBody>
      </p:sp>
      <p:sp>
        <p:nvSpPr>
          <p:cNvPr id="4124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9352546" y="6573292"/>
            <a:ext cx="352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C8BF89A3-ED97-41A3-929F-288694448ED9}" type="slidenum">
              <a:rPr lang="en-US" altLang="ko-KR" sz="1000" b="1" smtClean="0">
                <a:solidFill>
                  <a:srgbClr val="000000"/>
                </a:solidFill>
                <a:latin typeface="맑은 고딕"/>
                <a:ea typeface="맑은 고딕"/>
              </a:rPr>
              <a:pPr algn="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Line 28"/>
          <p:cNvSpPr>
            <a:spLocks noChangeShapeType="1"/>
          </p:cNvSpPr>
          <p:nvPr userDrawn="1"/>
        </p:nvSpPr>
        <p:spPr bwMode="auto">
          <a:xfrm>
            <a:off x="273050" y="712788"/>
            <a:ext cx="93599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25408" y="332656"/>
            <a:ext cx="1007542" cy="2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79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33" r:id="rId2"/>
    <p:sldLayoutId id="2147483831" r:id="rId3"/>
    <p:sldLayoutId id="2147483828" r:id="rId4"/>
    <p:sldLayoutId id="2147483834" r:id="rId5"/>
    <p:sldLayoutId id="214748383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333333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333333"/>
          </a:solidFill>
          <a:latin typeface="-2002" pitchFamily="18" charset="-127"/>
          <a:ea typeface="-2002" pitchFamily="18" charset="-127"/>
        </a:defRPr>
      </a:lvl9pPr>
    </p:titleStyle>
    <p:bodyStyle>
      <a:lvl1pPr marL="265113" indent="-254000" algn="l" rtl="0" eaLnBrk="0" fontAlgn="base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1"/>
        </a:buClr>
        <a:buFont typeface="Tahoma" pitchFamily="34" charset="0"/>
        <a:buChar char=" "/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1813" indent="-263525" algn="l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arabicParenR"/>
        <a:defRPr kumimoji="1" sz="1400">
          <a:solidFill>
            <a:schemeClr val="tx1"/>
          </a:solidFill>
          <a:latin typeface="Times New Roman" pitchFamily="18" charset="0"/>
          <a:ea typeface="HY견명조" pitchFamily="18" charset="-127"/>
        </a:defRPr>
      </a:lvl2pPr>
      <a:lvl3pPr marL="803275" indent="-228600" algn="l" defTabSz="803275" rtl="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-2002" pitchFamily="18" charset="-127"/>
        <a:buAutoNum type="circleNumDbPlain"/>
        <a:tabLst>
          <a:tab pos="1160463" algn="l"/>
        </a:tabLst>
        <a:defRPr kumimoji="1" sz="1400" b="1">
          <a:solidFill>
            <a:srgbClr val="333333"/>
          </a:solidFill>
          <a:latin typeface="맑은 고딕" pitchFamily="50" charset="-127"/>
          <a:ea typeface="맑은 고딕" pitchFamily="50" charset="-127"/>
        </a:defRPr>
      </a:lvl3pPr>
      <a:lvl4pPr marL="1008063" indent="-182563" algn="l" rtl="0" eaLnBrk="0" fontAlgn="base" latinLnBrk="0" hangingPunct="0">
        <a:spcBef>
          <a:spcPct val="20000"/>
        </a:spcBef>
        <a:spcAft>
          <a:spcPct val="0"/>
        </a:spcAft>
        <a:buChar char="–"/>
        <a:defRPr kumimoji="1" sz="1400">
          <a:solidFill>
            <a:srgbClr val="7F7F7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19"/>
          <p:cNvSpPr txBox="1">
            <a:spLocks/>
          </p:cNvSpPr>
          <p:nvPr/>
        </p:nvSpPr>
        <p:spPr>
          <a:xfrm>
            <a:off x="8029184" y="4273351"/>
            <a:ext cx="1820360" cy="3077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600" b="1" kern="0" dirty="0" smtClean="0">
                <a:solidFill>
                  <a:schemeClr val="bg1"/>
                </a:solidFill>
              </a:rPr>
              <a:t>Ver</a:t>
            </a:r>
            <a:r>
              <a:rPr lang="en-US" altLang="ko-KR" sz="1600" b="1" kern="0" smtClean="0">
                <a:solidFill>
                  <a:schemeClr val="bg1"/>
                </a:solidFill>
              </a:rPr>
              <a:t>. 0.9</a:t>
            </a:r>
            <a:endParaRPr lang="ko-KR" alt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8944" y="3419708"/>
            <a:ext cx="427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2017. 05. 31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4848" y="2060848"/>
            <a:ext cx="5139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KOSTA 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151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</a:t>
            </a:r>
            <a:endParaRPr lang="en-US" altLang="ko-KR" sz="3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보람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lang="ko-KR" altLang="en-US" sz="3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5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개발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  <a:latin typeface="+mj-lt"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  <a:latin typeface="+mj-lt"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lt"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개발</a:t>
                      </a:r>
                      <a:endParaRPr lang="ko-KR" altLang="ko-KR" sz="1600" b="1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이해관계자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작업참여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기회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솔루션개발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요구사항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요건구현</a:t>
                      </a: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시스템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배포준비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사용가능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작업수행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err="1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개발 이슈사항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 내재화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일일 자기평가서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목표달성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작업진행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이행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07903920"/>
              </p:ext>
            </p:extLst>
          </p:nvPr>
        </p:nvGraphicFramePr>
        <p:xfrm>
          <a:off x="313757" y="1401127"/>
          <a:ext cx="9319763" cy="516976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74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  <a:latin typeface="+mj-lt"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  <a:latin typeface="+mj-lt"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  <a:latin typeface="+mj-lt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j-lt"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33349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이행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lt"/>
                        </a:rPr>
                        <a:t> </a:t>
                      </a:r>
                      <a:endParaRPr lang="ko-KR" sz="120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이해관계자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배포합의 </a:t>
                      </a:r>
                      <a:r>
                        <a:rPr lang="en-US" altLang="ko-KR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사용만족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8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기회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615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요구사항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니즈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충족</a:t>
                      </a:r>
                      <a:endParaRPr lang="ko-KR" alt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ko-KR" altLang="en-US" sz="1050" kern="100" baseline="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매뉴얼</a:t>
                      </a:r>
                      <a:endParaRPr lang="ko-KR" altLang="ko-KR" sz="1050" kern="100" dirty="0" smtClean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442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</a:rPr>
                        <a:t>시스템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운영종료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해산</a:t>
                      </a:r>
                      <a:endParaRPr lang="ko-KR" sz="1050" kern="1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</a:rPr>
                        <a:t>사용종료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j-lt"/>
                        </a:rPr>
                        <a:t>작업종료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+mj-lt"/>
                        </a:rPr>
                        <a:t>프로젝트 완료 보고서</a:t>
                      </a:r>
                      <a:endParaRPr lang="ko-KR" altLang="en-US" sz="1050" dirty="0">
                        <a:latin typeface="+mj-lt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7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비즈니스 모델 선정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5210810"/>
              </p:ext>
            </p:extLst>
          </p:nvPr>
        </p:nvGraphicFramePr>
        <p:xfrm>
          <a:off x="344490" y="1196751"/>
          <a:ext cx="9073006" cy="5040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601"/>
                <a:gridCol w="1814601"/>
                <a:gridCol w="907301"/>
                <a:gridCol w="907301"/>
                <a:gridCol w="1814601"/>
                <a:gridCol w="1814601"/>
              </a:tblGrid>
              <a:tr h="198022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협업 시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협업자간 기존 구두전달로 인해 정보 공유가 부정확한 문제발생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다른 팀원들이 무엇을 하고 있는지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우선순위가 어떻게 되는지 파악하기 어려움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회의진행 중 수기기록 작성과 업로드를 위한 회의록 작성으로 이중업무 초려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솔루션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개인별 공간과 단체 공유공간 제공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시각회된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구성하여 효율적인 업무 프로세스 등록 및 관리 제공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고유의 가치제안</a:t>
                      </a:r>
                      <a:endParaRPr lang="en-US" altLang="ko-KR" sz="12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소프트웨어가 아닌 웹 사용으로 인해 사무실 밖에서도 사무실과 동일한 작업환경 제공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한눈에 볼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 있는 나의 프로젝트 진행상황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상위개념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TRELLO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TASKWORLD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JANDI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경쟁 우위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기존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소프트웨어에는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필요 없는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기능이 너무 많음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사용자가 쓰기에 최적화된 화면 제공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고객군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스타트업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외부에서도 사무실과 동일한 작업환경을 원하는 사람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구두전달과 수기작성으로 프로젝트를 진행하는 기존단체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소규모의 프로젝트를 진행하는 단체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02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핵심지표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일 평균 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PAGE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뷰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매월 신규프로젝트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진행중인 업무현황</a:t>
                      </a: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채널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개발자 커뮤니티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블로그를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통한 광고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SNS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를 통한 공유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비용구조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서버사용료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마케팅비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인건비</a:t>
                      </a:r>
                      <a:endParaRPr lang="en-US" altLang="ko-KR" sz="12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수익원</a:t>
                      </a:r>
                      <a:endParaRPr lang="en-US" altLang="ko-KR" sz="14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4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광고료</a:t>
                      </a:r>
                      <a:r>
                        <a:rPr lang="en-US" altLang="ko-KR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프로젝트 컨설팅 비용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1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 </a:t>
            </a:r>
            <a:r>
              <a:rPr lang="ko-KR" altLang="en-US" dirty="0" err="1" smtClean="0"/>
              <a:t>일정별</a:t>
            </a:r>
            <a:r>
              <a:rPr lang="ko-KR" altLang="en-US" dirty="0" smtClean="0"/>
              <a:t> 작업 내용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66206"/>
              </p:ext>
            </p:extLst>
          </p:nvPr>
        </p:nvGraphicFramePr>
        <p:xfrm>
          <a:off x="272480" y="836715"/>
          <a:ext cx="9361040" cy="5544615"/>
        </p:xfrm>
        <a:graphic>
          <a:graphicData uri="http://schemas.openxmlformats.org/drawingml/2006/table">
            <a:tbl>
              <a:tblPr/>
              <a:tblGrid>
                <a:gridCol w="792088"/>
                <a:gridCol w="1080120"/>
                <a:gridCol w="720080"/>
                <a:gridCol w="4176464"/>
                <a:gridCol w="1512168"/>
                <a:gridCol w="1080120"/>
              </a:tblGrid>
              <a:tr h="432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작업시기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작업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소요 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상세 내용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225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시작 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비즈니스 모델 선정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별도진행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프로젝트의 주제 선정 및 해당 주제에 대한 전략 등 도출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기존에 프로젝트 수행하던 방식대로 진행하되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산출물은 비즈니스 모델 캔버스로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비즈니스 모델 캔버스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선정한 프로젝트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개발에 적합한 프로젝트 일정 및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마일스톤을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명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마일스톡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이미지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향후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진행할 프로젝트에 대해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목표 정하기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마일스톤에서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정의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알파의 상태를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매핑해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보기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진입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수행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번 수행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진행할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액티비티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산출물 리뷰 및 변경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필요 시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정의서 수정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각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Health Check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 부족한 영역에 대한 복구 방안 수립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Health Check Report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제공하는 엑셀 파일 이용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매번 동일인 체크 필요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종료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</a:t>
                      </a:r>
                    </a:p>
                  </a:txBody>
                  <a:tcPr marL="72000" marR="72000" marT="7211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회고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시간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전체 프로젝트 진행 관련한 잘된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부족한 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Lessons Learned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프로젝트 수행 시행착오를 반영한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마일스톤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재정의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Lessons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Learned</a:t>
                      </a:r>
                    </a:p>
                    <a:p>
                      <a:pPr marL="171450" indent="-171450" algn="l" defTabSz="914400" rtl="0" eaLnBrk="1" fontAlgn="ctr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정의서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　</a:t>
                      </a:r>
                    </a:p>
                  </a:txBody>
                  <a:tcPr marL="72000" marR="72000" marT="7211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1114896" y="141279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6" name="타원 5"/>
          <p:cNvSpPr/>
          <p:nvPr/>
        </p:nvSpPr>
        <p:spPr>
          <a:xfrm>
            <a:off x="1114896" y="249289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" name="타원 6"/>
          <p:cNvSpPr/>
          <p:nvPr/>
        </p:nvSpPr>
        <p:spPr>
          <a:xfrm>
            <a:off x="1114896" y="342900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8" name="타원 7"/>
          <p:cNvSpPr/>
          <p:nvPr/>
        </p:nvSpPr>
        <p:spPr>
          <a:xfrm>
            <a:off x="1114896" y="450912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9" name="타원 8"/>
          <p:cNvSpPr/>
          <p:nvPr/>
        </p:nvSpPr>
        <p:spPr>
          <a:xfrm>
            <a:off x="1114896" y="55892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5334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마일스톤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1447821711"/>
              </p:ext>
            </p:extLst>
          </p:nvPr>
        </p:nvGraphicFramePr>
        <p:xfrm>
          <a:off x="560511" y="980085"/>
          <a:ext cx="8856984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440160"/>
                <a:gridCol w="1872208"/>
                <a:gridCol w="2520280"/>
                <a:gridCol w="1512167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기간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정의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목표 이미지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비고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수행하기 위한 요구사항을 수집하는 단계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팀은 무엇이 개발되어야 하는지를 이해하고 그것을 개발하는데 합의한다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이해관계자들이 목표 시스템을 위한 충분한 요구사항이 구현되었다는 것을 수용한다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인터뷰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 분석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2D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수집된 요구사항을 분석하고 정리 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이해관계자들로부터 수집된 요구사항의 범위와 제약사항을 설정하고 구체적인 적용을 위한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문서화작업을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수행한다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벤치마킹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문서작업을 기반한 아키텍처 선정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기술 위험과 적용 가능한 조직의 제약사항을 해결하고 팀 역할 분배 및  목적에 부합하는 아키텍처 확립하고 개발의 방향성 지정한다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스토리보드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코딩규칙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3W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확립된 아키텍처 기반으로 개발 진행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맡은 역할의 목표를 효과적으로 달성한다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3D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이해관계자들이 소프트웨어 시스템의 결과를 수용하는 단계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이해관계자들 목적에 부합한다는 것을 수용하고 해당 시스템을 제공한다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매뉴얼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65125"/>
            <a:ext cx="6833840" cy="28733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마일스톤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마일스톤별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알파 상태 설정</a:t>
            </a:r>
            <a:endParaRPr lang="ko-KR" altLang="en-US" dirty="0"/>
          </a:p>
        </p:txBody>
      </p:sp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209550" y="-12700"/>
            <a:ext cx="7207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94174833"/>
              </p:ext>
            </p:extLst>
          </p:nvPr>
        </p:nvGraphicFramePr>
        <p:xfrm>
          <a:off x="560511" y="980085"/>
          <a:ext cx="8856982" cy="5329235"/>
        </p:xfrm>
        <a:graphic>
          <a:graphicData uri="http://schemas.openxmlformats.org/drawingml/2006/table">
            <a:tbl>
              <a:tblPr/>
              <a:tblGrid>
                <a:gridCol w="1512169"/>
                <a:gridCol w="1049259"/>
                <a:gridCol w="1049259"/>
                <a:gridCol w="1049259"/>
                <a:gridCol w="1049259"/>
                <a:gridCol w="1049259"/>
                <a:gridCol w="1049259"/>
                <a:gridCol w="1049259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마일스톤</a:t>
                      </a: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명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이해관계자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기회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S/W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팀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작업방식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lt"/>
                          <a:ea typeface="+mn-ea"/>
                          <a:cs typeface="Times New Roman"/>
                        </a:rPr>
                        <a:t>작업</a:t>
                      </a:r>
                      <a:endParaRPr lang="ko-KR" altLang="ko-KR" sz="1200" b="1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요구사항 정의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분석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설계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개발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38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이행</a:t>
                      </a: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ctr" latinLnBrk="1" hangingPunct="1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44688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식별</a:t>
            </a:r>
            <a:endParaRPr lang="ko-KR" altLang="en-US" sz="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79304" y="141277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기회식별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88198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선정</a:t>
            </a:r>
            <a:endParaRPr lang="ko-KR" altLang="en-US" sz="8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7562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팀요건</a:t>
            </a:r>
            <a:r>
              <a:rPr lang="ko-KR" altLang="en-US" sz="800" b="1" dirty="0" smtClean="0"/>
              <a:t> 정의</a:t>
            </a:r>
            <a:endParaRPr lang="ko-KR" altLang="en-US" sz="8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88020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원칙수립</a:t>
            </a:r>
            <a:endParaRPr lang="ko-KR" altLang="en-US" sz="8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35888" y="141277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과업확정</a:t>
            </a:r>
            <a:endParaRPr lang="ko-KR" altLang="en-US" sz="8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35888" y="170251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사전준비</a:t>
            </a:r>
            <a:endParaRPr lang="ko-KR" altLang="en-US" sz="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88020" y="170080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확정</a:t>
            </a:r>
            <a:endParaRPr lang="ko-KR" altLang="en-US" sz="8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32920" y="141277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개념정의</a:t>
            </a:r>
            <a:endParaRPr lang="ko-KR" altLang="en-US" sz="8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25510" y="170080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범위정의</a:t>
            </a:r>
            <a:endParaRPr lang="ko-KR" altLang="en-US" sz="8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85052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필요성 확인</a:t>
            </a:r>
            <a:endParaRPr lang="ko-KR" altLang="en-US" sz="8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79304" y="198884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가치 확인</a:t>
            </a:r>
            <a:endParaRPr lang="ko-KR" altLang="en-US" sz="8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4688" y="170080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대표선출</a:t>
            </a:r>
            <a:endParaRPr lang="ko-KR" altLang="en-US" sz="8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144688" y="242088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52192" y="342900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5219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작업참여</a:t>
            </a:r>
            <a:endParaRPr lang="ko-KR" altLang="en-US" sz="8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44688" y="2708920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배포기준 함의</a:t>
            </a:r>
            <a:endParaRPr lang="ko-KR" altLang="en-US" sz="8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44688" y="5373216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배포합의</a:t>
            </a:r>
            <a:endParaRPr lang="ko-KR" altLang="en-US" sz="8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44688" y="566124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사용만족</a:t>
            </a:r>
            <a:endParaRPr lang="ko-KR" altLang="en-US" sz="8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179304" y="2420888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타당성 검증</a:t>
            </a:r>
            <a:endParaRPr lang="ko-KR" altLang="en-US" sz="8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85052" y="4437112"/>
            <a:ext cx="928694" cy="21431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솔루션 개발</a:t>
            </a:r>
            <a:endParaRPr lang="ko-KR" altLang="en-US" sz="8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32920" y="2420888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요건정의</a:t>
            </a:r>
            <a:endParaRPr lang="ko-KR" altLang="en-US" sz="8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2920" y="342900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요건합의</a:t>
            </a:r>
            <a:endParaRPr lang="ko-KR" altLang="en-US" sz="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32920" y="443882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요건구현</a:t>
            </a:r>
            <a:endParaRPr lang="ko-KR" altLang="en-US" sz="8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32920" y="5373216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니즈충족</a:t>
            </a:r>
            <a:endParaRPr lang="ko-KR" altLang="en-US" sz="8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313040" y="4437112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사용가능</a:t>
            </a:r>
            <a:endParaRPr lang="ko-KR" altLang="en-US" sz="8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86536" y="3430710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아키텍처 검증</a:t>
            </a:r>
            <a:endParaRPr lang="ko-KR" altLang="en-US" sz="8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313040" y="4725144"/>
            <a:ext cx="928694" cy="21431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배포준비</a:t>
            </a:r>
            <a:endParaRPr lang="ko-KR" altLang="en-US" sz="8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47656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47656" y="170080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팀구성</a:t>
            </a:r>
            <a:endParaRPr lang="ko-KR" altLang="en-US" sz="8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34404" y="4725144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작업수행</a:t>
            </a:r>
            <a:endParaRPr lang="ko-KR" altLang="en-US" sz="800" b="1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47656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팀해산</a:t>
            </a:r>
            <a:endParaRPr lang="ko-KR" altLang="en-US" sz="8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388020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시범적용</a:t>
            </a:r>
            <a:endParaRPr lang="ko-KR" altLang="en-US" sz="8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88020" y="371703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전체적용</a:t>
            </a:r>
            <a:endParaRPr lang="ko-KR" altLang="en-US" sz="8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388020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작업방식 내재화</a:t>
            </a:r>
            <a:endParaRPr lang="ko-KR" altLang="en-US" sz="8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88020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사용종료</a:t>
            </a:r>
            <a:endParaRPr lang="ko-KR" altLang="en-US" sz="8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8435888" y="3429000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작업시작</a:t>
            </a:r>
            <a:endParaRPr lang="ko-KR" altLang="en-US" sz="8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435888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작업진행</a:t>
            </a:r>
            <a:endParaRPr lang="ko-KR" altLang="en-US" sz="8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435888" y="4725144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목표달성</a:t>
            </a:r>
            <a:endParaRPr lang="ko-KR" altLang="en-US" sz="800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5888" y="5373216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작업종료</a:t>
            </a:r>
            <a:endParaRPr lang="ko-KR" altLang="en-US" sz="8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47656" y="2420888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47656" y="4437112"/>
            <a:ext cx="928694" cy="214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팀빌딩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xmlns="" val="35788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377825"/>
            <a:ext cx="6545808" cy="2746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 smtClean="0"/>
              <a:t>마일스톤</a:t>
            </a:r>
            <a:r>
              <a:rPr lang="ko-KR" altLang="en-US" dirty="0" smtClean="0"/>
              <a:t> </a:t>
            </a:r>
            <a:r>
              <a:rPr lang="ko-KR" altLang="en-US" dirty="0"/>
              <a:t>정의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ko-KR" altLang="en-US" dirty="0" err="1"/>
              <a:t>마일스톤별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알파 상태 설정</a:t>
            </a:r>
          </a:p>
        </p:txBody>
      </p:sp>
      <p:grpSp>
        <p:nvGrpSpPr>
          <p:cNvPr id="3" name="그룹 76"/>
          <p:cNvGrpSpPr/>
          <p:nvPr/>
        </p:nvGrpSpPr>
        <p:grpSpPr>
          <a:xfrm>
            <a:off x="73186" y="1143000"/>
            <a:ext cx="9467562" cy="5274332"/>
            <a:chOff x="73186" y="836712"/>
            <a:chExt cx="9467562" cy="558062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80592" y="836712"/>
              <a:ext cx="2278333" cy="5580620"/>
            </a:xfrm>
            <a:prstGeom prst="roundRect">
              <a:avLst>
                <a:gd name="adj" fmla="val 5950"/>
              </a:avLst>
            </a:prstGeom>
            <a:solidFill>
              <a:srgbClr val="CCFFCC"/>
            </a:solidFill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Customer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624020" y="836712"/>
              <a:ext cx="2278333" cy="5580620"/>
            </a:xfrm>
            <a:prstGeom prst="roundRect">
              <a:avLst>
                <a:gd name="adj" fmla="val 6555"/>
              </a:avLst>
            </a:prstGeom>
            <a:solidFill>
              <a:srgbClr val="FFFFCC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Solution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967449" y="836712"/>
              <a:ext cx="3450047" cy="5580620"/>
            </a:xfrm>
            <a:prstGeom prst="roundRect">
              <a:avLst>
                <a:gd name="adj" fmla="val 3600"/>
              </a:avLst>
            </a:prstGeom>
            <a:solidFill>
              <a:srgbClr val="CCECFF"/>
            </a:solidFill>
            <a:ln w="25400" cap="flat" cmpd="sng" algn="ctr">
              <a:solidFill>
                <a:srgbClr val="0070C0"/>
              </a:solidFill>
              <a:prstDash val="solid"/>
            </a:ln>
            <a:effectLst/>
          </p:spPr>
          <p:txBody>
            <a:bodyPr rtlCol="0" anchor="b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kern="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Endeavour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345796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Recognized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45796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Represented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345796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Involved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796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Agreement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45796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for Deployment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517401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Identified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517401" y="191683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Solution Needed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517401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Value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17401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Viable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517401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345687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Satisfied 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17293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Benefit Accrued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689224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Conceived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689224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Bounded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689224" y="3176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Coherent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689224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Acceptable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689224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Addressed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689116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Fulfilled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860938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Architecture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Selected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860938" y="317701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Demonstrable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860938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4860938" y="425709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86093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Operational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860830" y="5769304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75972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Initiated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37597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Prepared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8375972" y="27809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Started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375972" y="3537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Under Control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8375972" y="4977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Concluded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8375864" y="53372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Closed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032652" y="224086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Seeded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032652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Formed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032652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Collaborating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6032652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032652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Adjourned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7204367" y="159279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Principles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7204367" y="22409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Foundation Established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04367" y="27809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Use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7204367" y="353701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In Place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7204367" y="425713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7204258" y="53372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Retired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0782" y="872716"/>
              <a:ext cx="7955411" cy="60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2" name="직선 연결선 51"/>
            <p:cNvCxnSpPr>
              <a:endCxn id="71" idx="0"/>
            </p:cNvCxnSpPr>
            <p:nvPr/>
          </p:nvCxnSpPr>
          <p:spPr>
            <a:xfrm flipH="1">
              <a:off x="1158600" y="5697252"/>
              <a:ext cx="8366908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62" idx="0"/>
            </p:cNvCxnSpPr>
            <p:nvPr/>
          </p:nvCxnSpPr>
          <p:spPr>
            <a:xfrm flipH="1">
              <a:off x="1136576" y="2574337"/>
              <a:ext cx="8388932" cy="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endCxn id="65" idx="0"/>
            </p:cNvCxnSpPr>
            <p:nvPr/>
          </p:nvCxnSpPr>
          <p:spPr>
            <a:xfrm flipH="1">
              <a:off x="1144196" y="3118108"/>
              <a:ext cx="8396552" cy="2096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68" idx="0"/>
            </p:cNvCxnSpPr>
            <p:nvPr/>
          </p:nvCxnSpPr>
          <p:spPr>
            <a:xfrm flipH="1">
              <a:off x="1153076" y="3861048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이등변 삼각형 61"/>
            <p:cNvSpPr/>
            <p:nvPr/>
          </p:nvSpPr>
          <p:spPr>
            <a:xfrm rot="5400000">
              <a:off x="1010562" y="2520331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186" y="2341188"/>
              <a:ext cx="998991" cy="423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</a:p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요구사항 정의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이등변 삼각형 64"/>
            <p:cNvSpPr/>
            <p:nvPr/>
          </p:nvSpPr>
          <p:spPr>
            <a:xfrm rot="5400000">
              <a:off x="1018182" y="3066198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7368" y="3002759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분석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5400000">
              <a:off x="1027062" y="3816475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7532" y="3743603"/>
              <a:ext cx="441146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설계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5400000">
              <a:off x="1032586" y="5643246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1772" y="5568476"/>
              <a:ext cx="912429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Project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이행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4852608" y="3933056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Usable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4844988" y="4581172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Ready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>
              <a:endCxn id="73" idx="0"/>
            </p:cNvCxnSpPr>
            <p:nvPr/>
          </p:nvCxnSpPr>
          <p:spPr>
            <a:xfrm flipH="1">
              <a:off x="1148587" y="4914597"/>
              <a:ext cx="8385576" cy="9433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이등변 삼각형 72"/>
            <p:cNvSpPr/>
            <p:nvPr/>
          </p:nvSpPr>
          <p:spPr>
            <a:xfrm rot="5400000">
              <a:off x="1022573" y="4870024"/>
              <a:ext cx="144016" cy="10801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0463" y="4797152"/>
              <a:ext cx="963725" cy="260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반복적</a:t>
              </a:r>
              <a:r>
                <a:rPr lang="en-US" altLang="ko-KR" sz="10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00" kern="100" dirty="0" smtClean="0">
                  <a:latin typeface="맑은 고딕"/>
                  <a:ea typeface="맑은 고딕"/>
                  <a:cs typeface="Times New Roman"/>
                </a:rPr>
                <a:t>개발</a:t>
              </a:r>
              <a:endPara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03312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Performing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7185248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Working well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373380" y="4581128"/>
              <a:ext cx="976320" cy="28798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(Concluded)</a:t>
              </a:r>
              <a:endParaRPr lang="ko-KR" altLang="en-US" sz="9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690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372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요구사항 정의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3358255"/>
              </p:ext>
            </p:extLst>
          </p:nvPr>
        </p:nvGraphicFramePr>
        <p:xfrm>
          <a:off x="313757" y="1401129"/>
          <a:ext cx="9319763" cy="522357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245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818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요구사항 정의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식별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대표선출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3534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기회식별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솔루션필요성확인</a:t>
                      </a:r>
                      <a:r>
                        <a:rPr lang="en-US" altLang="ko-KR" sz="1050" kern="100" dirty="0" smtClean="0">
                          <a:effectLst/>
                        </a:rPr>
                        <a:t>,</a:t>
                      </a:r>
                      <a:r>
                        <a:rPr lang="ko-KR" altLang="en-US" sz="1050" kern="100" dirty="0" smtClean="0">
                          <a:effectLst/>
                        </a:rPr>
                        <a:t>솔루션가치확인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</a:rPr>
                        <a:t>시나리오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클라이언트 인터뷰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제안서 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주제선정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주제 타당성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6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개념정의</a:t>
                      </a:r>
                      <a:r>
                        <a:rPr lang="en-US" altLang="ko-KR" sz="1050" kern="100" dirty="0" smtClean="0">
                          <a:effectLst/>
                        </a:rPr>
                        <a:t>,</a:t>
                      </a:r>
                      <a:r>
                        <a:rPr lang="ko-KR" altLang="en-US" sz="1050" kern="100" dirty="0" smtClean="0">
                          <a:effectLst/>
                        </a:rPr>
                        <a:t>범위정의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프로젝트 일정관리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35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아키텍처선정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프로그램 기능 및 언어 선택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(Spring MVC)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요건정의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 구성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+mn-ea"/>
                          <a:ea typeface="+mn-ea"/>
                        </a:rPr>
                        <a:t>팀 조직도 및 업무분장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7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원칙수립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작업방식확정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과업확정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사전준비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구성도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간트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027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6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분석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9057909"/>
              </p:ext>
            </p:extLst>
          </p:nvPr>
        </p:nvGraphicFramePr>
        <p:xfrm>
          <a:off x="313757" y="1401129"/>
          <a:ext cx="9319763" cy="510159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6421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9674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ko-KR" sz="16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작업참여</a:t>
                      </a:r>
                      <a:r>
                        <a:rPr lang="en-US" altLang="ko-KR" sz="1050" kern="100" dirty="0" smtClean="0">
                          <a:effectLst/>
                        </a:rPr>
                        <a:t>, </a:t>
                      </a:r>
                      <a:r>
                        <a:rPr lang="ko-KR" altLang="en-US" sz="1050" kern="100" dirty="0" smtClean="0">
                          <a:effectLst/>
                        </a:rPr>
                        <a:t>배포기준 합의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정의서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439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 타당성검증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벤치마킹 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kern="100" baseline="0" dirty="0" smtClean="0">
                          <a:effectLst/>
                          <a:latin typeface="+mn-ea"/>
                          <a:ea typeface="+mn-ea"/>
                        </a:rPr>
                        <a:t>장단점 파악</a:t>
                      </a:r>
                      <a:r>
                        <a:rPr lang="en-US" altLang="ko-KR" sz="1050" kern="100" baseline="0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4187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요건정의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2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0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514331" rtl="0" eaLnBrk="1" latinLnBrk="1" hangingPunct="1">
                        <a:spcAft>
                          <a:spcPts val="0"/>
                        </a:spcAft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27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72480" y="260648"/>
            <a:ext cx="9361040" cy="720080"/>
            <a:chOff x="251520" y="260648"/>
            <a:chExt cx="8640960" cy="720080"/>
          </a:xfrm>
        </p:grpSpPr>
        <p:sp>
          <p:nvSpPr>
            <p:cNvPr id="3" name="TextBox 2"/>
            <p:cNvSpPr txBox="1"/>
            <p:nvPr/>
          </p:nvSpPr>
          <p:spPr>
            <a:xfrm>
              <a:off x="323528" y="359078"/>
              <a:ext cx="3208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Ⅱ. </a:t>
              </a:r>
              <a:r>
                <a:rPr lang="ko-KR" altLang="en-US" sz="2800" b="1" dirty="0" smtClean="0"/>
                <a:t>실습 주제별 작성</a:t>
              </a:r>
              <a:endParaRPr lang="ko-KR" altLang="en-US" sz="28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67544" y="980728"/>
              <a:ext cx="8424936" cy="0"/>
            </a:xfrm>
            <a:prstGeom prst="line">
              <a:avLst/>
            </a:prstGeom>
            <a:ln w="444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89622" y="260648"/>
              <a:ext cx="72008" cy="7200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51520" y="260648"/>
              <a:ext cx="72008" cy="72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507" y="1052737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마일스톤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수행계획 수립 </a:t>
            </a:r>
            <a:endParaRPr lang="ko-KR" altLang="en-US" sz="14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401853"/>
              </p:ext>
            </p:extLst>
          </p:nvPr>
        </p:nvGraphicFramePr>
        <p:xfrm>
          <a:off x="313757" y="1401128"/>
          <a:ext cx="9319763" cy="53496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13171"/>
                <a:gridCol w="1298684"/>
                <a:gridCol w="1306105"/>
                <a:gridCol w="2312352"/>
                <a:gridCol w="3189451"/>
              </a:tblGrid>
              <a:tr h="7317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spc="-150" dirty="0" err="1">
                          <a:effectLst/>
                        </a:rPr>
                        <a:t>마일스톤</a:t>
                      </a:r>
                      <a:r>
                        <a:rPr lang="en-US" sz="1200" kern="100" spc="-150" dirty="0">
                          <a:effectLst/>
                        </a:rPr>
                        <a:t>(</a:t>
                      </a:r>
                      <a:r>
                        <a:rPr lang="ko-KR" sz="1200" kern="100" spc="-150" dirty="0">
                          <a:effectLst/>
                        </a:rPr>
                        <a:t>단계</a:t>
                      </a:r>
                      <a:r>
                        <a:rPr lang="en-US" sz="1200" kern="100" spc="-150" dirty="0">
                          <a:effectLst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알파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처음 알파상태</a:t>
                      </a: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목표 알파상태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설명 활동 기법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산출물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72254">
                <a:tc rowSpan="7">
                  <a:txBody>
                    <a:bodyPr/>
                    <a:lstStyle/>
                    <a:p>
                      <a:pPr marL="0" marR="0" lvl="0" indent="0" algn="ctr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00" dirty="0" smtClean="0"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이해관계자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작업 참여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210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기회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76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요구사항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요건 합의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객체모델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(Class Diagram, Sequence Diagram)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ERD(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물리모델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 ERD(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논리모델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,</a:t>
                      </a: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인터페이스 설계도</a:t>
                      </a:r>
                      <a:r>
                        <a:rPr lang="en-US" altLang="ko-KR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(DAO)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스토리보드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486">
                <a:tc v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ko-KR" altLang="en-US" sz="1050" kern="100" dirty="0" smtClean="0">
                          <a:effectLst/>
                        </a:rPr>
                        <a:t>소프트웨어</a:t>
                      </a:r>
                      <a:endParaRPr lang="en-US" altLang="ko-KR" sz="1050" kern="100" dirty="0" smtClean="0">
                        <a:effectLst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</a:rPr>
                        <a:t>시스템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아키텍처 검증</a:t>
                      </a:r>
                      <a:endParaRPr lang="ko-KR" altLang="ko-KR" sz="105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50" kern="1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팀빌딩</a:t>
                      </a:r>
                      <a:endParaRPr lang="ko-KR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작업방식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시범 적용 </a:t>
                      </a:r>
                      <a:r>
                        <a:rPr lang="en-US" altLang="ko-KR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적용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 smtClean="0">
                          <a:effectLst/>
                        </a:rPr>
                        <a:t>코딩규칙</a:t>
                      </a:r>
                      <a:endParaRPr lang="en-US" altLang="ko-KR" sz="1050" kern="100" dirty="0" smtClean="0">
                        <a:effectLst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514331" rtl="0" eaLnBrk="1" latinLnBrk="1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시작</a:t>
                      </a:r>
                      <a:endParaRPr lang="ko-KR" altLang="en-US" sz="1050" kern="100" dirty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5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일정관리 세분화</a:t>
                      </a:r>
                      <a:endParaRPr lang="ko-KR" altLang="en-US" sz="1050" dirty="0"/>
                    </a:p>
                  </a:txBody>
                  <a:tcPr marL="74295" marR="74295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91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_Cover">
  <a:themeElements>
    <a:clrScheme name="카카오그룹(노랑)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61400B"/>
      </a:accent4>
      <a:accent5>
        <a:srgbClr val="FAA01A"/>
      </a:accent5>
      <a:accent6>
        <a:srgbClr val="F7E1BD"/>
      </a:accent6>
      <a:hlink>
        <a:srgbClr val="953734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Cov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Cov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컨텐츠영역">
  <a:themeElements>
    <a:clrScheme name="04_컨텐츠영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 latinLnBrk="0">
          <a:defRPr sz="2000" b="1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04_컨텐츠영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_컨텐츠영역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_컨텐츠영역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13442</TotalTime>
  <Words>949</Words>
  <Application>Microsoft Office PowerPoint</Application>
  <PresentationFormat>A4 용지(210x297mm)</PresentationFormat>
  <Paragraphs>411</Paragraphs>
  <Slides>11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00_Cover</vt:lpstr>
      <vt:lpstr>7_컨텐츠영역</vt:lpstr>
      <vt:lpstr>슬라이드 1</vt:lpstr>
      <vt:lpstr>1. 비즈니스 모델 선정 </vt:lpstr>
      <vt:lpstr>프로젝트 관리 일정별 작업 내용 </vt:lpstr>
      <vt:lpstr>마일스톤 정의</vt:lpstr>
      <vt:lpstr>2. 마일스톤 정의 (2/2) – 각 마일스톤별 7알파 상태 설정</vt:lpstr>
      <vt:lpstr>마일스톤 정의 – 각 마일스톤별 7알파 상태 설정</vt:lpstr>
      <vt:lpstr>슬라이드 7</vt:lpstr>
      <vt:lpstr>슬라이드 8</vt:lpstr>
      <vt:lpstr>슬라이드 9</vt:lpstr>
      <vt:lpstr>슬라이드 10</vt:lpstr>
      <vt:lpstr>슬라이드 11</vt:lpstr>
    </vt:vector>
  </TitlesOfParts>
  <Company>2e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Registered User</cp:lastModifiedBy>
  <cp:revision>1337</cp:revision>
  <cp:lastPrinted>2016-03-08T09:31:15Z</cp:lastPrinted>
  <dcterms:created xsi:type="dcterms:W3CDTF">2007-08-16T05:20:03Z</dcterms:created>
  <dcterms:modified xsi:type="dcterms:W3CDTF">2017-05-31T08:23:39Z</dcterms:modified>
</cp:coreProperties>
</file>