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88" r:id="rId4"/>
    <p:sldId id="281" r:id="rId5"/>
    <p:sldId id="282" r:id="rId6"/>
    <p:sldId id="283" r:id="rId7"/>
    <p:sldId id="284" r:id="rId8"/>
    <p:sldId id="297" r:id="rId9"/>
    <p:sldId id="298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61" autoAdjust="0"/>
  </p:normalViewPr>
  <p:slideViewPr>
    <p:cSldViewPr>
      <p:cViewPr varScale="1">
        <p:scale>
          <a:sx n="87" d="100"/>
          <a:sy n="87" d="100"/>
        </p:scale>
        <p:origin x="23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A09E5-CCBB-4508-A076-858ED05C558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72EFD-C060-4706-BC9F-C13BB0F44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0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28746-40FC-4DCC-A1A0-B1FB91F0B1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368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1E01E-5E96-4014-98C5-FBA14F759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8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785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785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 baseline="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489C3-06DF-4CDD-8295-7AAEA7EE42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04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35075"/>
            <a:ext cx="8229600" cy="521811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A6C20-6C57-4909-B48B-9C84CE6792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6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7142-74FB-426E-B185-2DFDDD84B7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61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6582-2917-4E79-93F8-E4C5477DCD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7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35075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35075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E2819-F66C-4741-99D4-92EFDE912C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1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1C387-53E5-41CE-909D-E85259BBDF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9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2573C-87BA-4D90-BFFC-FA07C0DA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9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AC975-DFF3-4B1B-99F4-476CE0D09B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947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8706-EB2B-49C1-8533-E31C34E262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48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C482-7E13-4C88-888B-66FDDC0D70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213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5075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ko-KR" altLang="en-US" dirty="0" smtClean="0"/>
              <a:t>빅데이터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DBA8230-0DF4-48F4-A847-39708ADA6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68313" y="1089025"/>
            <a:ext cx="8207375" cy="365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81000" indent="-3810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AutoNum type="arabicPeriod"/>
        <a:defRPr kumimoji="1" sz="20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200" indent="-3048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캡스톤</a:t>
            </a:r>
            <a:r>
              <a:rPr lang="ko-KR" altLang="en-US" dirty="0" smtClean="0"/>
              <a:t>디자인 과목 안내</a:t>
            </a:r>
            <a:endParaRPr lang="ko-KR" alt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28746-40FC-4DCC-A1A0-B1FB91F0B13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예산집행 지침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지원금 개요</a:t>
            </a:r>
            <a:endParaRPr lang="en-US" altLang="ko-KR" dirty="0" smtClean="0"/>
          </a:p>
          <a:p>
            <a:pPr lvl="1"/>
            <a:r>
              <a:rPr lang="ko-KR" altLang="en-US" dirty="0"/>
              <a:t>사용기간</a:t>
            </a:r>
            <a:r>
              <a:rPr lang="en-US" altLang="ko-KR" dirty="0"/>
              <a:t>: </a:t>
            </a:r>
            <a:r>
              <a:rPr lang="ko-KR" altLang="en-US" dirty="0"/>
              <a:t>학기 중 수업 기간 내 </a:t>
            </a:r>
            <a:endParaRPr lang="en-US" altLang="ko-KR" dirty="0" smtClean="0"/>
          </a:p>
          <a:p>
            <a:pPr lvl="1"/>
            <a:r>
              <a:rPr lang="ko-KR" altLang="en-US" dirty="0"/>
              <a:t>지원 금액</a:t>
            </a:r>
            <a:r>
              <a:rPr lang="en-US" altLang="ko-KR" dirty="0"/>
              <a:t>: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</a:t>
            </a:r>
            <a:r>
              <a:rPr lang="ko-KR" altLang="en-US" dirty="0"/>
              <a:t>최대 </a:t>
            </a:r>
            <a:r>
              <a:rPr lang="en-US" altLang="ko-KR" dirty="0"/>
              <a:t>20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ko-KR" altLang="en-US" dirty="0"/>
              <a:t>지원금은 팀 아이템과 관련 있는 비용에 한해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출장비</a:t>
            </a:r>
            <a:r>
              <a:rPr lang="en-US" altLang="ko-KR" dirty="0"/>
              <a:t>, </a:t>
            </a:r>
            <a:r>
              <a:rPr lang="ko-KR" altLang="en-US" dirty="0" err="1"/>
              <a:t>자문비</a:t>
            </a:r>
            <a:r>
              <a:rPr lang="ko-KR" altLang="en-US" dirty="0"/>
              <a:t> 제외하고 모든 비용 연구비 카드 사용 원칙이며</a:t>
            </a:r>
            <a:r>
              <a:rPr lang="en-US" altLang="ko-KR" dirty="0"/>
              <a:t>, </a:t>
            </a:r>
            <a:r>
              <a:rPr lang="ko-KR" altLang="en-US" dirty="0"/>
              <a:t>불인정 항목 지출 시 </a:t>
            </a:r>
            <a:r>
              <a:rPr lang="ko-KR" altLang="en-US" dirty="0" smtClean="0"/>
              <a:t>전액 </a:t>
            </a:r>
            <a:r>
              <a:rPr lang="ko-KR" altLang="en-US" dirty="0"/>
              <a:t>본인 </a:t>
            </a:r>
            <a:r>
              <a:rPr lang="ko-KR" altLang="en-US" dirty="0" smtClean="0"/>
              <a:t>환수</a:t>
            </a:r>
            <a:endParaRPr lang="en-US" altLang="ko-KR" dirty="0" smtClean="0"/>
          </a:p>
          <a:p>
            <a:pPr lvl="1"/>
            <a:r>
              <a:rPr lang="ko-KR" altLang="en-US" dirty="0"/>
              <a:t>사전 계획되지 않은 항목 집행 불가하며</a:t>
            </a:r>
            <a:r>
              <a:rPr lang="en-US" altLang="ko-KR" dirty="0"/>
              <a:t>, </a:t>
            </a:r>
            <a:r>
              <a:rPr lang="ko-KR" altLang="en-US" dirty="0"/>
              <a:t>재료비와 </a:t>
            </a:r>
            <a:r>
              <a:rPr lang="ko-KR" altLang="en-US" dirty="0" err="1"/>
              <a:t>사무용품비</a:t>
            </a:r>
            <a:r>
              <a:rPr lang="ko-KR" altLang="en-US" dirty="0"/>
              <a:t> </a:t>
            </a:r>
            <a:r>
              <a:rPr lang="ko-KR" altLang="en-US" dirty="0" err="1"/>
              <a:t>지출시</a:t>
            </a:r>
            <a:r>
              <a:rPr lang="ko-KR" altLang="en-US" dirty="0"/>
              <a:t> 사전승인신청서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ko-KR" altLang="en-US" dirty="0" err="1"/>
              <a:t>자산성</a:t>
            </a:r>
            <a:r>
              <a:rPr lang="ko-KR" altLang="en-US" dirty="0"/>
              <a:t> 물품</a:t>
            </a:r>
            <a:r>
              <a:rPr lang="en-US" altLang="ko-KR" dirty="0"/>
              <a:t>(</a:t>
            </a:r>
            <a:r>
              <a:rPr lang="ko-KR" altLang="en-US" dirty="0"/>
              <a:t>통신기기</a:t>
            </a:r>
            <a:r>
              <a:rPr lang="en-US" altLang="ko-KR" dirty="0"/>
              <a:t>, PC, </a:t>
            </a:r>
            <a:r>
              <a:rPr lang="ko-KR" altLang="en-US" dirty="0"/>
              <a:t>노트북 등</a:t>
            </a:r>
            <a:r>
              <a:rPr lang="en-US" altLang="ko-KR" dirty="0"/>
              <a:t>), USB,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 err="1"/>
              <a:t>개인카드</a:t>
            </a:r>
            <a:r>
              <a:rPr lang="ko-KR" altLang="en-US" dirty="0"/>
              <a:t> 및 현금 사용 건 지원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 err="1"/>
              <a:t>연구비카드</a:t>
            </a:r>
            <a:r>
              <a:rPr lang="ko-KR" altLang="en-US" dirty="0"/>
              <a:t> 사용 후 해당 </a:t>
            </a:r>
            <a:r>
              <a:rPr lang="ko-KR" altLang="en-US" dirty="0" err="1"/>
              <a:t>지출건</a:t>
            </a:r>
            <a:r>
              <a:rPr lang="ko-KR" altLang="en-US" dirty="0"/>
              <a:t> 주말제외 </a:t>
            </a:r>
            <a:r>
              <a:rPr lang="en-US" altLang="ko-KR" dirty="0"/>
              <a:t>7</a:t>
            </a:r>
            <a:r>
              <a:rPr lang="ko-KR" altLang="en-US" dirty="0" err="1"/>
              <a:t>일이내</a:t>
            </a:r>
            <a:r>
              <a:rPr lang="ko-KR" altLang="en-US" dirty="0"/>
              <a:t> 활동비 </a:t>
            </a:r>
            <a:r>
              <a:rPr lang="ko-KR" altLang="en-US" dirty="0" err="1"/>
              <a:t>정산서</a:t>
            </a:r>
            <a:r>
              <a:rPr lang="ko-KR" altLang="en-US" dirty="0"/>
              <a:t> 및 증빙서류 제출 </a:t>
            </a:r>
            <a:endParaRPr lang="en-US" altLang="ko-KR" dirty="0" smtClean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단 마지막 주 지출 건은 다음 달 </a:t>
            </a:r>
            <a:r>
              <a:rPr lang="en-US" altLang="ko-KR" dirty="0"/>
              <a:t>2</a:t>
            </a:r>
            <a:r>
              <a:rPr lang="ko-KR" altLang="en-US" dirty="0"/>
              <a:t>일까지 제출</a:t>
            </a:r>
            <a:r>
              <a:rPr lang="en-US" altLang="ko-KR" dirty="0"/>
              <a:t>. </a:t>
            </a:r>
            <a:r>
              <a:rPr lang="ko-KR" altLang="en-US" dirty="0" err="1"/>
              <a:t>불가할시</a:t>
            </a:r>
            <a:r>
              <a:rPr lang="ko-KR" altLang="en-US" dirty="0"/>
              <a:t> </a:t>
            </a:r>
            <a:r>
              <a:rPr lang="ko-KR" altLang="en-US" dirty="0" err="1"/>
              <a:t>해당건</a:t>
            </a:r>
            <a:r>
              <a:rPr lang="ko-KR" altLang="en-US" dirty="0"/>
              <a:t> 말일까지 </a:t>
            </a:r>
            <a:r>
              <a:rPr lang="ko-KR" altLang="en-US" dirty="0" err="1"/>
              <a:t>연구비카드</a:t>
            </a:r>
            <a:r>
              <a:rPr lang="ko-KR" altLang="en-US" dirty="0"/>
              <a:t> 사용불가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매월 마지막일 까지 월별 지원금 </a:t>
            </a:r>
            <a:r>
              <a:rPr lang="ko-KR" altLang="en-US" dirty="0" err="1"/>
              <a:t>정산서</a:t>
            </a:r>
            <a:r>
              <a:rPr lang="ko-KR" altLang="en-US" dirty="0"/>
              <a:t> </a:t>
            </a:r>
            <a:r>
              <a:rPr lang="ko-KR" altLang="en-US" dirty="0" err="1"/>
              <a:t>제출완료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02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예산집행 기준 및 증빙자료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재료비 </a:t>
            </a:r>
            <a:r>
              <a:rPr lang="en-US" altLang="ko-KR" dirty="0"/>
              <a:t>(</a:t>
            </a:r>
            <a:r>
              <a:rPr lang="ko-KR" altLang="en-US" dirty="0"/>
              <a:t>사전승인 신청서 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프로젝트 신청서 상의 필요한 재료 </a:t>
            </a:r>
            <a:r>
              <a:rPr lang="ko-KR" altLang="en-US" dirty="0" smtClean="0"/>
              <a:t>구입비</a:t>
            </a:r>
            <a:endParaRPr lang="en-US" altLang="ko-KR" dirty="0" smtClean="0"/>
          </a:p>
          <a:p>
            <a:pPr lvl="1"/>
            <a:r>
              <a:rPr lang="ko-KR" altLang="en-US" dirty="0"/>
              <a:t>장비나 기계 등 </a:t>
            </a:r>
            <a:r>
              <a:rPr lang="ko-KR" altLang="en-US" dirty="0" err="1"/>
              <a:t>자산성</a:t>
            </a:r>
            <a:r>
              <a:rPr lang="ko-KR" altLang="en-US" dirty="0"/>
              <a:t> 물품 및 완제품</a:t>
            </a:r>
            <a:r>
              <a:rPr lang="en-US" altLang="ko-KR" dirty="0"/>
              <a:t>, </a:t>
            </a:r>
            <a:r>
              <a:rPr lang="ko-KR" altLang="en-US" dirty="0"/>
              <a:t>범용성 물품 구입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lvl="1"/>
            <a:r>
              <a:rPr lang="ko-KR" altLang="en-US" dirty="0"/>
              <a:t>거래명세서에 구매한 내역의 수량</a:t>
            </a:r>
            <a:r>
              <a:rPr lang="en-US" altLang="ko-KR" dirty="0"/>
              <a:t>, </a:t>
            </a:r>
            <a:r>
              <a:rPr lang="ko-KR" altLang="en-US" dirty="0"/>
              <a:t>단가</a:t>
            </a:r>
            <a:r>
              <a:rPr lang="en-US" altLang="ko-KR" dirty="0"/>
              <a:t>, </a:t>
            </a:r>
            <a:r>
              <a:rPr lang="ko-KR" altLang="en-US" dirty="0"/>
              <a:t>품목명 등 자세한 </a:t>
            </a:r>
            <a:r>
              <a:rPr lang="ko-KR" altLang="en-US" dirty="0" smtClean="0"/>
              <a:t>명시</a:t>
            </a:r>
            <a:endParaRPr lang="en-US" altLang="ko-KR" dirty="0" smtClean="0"/>
          </a:p>
          <a:p>
            <a:pPr lvl="1"/>
            <a:r>
              <a:rPr lang="ko-KR" altLang="en-US" dirty="0"/>
              <a:t>외부 업체에 의뢰할 경우</a:t>
            </a:r>
            <a:r>
              <a:rPr lang="en-US" altLang="ko-KR" dirty="0"/>
              <a:t>(</a:t>
            </a:r>
            <a:r>
              <a:rPr lang="ko-KR" altLang="en-US" dirty="0"/>
              <a:t>외주제작</a:t>
            </a:r>
            <a:r>
              <a:rPr lang="en-US" altLang="ko-KR" dirty="0"/>
              <a:t>) </a:t>
            </a:r>
            <a:r>
              <a:rPr lang="ko-KR" altLang="en-US" dirty="0"/>
              <a:t>집행 불가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14275"/>
              </p:ext>
            </p:extLst>
          </p:nvPr>
        </p:nvGraphicFramePr>
        <p:xfrm>
          <a:off x="1043608" y="3068960"/>
          <a:ext cx="6768752" cy="2690838"/>
        </p:xfrm>
        <a:graphic>
          <a:graphicData uri="http://schemas.openxmlformats.org/drawingml/2006/table">
            <a:tbl>
              <a:tblPr/>
              <a:tblGrid>
                <a:gridCol w="1008348">
                  <a:extLst>
                    <a:ext uri="{9D8B030D-6E8A-4147-A177-3AD203B41FA5}">
                      <a16:colId xmlns:a16="http://schemas.microsoft.com/office/drawing/2014/main" val="1960837825"/>
                    </a:ext>
                  </a:extLst>
                </a:gridCol>
                <a:gridCol w="5760404">
                  <a:extLst>
                    <a:ext uri="{9D8B030D-6E8A-4147-A177-3AD203B41FA5}">
                      <a16:colId xmlns:a16="http://schemas.microsoft.com/office/drawing/2014/main" val="2166573117"/>
                    </a:ext>
                  </a:extLst>
                </a:gridCol>
              </a:tblGrid>
              <a:tr h="3508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880248"/>
                  </a:ext>
                </a:extLst>
              </a:tr>
              <a:tr h="5097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사전승인신청서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64220"/>
                  </a:ext>
                </a:extLst>
              </a:tr>
              <a:tr h="1659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장바구니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캡쳐본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주문상세내역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도착 후 물품별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0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09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err="1" smtClean="0"/>
              <a:t>자문비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외부전문가로부터 </a:t>
            </a:r>
            <a:r>
              <a:rPr lang="ko-KR" altLang="en-US" dirty="0"/>
              <a:t>자문 및 멘토링을 지원받기 위해 소요되는 </a:t>
            </a:r>
            <a:r>
              <a:rPr lang="ko-KR" altLang="en-US" dirty="0" smtClean="0"/>
              <a:t>경비</a:t>
            </a:r>
            <a:endParaRPr lang="en-US" altLang="ko-KR" dirty="0" smtClean="0"/>
          </a:p>
          <a:p>
            <a:pPr lvl="1"/>
            <a:r>
              <a:rPr lang="ko-KR" altLang="en-US" dirty="0" err="1"/>
              <a:t>자문비는</a:t>
            </a:r>
            <a:r>
              <a:rPr lang="ko-KR" altLang="en-US" dirty="0"/>
              <a:t> </a:t>
            </a:r>
            <a:r>
              <a:rPr lang="ko-KR" altLang="en-US" dirty="0" err="1"/>
              <a:t>팀별</a:t>
            </a:r>
            <a:r>
              <a:rPr lang="ko-KR" altLang="en-US" dirty="0"/>
              <a:t> 예산 내에서 시간당 </a:t>
            </a:r>
            <a:r>
              <a:rPr lang="en-US" altLang="ko-KR" dirty="0"/>
              <a:t>10</a:t>
            </a:r>
            <a:r>
              <a:rPr lang="ko-KR" altLang="en-US" dirty="0"/>
              <a:t>만원으로 </a:t>
            </a:r>
            <a:r>
              <a:rPr lang="en-US" altLang="ko-KR" dirty="0"/>
              <a:t>1</a:t>
            </a:r>
            <a:r>
              <a:rPr lang="ko-KR" altLang="en-US" dirty="0"/>
              <a:t>일 최대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r>
              <a:rPr lang="en-US" altLang="ko-KR" dirty="0"/>
              <a:t>(20</a:t>
            </a:r>
            <a:r>
              <a:rPr lang="ko-KR" altLang="en-US" dirty="0"/>
              <a:t>만원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err="1"/>
              <a:t>자문비</a:t>
            </a:r>
            <a:r>
              <a:rPr lang="ko-KR" altLang="en-US" dirty="0"/>
              <a:t> 지급 대상은 과제 수행 관련 업체 담당자</a:t>
            </a:r>
            <a:r>
              <a:rPr lang="en-US" altLang="ko-KR" dirty="0"/>
              <a:t>(</a:t>
            </a:r>
            <a:r>
              <a:rPr lang="ko-KR" altLang="en-US" dirty="0"/>
              <a:t>전문가</a:t>
            </a:r>
            <a:r>
              <a:rPr lang="en-US" altLang="ko-KR" dirty="0"/>
              <a:t>)</a:t>
            </a:r>
            <a:r>
              <a:rPr lang="ko-KR" altLang="en-US" dirty="0"/>
              <a:t>에 한하며</a:t>
            </a:r>
            <a:r>
              <a:rPr lang="en-US" altLang="ko-KR" dirty="0"/>
              <a:t>, </a:t>
            </a:r>
            <a:r>
              <a:rPr lang="ko-KR" altLang="en-US" dirty="0"/>
              <a:t>교내 인력에는 </a:t>
            </a:r>
            <a:r>
              <a:rPr lang="ko-KR" altLang="en-US" dirty="0" err="1"/>
              <a:t>자문비</a:t>
            </a:r>
            <a:r>
              <a:rPr lang="ko-KR" altLang="en-US" dirty="0"/>
              <a:t> </a:t>
            </a:r>
            <a:r>
              <a:rPr lang="ko-KR" altLang="en-US" dirty="0" err="1" smtClean="0"/>
              <a:t>지급불가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매칭기업의</a:t>
            </a:r>
            <a:r>
              <a:rPr lang="ko-KR" altLang="en-US" dirty="0" smtClean="0"/>
              <a:t> 자문은 불가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02260"/>
              </p:ext>
            </p:extLst>
          </p:nvPr>
        </p:nvGraphicFramePr>
        <p:xfrm>
          <a:off x="1115616" y="3844131"/>
          <a:ext cx="7200800" cy="2052378"/>
        </p:xfrm>
        <a:graphic>
          <a:graphicData uri="http://schemas.openxmlformats.org/drawingml/2006/table">
            <a:tbl>
              <a:tblPr/>
              <a:tblGrid>
                <a:gridCol w="1072711">
                  <a:extLst>
                    <a:ext uri="{9D8B030D-6E8A-4147-A177-3AD203B41FA5}">
                      <a16:colId xmlns:a16="http://schemas.microsoft.com/office/drawing/2014/main" val="3822668991"/>
                    </a:ext>
                  </a:extLst>
                </a:gridCol>
                <a:gridCol w="6128089">
                  <a:extLst>
                    <a:ext uri="{9D8B030D-6E8A-4147-A177-3AD203B41FA5}">
                      <a16:colId xmlns:a16="http://schemas.microsoft.com/office/drawing/2014/main" val="889097531"/>
                    </a:ext>
                  </a:extLst>
                </a:gridCol>
              </a:tblGrid>
              <a:tr h="3462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계좌이체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817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067346"/>
                  </a:ext>
                </a:extLst>
              </a:tr>
              <a:tr h="1183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자문결과보고서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자문비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산업체 참여 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자문인 프로필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신분증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수집이용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동의서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자문자료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증빙자료첨부지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6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21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유인물비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복사비용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교내업체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43449"/>
              </p:ext>
            </p:extLst>
          </p:nvPr>
        </p:nvGraphicFramePr>
        <p:xfrm>
          <a:off x="899592" y="2276872"/>
          <a:ext cx="7272808" cy="2808312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3214464079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2361889300"/>
                    </a:ext>
                  </a:extLst>
                </a:gridCol>
              </a:tblGrid>
              <a:tr h="490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연구비 카드 사용 후 즉시 반환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76511"/>
                  </a:ext>
                </a:extLst>
              </a:tr>
              <a:tr h="7121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181656"/>
                  </a:ext>
                </a:extLst>
              </a:tr>
              <a:tr h="16058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증빙자료첨부지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70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8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세미나 개최 및 참가비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프로젝트와 관련이 있는 세미나 참가에 실제 소요되는 </a:t>
            </a:r>
            <a:r>
              <a:rPr lang="ko-KR" altLang="en-US" dirty="0" smtClean="0"/>
              <a:t>경비</a:t>
            </a:r>
            <a:endParaRPr lang="en-US" altLang="ko-KR" dirty="0" smtClean="0"/>
          </a:p>
          <a:p>
            <a:pPr lvl="1"/>
            <a:r>
              <a:rPr lang="ko-KR" altLang="en-US" dirty="0"/>
              <a:t> 세미나 참가비는 연구비카드로 결제</a:t>
            </a:r>
            <a:r>
              <a:rPr lang="en-US" altLang="ko-KR" dirty="0"/>
              <a:t>(</a:t>
            </a:r>
            <a:r>
              <a:rPr lang="ko-KR" altLang="en-US" dirty="0" err="1"/>
              <a:t>개인카드</a:t>
            </a:r>
            <a:r>
              <a:rPr lang="ko-KR" altLang="en-US" dirty="0"/>
              <a:t> 및 </a:t>
            </a:r>
            <a:r>
              <a:rPr lang="ko-KR" altLang="en-US" dirty="0" err="1"/>
              <a:t>현금사용</a:t>
            </a:r>
            <a:r>
              <a:rPr lang="ko-KR" altLang="en-US" dirty="0"/>
              <a:t> 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88567"/>
              </p:ext>
            </p:extLst>
          </p:nvPr>
        </p:nvGraphicFramePr>
        <p:xfrm>
          <a:off x="827584" y="2564904"/>
          <a:ext cx="7416824" cy="2592288"/>
        </p:xfrm>
        <a:graphic>
          <a:graphicData uri="http://schemas.openxmlformats.org/drawingml/2006/table">
            <a:tbl>
              <a:tblPr/>
              <a:tblGrid>
                <a:gridCol w="1104892">
                  <a:extLst>
                    <a:ext uri="{9D8B030D-6E8A-4147-A177-3AD203B41FA5}">
                      <a16:colId xmlns:a16="http://schemas.microsoft.com/office/drawing/2014/main" val="926967751"/>
                    </a:ext>
                  </a:extLst>
                </a:gridCol>
                <a:gridCol w="6311932">
                  <a:extLst>
                    <a:ext uri="{9D8B030D-6E8A-4147-A177-3AD203B41FA5}">
                      <a16:colId xmlns:a16="http://schemas.microsoft.com/office/drawing/2014/main" val="4114688731"/>
                    </a:ext>
                  </a:extLst>
                </a:gridCol>
              </a:tblGrid>
              <a:tr h="397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92552"/>
                  </a:ext>
                </a:extLst>
              </a:tr>
              <a:tr h="576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469215"/>
                  </a:ext>
                </a:extLst>
              </a:tr>
              <a:tr h="1618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출장 보고서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 보이는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강연모습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기관 담당자 포함된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명함이나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참가증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참석확인서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08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75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ko-KR" altLang="en-US" dirty="0" smtClean="0"/>
              <a:t>출장비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프로젝트를 위해 관련한 기업체</a:t>
            </a:r>
            <a:r>
              <a:rPr lang="en-US" altLang="ko-KR" dirty="0"/>
              <a:t>, </a:t>
            </a:r>
            <a:r>
              <a:rPr lang="ko-KR" altLang="en-US" dirty="0"/>
              <a:t>기관 방문</a:t>
            </a:r>
            <a:r>
              <a:rPr lang="en-US" altLang="ko-KR" dirty="0"/>
              <a:t>, </a:t>
            </a:r>
            <a:r>
              <a:rPr lang="ko-KR" altLang="en-US" dirty="0"/>
              <a:t>전문 학술 발표대회</a:t>
            </a:r>
            <a:r>
              <a:rPr lang="en-US" altLang="ko-KR" dirty="0"/>
              <a:t>, </a:t>
            </a:r>
            <a:r>
              <a:rPr lang="ko-KR" altLang="en-US" dirty="0"/>
              <a:t>경진대회</a:t>
            </a:r>
            <a:r>
              <a:rPr lang="en-US" altLang="ko-KR" dirty="0"/>
              <a:t>, </a:t>
            </a:r>
            <a:r>
              <a:rPr lang="ko-KR" altLang="en-US" dirty="0"/>
              <a:t>전시회 등에 방문한 경우 대중교통에 한하여 여비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주최 측에서 교통편과 숙식비가 제공된 경우 해당 분을 제외하고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/>
              <a:t>교통비</a:t>
            </a:r>
            <a:r>
              <a:rPr lang="en-US" altLang="ko-KR" dirty="0"/>
              <a:t>(</a:t>
            </a:r>
            <a:r>
              <a:rPr lang="ko-KR" altLang="en-US" dirty="0"/>
              <a:t>시외버스</a:t>
            </a:r>
            <a:r>
              <a:rPr lang="en-US" altLang="ko-KR" dirty="0"/>
              <a:t>)- </a:t>
            </a:r>
            <a:r>
              <a:rPr lang="ko-KR" altLang="en-US" dirty="0"/>
              <a:t>실비 </a:t>
            </a:r>
            <a:r>
              <a:rPr lang="ko-KR" altLang="en-US" dirty="0" smtClean="0"/>
              <a:t>지급</a:t>
            </a:r>
            <a:endParaRPr lang="en-US" altLang="ko-KR" dirty="0" smtClean="0"/>
          </a:p>
          <a:p>
            <a:pPr lvl="1"/>
            <a:r>
              <a:rPr lang="ko-KR" altLang="en-US" dirty="0" err="1"/>
              <a:t>현지교통비</a:t>
            </a:r>
            <a:r>
              <a:rPr lang="en-US" altLang="ko-KR" dirty="0"/>
              <a:t>- </a:t>
            </a:r>
            <a:r>
              <a:rPr lang="ko-KR" altLang="en-US" dirty="0" err="1"/>
              <a:t>정액지급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일 * </a:t>
            </a:r>
            <a:r>
              <a:rPr lang="en-US" altLang="ko-KR" dirty="0"/>
              <a:t>15,000</a:t>
            </a:r>
            <a:r>
              <a:rPr lang="ko-KR" altLang="en-US" dirty="0"/>
              <a:t>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식비</a:t>
            </a:r>
            <a:r>
              <a:rPr lang="en-US" altLang="ko-KR" dirty="0"/>
              <a:t>- 3</a:t>
            </a:r>
            <a:r>
              <a:rPr lang="ko-KR" altLang="en-US" dirty="0" err="1"/>
              <a:t>식기준</a:t>
            </a:r>
            <a:r>
              <a:rPr lang="ko-KR" altLang="en-US" dirty="0"/>
              <a:t> 최대 </a:t>
            </a:r>
            <a:r>
              <a:rPr lang="en-US" altLang="ko-KR" dirty="0"/>
              <a:t>20,000</a:t>
            </a:r>
            <a:r>
              <a:rPr lang="ko-KR" altLang="en-US" dirty="0"/>
              <a:t>원 </a:t>
            </a:r>
            <a:r>
              <a:rPr lang="en-US" altLang="ko-KR" dirty="0"/>
              <a:t>(1</a:t>
            </a:r>
            <a:r>
              <a:rPr lang="ko-KR" altLang="en-US" dirty="0"/>
              <a:t>식*</a:t>
            </a:r>
            <a:r>
              <a:rPr lang="en-US" altLang="ko-KR" dirty="0"/>
              <a:t>6,700</a:t>
            </a:r>
            <a:r>
              <a:rPr lang="ko-KR" altLang="en-US" dirty="0"/>
              <a:t>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숙박료</a:t>
            </a:r>
            <a:r>
              <a:rPr lang="en-US" altLang="ko-KR" dirty="0"/>
              <a:t>- </a:t>
            </a:r>
            <a:r>
              <a:rPr lang="ko-KR" altLang="en-US" dirty="0" err="1"/>
              <a:t>정액지급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박 </a:t>
            </a:r>
            <a:r>
              <a:rPr lang="en-US" altLang="ko-KR" dirty="0"/>
              <a:t>2</a:t>
            </a:r>
            <a:r>
              <a:rPr lang="ko-KR" altLang="en-US" dirty="0"/>
              <a:t>일 기준 </a:t>
            </a:r>
            <a:r>
              <a:rPr lang="en-US" altLang="ko-KR" dirty="0"/>
              <a:t>50,000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20613"/>
              </p:ext>
            </p:extLst>
          </p:nvPr>
        </p:nvGraphicFramePr>
        <p:xfrm>
          <a:off x="899592" y="3844130"/>
          <a:ext cx="7272808" cy="2357451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475169554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896852494"/>
                    </a:ext>
                  </a:extLst>
                </a:gridCol>
              </a:tblGrid>
              <a:tr h="2888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 및 계좌이체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51996"/>
                  </a:ext>
                </a:extLst>
              </a:tr>
              <a:tr h="5217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72462"/>
                  </a:ext>
                </a:extLst>
              </a:tr>
              <a:tr h="13664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출장 보고서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출장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여비청구서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지출증빙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왕복 교통비 영수증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출장 현장과 관련된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식대영수증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통장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신분증사본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수집이용동의서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 보이는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강연모습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기관 담당자 포함된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명함이나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참가증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759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28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ko-KR" altLang="en-US" dirty="0" err="1" smtClean="0"/>
              <a:t>문헌구입비</a:t>
            </a:r>
            <a:endParaRPr lang="en-US" altLang="ko-KR" dirty="0" smtClean="0"/>
          </a:p>
          <a:p>
            <a:pPr lvl="1"/>
            <a:r>
              <a:rPr lang="ko-KR" altLang="en-US" dirty="0"/>
              <a:t>프로젝트와 관련한 참고 문헌 구입비용 </a:t>
            </a:r>
            <a:r>
              <a:rPr lang="en-US" altLang="ko-KR" dirty="0"/>
              <a:t>(</a:t>
            </a:r>
            <a:r>
              <a:rPr lang="ko-KR" altLang="en-US" dirty="0"/>
              <a:t>문제집</a:t>
            </a:r>
            <a:r>
              <a:rPr lang="en-US" altLang="ko-KR" dirty="0"/>
              <a:t>, e-book, </a:t>
            </a:r>
            <a:r>
              <a:rPr lang="ko-KR" altLang="en-US" dirty="0"/>
              <a:t>동영상 불가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지원기간 종료 시 구입한 도서는 사업단으로 반납 </a:t>
            </a:r>
            <a:r>
              <a:rPr lang="en-US" altLang="ko-KR" dirty="0"/>
              <a:t>(</a:t>
            </a:r>
            <a:r>
              <a:rPr lang="ko-KR" altLang="en-US" dirty="0"/>
              <a:t>분실 시 동일한 책 구입하여 반환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동일 도서 </a:t>
            </a:r>
            <a:r>
              <a:rPr lang="en-US" altLang="ko-KR" dirty="0"/>
              <a:t>1</a:t>
            </a:r>
            <a:r>
              <a:rPr lang="ko-KR" altLang="en-US" dirty="0"/>
              <a:t>권 이상 구입 불가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3239"/>
              </p:ext>
            </p:extLst>
          </p:nvPr>
        </p:nvGraphicFramePr>
        <p:xfrm>
          <a:off x="1043608" y="2924944"/>
          <a:ext cx="7272808" cy="2880320"/>
        </p:xfrm>
        <a:graphic>
          <a:graphicData uri="http://schemas.openxmlformats.org/drawingml/2006/table">
            <a:tbl>
              <a:tblPr/>
              <a:tblGrid>
                <a:gridCol w="1083438">
                  <a:extLst>
                    <a:ext uri="{9D8B030D-6E8A-4147-A177-3AD203B41FA5}">
                      <a16:colId xmlns:a16="http://schemas.microsoft.com/office/drawing/2014/main" val="3137218824"/>
                    </a:ext>
                  </a:extLst>
                </a:gridCol>
                <a:gridCol w="6189370">
                  <a:extLst>
                    <a:ext uri="{9D8B030D-6E8A-4147-A177-3AD203B41FA5}">
                      <a16:colId xmlns:a16="http://schemas.microsoft.com/office/drawing/2014/main" val="885458773"/>
                    </a:ext>
                  </a:extLst>
                </a:gridCol>
              </a:tblGrid>
              <a:tr h="3674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64373"/>
                  </a:ext>
                </a:extLst>
              </a:tr>
              <a:tr h="533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14135"/>
                  </a:ext>
                </a:extLst>
              </a:tr>
              <a:tr h="19790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문헌구입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문헌구입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필요할 경우 관련성 증빙할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구매사유서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33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8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예산집행 기준 및 증빙자료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ko-KR" altLang="en-US" dirty="0" err="1" smtClean="0"/>
              <a:t>사무용품비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사전승인 신청서 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프로젝트에 직접적으로 필요한 사무용품 구입비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25080"/>
              </p:ext>
            </p:extLst>
          </p:nvPr>
        </p:nvGraphicFramePr>
        <p:xfrm>
          <a:off x="683568" y="2204864"/>
          <a:ext cx="7776864" cy="3168352"/>
        </p:xfrm>
        <a:graphic>
          <a:graphicData uri="http://schemas.openxmlformats.org/drawingml/2006/table">
            <a:tbl>
              <a:tblPr/>
              <a:tblGrid>
                <a:gridCol w="1158527">
                  <a:extLst>
                    <a:ext uri="{9D8B030D-6E8A-4147-A177-3AD203B41FA5}">
                      <a16:colId xmlns:a16="http://schemas.microsoft.com/office/drawing/2014/main" val="2072365611"/>
                    </a:ext>
                  </a:extLst>
                </a:gridCol>
                <a:gridCol w="6618337">
                  <a:extLst>
                    <a:ext uri="{9D8B030D-6E8A-4147-A177-3AD203B41FA5}">
                      <a16:colId xmlns:a16="http://schemas.microsoft.com/office/drawing/2014/main" val="1853793736"/>
                    </a:ext>
                  </a:extLst>
                </a:gridCol>
              </a:tblGrid>
              <a:tr h="441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11207"/>
                  </a:ext>
                </a:extLst>
              </a:tr>
              <a:tr h="6407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승인서류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사전승인신청서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904275"/>
                  </a:ext>
                </a:extLst>
              </a:tr>
              <a:tr h="2086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증빙서류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활동비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서명 필수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</a:t>
                      </a:r>
                      <a:r>
                        <a:rPr lang="ko-KR" altLang="en-US" sz="14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신용카드전표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 거래명세서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 견적서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61950" marR="0" indent="-13589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 장바구니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캡쳐본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주문상세내역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433070" marR="0" indent="-17145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⑦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증빙자료첨부지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 도착 후 물품별 </a:t>
                      </a:r>
                      <a:r>
                        <a:rPr lang="ko-KR" altLang="en-US" sz="1400" kern="0" spc="-3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증빙사진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T="17780" marB="17780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5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08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예산집행 </a:t>
            </a:r>
            <a:r>
              <a:rPr lang="ko-KR" altLang="en-US" dirty="0" err="1" smtClean="0"/>
              <a:t>정산서</a:t>
            </a:r>
            <a:r>
              <a:rPr lang="ko-KR" altLang="en-US" dirty="0" smtClean="0"/>
              <a:t> 작성요령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활동비 예산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20</a:t>
            </a:r>
            <a:r>
              <a:rPr lang="ko-KR" altLang="en-US" dirty="0"/>
              <a:t>만원 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3</a:t>
            </a:r>
            <a:r>
              <a:rPr lang="ko-KR" altLang="en-US" dirty="0"/>
              <a:t>명일 경우 </a:t>
            </a:r>
            <a:r>
              <a:rPr lang="en-US" altLang="ko-KR" dirty="0"/>
              <a:t>20</a:t>
            </a:r>
            <a:r>
              <a:rPr lang="ko-KR" altLang="en-US" dirty="0"/>
              <a:t>만원*</a:t>
            </a:r>
            <a:r>
              <a:rPr lang="en-US" altLang="ko-KR" dirty="0"/>
              <a:t>3=60</a:t>
            </a:r>
            <a:r>
              <a:rPr lang="ko-KR" altLang="en-US" dirty="0"/>
              <a:t>만원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최초 </a:t>
            </a:r>
            <a:r>
              <a:rPr lang="ko-KR" altLang="en-US" dirty="0" err="1"/>
              <a:t>실행예산서</a:t>
            </a:r>
            <a:r>
              <a:rPr lang="ko-KR" altLang="en-US" dirty="0"/>
              <a:t> 제출 후 예산 변경이 필요할 경우 </a:t>
            </a:r>
            <a:r>
              <a:rPr lang="en-US" altLang="ko-KR" dirty="0"/>
              <a:t>[</a:t>
            </a:r>
            <a:r>
              <a:rPr lang="ko-KR" altLang="en-US" dirty="0"/>
              <a:t>별첨</a:t>
            </a:r>
            <a:r>
              <a:rPr lang="en-US" altLang="ko-KR" dirty="0"/>
              <a:t>2-1] </a:t>
            </a:r>
            <a:r>
              <a:rPr lang="ko-KR" altLang="en-US" dirty="0"/>
              <a:t>활동비 </a:t>
            </a:r>
            <a:r>
              <a:rPr lang="ko-KR" altLang="en-US" dirty="0" err="1"/>
              <a:t>변경신청서</a:t>
            </a:r>
            <a:r>
              <a:rPr lang="ko-KR" altLang="en-US" dirty="0"/>
              <a:t>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r>
              <a:rPr lang="ko-KR" altLang="en-US" dirty="0" smtClean="0"/>
              <a:t>활동비정산서</a:t>
            </a:r>
            <a:endParaRPr lang="en-US" altLang="ko-KR" dirty="0" smtClean="0"/>
          </a:p>
          <a:p>
            <a:pPr lvl="1"/>
            <a:r>
              <a:rPr lang="ko-KR" altLang="en-US" dirty="0" err="1"/>
              <a:t>연구비카드</a:t>
            </a:r>
            <a:r>
              <a:rPr lang="ko-KR" altLang="en-US" dirty="0"/>
              <a:t> 사용 시 사용한 </a:t>
            </a:r>
            <a:r>
              <a:rPr lang="ko-KR" altLang="en-US" dirty="0" err="1"/>
              <a:t>날짜별</a:t>
            </a:r>
            <a:r>
              <a:rPr lang="ko-KR" altLang="en-US" dirty="0"/>
              <a:t> 기준으로 </a:t>
            </a:r>
            <a:r>
              <a:rPr lang="ko-KR" altLang="en-US" dirty="0" err="1"/>
              <a:t>정산서</a:t>
            </a:r>
            <a:r>
              <a:rPr lang="ko-KR" altLang="en-US" dirty="0"/>
              <a:t> 제출</a:t>
            </a:r>
            <a:r>
              <a:rPr lang="en-US" altLang="ko-KR" dirty="0"/>
              <a:t>. </a:t>
            </a:r>
            <a:r>
              <a:rPr lang="ko-KR" altLang="en-US" dirty="0"/>
              <a:t>미제출시 다음 </a:t>
            </a:r>
            <a:r>
              <a:rPr lang="ko-KR" altLang="en-US" dirty="0" err="1"/>
              <a:t>결제건</a:t>
            </a:r>
            <a:r>
              <a:rPr lang="ko-KR" altLang="en-US" dirty="0"/>
              <a:t> 카드 사용 불가</a:t>
            </a:r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-3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</a:t>
            </a:r>
            <a:r>
              <a:rPr lang="ko-KR" altLang="en-US" dirty="0" err="1"/>
              <a:t>사무용품비</a:t>
            </a:r>
            <a:r>
              <a:rPr lang="en-US" altLang="ko-KR" dirty="0"/>
              <a:t>, </a:t>
            </a:r>
            <a:r>
              <a:rPr lang="ko-KR" altLang="en-US" dirty="0"/>
              <a:t>재료비</a:t>
            </a:r>
            <a:r>
              <a:rPr lang="en-US" altLang="ko-KR" dirty="0"/>
              <a:t>, </a:t>
            </a:r>
            <a:r>
              <a:rPr lang="ko-KR" altLang="en-US" dirty="0"/>
              <a:t>도서를 구입하고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ko-KR" altLang="en-US" dirty="0" err="1"/>
              <a:t>유인물비를</a:t>
            </a:r>
            <a:r>
              <a:rPr lang="ko-KR" altLang="en-US" dirty="0"/>
              <a:t> 지출하고자 하는 경우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 smtClean="0"/>
              <a:t>23</a:t>
            </a:r>
            <a:r>
              <a:rPr lang="ko-KR" altLang="en-US" dirty="0"/>
              <a:t>일자 </a:t>
            </a:r>
            <a:r>
              <a:rPr lang="ko-KR" altLang="en-US" dirty="0" err="1"/>
              <a:t>정산서와</a:t>
            </a:r>
            <a:r>
              <a:rPr lang="ko-KR" altLang="en-US" dirty="0"/>
              <a:t> 증빙서류를 제출 완료해야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ko-KR" altLang="en-US" dirty="0" err="1"/>
              <a:t>유인물비</a:t>
            </a:r>
            <a:r>
              <a:rPr lang="ko-KR" altLang="en-US" dirty="0"/>
              <a:t> 카드사용 가능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가급적 팀의 지출 건은 하루에 모아서 </a:t>
            </a:r>
            <a:r>
              <a:rPr lang="ko-KR" altLang="en-US" dirty="0" smtClean="0"/>
              <a:t>결제</a:t>
            </a:r>
            <a:endParaRPr lang="en-US" altLang="ko-KR" dirty="0" smtClean="0"/>
          </a:p>
          <a:p>
            <a:pPr lvl="1"/>
            <a:r>
              <a:rPr lang="ko-KR" altLang="en-US" dirty="0"/>
              <a:t>매월 마지막일 까지 해당월에 사용한 모든 지원금 </a:t>
            </a:r>
            <a:r>
              <a:rPr lang="ko-KR" altLang="en-US" dirty="0" err="1"/>
              <a:t>정산서</a:t>
            </a:r>
            <a:r>
              <a:rPr lang="ko-KR" altLang="en-US" dirty="0"/>
              <a:t> </a:t>
            </a:r>
            <a:r>
              <a:rPr lang="ko-KR" altLang="en-US" dirty="0" err="1"/>
              <a:t>제출완료</a:t>
            </a:r>
            <a:r>
              <a:rPr lang="ko-KR" altLang="en-US" dirty="0"/>
              <a:t> 할 것</a:t>
            </a:r>
          </a:p>
          <a:p>
            <a:pPr lvl="1"/>
            <a:r>
              <a:rPr lang="ko-KR" altLang="en-US" dirty="0"/>
              <a:t>단 마지막 주 </a:t>
            </a:r>
            <a:r>
              <a:rPr lang="ko-KR" altLang="en-US" dirty="0" err="1"/>
              <a:t>연구비카드</a:t>
            </a:r>
            <a:r>
              <a:rPr lang="ko-KR" altLang="en-US" dirty="0"/>
              <a:t> 사용 건은 다음달 </a:t>
            </a:r>
            <a:r>
              <a:rPr lang="en-US" altLang="ko-KR" dirty="0"/>
              <a:t>2</a:t>
            </a:r>
            <a:r>
              <a:rPr lang="ko-KR" altLang="en-US" dirty="0"/>
              <a:t>일까지 </a:t>
            </a:r>
            <a:r>
              <a:rPr lang="ko-KR" altLang="en-US" dirty="0" err="1"/>
              <a:t>정산서</a:t>
            </a:r>
            <a:r>
              <a:rPr lang="ko-KR" altLang="en-US" dirty="0"/>
              <a:t> 및 증빙서류 제출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제출이 불가하다면 해당 </a:t>
            </a:r>
            <a:r>
              <a:rPr lang="ko-KR" altLang="en-US" dirty="0" err="1"/>
              <a:t>지출건의</a:t>
            </a:r>
            <a:r>
              <a:rPr lang="ko-KR" altLang="en-US" dirty="0"/>
              <a:t> 연구비 카드 사용은 다음달 </a:t>
            </a:r>
            <a:r>
              <a:rPr lang="en-US" altLang="ko-KR" dirty="0"/>
              <a:t>1</a:t>
            </a:r>
            <a:r>
              <a:rPr lang="ko-KR" altLang="en-US" dirty="0"/>
              <a:t>일부터 가능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02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smtClean="0"/>
              <a:t>목표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218113"/>
          </a:xfrm>
        </p:spPr>
        <p:txBody>
          <a:bodyPr/>
          <a:lstStyle/>
          <a:p>
            <a:r>
              <a:rPr lang="ko-KR" altLang="en-US" dirty="0" smtClean="0"/>
              <a:t>교육과정 </a:t>
            </a:r>
            <a:r>
              <a:rPr lang="ko-KR" altLang="en-US" dirty="0"/>
              <a:t>중 습득한 </a:t>
            </a:r>
            <a:r>
              <a:rPr lang="ko-KR" altLang="en-US" dirty="0" smtClean="0"/>
              <a:t>전공 교과목 </a:t>
            </a:r>
            <a:r>
              <a:rPr lang="ko-KR" altLang="en-US" dirty="0"/>
              <a:t>및 이론 등을 바탕으로 산업체</a:t>
            </a:r>
            <a:r>
              <a:rPr lang="en-US" altLang="ko-KR" dirty="0"/>
              <a:t>(</a:t>
            </a:r>
            <a:r>
              <a:rPr lang="ko-KR" altLang="en-US" dirty="0"/>
              <a:t>또는 사회</a:t>
            </a:r>
            <a:r>
              <a:rPr lang="en-US" altLang="ko-KR" dirty="0"/>
              <a:t>)</a:t>
            </a:r>
            <a:r>
              <a:rPr lang="ko-KR" altLang="en-US" dirty="0"/>
              <a:t>가 필요로 하는 과제를 대상으로 학생들이 스스로 기획과 종합적인 문제해결을 통해 창의성과 실무능력</a:t>
            </a:r>
            <a:r>
              <a:rPr lang="en-US" altLang="ko-KR" dirty="0"/>
              <a:t>, </a:t>
            </a:r>
            <a:r>
              <a:rPr lang="ko-KR" altLang="en-US" dirty="0"/>
              <a:t>팀워크</a:t>
            </a:r>
            <a:r>
              <a:rPr lang="en-US" altLang="ko-KR" dirty="0"/>
              <a:t>, </a:t>
            </a:r>
            <a:r>
              <a:rPr lang="ko-KR" altLang="en-US" dirty="0"/>
              <a:t>리더십 </a:t>
            </a:r>
            <a:r>
              <a:rPr lang="ko-KR" altLang="en-US" dirty="0" smtClean="0"/>
              <a:t>배양</a:t>
            </a:r>
            <a:endParaRPr lang="en-US" altLang="ko-KR" dirty="0" smtClean="0"/>
          </a:p>
          <a:p>
            <a:r>
              <a:rPr lang="ko-KR" altLang="en-US" dirty="0" smtClean="0"/>
              <a:t>학생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교수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업체가 함께 프로젝트 진행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캡스톤</a:t>
            </a:r>
            <a:r>
              <a:rPr lang="ko-KR" altLang="en-US" dirty="0" smtClean="0"/>
              <a:t> 운영방법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캡스톤디자인 과목의 질적 제고를 위해 </a:t>
            </a:r>
            <a:r>
              <a:rPr lang="ko-KR" altLang="en-US" dirty="0" err="1"/>
              <a:t>팀별로</a:t>
            </a:r>
            <a:r>
              <a:rPr lang="ko-KR" altLang="en-US" dirty="0"/>
              <a:t> 전문성이 있는 교수를 배정하여 프로젝트를 관리하고 성과 </a:t>
            </a:r>
            <a:r>
              <a:rPr lang="ko-KR" altLang="en-US" dirty="0" smtClean="0"/>
              <a:t>도출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운영방법 </a:t>
            </a:r>
            <a:r>
              <a:rPr lang="en-US" altLang="ko-KR" dirty="0"/>
              <a:t>: </a:t>
            </a:r>
            <a:r>
              <a:rPr lang="ko-KR" altLang="en-US" dirty="0"/>
              <a:t>과목을 관리하는 </a:t>
            </a:r>
            <a:r>
              <a:rPr lang="ko-KR" altLang="en-US" dirty="0" err="1"/>
              <a:t>대표교수와</a:t>
            </a:r>
            <a:r>
              <a:rPr lang="ko-KR" altLang="en-US" dirty="0"/>
              <a:t> 팀을 직접 지도하는 지도교수 체계로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대표교수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과목운영</a:t>
            </a:r>
            <a:r>
              <a:rPr lang="ko-KR" altLang="en-US" dirty="0"/>
              <a:t> 안내</a:t>
            </a:r>
            <a:r>
              <a:rPr lang="en-US" altLang="ko-KR" dirty="0"/>
              <a:t>, </a:t>
            </a:r>
            <a:r>
              <a:rPr lang="ko-KR" altLang="en-US" dirty="0" err="1"/>
              <a:t>주제선정</a:t>
            </a:r>
            <a:r>
              <a:rPr lang="ko-KR" altLang="en-US" dirty="0"/>
              <a:t> 취합</a:t>
            </a:r>
            <a:r>
              <a:rPr lang="en-US" altLang="ko-KR" dirty="0"/>
              <a:t>, </a:t>
            </a:r>
            <a:r>
              <a:rPr lang="ko-KR" altLang="en-US" dirty="0" err="1"/>
              <a:t>팀별</a:t>
            </a:r>
            <a:r>
              <a:rPr lang="ko-KR" altLang="en-US" dirty="0"/>
              <a:t> 지도교수 및 </a:t>
            </a:r>
            <a:r>
              <a:rPr lang="ko-KR" altLang="en-US" dirty="0" err="1"/>
              <a:t>기업매칭</a:t>
            </a:r>
            <a:r>
              <a:rPr lang="en-US" altLang="ko-KR" dirty="0"/>
              <a:t>, </a:t>
            </a:r>
            <a:r>
              <a:rPr lang="ko-KR" altLang="en-US" dirty="0"/>
              <a:t>공모전 안내</a:t>
            </a:r>
            <a:r>
              <a:rPr lang="en-US" altLang="ko-KR" dirty="0"/>
              <a:t>, </a:t>
            </a:r>
            <a:r>
              <a:rPr lang="ko-KR" altLang="en-US" dirty="0"/>
              <a:t>특강 지원</a:t>
            </a:r>
          </a:p>
          <a:p>
            <a:pPr lvl="2"/>
            <a:r>
              <a:rPr lang="ko-KR" altLang="en-US" dirty="0" smtClean="0"/>
              <a:t>빅데이터</a:t>
            </a:r>
            <a:r>
              <a:rPr lang="en-US" altLang="ko-KR" dirty="0"/>
              <a:t>(</a:t>
            </a:r>
            <a:r>
              <a:rPr lang="ko-KR" altLang="en-US" dirty="0" err="1"/>
              <a:t>고영웅</a:t>
            </a:r>
            <a:r>
              <a:rPr lang="en-US" altLang="ko-KR" dirty="0"/>
              <a:t>), </a:t>
            </a:r>
            <a:r>
              <a:rPr lang="ko-KR" altLang="en-US" dirty="0"/>
              <a:t>스마트</a:t>
            </a:r>
            <a:r>
              <a:rPr lang="en-US" altLang="ko-KR" dirty="0" err="1"/>
              <a:t>IoT</a:t>
            </a:r>
            <a:r>
              <a:rPr lang="en-US" altLang="ko-KR" dirty="0"/>
              <a:t>(</a:t>
            </a:r>
            <a:r>
              <a:rPr lang="ko-KR" altLang="en-US" dirty="0"/>
              <a:t>김진국</a:t>
            </a:r>
            <a:r>
              <a:rPr lang="en-US" altLang="ko-KR" dirty="0"/>
              <a:t>), </a:t>
            </a:r>
            <a:r>
              <a:rPr lang="ko-KR" altLang="en-US" dirty="0"/>
              <a:t>콘텐츠</a:t>
            </a:r>
            <a:r>
              <a:rPr lang="en-US" altLang="ko-KR" dirty="0"/>
              <a:t>IT(</a:t>
            </a:r>
            <a:r>
              <a:rPr lang="ko-KR" altLang="en-US" dirty="0"/>
              <a:t>이원철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지도교수 </a:t>
            </a:r>
            <a:r>
              <a:rPr lang="en-US" altLang="ko-KR" dirty="0"/>
              <a:t>: </a:t>
            </a:r>
            <a:r>
              <a:rPr lang="ko-KR" altLang="en-US" dirty="0" err="1"/>
              <a:t>팀별</a:t>
            </a:r>
            <a:r>
              <a:rPr lang="ko-KR" altLang="en-US" dirty="0"/>
              <a:t> 과제 </a:t>
            </a:r>
            <a:r>
              <a:rPr lang="ko-KR" altLang="en-US" dirty="0" err="1"/>
              <a:t>수행지도</a:t>
            </a:r>
            <a:r>
              <a:rPr lang="en-US" altLang="ko-KR" dirty="0"/>
              <a:t>, </a:t>
            </a:r>
            <a:r>
              <a:rPr lang="ko-KR" altLang="en-US" dirty="0" err="1"/>
              <a:t>학생별</a:t>
            </a:r>
            <a:r>
              <a:rPr lang="ko-KR" altLang="en-US" dirty="0"/>
              <a:t> 기여도 및 출석 점수 </a:t>
            </a:r>
            <a:r>
              <a:rPr lang="ko-KR" altLang="en-US" dirty="0" smtClean="0"/>
              <a:t>관리 캡스톤디자인 </a:t>
            </a:r>
            <a:r>
              <a:rPr lang="ko-KR" altLang="en-US" dirty="0"/>
              <a:t>교수 주제 제안서 요청 및 취합</a:t>
            </a:r>
          </a:p>
          <a:p>
            <a:pPr lvl="1"/>
            <a:r>
              <a:rPr lang="ko-KR" altLang="en-US" dirty="0" err="1"/>
              <a:t>학생별</a:t>
            </a:r>
            <a:r>
              <a:rPr lang="ko-KR" altLang="en-US" dirty="0"/>
              <a:t> 기여도는 성적 </a:t>
            </a:r>
            <a:r>
              <a:rPr lang="ko-KR" altLang="en-US" dirty="0" err="1"/>
              <a:t>산출시</a:t>
            </a:r>
            <a:r>
              <a:rPr lang="ko-KR" altLang="en-US" dirty="0"/>
              <a:t> 반영</a:t>
            </a:r>
            <a:endParaRPr lang="en-US" altLang="ko-KR" dirty="0"/>
          </a:p>
          <a:p>
            <a:r>
              <a:rPr lang="ko-KR" altLang="en-US" dirty="0" err="1"/>
              <a:t>캡스톤</a:t>
            </a:r>
            <a:r>
              <a:rPr lang="ko-KR" altLang="en-US" dirty="0"/>
              <a:t> 결과발표회는 산학협의회와 일정을 맞추어 협의회에 참석한 업체 대표들이 </a:t>
            </a:r>
            <a:r>
              <a:rPr lang="ko-KR" altLang="en-US" dirty="0" err="1"/>
              <a:t>캡스톤</a:t>
            </a:r>
            <a:r>
              <a:rPr lang="ko-KR" altLang="en-US" dirty="0"/>
              <a:t> 결과를 평가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2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58803"/>
              </p:ext>
            </p:extLst>
          </p:nvPr>
        </p:nvGraphicFramePr>
        <p:xfrm>
          <a:off x="457200" y="1340772"/>
          <a:ext cx="8229600" cy="4680513"/>
        </p:xfrm>
        <a:graphic>
          <a:graphicData uri="http://schemas.openxmlformats.org/drawingml/2006/table">
            <a:tbl>
              <a:tblPr/>
              <a:tblGrid>
                <a:gridCol w="3028009">
                  <a:extLst>
                    <a:ext uri="{9D8B030D-6E8A-4147-A177-3AD203B41FA5}">
                      <a16:colId xmlns:a16="http://schemas.microsoft.com/office/drawing/2014/main" val="230617330"/>
                    </a:ext>
                  </a:extLst>
                </a:gridCol>
                <a:gridCol w="2896559">
                  <a:extLst>
                    <a:ext uri="{9D8B030D-6E8A-4147-A177-3AD203B41FA5}">
                      <a16:colId xmlns:a16="http://schemas.microsoft.com/office/drawing/2014/main" val="4221624152"/>
                    </a:ext>
                  </a:extLst>
                </a:gridCol>
                <a:gridCol w="2305032">
                  <a:extLst>
                    <a:ext uri="{9D8B030D-6E8A-4147-A177-3AD203B41FA5}">
                      <a16:colId xmlns:a16="http://schemas.microsoft.com/office/drawing/2014/main" val="1956676468"/>
                    </a:ext>
                  </a:extLst>
                </a:gridCol>
              </a:tblGrid>
              <a:tr h="520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학기 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41519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주제 공모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2020.02.11. ~ 02.28.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교수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기업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학생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23931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매칭 기반 마련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2020.02.24. ~ 02.28.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415899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팀별 매칭 안내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2020.03.02. ~ 03.27.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Git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등록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신청서 제출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104827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팀별운영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2020.03.09. ~ 06.19.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기업체 특강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31108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중간보고서 제출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2020.04.24.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53995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자문보고서 제출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2020.06.26.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52057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결과보고서 제출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~ 2020.06.26.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38856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결과발표회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2020.06.19.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200" kern="0" spc="-20" dirty="0" err="1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산학협의회</a:t>
                      </a:r>
                      <a:r>
                        <a:rPr lang="ko-KR" altLang="en-US" sz="12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평가</a:t>
                      </a:r>
                      <a:r>
                        <a:rPr lang="en-US" altLang="ko-KR" sz="1200" kern="0" spc="-2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2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7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신청서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중간보고서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자문보고서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결과보고서 제출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hlsw</a:t>
            </a:r>
            <a:r>
              <a:rPr lang="en-US" altLang="ko-KR" dirty="0" smtClean="0">
                <a:solidFill>
                  <a:srgbClr val="FF0000"/>
                </a:solidFill>
              </a:rPr>
              <a:t>.hallym.ac.kr(</a:t>
            </a:r>
            <a:r>
              <a:rPr lang="ko-KR" altLang="en-US" dirty="0" smtClean="0">
                <a:solidFill>
                  <a:srgbClr val="FF0000"/>
                </a:solidFill>
              </a:rPr>
              <a:t>사업단 홈페이지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→ 캡스톤디자인 클릭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→제출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캡</a:t>
            </a:r>
            <a:r>
              <a:rPr lang="ko-KR" altLang="en-US" dirty="0" err="1" smtClean="0"/>
              <a:t>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5455323" cy="41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3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공지사항 및 </a:t>
            </a:r>
            <a:r>
              <a:rPr lang="ko-KR" altLang="en-US" dirty="0" err="1" smtClean="0"/>
              <a:t>진행점검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ko-KR" altLang="en-US" dirty="0" smtClean="0"/>
              <a:t>을 통한 공지사항 전달 및 </a:t>
            </a:r>
            <a:r>
              <a:rPr lang="ko-KR" altLang="en-US" dirty="0" err="1" smtClean="0"/>
              <a:t>진행점검</a:t>
            </a:r>
            <a:endParaRPr lang="en-US" altLang="ko-KR" dirty="0" smtClean="0"/>
          </a:p>
          <a:p>
            <a:pPr lvl="1"/>
            <a:r>
              <a:rPr lang="en-US" altLang="ko-KR" dirty="0" err="1"/>
              <a:t>g</a:t>
            </a:r>
            <a:r>
              <a:rPr lang="en-US" altLang="ko-KR" dirty="0" err="1" smtClean="0"/>
              <a:t>it</a:t>
            </a:r>
            <a:r>
              <a:rPr lang="ko-KR" altLang="en-US" dirty="0" smtClean="0"/>
              <a:t>주소 </a:t>
            </a:r>
            <a:r>
              <a:rPr lang="en-US" altLang="ko-KR" dirty="0"/>
              <a:t>: https://github.com/lab-lwc/20201_CapstonDesign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6696744" cy="4142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5661248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모든 팀들은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ko-KR" altLang="en-US" dirty="0" smtClean="0">
                <a:solidFill>
                  <a:srgbClr val="FF0000"/>
                </a:solidFill>
              </a:rPr>
              <a:t>을 등록하고 신청서를 제출해주세요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9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평가방법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/>
              <a:t>캡스톤</a:t>
            </a:r>
            <a:r>
              <a:rPr lang="ko-KR" altLang="en-US" dirty="0" smtClean="0"/>
              <a:t> </a:t>
            </a:r>
            <a:r>
              <a:rPr lang="ko-KR" altLang="en-US" dirty="0" smtClean="0"/>
              <a:t>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1170"/>
              </p:ext>
            </p:extLst>
          </p:nvPr>
        </p:nvGraphicFramePr>
        <p:xfrm>
          <a:off x="457200" y="1340772"/>
          <a:ext cx="8229600" cy="4680513"/>
        </p:xfrm>
        <a:graphic>
          <a:graphicData uri="http://schemas.openxmlformats.org/drawingml/2006/table">
            <a:tbl>
              <a:tblPr/>
              <a:tblGrid>
                <a:gridCol w="3028009">
                  <a:extLst>
                    <a:ext uri="{9D8B030D-6E8A-4147-A177-3AD203B41FA5}">
                      <a16:colId xmlns:a16="http://schemas.microsoft.com/office/drawing/2014/main" val="230617330"/>
                    </a:ext>
                  </a:extLst>
                </a:gridCol>
                <a:gridCol w="2896559">
                  <a:extLst>
                    <a:ext uri="{9D8B030D-6E8A-4147-A177-3AD203B41FA5}">
                      <a16:colId xmlns:a16="http://schemas.microsoft.com/office/drawing/2014/main" val="4221624152"/>
                    </a:ext>
                  </a:extLst>
                </a:gridCol>
                <a:gridCol w="2305032">
                  <a:extLst>
                    <a:ext uri="{9D8B030D-6E8A-4147-A177-3AD203B41FA5}">
                      <a16:colId xmlns:a16="http://schemas.microsoft.com/office/drawing/2014/main" val="1956676468"/>
                    </a:ext>
                  </a:extLst>
                </a:gridCol>
              </a:tblGrid>
              <a:tr h="520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평가자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41519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출석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523931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기여도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지도교수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15899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Git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104827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신청서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31108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중간보고서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53995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자문보고서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52057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결과보고서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대표교수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388560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최종발표평가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산학협의회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기업대표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2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07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err="1" smtClean="0"/>
              <a:t>결과보고회</a:t>
            </a:r>
            <a:r>
              <a:rPr lang="ko-KR" altLang="en-US" dirty="0" smtClean="0"/>
              <a:t> 평가 기준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29209"/>
              </p:ext>
            </p:extLst>
          </p:nvPr>
        </p:nvGraphicFramePr>
        <p:xfrm>
          <a:off x="457200" y="1412776"/>
          <a:ext cx="8229600" cy="4392487"/>
        </p:xfrm>
        <a:graphic>
          <a:graphicData uri="http://schemas.openxmlformats.org/drawingml/2006/table">
            <a:tbl>
              <a:tblPr/>
              <a:tblGrid>
                <a:gridCol w="2625426">
                  <a:extLst>
                    <a:ext uri="{9D8B030D-6E8A-4147-A177-3AD203B41FA5}">
                      <a16:colId xmlns:a16="http://schemas.microsoft.com/office/drawing/2014/main" val="3350014511"/>
                    </a:ext>
                  </a:extLst>
                </a:gridCol>
                <a:gridCol w="4286445">
                  <a:extLst>
                    <a:ext uri="{9D8B030D-6E8A-4147-A177-3AD203B41FA5}">
                      <a16:colId xmlns:a16="http://schemas.microsoft.com/office/drawing/2014/main" val="1259414549"/>
                    </a:ext>
                  </a:extLst>
                </a:gridCol>
                <a:gridCol w="1317729">
                  <a:extLst>
                    <a:ext uri="{9D8B030D-6E8A-4147-A177-3AD203B41FA5}">
                      <a16:colId xmlns:a16="http://schemas.microsoft.com/office/drawing/2014/main" val="79093178"/>
                    </a:ext>
                  </a:extLst>
                </a:gridCol>
              </a:tblGrid>
              <a:tr h="415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심사영역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주요 평가내용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배점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40482"/>
                  </a:ext>
                </a:extLst>
              </a:tr>
              <a:tr h="415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독창성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아이디어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작품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참신성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080930"/>
                  </a:ext>
                </a:extLst>
              </a:tr>
              <a:tr h="7862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기획성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협동성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개발과정의 절차적인 타당성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업무에 대한 협업의 공정성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019068"/>
                  </a:ext>
                </a:extLst>
              </a:tr>
              <a:tr h="7862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우수성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개발물의 질적 우수성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개발물에 대한 기술적인 난이도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80794"/>
                  </a:ext>
                </a:extLst>
              </a:tr>
              <a:tr h="7862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완성도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개발의 완성도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결과물의 실용 가능성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842776"/>
                  </a:ext>
                </a:extLst>
              </a:tr>
              <a:tr h="7862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발표력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결과물에 대한 설명력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경진대회 팀 참여도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994466"/>
                  </a:ext>
                </a:extLst>
              </a:tr>
              <a:tr h="41580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합 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62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07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평가 후 성과관리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소프트웨어 공모전에 </a:t>
            </a:r>
            <a:r>
              <a:rPr lang="ko-KR" altLang="en-US" dirty="0" err="1"/>
              <a:t>캡스톤</a:t>
            </a:r>
            <a:r>
              <a:rPr lang="ko-KR" altLang="en-US" dirty="0"/>
              <a:t> 팀이 지원하도록 공모전 </a:t>
            </a:r>
            <a:r>
              <a:rPr lang="ko-KR" altLang="en-US" dirty="0" smtClean="0"/>
              <a:t>안내</a:t>
            </a:r>
            <a:endParaRPr lang="en-US" altLang="ko-KR" dirty="0" smtClean="0"/>
          </a:p>
          <a:p>
            <a:pPr lvl="1"/>
            <a:r>
              <a:rPr lang="ko-KR" altLang="en-US" dirty="0"/>
              <a:t>공모전 참여시 별도 참여 비용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/>
              <a:t>공모전 안내 </a:t>
            </a:r>
            <a:r>
              <a:rPr lang="en-US" altLang="ko-KR" dirty="0"/>
              <a:t>: 3</a:t>
            </a:r>
            <a:r>
              <a:rPr lang="ko-KR" altLang="en-US" dirty="0"/>
              <a:t>월초 사업단 홈페이지 및 메일을 통해 </a:t>
            </a:r>
            <a:r>
              <a:rPr lang="ko-KR" altLang="en-US" dirty="0" smtClean="0"/>
              <a:t>안내</a:t>
            </a:r>
            <a:endParaRPr lang="en-US" altLang="ko-KR" dirty="0" smtClean="0"/>
          </a:p>
          <a:p>
            <a:r>
              <a:rPr lang="ko-KR" altLang="en-US" dirty="0"/>
              <a:t>수한 작품에 대해서 </a:t>
            </a:r>
            <a:r>
              <a:rPr lang="en-US" altLang="ko-KR" dirty="0"/>
              <a:t>2</a:t>
            </a:r>
            <a:r>
              <a:rPr lang="ko-KR" altLang="en-US" dirty="0"/>
              <a:t>학기 때 </a:t>
            </a:r>
            <a:r>
              <a:rPr lang="ko-KR" altLang="en-US" dirty="0" err="1"/>
              <a:t>캡스톤</a:t>
            </a:r>
            <a:r>
              <a:rPr lang="ko-KR" altLang="en-US" dirty="0"/>
              <a:t> 연계 및 </a:t>
            </a:r>
            <a:r>
              <a:rPr lang="ko-KR" altLang="en-US" dirty="0" err="1"/>
              <a:t>외부공모전</a:t>
            </a:r>
            <a:r>
              <a:rPr lang="ko-KR" altLang="en-US" dirty="0"/>
              <a:t> </a:t>
            </a:r>
            <a:r>
              <a:rPr lang="ko-KR" altLang="en-US" dirty="0" smtClean="0"/>
              <a:t>참가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학기 최우수 과제는 </a:t>
            </a:r>
            <a:r>
              <a:rPr lang="en-US" altLang="ko-KR" dirty="0"/>
              <a:t>SW </a:t>
            </a:r>
            <a:r>
              <a:rPr lang="ko-KR" altLang="en-US" dirty="0"/>
              <a:t>인재페스티벌에 참가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 캡스톤 디자인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B7142-74FB-426E-B185-2DFDDD84B7D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993002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14462</TotalTime>
  <Words>1303</Words>
  <Application>Microsoft Office PowerPoint</Application>
  <PresentationFormat>화면 슬라이드 쇼(4:3)</PresentationFormat>
  <Paragraphs>271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HY견고딕</vt:lpstr>
      <vt:lpstr>굴림</vt:lpstr>
      <vt:lpstr>맑은 고딕</vt:lpstr>
      <vt:lpstr>한컴바탕</vt:lpstr>
      <vt:lpstr>함초롬바탕</vt:lpstr>
      <vt:lpstr>휴먼명조</vt:lpstr>
      <vt:lpstr>Arial</vt:lpstr>
      <vt:lpstr>기본 디자인</vt:lpstr>
      <vt:lpstr>1. 캡스톤디자인 과목 안내</vt:lpstr>
      <vt:lpstr>1. 목표</vt:lpstr>
      <vt:lpstr>2. 캡스톤 운영방법</vt:lpstr>
      <vt:lpstr>3. 일정(변경가능)</vt:lpstr>
      <vt:lpstr>4. 과제 제출</vt:lpstr>
      <vt:lpstr>5. 공지사항 및 진행점검</vt:lpstr>
      <vt:lpstr>6. 평가방법</vt:lpstr>
      <vt:lpstr>6.1 결과보고회 평가 기준</vt:lpstr>
      <vt:lpstr>6.2 평가 후 성과관리</vt:lpstr>
      <vt:lpstr>7. 예산집행 지침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8. 예산집행 기준 및 증빙자료</vt:lpstr>
      <vt:lpstr>9. 예산집행 정산서 작성요령</vt:lpstr>
    </vt:vector>
  </TitlesOfParts>
  <Company>중앙전산교육원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오라클 프로그래밍</dc:title>
  <dc:creator>이원철</dc:creator>
  <cp:lastModifiedBy>이원철</cp:lastModifiedBy>
  <cp:revision>377</cp:revision>
  <cp:lastPrinted>2018-06-19T00:00:33Z</cp:lastPrinted>
  <dcterms:created xsi:type="dcterms:W3CDTF">2010-06-01T02:17:30Z</dcterms:created>
  <dcterms:modified xsi:type="dcterms:W3CDTF">2020-03-09T01:55:49Z</dcterms:modified>
</cp:coreProperties>
</file>