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76" r:id="rId5"/>
    <p:sldId id="270" r:id="rId6"/>
    <p:sldId id="275" r:id="rId7"/>
    <p:sldId id="277" r:id="rId8"/>
    <p:sldId id="290" r:id="rId9"/>
    <p:sldId id="291" r:id="rId10"/>
    <p:sldId id="286" r:id="rId11"/>
    <p:sldId id="292" r:id="rId12"/>
    <p:sldId id="293" r:id="rId13"/>
    <p:sldId id="288" r:id="rId14"/>
    <p:sldId id="294" r:id="rId15"/>
    <p:sldId id="295" r:id="rId16"/>
    <p:sldId id="296" r:id="rId17"/>
    <p:sldId id="260" r:id="rId18"/>
    <p:sldId id="283" r:id="rId19"/>
    <p:sldId id="297" r:id="rId20"/>
    <p:sldId id="298" r:id="rId21"/>
    <p:sldId id="299" r:id="rId22"/>
    <p:sldId id="269" r:id="rId23"/>
    <p:sldId id="271" r:id="rId24"/>
    <p:sldId id="272" r:id="rId25"/>
    <p:sldId id="300" r:id="rId26"/>
    <p:sldId id="273" r:id="rId27"/>
    <p:sldId id="274" r:id="rId28"/>
    <p:sldId id="261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E9DFB54-CB2A-4C24-98D0-7F6126E763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D60118-31A4-4BA1-9FFA-9AB4374F60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5780C-36B2-4D60-993D-54DD82BA9EE9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62903A-9F49-47BF-A235-FDE6AC47DA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937F7D-7F2A-4612-B685-C9EFED81C9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157B3-1204-4853-9E84-498FFDAE6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481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80321-7E61-49AB-A0E2-26AEE5E91C98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A7C87-FE4B-436C-9092-70AF17837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946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8A443-73A5-4AEE-B5DE-7F773AE01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1E825E-717E-45B8-93BB-B9A0FBDA5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E1792D-4881-4534-A6BC-194F2B27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C2B5-8DDA-4C32-B943-B552B9E29FCE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9199EA-7889-41B9-B80C-81579E8F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862299-A157-4DB4-BC95-92A9CAB5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0E0-59ED-4528-A1B9-029D448BF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53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093C5-DB77-4826-953B-1BA1175C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8F5B73-E373-41ED-8F1F-127429736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549AB-FB93-4FEA-9F70-8101DA4C9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C2B5-8DDA-4C32-B943-B552B9E29FCE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653406-21E5-47C6-A58B-283B45046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CF0758-C923-43E7-B073-26907989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0E0-59ED-4528-A1B9-029D448BF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21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0A4230-9D27-4325-AC3A-80B84F0C5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FD77A0-68F0-475C-A710-7A74549CD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B8762-9CE6-4095-A0A6-4E3C80A28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C2B5-8DDA-4C32-B943-B552B9E29FCE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AFC2D-8C69-463E-BE66-AD4F0C5C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68C8E3-E69F-47AF-AB11-85FB1EAB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0E0-59ED-4528-A1B9-029D448BF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33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33BA9-B724-43B7-A859-FEE5C565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B89AC3-84D3-43A6-82BD-FFAC8EEB3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DAD65-2DDE-4F7D-9218-B4C8993F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C2B5-8DDA-4C32-B943-B552B9E29FCE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2D9AA-9F3E-4C15-AEC4-5C0CEDE4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7F1F3-8D7E-4776-98D1-57B2EA48E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0E0-59ED-4528-A1B9-029D448BF68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E15F15-259D-4DC3-974A-FE2BE6A7F861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0A00B75-832C-4A98-80C1-AE170A5290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268" y="6342481"/>
            <a:ext cx="1944793" cy="487722"/>
          </a:xfrm>
          <a:prstGeom prst="rect">
            <a:avLst/>
          </a:prstGeom>
        </p:spPr>
      </p:pic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B1600DF-78C0-4DBE-94F5-CC8DBBCF2A25}"/>
              </a:ext>
            </a:extLst>
          </p:cNvPr>
          <p:cNvSpPr/>
          <p:nvPr userDrawn="1"/>
        </p:nvSpPr>
        <p:spPr>
          <a:xfrm>
            <a:off x="11761364" y="108997"/>
            <a:ext cx="297109" cy="256128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381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4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3F41F-BD16-403E-BCAC-7D32B963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F11DFE-604B-4EC9-9542-13ED0EDCA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151C24-088F-4C21-9910-33B5EC6C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C2B5-8DDA-4C32-B943-B552B9E29FCE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57728E-E632-4FDD-8CCC-4BB906E8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0ACB85-9B71-4F4B-BFA6-B3696A5D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0E0-59ED-4528-A1B9-029D448BF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76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F2193-582B-43F0-A418-89D38832C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D00F5-0244-452E-B0D2-AB268D28A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51C3FA-CB34-4935-B719-D4127BFFA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5346E5-1D05-40CD-BD7A-D0FE1086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C2B5-8DDA-4C32-B943-B552B9E29FCE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367B4-B4F0-4EA8-AA18-00E7DEB0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CAA94A-18C1-487D-9748-4E3E43FE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0E0-59ED-4528-A1B9-029D448BF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84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E2F63-4B34-4011-AE15-82B72DC43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1C10AE-6D0D-4C45-9F23-B3869C32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446EEC-1450-4FFF-A6C9-55803807F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2AEE29-55BD-4ADC-BD43-4135CE1BF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5B4403-6B09-43B5-BEA3-2B018D150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A54168-61E9-41AD-97B4-BF3A0EF9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C2B5-8DDA-4C32-B943-B552B9E29FCE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C2D991-97EF-48D9-8177-0783D07B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92463F-F846-4F6D-85CE-93BD641D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0E0-59ED-4528-A1B9-029D448BF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6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C08AD-5A55-43B9-99EF-3B96534E8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BED822-EAF1-4BDB-9FEB-641B4DC2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C2B5-8DDA-4C32-B943-B552B9E29FCE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22BE93-BC6A-4660-ABD7-18196813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38B043-3D1C-49BD-AAB6-DD7BE5BC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0E0-59ED-4528-A1B9-029D448BF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26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C3598C-7420-4A67-AF9C-EBCF1AF2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C2B5-8DDA-4C32-B943-B552B9E29FCE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6F41B5-1EF6-4866-9086-27D98600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B95770-32CF-487C-8584-DAB09EBA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0E0-59ED-4528-A1B9-029D448BF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05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4A4E7-B20F-4B77-9E35-272F9143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97E0A-7247-4B4C-983A-EF848AA34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503869-07F4-4453-9E0A-A97305948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1A7944-C020-43AD-965A-49713CBB5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C2B5-8DDA-4C32-B943-B552B9E29FCE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7E6038-2811-4FA7-B7A4-161F454C7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1E0EDA-4CB7-4BAC-9B48-8EEE1864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0E0-59ED-4528-A1B9-029D448BF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49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77C71-948B-4E8F-BE8F-56CE807E1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F66DF0-A2C5-4623-A22F-D06BC9DC1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766AC7-33EE-43B1-B1DC-C68FB4C0D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E9E441-E539-4575-A94A-A170D7CF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C2B5-8DDA-4C32-B943-B552B9E29FCE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8FBF28-B1D8-4B33-9B94-8B268778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08E6DE-93CE-434E-AE38-9B46583F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0E0-59ED-4528-A1B9-029D448BF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14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89E40D-9CDE-4352-AFDE-A017F8B5D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CF632-5BE2-467C-91BE-0443BC820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5261C-976C-46A5-A5C4-B1BF89F52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FC2B5-8DDA-4C32-B943-B552B9E29FCE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567C89-B333-4676-BBE9-17EDFEA3E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D84E2A-F100-43C9-AEEA-93345CEA3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130E0-59ED-4528-A1B9-029D448BF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75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svg"/><Relationship Id="rId7" Type="http://schemas.openxmlformats.org/officeDocument/2006/relationships/image" Target="../media/image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sv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C4729-84B7-4F59-9911-3A792A96D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496" y="1111223"/>
            <a:ext cx="9531006" cy="3100831"/>
          </a:xfrm>
        </p:spPr>
        <p:txBody>
          <a:bodyPr>
            <a:normAutofit/>
          </a:bodyPr>
          <a:lstStyle/>
          <a:p>
            <a:br>
              <a:rPr lang="en-US" altLang="ko-KR" b="1" dirty="0">
                <a:latin typeface="+mn-ea"/>
                <a:ea typeface="+mn-ea"/>
              </a:rPr>
            </a:b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sz="3600" dirty="0">
                <a:latin typeface="+mn-ea"/>
                <a:ea typeface="+mn-ea"/>
              </a:rPr>
              <a:t>[Domestic Food Manager]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A81AF3-678F-45D8-96C6-B9C395B1F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379" y="3853708"/>
            <a:ext cx="7589241" cy="1655762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1800" dirty="0">
                <a:latin typeface="+mn-ea"/>
              </a:rPr>
              <a:t>문기태 </a:t>
            </a:r>
            <a:r>
              <a:rPr lang="en-US" altLang="ko-KR" sz="1800" dirty="0">
                <a:latin typeface="+mn-ea"/>
              </a:rPr>
              <a:t>/ </a:t>
            </a:r>
            <a:r>
              <a:rPr lang="ko-KR" altLang="en-US" sz="1800" dirty="0" err="1">
                <a:latin typeface="+mn-ea"/>
              </a:rPr>
              <a:t>류한길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/ </a:t>
            </a:r>
            <a:r>
              <a:rPr lang="ko-KR" altLang="en-US" sz="1800" dirty="0">
                <a:latin typeface="+mn-ea"/>
              </a:rPr>
              <a:t>임종화</a:t>
            </a: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35103305-81CE-4102-AEE9-34D6825EACDF}"/>
              </a:ext>
            </a:extLst>
          </p:cNvPr>
          <p:cNvSpPr/>
          <p:nvPr/>
        </p:nvSpPr>
        <p:spPr>
          <a:xfrm rot="10800000">
            <a:off x="10667999" y="0"/>
            <a:ext cx="1523999" cy="1524293"/>
          </a:xfrm>
          <a:prstGeom prst="rtTriangl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FF36C5-CF36-417D-9B4F-802147165005}"/>
              </a:ext>
            </a:extLst>
          </p:cNvPr>
          <p:cNvSpPr/>
          <p:nvPr/>
        </p:nvSpPr>
        <p:spPr>
          <a:xfrm>
            <a:off x="10647024" y="165277"/>
            <a:ext cx="1359016" cy="1359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BF67B3-20FF-4D5F-AC6E-72214F1DACE6}"/>
              </a:ext>
            </a:extLst>
          </p:cNvPr>
          <p:cNvSpPr/>
          <p:nvPr/>
        </p:nvSpPr>
        <p:spPr>
          <a:xfrm>
            <a:off x="185960" y="121935"/>
            <a:ext cx="252017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n-ea"/>
              </a:rPr>
              <a:t>Final Presentation</a:t>
            </a:r>
            <a:br>
              <a:rPr lang="en-US" altLang="ko-KR" b="1" dirty="0">
                <a:latin typeface="+mn-ea"/>
              </a:rPr>
            </a:b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ㅇ</a:t>
            </a:r>
            <a:br>
              <a:rPr lang="en-US" altLang="ko-KR" b="1" dirty="0">
                <a:latin typeface="+mn-ea"/>
              </a:rPr>
            </a:br>
            <a:r>
              <a:rPr lang="en-US" altLang="ko-KR" sz="900" b="1" dirty="0">
                <a:latin typeface="+mn-ea"/>
              </a:rPr>
              <a:t>Open Source S/W Project</a:t>
            </a:r>
            <a:endParaRPr lang="ko-KR" altLang="en-US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A6F27E-D04A-41C7-AF5C-EE5D7E8B0279}"/>
              </a:ext>
            </a:extLst>
          </p:cNvPr>
          <p:cNvSpPr/>
          <p:nvPr/>
        </p:nvSpPr>
        <p:spPr>
          <a:xfrm>
            <a:off x="5044268" y="2365072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b="1" dirty="0">
                <a:latin typeface="+mn-ea"/>
              </a:rPr>
              <a:t>DFM</a:t>
            </a:r>
            <a:endParaRPr lang="ko-KR" altLang="en-US" sz="6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1579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5623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latin typeface="+mn-ea"/>
                <a:ea typeface="나눔고딕" panose="020D0604000000000000" pitchFamily="50" charset="-127"/>
              </a:rPr>
              <a:t>프로젝트 패키지 구조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5CADB6-43E2-46F0-BA3A-55FED1B3746D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0D7D93C-4FED-466B-902A-9C3E4D975E31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1F87298-BA32-465D-87F1-948D7357522F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648268-A40F-4727-B2BF-4380F9E5ADE3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2D5328-FA1E-49A1-A50D-11D95CAADD30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76E4D9-5232-4B01-92B8-88EEC4D77ECF}"/>
              </a:ext>
            </a:extLst>
          </p:cNvPr>
          <p:cNvSpPr txBox="1"/>
          <p:nvPr/>
        </p:nvSpPr>
        <p:spPr>
          <a:xfrm>
            <a:off x="9863871" y="414716"/>
            <a:ext cx="2234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Spring Boot</a:t>
            </a:r>
            <a:endParaRPr lang="ko-KR" altLang="en-US" sz="2800" b="1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EB5637D-553A-4365-A58C-9F7BE1F0D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70" y="1327824"/>
            <a:ext cx="2720139" cy="52685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D5D663-693B-4530-911D-EDC539D2B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741" y="1327824"/>
            <a:ext cx="2648551" cy="18757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E8B513-4869-409D-8323-FDED5A35B1C3}"/>
              </a:ext>
            </a:extLst>
          </p:cNvPr>
          <p:cNvSpPr txBox="1"/>
          <p:nvPr/>
        </p:nvSpPr>
        <p:spPr>
          <a:xfrm>
            <a:off x="6164709" y="1466284"/>
            <a:ext cx="4976861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어플리케이션 계층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Controller/ View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화면 이동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입출력 형식 제어 및 사용자 인터페이스 제공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C6AB1B-637A-4545-921C-8D50630D5B45}"/>
              </a:ext>
            </a:extLst>
          </p:cNvPr>
          <p:cNvSpPr txBox="1"/>
          <p:nvPr/>
        </p:nvSpPr>
        <p:spPr>
          <a:xfrm>
            <a:off x="6287697" y="4143060"/>
            <a:ext cx="4976861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도메인 계층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Model/Mapper/Service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데이터</a:t>
            </a:r>
            <a:r>
              <a:rPr lang="en-US" altLang="ko-KR" sz="2000" dirty="0"/>
              <a:t>/DB</a:t>
            </a:r>
            <a:r>
              <a:rPr lang="ko-KR" altLang="en-US" sz="2000" dirty="0"/>
              <a:t>와의 연결</a:t>
            </a:r>
            <a:r>
              <a:rPr lang="en-US" altLang="ko-KR" sz="2000" dirty="0"/>
              <a:t>/</a:t>
            </a:r>
            <a:r>
              <a:rPr lang="ko-KR" altLang="en-US" sz="2000" dirty="0"/>
              <a:t>비즈니스 로직 수행</a:t>
            </a:r>
          </a:p>
        </p:txBody>
      </p:sp>
    </p:spTree>
    <p:extLst>
      <p:ext uri="{BB962C8B-B14F-4D97-AF65-F5344CB8AC3E}">
        <p14:creationId xmlns:p14="http://schemas.microsoft.com/office/powerpoint/2010/main" val="544351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79" y="365124"/>
            <a:ext cx="10515600" cy="1145623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latin typeface="+mn-ea"/>
                <a:ea typeface="나눔고딕" panose="020D0604000000000000" pitchFamily="50" charset="-127"/>
              </a:rPr>
              <a:t>프로그램</a:t>
            </a:r>
            <a:r>
              <a:rPr lang="en-US" altLang="ko-KR" sz="3600" b="1" dirty="0">
                <a:latin typeface="+mn-ea"/>
                <a:ea typeface="나눔고딕" panose="020D0604000000000000" pitchFamily="50" charset="-127"/>
              </a:rPr>
              <a:t> </a:t>
            </a:r>
            <a:r>
              <a:rPr lang="ko-KR" altLang="en-US" sz="3600" b="1" dirty="0">
                <a:latin typeface="+mn-ea"/>
                <a:ea typeface="나눔고딕" panose="020D0604000000000000" pitchFamily="50" charset="-127"/>
              </a:rPr>
              <a:t>주요사항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5CADB6-43E2-46F0-BA3A-55FED1B3746D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0D7D93C-4FED-466B-902A-9C3E4D975E31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1F87298-BA32-465D-87F1-948D7357522F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648268-A40F-4727-B2BF-4380F9E5ADE3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2D5328-FA1E-49A1-A50D-11D95CAADD30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76E4D9-5232-4B01-92B8-88EEC4D77ECF}"/>
              </a:ext>
            </a:extLst>
          </p:cNvPr>
          <p:cNvSpPr txBox="1"/>
          <p:nvPr/>
        </p:nvSpPr>
        <p:spPr>
          <a:xfrm>
            <a:off x="9863871" y="414716"/>
            <a:ext cx="2234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Spring Boot</a:t>
            </a:r>
            <a:endParaRPr lang="ko-KR" altLang="en-US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DB4754-2B29-43F3-9742-D4D414A5B850}"/>
              </a:ext>
            </a:extLst>
          </p:cNvPr>
          <p:cNvSpPr txBox="1"/>
          <p:nvPr/>
        </p:nvSpPr>
        <p:spPr>
          <a:xfrm>
            <a:off x="1096158" y="4563795"/>
            <a:ext cx="9612509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/>
              <a:t>foodName</a:t>
            </a:r>
            <a:r>
              <a:rPr lang="ko-KR" altLang="en-US" sz="2000" dirty="0"/>
              <a:t>의 자유도 문제 </a:t>
            </a:r>
            <a:r>
              <a:rPr lang="en-US" altLang="ko-KR" sz="2000" dirty="0"/>
              <a:t>– </a:t>
            </a:r>
            <a:r>
              <a:rPr lang="ko-KR" altLang="en-US" sz="2000" dirty="0"/>
              <a:t>레시피가 어떻게 각 </a:t>
            </a:r>
            <a:r>
              <a:rPr lang="en-US" altLang="ko-KR" sz="2000" dirty="0"/>
              <a:t>food</a:t>
            </a:r>
            <a:r>
              <a:rPr lang="ko-KR" altLang="en-US" sz="2000" dirty="0"/>
              <a:t>를 인식할 것인가</a:t>
            </a:r>
            <a:r>
              <a:rPr lang="en-US" altLang="ko-KR" sz="20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	-&gt; </a:t>
            </a:r>
            <a:r>
              <a:rPr lang="ko-KR" altLang="en-US" sz="2000" dirty="0"/>
              <a:t>레시피의 재료 값들을 </a:t>
            </a:r>
            <a:r>
              <a:rPr lang="en-US" altLang="ko-KR" sz="2000" dirty="0"/>
              <a:t>category</a:t>
            </a:r>
            <a:r>
              <a:rPr lang="ko-KR" altLang="en-US" sz="2000" dirty="0"/>
              <a:t>로 </a:t>
            </a:r>
            <a:r>
              <a:rPr lang="en-US" altLang="ko-KR" sz="2000" dirty="0"/>
              <a:t>food</a:t>
            </a:r>
            <a:r>
              <a:rPr lang="ko-KR" altLang="en-US" sz="2000" dirty="0"/>
              <a:t>가 각 값 중 선택해 가지고 </a:t>
            </a:r>
            <a:r>
              <a:rPr lang="ko-KR" altLang="en-US" sz="2000" dirty="0" err="1"/>
              <a:t>있도</a:t>
            </a:r>
            <a:r>
              <a:rPr lang="en-US" altLang="ko-KR" sz="2000" dirty="0"/>
              <a:t>	</a:t>
            </a:r>
            <a:r>
              <a:rPr lang="ko-KR" altLang="en-US" sz="2000" dirty="0"/>
              <a:t>록 구성</a:t>
            </a:r>
            <a:r>
              <a:rPr lang="en-US" altLang="ko-KR" sz="2000" dirty="0"/>
              <a:t>, </a:t>
            </a:r>
            <a:r>
              <a:rPr lang="ko-KR" altLang="en-US" sz="2000" dirty="0"/>
              <a:t>레시피에서는 유저가 가진 </a:t>
            </a:r>
            <a:r>
              <a:rPr lang="en-US" altLang="ko-KR" sz="2000" dirty="0"/>
              <a:t>food</a:t>
            </a:r>
            <a:r>
              <a:rPr lang="ko-KR" altLang="en-US" sz="2000" dirty="0"/>
              <a:t>를 </a:t>
            </a:r>
            <a:r>
              <a:rPr lang="en-US" altLang="ko-KR" sz="2000" dirty="0"/>
              <a:t>category</a:t>
            </a:r>
            <a:r>
              <a:rPr lang="ko-KR" altLang="en-US" sz="2000" dirty="0"/>
              <a:t>로 식별하도록 함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56AB25-F7BB-4F79-A075-386CDF9CA7AD}"/>
              </a:ext>
            </a:extLst>
          </p:cNvPr>
          <p:cNvSpPr txBox="1"/>
          <p:nvPr/>
        </p:nvSpPr>
        <p:spPr>
          <a:xfrm>
            <a:off x="1384393" y="2163116"/>
            <a:ext cx="9612509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뷰를 통해 사용자에게 인터페이스를 제공해 입력을 받음</a:t>
            </a:r>
            <a:r>
              <a:rPr lang="en-US" altLang="ko-KR" sz="2000" dirty="0"/>
              <a:t>-&gt;</a:t>
            </a:r>
            <a:r>
              <a:rPr lang="ko-KR" altLang="en-US" sz="2000" dirty="0"/>
              <a:t>컨트롤러가 정보를 서비스로 전달</a:t>
            </a:r>
            <a:r>
              <a:rPr lang="en-US" altLang="ko-KR" sz="2000" dirty="0"/>
              <a:t>-&gt;</a:t>
            </a:r>
            <a:r>
              <a:rPr lang="ko-KR" altLang="en-US" sz="2000" dirty="0"/>
              <a:t>서비스가 로직으로 처리한 후 </a:t>
            </a:r>
            <a:r>
              <a:rPr lang="ko-KR" altLang="en-US" sz="2000" dirty="0" err="1"/>
              <a:t>매퍼를</a:t>
            </a:r>
            <a:r>
              <a:rPr lang="ko-KR" altLang="en-US" sz="2000" dirty="0"/>
              <a:t> 통해 데이터 베이스에 전달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C9064E-47AB-43DB-B519-43392AD260BF}"/>
              </a:ext>
            </a:extLst>
          </p:cNvPr>
          <p:cNvSpPr txBox="1"/>
          <p:nvPr/>
        </p:nvSpPr>
        <p:spPr>
          <a:xfrm>
            <a:off x="1020658" y="1573695"/>
            <a:ext cx="2338768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기본 구성</a:t>
            </a:r>
            <a:endParaRPr lang="ko-KR" alt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BF0D4-1723-443F-8E21-EDED34883774}"/>
              </a:ext>
            </a:extLst>
          </p:cNvPr>
          <p:cNvSpPr txBox="1"/>
          <p:nvPr/>
        </p:nvSpPr>
        <p:spPr>
          <a:xfrm>
            <a:off x="1397770" y="3119275"/>
            <a:ext cx="9612509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/>
              <a:t>매퍼를</a:t>
            </a:r>
            <a:r>
              <a:rPr lang="ko-KR" altLang="en-US" sz="2000" dirty="0"/>
              <a:t> 통해 데이터베이스로부터 정보를 얻음</a:t>
            </a:r>
            <a:r>
              <a:rPr lang="en-US" altLang="ko-KR" sz="2000" dirty="0"/>
              <a:t>-&gt;</a:t>
            </a:r>
            <a:r>
              <a:rPr lang="ko-KR" altLang="en-US" sz="2000" dirty="0"/>
              <a:t>서비스가 로직으로 처리해 컨트롤러로 전달</a:t>
            </a:r>
            <a:r>
              <a:rPr lang="en-US" altLang="ko-KR" sz="2000" dirty="0"/>
              <a:t>-&gt;</a:t>
            </a:r>
            <a:r>
              <a:rPr lang="ko-KR" altLang="en-US" sz="2000" dirty="0"/>
              <a:t>컨트롤러가 뷰에 값을 전달</a:t>
            </a:r>
          </a:p>
        </p:txBody>
      </p:sp>
    </p:spTree>
    <p:extLst>
      <p:ext uri="{BB962C8B-B14F-4D97-AF65-F5344CB8AC3E}">
        <p14:creationId xmlns:p14="http://schemas.microsoft.com/office/powerpoint/2010/main" val="569068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79" y="365124"/>
            <a:ext cx="10515600" cy="1145623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latin typeface="+mn-ea"/>
                <a:ea typeface="나눔고딕" panose="020D0604000000000000" pitchFamily="50" charset="-127"/>
              </a:rPr>
              <a:t>프로그램</a:t>
            </a:r>
            <a:r>
              <a:rPr lang="en-US" altLang="ko-KR" sz="3600" b="1" dirty="0">
                <a:latin typeface="+mn-ea"/>
                <a:ea typeface="나눔고딕" panose="020D0604000000000000" pitchFamily="50" charset="-127"/>
              </a:rPr>
              <a:t> </a:t>
            </a:r>
            <a:r>
              <a:rPr lang="ko-KR" altLang="en-US" sz="3600" b="1" dirty="0">
                <a:latin typeface="+mn-ea"/>
                <a:ea typeface="나눔고딕" panose="020D0604000000000000" pitchFamily="50" charset="-127"/>
              </a:rPr>
              <a:t>주요사항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5CADB6-43E2-46F0-BA3A-55FED1B3746D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0D7D93C-4FED-466B-902A-9C3E4D975E31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1F87298-BA32-465D-87F1-948D7357522F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648268-A40F-4727-B2BF-4380F9E5ADE3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2D5328-FA1E-49A1-A50D-11D95CAADD30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76E4D9-5232-4B01-92B8-88EEC4D77ECF}"/>
              </a:ext>
            </a:extLst>
          </p:cNvPr>
          <p:cNvSpPr txBox="1"/>
          <p:nvPr/>
        </p:nvSpPr>
        <p:spPr>
          <a:xfrm>
            <a:off x="9863871" y="414716"/>
            <a:ext cx="2234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Spring Boot</a:t>
            </a:r>
            <a:endParaRPr lang="ko-KR" altLang="en-US" sz="2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C9064E-47AB-43DB-B519-43392AD260BF}"/>
              </a:ext>
            </a:extLst>
          </p:cNvPr>
          <p:cNvSpPr txBox="1"/>
          <p:nvPr/>
        </p:nvSpPr>
        <p:spPr>
          <a:xfrm>
            <a:off x="7412004" y="1624201"/>
            <a:ext cx="4266650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레시피의 재료들을 데이터베이스로부터 받아 가공해 음식을 추가할 때 </a:t>
            </a:r>
            <a:r>
              <a:rPr lang="en-US" altLang="ko-KR" sz="2000" dirty="0"/>
              <a:t>category</a:t>
            </a:r>
            <a:r>
              <a:rPr lang="ko-KR" altLang="en-US" sz="2000" dirty="0"/>
              <a:t>의 선택가능옵션으로 제공하도록 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D00D86-E701-4288-8218-AE48BA5BD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58" y="1668469"/>
            <a:ext cx="6504445" cy="33038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74A37B0-7046-4279-B39C-A63554395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82" y="5479189"/>
            <a:ext cx="10170624" cy="7835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105DFC7-704D-4E35-A19D-D474EC41FD53}"/>
              </a:ext>
            </a:extLst>
          </p:cNvPr>
          <p:cNvSpPr txBox="1"/>
          <p:nvPr/>
        </p:nvSpPr>
        <p:spPr>
          <a:xfrm>
            <a:off x="640358" y="5016644"/>
            <a:ext cx="4266650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updateFood.html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3A6261-88B9-478F-BD0B-2D86A941303B}"/>
              </a:ext>
            </a:extLst>
          </p:cNvPr>
          <p:cNvSpPr txBox="1"/>
          <p:nvPr/>
        </p:nvSpPr>
        <p:spPr>
          <a:xfrm>
            <a:off x="318782" y="1280528"/>
            <a:ext cx="4266650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recipeService.java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60864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Spring Security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5CADB6-43E2-46F0-BA3A-55FED1B3746D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0D7D93C-4FED-466B-902A-9C3E4D975E31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1F87298-BA32-465D-87F1-948D7357522F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648268-A40F-4727-B2BF-4380F9E5ADE3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2D5328-FA1E-49A1-A50D-11D95CAADD30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209E19A-7825-4E95-B96B-D62FF04C1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525" y="1804143"/>
            <a:ext cx="8250502" cy="445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0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Spring Security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5CADB6-43E2-46F0-BA3A-55FED1B3746D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0D7D93C-4FED-466B-902A-9C3E4D975E31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1F87298-BA32-465D-87F1-948D7357522F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648268-A40F-4727-B2BF-4380F9E5ADE3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2D5328-FA1E-49A1-A50D-11D95CAADD30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F537D5-EC67-4E0F-ABED-46DB575C2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70" y="1804143"/>
            <a:ext cx="6732257" cy="34091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8A14D4-4186-4A39-83FA-2118263FC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825" y="1690688"/>
            <a:ext cx="4413477" cy="294020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05243DB-483D-4BCE-ABE0-09BFD19C75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493" y="4727534"/>
            <a:ext cx="3165497" cy="10957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5EC4B8-A165-4F27-B85E-3BA25165B683}"/>
              </a:ext>
            </a:extLst>
          </p:cNvPr>
          <p:cNvSpPr txBox="1"/>
          <p:nvPr/>
        </p:nvSpPr>
        <p:spPr>
          <a:xfrm>
            <a:off x="546682" y="5536716"/>
            <a:ext cx="6241705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유저에 대해 아이디</a:t>
            </a:r>
            <a:r>
              <a:rPr lang="en-US" altLang="ko-KR" sz="2000" dirty="0"/>
              <a:t>/</a:t>
            </a:r>
            <a:r>
              <a:rPr lang="ko-KR" altLang="en-US" sz="2000" dirty="0"/>
              <a:t>패스워드 인증만 진행할 것이므로 나머지에 대해서는 항상 </a:t>
            </a:r>
            <a:r>
              <a:rPr lang="en-US" altLang="ko-KR" sz="2000" dirty="0"/>
              <a:t>true </a:t>
            </a:r>
            <a:r>
              <a:rPr lang="ko-KR" altLang="en-US" sz="2000" dirty="0"/>
              <a:t>반환하도록 구성</a:t>
            </a:r>
          </a:p>
        </p:txBody>
      </p:sp>
    </p:spTree>
    <p:extLst>
      <p:ext uri="{BB962C8B-B14F-4D97-AF65-F5344CB8AC3E}">
        <p14:creationId xmlns:p14="http://schemas.microsoft.com/office/powerpoint/2010/main" val="3820956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Spring Security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5CADB6-43E2-46F0-BA3A-55FED1B3746D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0D7D93C-4FED-466B-902A-9C3E4D975E31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1F87298-BA32-465D-87F1-948D7357522F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648268-A40F-4727-B2BF-4380F9E5ADE3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2D5328-FA1E-49A1-A50D-11D95CAADD30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5EC4B8-A165-4F27-B85E-3BA25165B683}"/>
              </a:ext>
            </a:extLst>
          </p:cNvPr>
          <p:cNvSpPr txBox="1"/>
          <p:nvPr/>
        </p:nvSpPr>
        <p:spPr>
          <a:xfrm>
            <a:off x="1002482" y="5600296"/>
            <a:ext cx="996332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+mn-ea"/>
              </a:rPr>
              <a:t>매퍼를</a:t>
            </a:r>
            <a:r>
              <a:rPr lang="ko-KR" altLang="en-US" dirty="0">
                <a:latin typeface="+mn-ea"/>
              </a:rPr>
              <a:t> 통해 데이터베이스의 해당 아이디를 가진 유저를 찾아 </a:t>
            </a:r>
            <a:r>
              <a:rPr lang="en-US" altLang="ko-KR" dirty="0" err="1">
                <a:latin typeface="+mn-ea"/>
              </a:rPr>
              <a:t>userdetails</a:t>
            </a:r>
            <a:r>
              <a:rPr lang="ko-KR" altLang="en-US" dirty="0">
                <a:latin typeface="+mn-ea"/>
              </a:rPr>
              <a:t>를 구성하고 반환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65AB4E-0439-438F-AAD2-E65367E1A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382" y="2066526"/>
            <a:ext cx="8310660" cy="304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0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Spring Security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5CADB6-43E2-46F0-BA3A-55FED1B3746D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0D7D93C-4FED-466B-902A-9C3E4D975E31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1F87298-BA32-465D-87F1-948D7357522F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648268-A40F-4727-B2BF-4380F9E5ADE3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2D5328-FA1E-49A1-A50D-11D95CAADD30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5EC4B8-A165-4F27-B85E-3BA25165B683}"/>
              </a:ext>
            </a:extLst>
          </p:cNvPr>
          <p:cNvSpPr txBox="1"/>
          <p:nvPr/>
        </p:nvSpPr>
        <p:spPr>
          <a:xfrm>
            <a:off x="5024286" y="5621163"/>
            <a:ext cx="2222457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latin typeface="+mn-ea"/>
              </a:rPr>
              <a:t>시큐리티</a:t>
            </a:r>
            <a:r>
              <a:rPr lang="ko-KR" altLang="en-US" sz="2000" b="1" dirty="0">
                <a:latin typeface="+mn-ea"/>
              </a:rPr>
              <a:t> 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ACFADE-D740-4161-BB4F-57341F7C8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8" y="1804142"/>
            <a:ext cx="6721075" cy="28881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9E239A-D388-4864-94A6-C00A1930F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515" y="2051735"/>
            <a:ext cx="6093582" cy="173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14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</a:rPr>
              <a:t>Activity of each team member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5CADB6-43E2-46F0-BA3A-55FED1B3746D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0D7D93C-4FED-466B-902A-9C3E4D975E31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1F87298-BA32-465D-87F1-948D7357522F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648268-A40F-4727-B2BF-4380F9E5ADE3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2D5328-FA1E-49A1-A50D-11D95CAADD30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07365D0-0867-4E82-BA80-12D3C6ADD3FD}"/>
              </a:ext>
            </a:extLst>
          </p:cNvPr>
          <p:cNvGrpSpPr/>
          <p:nvPr/>
        </p:nvGrpSpPr>
        <p:grpSpPr>
          <a:xfrm>
            <a:off x="2077175" y="2508818"/>
            <a:ext cx="6611842" cy="1588597"/>
            <a:chOff x="2070195" y="2475262"/>
            <a:chExt cx="6611842" cy="15885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576E4D9-5232-4B01-92B8-88EEC4D77ECF}"/>
                </a:ext>
              </a:extLst>
            </p:cNvPr>
            <p:cNvSpPr txBox="1"/>
            <p:nvPr/>
          </p:nvSpPr>
          <p:spPr>
            <a:xfrm>
              <a:off x="2070195" y="2475262"/>
              <a:ext cx="15995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DB Part.</a:t>
              </a:r>
              <a:endParaRPr lang="ko-KR" altLang="en-US" sz="28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1AF1D1-290B-4A6D-9422-67AB8F865C23}"/>
                </a:ext>
              </a:extLst>
            </p:cNvPr>
            <p:cNvSpPr txBox="1"/>
            <p:nvPr/>
          </p:nvSpPr>
          <p:spPr>
            <a:xfrm>
              <a:off x="2470080" y="3107700"/>
              <a:ext cx="6211957" cy="956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/>
                <a:t>각</a:t>
              </a:r>
              <a:r>
                <a:rPr lang="en-US" altLang="ko-KR" sz="2000" dirty="0"/>
                <a:t> </a:t>
              </a:r>
              <a:r>
                <a:rPr lang="ko-KR" altLang="en-US" sz="2000" dirty="0" err="1"/>
                <a:t>매퍼</a:t>
              </a:r>
              <a:r>
                <a:rPr lang="ko-KR" altLang="en-US" sz="2000" dirty="0"/>
                <a:t> 파일에 </a:t>
              </a:r>
              <a:r>
                <a:rPr lang="en-US" altLang="ko-KR" sz="2000" dirty="0"/>
                <a:t>Annotation </a:t>
              </a:r>
              <a:r>
                <a:rPr lang="ko-KR" altLang="en-US" sz="2000" dirty="0"/>
                <a:t>방식을 이용해 쿼리 진행</a:t>
              </a:r>
              <a:endParaRPr lang="en-US" altLang="ko-KR" sz="2000" dirty="0"/>
            </a:p>
            <a:p>
              <a:pPr>
                <a:lnSpc>
                  <a:spcPct val="150000"/>
                </a:lnSpc>
              </a:pPr>
              <a:r>
                <a:rPr lang="en-US" altLang="ko-KR" sz="2000" dirty="0" err="1"/>
                <a:t>User.mapper</a:t>
              </a:r>
              <a:r>
                <a:rPr lang="en-US" altLang="ko-KR" sz="2000" dirty="0"/>
                <a:t> / </a:t>
              </a:r>
              <a:r>
                <a:rPr lang="en-US" altLang="ko-KR" sz="2000" dirty="0" err="1"/>
                <a:t>Food.mapper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/</a:t>
              </a:r>
              <a:r>
                <a:rPr lang="ko-KR" altLang="en-US" sz="2000" dirty="0"/>
                <a:t> </a:t>
              </a:r>
              <a:r>
                <a:rPr lang="en-US" altLang="ko-KR" sz="2000" dirty="0" err="1"/>
                <a:t>Recipt.mapper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76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</a:rPr>
              <a:t>Current Progress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5CADB6-43E2-46F0-BA3A-55FED1B3746D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0D7D93C-4FED-466B-902A-9C3E4D975E31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1F87298-BA32-465D-87F1-948D7357522F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648268-A40F-4727-B2BF-4380F9E5ADE3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2D5328-FA1E-49A1-A50D-11D95CAADD30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1456DFC-0836-4A72-8C6C-B852F4FBA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33" b="90000" l="10000" r="90000">
                        <a14:foregroundMark x1="32500" y1="8667" x2="32500" y2="8667"/>
                        <a14:foregroundMark x1="40750" y1="3333" x2="40750" y2="3333"/>
                        <a14:foregroundMark x1="36500" y1="8000" x2="36500" y2="8000"/>
                        <a14:foregroundMark x1="61250" y1="11667" x2="61250" y2="11667"/>
                        <a14:foregroundMark x1="64250" y1="21667" x2="64250" y2="21667"/>
                        <a14:foregroundMark x1="16500" y1="65667" x2="16500" y2="65667"/>
                        <a14:foregroundMark x1="32750" y1="70000" x2="32750" y2="70000"/>
                        <a14:foregroundMark x1="44250" y1="64333" x2="45250" y2="64667"/>
                        <a14:foregroundMark x1="55750" y1="70000" x2="55750" y2="70000"/>
                        <a14:foregroundMark x1="66250" y1="70667" x2="66250" y2="70667"/>
                        <a14:foregroundMark x1="73000" y1="70000" x2="73000" y2="70000"/>
                        <a14:foregroundMark x1="78000" y1="71000" x2="78000" y2="71000"/>
                        <a14:foregroundMark x1="73000" y1="62333" x2="73000" y2="62333"/>
                        <a14:foregroundMark x1="35500" y1="8333" x2="35500" y2="8333"/>
                        <a14:backgroundMark x1="58250" y1="74667" x2="58250" y2="74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70" y="3212291"/>
            <a:ext cx="2179742" cy="1634807"/>
          </a:xfrm>
          <a:prstGeom prst="rect">
            <a:avLst/>
          </a:prstGeom>
          <a:effectLst>
            <a:glow rad="25400">
              <a:schemeClr val="tx1"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2112D2D-0220-43FC-A2C7-C6334DDCE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177" y="2327158"/>
            <a:ext cx="7470732" cy="32500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E2B4CD9-F1E9-4166-BD82-036512297082}"/>
              </a:ext>
            </a:extLst>
          </p:cNvPr>
          <p:cNvSpPr/>
          <p:nvPr/>
        </p:nvSpPr>
        <p:spPr>
          <a:xfrm>
            <a:off x="5914239" y="3682768"/>
            <a:ext cx="4949504" cy="218113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87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</a:rPr>
              <a:t>Mapper (Annotation)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5CADB6-43E2-46F0-BA3A-55FED1B3746D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0D7D93C-4FED-466B-902A-9C3E4D975E31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1F87298-BA32-465D-87F1-948D7357522F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648268-A40F-4727-B2BF-4380F9E5ADE3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2D5328-FA1E-49A1-A50D-11D95CAADD30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FFD3DB1-794A-4B07-BBA6-FFE746165624}"/>
              </a:ext>
            </a:extLst>
          </p:cNvPr>
          <p:cNvSpPr/>
          <p:nvPr/>
        </p:nvSpPr>
        <p:spPr>
          <a:xfrm>
            <a:off x="2267824" y="241333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@Mapper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UserMapper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@Select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"SELECT * FROM user WHERE username = #{username}"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User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findOne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userName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70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Chart.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46E731-84C0-49E3-8B68-62A4486AC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837"/>
            <a:ext cx="10515600" cy="379806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+mn-ea"/>
              </a:rPr>
              <a:t> Project Summary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+mn-ea"/>
              </a:rPr>
              <a:t> Role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+mn-ea"/>
              </a:rPr>
              <a:t> Activity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+mn-ea"/>
              </a:rPr>
              <a:t> Result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5BE5AE7-BDF9-40DC-8F9E-7E67649BD9EC}"/>
              </a:ext>
            </a:extLst>
          </p:cNvPr>
          <p:cNvCxnSpPr/>
          <p:nvPr/>
        </p:nvCxnSpPr>
        <p:spPr>
          <a:xfrm>
            <a:off x="939567" y="1493240"/>
            <a:ext cx="79024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374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</a:rPr>
              <a:t>Mapper (Annotation)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5CADB6-43E2-46F0-BA3A-55FED1B3746D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0D7D93C-4FED-466B-902A-9C3E4D975E31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1F87298-BA32-465D-87F1-948D7357522F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648268-A40F-4727-B2BF-4380F9E5ADE3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2D5328-FA1E-49A1-A50D-11D95CAADD30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576EF1-F80C-4D08-AA32-D3AD79FE436B}"/>
              </a:ext>
            </a:extLst>
          </p:cNvPr>
          <p:cNvSpPr/>
          <p:nvPr/>
        </p:nvSpPr>
        <p:spPr>
          <a:xfrm>
            <a:off x="1230382" y="2043735"/>
            <a:ext cx="85973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@Mapper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RecipeMapper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모든 레시피 반환</a:t>
            </a:r>
          </a:p>
          <a:p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@Select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"SELECT * FROM recipe ORDER BY </a:t>
            </a:r>
            <a:r>
              <a:rPr lang="en-US" altLang="ko-KR" dirty="0" err="1">
                <a:solidFill>
                  <a:srgbClr val="2A00FF"/>
                </a:solidFill>
                <a:latin typeface="Consolas" panose="020B0609020204030204" pitchFamily="49" charset="0"/>
              </a:rPr>
              <a:t>recipeId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List&lt;Recipe&gt;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findAll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@Select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"SELECT </a:t>
            </a:r>
            <a:r>
              <a:rPr lang="en-US" altLang="ko-KR" dirty="0" err="1">
                <a:solidFill>
                  <a:srgbClr val="2A00FF"/>
                </a:solidFill>
                <a:latin typeface="Consolas" panose="020B0609020204030204" pitchFamily="49" charset="0"/>
              </a:rPr>
              <a:t>neededFood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 FROM recipe WHERE </a:t>
            </a:r>
            <a:r>
              <a:rPr lang="en-US" altLang="ko-KR" dirty="0" err="1">
                <a:solidFill>
                  <a:srgbClr val="2A00FF"/>
                </a:solidFill>
                <a:latin typeface="Consolas" panose="020B0609020204030204" pitchFamily="49" charset="0"/>
              </a:rPr>
              <a:t>recipeId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=#{</a:t>
            </a:r>
            <a:r>
              <a:rPr lang="en-US" altLang="ko-KR" dirty="0" err="1">
                <a:solidFill>
                  <a:srgbClr val="2A00FF"/>
                </a:solidFill>
                <a:latin typeface="Consolas" panose="020B0609020204030204" pitchFamily="49" charset="0"/>
              </a:rPr>
              <a:t>recipeId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} ORDER BY </a:t>
            </a:r>
            <a:r>
              <a:rPr lang="en-US" altLang="ko-KR" dirty="0" err="1">
                <a:solidFill>
                  <a:srgbClr val="2A00FF"/>
                </a:solidFill>
                <a:latin typeface="Consolas" panose="020B0609020204030204" pitchFamily="49" charset="0"/>
              </a:rPr>
              <a:t>recipeId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findNeededFood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recipeId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465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</a:rPr>
              <a:t>Mapper (Annotation)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5CADB6-43E2-46F0-BA3A-55FED1B3746D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0D7D93C-4FED-466B-902A-9C3E4D975E31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1F87298-BA32-465D-87F1-948D7357522F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648268-A40F-4727-B2BF-4380F9E5ADE3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2D5328-FA1E-49A1-A50D-11D95CAADD30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2F74FF-62F6-47C7-A5DE-913766E7DD29}"/>
              </a:ext>
            </a:extLst>
          </p:cNvPr>
          <p:cNvSpPr/>
          <p:nvPr/>
        </p:nvSpPr>
        <p:spPr>
          <a:xfrm>
            <a:off x="1002482" y="1703526"/>
            <a:ext cx="1078544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@Mapper</a:t>
            </a:r>
          </a:p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FoodMapper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모든 음식에 대한 리스트 반환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이따 뒤에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WHERE </a:t>
            </a:r>
            <a:r>
              <a:rPr lang="en-US" altLang="ko-KR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userId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=#{</a:t>
            </a:r>
            <a:r>
              <a:rPr lang="en-US" altLang="ko-KR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userId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}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추가 그리고 인자 추가</a:t>
            </a:r>
            <a:r>
              <a:rPr lang="en-US" altLang="ko-KR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userId</a:t>
            </a:r>
            <a:endParaRPr lang="en-US" altLang="ko-KR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@Select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"SELECT * FROM food WHERE 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userName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=#{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userName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} ORDER by 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foodId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List&lt;Food&gt;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findAll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userName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음식 </a:t>
            </a:r>
            <a:r>
              <a:rPr lang="en-US" altLang="ko-KR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db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에 추가</a:t>
            </a:r>
          </a:p>
          <a:p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@Insert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"INSERT INTO food(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userName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foodName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, category, 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expirationDate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, num) VALUES(#{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userName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},#{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foodName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},#{category},#{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expirationDate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},#{num})"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saveFood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(Food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food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음식 </a:t>
            </a:r>
            <a:r>
              <a:rPr lang="en-US" altLang="ko-KR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db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에서 수정</a:t>
            </a:r>
          </a:p>
          <a:p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@Update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"UPDATE food SET 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foodName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=#{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foodName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}, num=#{num}, 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expirationDate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=#{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expirationDate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}, category=#{category} WHERE 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foodId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=#{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foodId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editFood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(Food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food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음식 삭제</a:t>
            </a:r>
          </a:p>
          <a:p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@Delete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"DELETE FROM food WHERE 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foodId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 = #{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foodId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deleteFood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foodId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40914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</a:rPr>
              <a:t>Activity of each team member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5CADB6-43E2-46F0-BA3A-55FED1B3746D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0D7D93C-4FED-466B-902A-9C3E4D975E31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1F87298-BA32-465D-87F1-948D7357522F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648268-A40F-4727-B2BF-4380F9E5ADE3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2D5328-FA1E-49A1-A50D-11D95CAADD30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07365D0-0867-4E82-BA80-12D3C6ADD3FD}"/>
              </a:ext>
            </a:extLst>
          </p:cNvPr>
          <p:cNvGrpSpPr/>
          <p:nvPr/>
        </p:nvGrpSpPr>
        <p:grpSpPr>
          <a:xfrm>
            <a:off x="2077175" y="2508818"/>
            <a:ext cx="6706067" cy="2169113"/>
            <a:chOff x="2070195" y="2475262"/>
            <a:chExt cx="6706067" cy="216911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576E4D9-5232-4B01-92B8-88EEC4D77ECF}"/>
                </a:ext>
              </a:extLst>
            </p:cNvPr>
            <p:cNvSpPr txBox="1"/>
            <p:nvPr/>
          </p:nvSpPr>
          <p:spPr>
            <a:xfrm>
              <a:off x="2070195" y="2475262"/>
              <a:ext cx="19457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Html Part.</a:t>
              </a:r>
              <a:endParaRPr lang="ko-KR" altLang="en-US" sz="28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1AF1D1-290B-4A6D-9422-67AB8F865C23}"/>
                </a:ext>
              </a:extLst>
            </p:cNvPr>
            <p:cNvSpPr txBox="1"/>
            <p:nvPr/>
          </p:nvSpPr>
          <p:spPr>
            <a:xfrm>
              <a:off x="3401777" y="3226551"/>
              <a:ext cx="5374485" cy="1417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/>
                <a:t>DB</a:t>
              </a:r>
              <a:r>
                <a:rPr lang="ko-KR" altLang="en-US" sz="2000" dirty="0"/>
                <a:t>와 연동할 </a:t>
              </a:r>
              <a:r>
                <a:rPr lang="en-US" altLang="ko-KR" sz="2000" dirty="0"/>
                <a:t>html </a:t>
              </a:r>
              <a:r>
                <a:rPr lang="ko-KR" altLang="en-US" sz="2000" dirty="0"/>
                <a:t>템플릿 페이지 작성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Value</a:t>
              </a:r>
              <a:r>
                <a:rPr lang="ko-KR" altLang="en-US" sz="2000" dirty="0"/>
                <a:t>별 항목의 표시 및 수정 등 기능 뷰 구현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spring MVC, JSP</a:t>
              </a:r>
              <a:r>
                <a:rPr lang="ko-KR" altLang="en-US" sz="2000" dirty="0"/>
                <a:t>적용 공부 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7168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</a:rPr>
              <a:t>Current Progress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5CADB6-43E2-46F0-BA3A-55FED1B3746D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0D7D93C-4FED-466B-902A-9C3E4D975E31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1F87298-BA32-465D-87F1-948D7357522F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648268-A40F-4727-B2BF-4380F9E5ADE3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2D5328-FA1E-49A1-A50D-11D95CAADD30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E5A76CA7-FAB7-437F-AFD3-6B87F81B8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345" y="2269201"/>
            <a:ext cx="4805310" cy="313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88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</a:rPr>
              <a:t>Current Progress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5CADB6-43E2-46F0-BA3A-55FED1B3746D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0D7D93C-4FED-466B-902A-9C3E4D975E31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1F87298-BA32-465D-87F1-948D7357522F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648268-A40F-4727-B2BF-4380F9E5ADE3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2D5328-FA1E-49A1-A50D-11D95CAADD30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69A8B429-88D4-4973-A5AE-31A1AF5092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0"/>
          <a:stretch/>
        </p:blipFill>
        <p:spPr>
          <a:xfrm>
            <a:off x="3755550" y="1883693"/>
            <a:ext cx="4680900" cy="449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769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</a:rPr>
              <a:t>Current Progress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5CADB6-43E2-46F0-BA3A-55FED1B3746D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0D7D93C-4FED-466B-902A-9C3E4D975E31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1F87298-BA32-465D-87F1-948D7357522F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648268-A40F-4727-B2BF-4380F9E5ADE3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2D5328-FA1E-49A1-A50D-11D95CAADD30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모니터, 스크린샷, 화면, 벽이(가) 표시된 사진&#10;&#10;자동 생성된 설명">
            <a:extLst>
              <a:ext uri="{FF2B5EF4-FFF2-40B4-BE49-F238E27FC236}">
                <a16:creationId xmlns:a16="http://schemas.microsoft.com/office/drawing/2014/main" id="{A6F189E2-243E-4603-B6B5-30A81779D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226" y="2122415"/>
            <a:ext cx="5437548" cy="371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05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</a:rPr>
              <a:t>Current Progress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5CADB6-43E2-46F0-BA3A-55FED1B3746D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0D7D93C-4FED-466B-902A-9C3E4D975E31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1F87298-BA32-465D-87F1-948D7357522F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648268-A40F-4727-B2BF-4380F9E5ADE3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2D5328-FA1E-49A1-A50D-11D95CAADD30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스크린샷, 모니터, 검은색, 실내이(가) 표시된 사진&#10;&#10;자동 생성된 설명">
            <a:extLst>
              <a:ext uri="{FF2B5EF4-FFF2-40B4-BE49-F238E27FC236}">
                <a16:creationId xmlns:a16="http://schemas.microsoft.com/office/drawing/2014/main" id="{9F7D3793-B466-4914-8E20-006358A65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377" y="2748402"/>
            <a:ext cx="5003245" cy="2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442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</a:rPr>
              <a:t>Current Progress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5CADB6-43E2-46F0-BA3A-55FED1B3746D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0D7D93C-4FED-466B-902A-9C3E4D975E31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1F87298-BA32-465D-87F1-948D7357522F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648268-A40F-4727-B2BF-4380F9E5ADE3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2D5328-FA1E-49A1-A50D-11D95CAADD30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시계, 모니터, 화면, 벽이(가) 표시된 사진&#10;&#10;자동 생성된 설명">
            <a:extLst>
              <a:ext uri="{FF2B5EF4-FFF2-40B4-BE49-F238E27FC236}">
                <a16:creationId xmlns:a16="http://schemas.microsoft.com/office/drawing/2014/main" id="{ED2A5D57-FAEB-43FD-9C5C-A2A77160D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864" y="2578090"/>
            <a:ext cx="6178271" cy="236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30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ea"/>
              </a:rPr>
              <a:t>Result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D525F44-6EE3-4B74-8326-B609BAD275DC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DD20ED1-3C34-42C0-84CF-472903BF9C79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BBBF9E5-7D06-4112-8C7C-E9A243B8CF86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8A677D6-EAD2-4DFA-9B04-D845735C1DD0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5D8A663-BB51-47CB-A6E8-08862853FDED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D04ED0-CC96-4CF2-B2A2-FA4360AA1C60}"/>
              </a:ext>
            </a:extLst>
          </p:cNvPr>
          <p:cNvSpPr txBox="1"/>
          <p:nvPr/>
        </p:nvSpPr>
        <p:spPr>
          <a:xfrm>
            <a:off x="4310896" y="2875002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/>
              <a:t>시연영상</a:t>
            </a:r>
          </a:p>
        </p:txBody>
      </p:sp>
    </p:spTree>
    <p:extLst>
      <p:ext uri="{BB962C8B-B14F-4D97-AF65-F5344CB8AC3E}">
        <p14:creationId xmlns:p14="http://schemas.microsoft.com/office/powerpoint/2010/main" val="187681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Project Summary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7131E23-B8C0-4182-A57C-D7087EAB9BBE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2EE2240-8329-4B29-8C95-B58263A65FFD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F316E47-2D01-4688-9F51-8EEF816BB0ED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3BE2D49-EED7-4927-982D-3B89AC7081CA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F3078A5-EF56-437A-A87B-03B2BD303469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50CEAE-91EF-4F6C-AB34-B405DA320A7D}"/>
              </a:ext>
            </a:extLst>
          </p:cNvPr>
          <p:cNvSpPr txBox="1"/>
          <p:nvPr/>
        </p:nvSpPr>
        <p:spPr>
          <a:xfrm>
            <a:off x="365074" y="4847225"/>
            <a:ext cx="64780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entSchbook BT" pitchFamily="2" charset="0"/>
                <a:ea typeface="배달의민족 한나체 Pro" panose="020B0600000101010101" pitchFamily="50" charset="-127"/>
              </a:rPr>
              <a:t># Domestic Food Manager</a:t>
            </a:r>
          </a:p>
          <a:p>
            <a:r>
              <a:rPr lang="en-US" altLang="ko-KR" sz="2400" dirty="0">
                <a:latin typeface="CentSchbook BT" pitchFamily="2" charset="0"/>
                <a:ea typeface="배달의민족 한나체 Pro" panose="020B0600000101010101" pitchFamily="50" charset="-127"/>
              </a:rPr>
              <a:t># Provide Func to manage grocery in home</a:t>
            </a:r>
          </a:p>
          <a:p>
            <a:r>
              <a:rPr lang="en-US" altLang="ko-KR" sz="2400" dirty="0">
                <a:latin typeface="CentSchbook BT" pitchFamily="2" charset="0"/>
                <a:ea typeface="배달의민족 한나체 Pro" panose="020B0600000101010101" pitchFamily="50" charset="-127"/>
              </a:rPr>
              <a:t># Shopping + Checking + Managing</a:t>
            </a:r>
          </a:p>
          <a:p>
            <a:r>
              <a:rPr lang="en-US" altLang="ko-KR" sz="2400" dirty="0">
                <a:latin typeface="CentSchbook BT" pitchFamily="2" charset="0"/>
                <a:ea typeface="배달의민족 한나체 Pro" panose="020B0600000101010101" pitchFamily="50" charset="-127"/>
              </a:rPr>
              <a:t># Spring Boot &amp; MyBatics &amp; MySQL</a:t>
            </a:r>
            <a:endParaRPr lang="ko-KR" altLang="en-US" sz="2400" dirty="0">
              <a:latin typeface="CentSchbook BT" pitchFamily="2" charset="0"/>
              <a:ea typeface="배달의민족 한나체 Pro" panose="020B0600000101010101" pitchFamily="50" charset="-127"/>
            </a:endParaRPr>
          </a:p>
        </p:txBody>
      </p:sp>
      <p:pic>
        <p:nvPicPr>
          <p:cNvPr id="40" name="그래픽 39" descr="사용자 네트워크">
            <a:extLst>
              <a:ext uri="{FF2B5EF4-FFF2-40B4-BE49-F238E27FC236}">
                <a16:creationId xmlns:a16="http://schemas.microsoft.com/office/drawing/2014/main" id="{33C4BA60-A270-4CC1-B18A-738F186D0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2236" y="1995236"/>
            <a:ext cx="2867527" cy="2867527"/>
          </a:xfrm>
          <a:prstGeom prst="rect">
            <a:avLst/>
          </a:prstGeom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AFE7EB54-958C-4E16-A782-C8A4E261B5C6}"/>
              </a:ext>
            </a:extLst>
          </p:cNvPr>
          <p:cNvSpPr/>
          <p:nvPr/>
        </p:nvSpPr>
        <p:spPr>
          <a:xfrm>
            <a:off x="4885190" y="2857868"/>
            <a:ext cx="593558" cy="5935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ECC5514-C232-4B37-99F9-A5D2085BD5CD}"/>
              </a:ext>
            </a:extLst>
          </p:cNvPr>
          <p:cNvSpPr/>
          <p:nvPr/>
        </p:nvSpPr>
        <p:spPr>
          <a:xfrm>
            <a:off x="5819163" y="2255921"/>
            <a:ext cx="593558" cy="5935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B2A8FB7-781D-436A-9116-68ECB3E5603C}"/>
              </a:ext>
            </a:extLst>
          </p:cNvPr>
          <p:cNvSpPr/>
          <p:nvPr/>
        </p:nvSpPr>
        <p:spPr>
          <a:xfrm>
            <a:off x="6713457" y="2835441"/>
            <a:ext cx="593558" cy="5935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52F177E-D3F8-46D5-8C91-82B986AB11E0}"/>
              </a:ext>
            </a:extLst>
          </p:cNvPr>
          <p:cNvSpPr/>
          <p:nvPr/>
        </p:nvSpPr>
        <p:spPr>
          <a:xfrm>
            <a:off x="6455864" y="3972425"/>
            <a:ext cx="593558" cy="5935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AA038D8-D582-4C29-A9E0-DBD3304C9393}"/>
              </a:ext>
            </a:extLst>
          </p:cNvPr>
          <p:cNvSpPr/>
          <p:nvPr/>
        </p:nvSpPr>
        <p:spPr>
          <a:xfrm>
            <a:off x="5142579" y="3972425"/>
            <a:ext cx="593558" cy="5935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래픽 45" descr="데이터베이스">
            <a:extLst>
              <a:ext uri="{FF2B5EF4-FFF2-40B4-BE49-F238E27FC236}">
                <a16:creationId xmlns:a16="http://schemas.microsoft.com/office/drawing/2014/main" id="{4D4AE880-6CF7-423C-A6B3-C4488CCA4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6765" y="2753062"/>
            <a:ext cx="874290" cy="874290"/>
          </a:xfrm>
          <a:prstGeom prst="rect">
            <a:avLst/>
          </a:prstGeom>
        </p:spPr>
      </p:pic>
      <p:pic>
        <p:nvPicPr>
          <p:cNvPr id="47" name="그래픽 46" descr="쇼핑 카트">
            <a:extLst>
              <a:ext uri="{FF2B5EF4-FFF2-40B4-BE49-F238E27FC236}">
                <a16:creationId xmlns:a16="http://schemas.microsoft.com/office/drawing/2014/main" id="{5A1B8007-9E82-498F-8FF2-C711238671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3801" y="3859880"/>
            <a:ext cx="874800" cy="874800"/>
          </a:xfrm>
          <a:prstGeom prst="rect">
            <a:avLst/>
          </a:prstGeom>
        </p:spPr>
      </p:pic>
      <p:pic>
        <p:nvPicPr>
          <p:cNvPr id="48" name="그래픽 47" descr="브라우저 창">
            <a:extLst>
              <a:ext uri="{FF2B5EF4-FFF2-40B4-BE49-F238E27FC236}">
                <a16:creationId xmlns:a16="http://schemas.microsoft.com/office/drawing/2014/main" id="{7E7D5B51-8726-4600-97F0-941AAC118B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58599" y="1995236"/>
            <a:ext cx="874800" cy="874800"/>
          </a:xfrm>
          <a:prstGeom prst="rect">
            <a:avLst/>
          </a:prstGeom>
        </p:spPr>
      </p:pic>
      <p:pic>
        <p:nvPicPr>
          <p:cNvPr id="49" name="그래픽 48" descr="과일 그릇">
            <a:extLst>
              <a:ext uri="{FF2B5EF4-FFF2-40B4-BE49-F238E27FC236}">
                <a16:creationId xmlns:a16="http://schemas.microsoft.com/office/drawing/2014/main" id="{F5588E70-D473-4731-A684-2F58D25304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66337" y="2694566"/>
            <a:ext cx="874800" cy="874800"/>
          </a:xfrm>
          <a:prstGeom prst="rect">
            <a:avLst/>
          </a:prstGeom>
        </p:spPr>
      </p:pic>
      <p:pic>
        <p:nvPicPr>
          <p:cNvPr id="50" name="그래픽 49" descr="뚜껑 있는 접시">
            <a:extLst>
              <a:ext uri="{FF2B5EF4-FFF2-40B4-BE49-F238E27FC236}">
                <a16:creationId xmlns:a16="http://schemas.microsoft.com/office/drawing/2014/main" id="{40CD11FB-627F-4E04-B17A-A7E06CB830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55864" y="3859880"/>
            <a:ext cx="874800" cy="8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54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Project Summary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7131E23-B8C0-4182-A57C-D7087EAB9BBE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2EE2240-8329-4B29-8C95-B58263A65FFD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F316E47-2D01-4688-9F51-8EEF816BB0ED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3BE2D49-EED7-4927-982D-3B89AC7081CA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F3078A5-EF56-437A-A87B-03B2BD303469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65B56B6E-9C7B-49E5-92B5-743795B99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339" y="3957507"/>
            <a:ext cx="1019962" cy="1019962"/>
          </a:xfrm>
          <a:prstGeom prst="rect">
            <a:avLst/>
          </a:prstGeom>
        </p:spPr>
      </p:pic>
      <p:pic>
        <p:nvPicPr>
          <p:cNvPr id="21" name="그래픽 20" descr="브라우저 창">
            <a:extLst>
              <a:ext uri="{FF2B5EF4-FFF2-40B4-BE49-F238E27FC236}">
                <a16:creationId xmlns:a16="http://schemas.microsoft.com/office/drawing/2014/main" id="{12081566-2331-4353-9A8A-F424CA458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4811" y="4030088"/>
            <a:ext cx="874800" cy="874800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2FA2F51-E0FF-4497-9568-C84C79BE2A46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1904301" y="4467488"/>
            <a:ext cx="74051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2B05189-AAF5-4C64-ADDA-C6B774A543F4}"/>
              </a:ext>
            </a:extLst>
          </p:cNvPr>
          <p:cNvSpPr txBox="1"/>
          <p:nvPr/>
        </p:nvSpPr>
        <p:spPr>
          <a:xfrm>
            <a:off x="7026629" y="3134905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CentSchbook BT" pitchFamily="2" charset="0"/>
              </a:rPr>
              <a:t>Analyze</a:t>
            </a:r>
            <a:endParaRPr lang="ko-KR" altLang="en-US" sz="1400" dirty="0">
              <a:latin typeface="CentSchbook BT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31C454-0D5D-457A-9A3B-9BF8847F79DD}"/>
              </a:ext>
            </a:extLst>
          </p:cNvPr>
          <p:cNvSpPr txBox="1"/>
          <p:nvPr/>
        </p:nvSpPr>
        <p:spPr>
          <a:xfrm>
            <a:off x="3700237" y="4564763"/>
            <a:ext cx="1908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Schbook BT" pitchFamily="2" charset="0"/>
              </a:rPr>
              <a:t>Request Recommend</a:t>
            </a:r>
            <a:endParaRPr lang="ko-KR" altLang="en-US" sz="1400" dirty="0">
              <a:latin typeface="CentSchbook BT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F14DB0-9858-47C5-8226-E5074C52ADDF}"/>
              </a:ext>
            </a:extLst>
          </p:cNvPr>
          <p:cNvSpPr txBox="1"/>
          <p:nvPr/>
        </p:nvSpPr>
        <p:spPr>
          <a:xfrm>
            <a:off x="6492750" y="4520690"/>
            <a:ext cx="1856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CentSchbook BT" pitchFamily="2" charset="0"/>
              </a:rPr>
              <a:t>Recommend Receipt</a:t>
            </a:r>
            <a:endParaRPr lang="ko-KR" altLang="en-US" sz="1400" dirty="0">
              <a:latin typeface="CentSchbook BT" pitchFamily="2" charset="0"/>
            </a:endParaRPr>
          </a:p>
        </p:txBody>
      </p:sp>
      <p:pic>
        <p:nvPicPr>
          <p:cNvPr id="27" name="그래픽 26" descr="데이터베이스">
            <a:extLst>
              <a:ext uri="{FF2B5EF4-FFF2-40B4-BE49-F238E27FC236}">
                <a16:creationId xmlns:a16="http://schemas.microsoft.com/office/drawing/2014/main" id="{D617785F-9924-4117-A82B-6D02BFD9C3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62015" y="2677632"/>
            <a:ext cx="874290" cy="874290"/>
          </a:xfrm>
          <a:prstGeom prst="rect">
            <a:avLst/>
          </a:prstGeom>
        </p:spPr>
      </p:pic>
      <p:pic>
        <p:nvPicPr>
          <p:cNvPr id="28" name="그래픽 27" descr="브라우저 창">
            <a:extLst>
              <a:ext uri="{FF2B5EF4-FFF2-40B4-BE49-F238E27FC236}">
                <a16:creationId xmlns:a16="http://schemas.microsoft.com/office/drawing/2014/main" id="{33FE7364-08AA-4DFF-9AC2-EED8EB9C5F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8600" y="4030088"/>
            <a:ext cx="874800" cy="874800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4D786D6-29BC-4CE3-81C1-D7271FB08B61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3519611" y="4467488"/>
            <a:ext cx="2138989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래픽 29" descr="브라우저 창">
            <a:extLst>
              <a:ext uri="{FF2B5EF4-FFF2-40B4-BE49-F238E27FC236}">
                <a16:creationId xmlns:a16="http://schemas.microsoft.com/office/drawing/2014/main" id="{A2884DCF-C06A-4695-B296-E01859F4B4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8600" y="2677122"/>
            <a:ext cx="874800" cy="874800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57262BF-63E7-4A51-968E-2A0D2FA9A328}"/>
              </a:ext>
            </a:extLst>
          </p:cNvPr>
          <p:cNvCxnSpPr>
            <a:cxnSpLocks/>
            <a:stCxn id="21" idx="3"/>
            <a:endCxn id="30" idx="1"/>
          </p:cNvCxnSpPr>
          <p:nvPr/>
        </p:nvCxnSpPr>
        <p:spPr>
          <a:xfrm flipV="1">
            <a:off x="3519611" y="3114522"/>
            <a:ext cx="2138989" cy="13529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래픽 31" descr="데이터베이스">
            <a:extLst>
              <a:ext uri="{FF2B5EF4-FFF2-40B4-BE49-F238E27FC236}">
                <a16:creationId xmlns:a16="http://schemas.microsoft.com/office/drawing/2014/main" id="{784B94AA-2673-47F2-8CE6-6D7A34E24A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07825" y="4030598"/>
            <a:ext cx="874290" cy="874290"/>
          </a:xfrm>
          <a:prstGeom prst="rect">
            <a:avLst/>
          </a:prstGeom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2D1BD16-5008-4057-97B4-9DEED3087AFB}"/>
              </a:ext>
            </a:extLst>
          </p:cNvPr>
          <p:cNvCxnSpPr>
            <a:cxnSpLocks/>
            <a:stCxn id="27" idx="1"/>
            <a:endCxn id="30" idx="3"/>
          </p:cNvCxnSpPr>
          <p:nvPr/>
        </p:nvCxnSpPr>
        <p:spPr>
          <a:xfrm flipH="1" flipV="1">
            <a:off x="6533400" y="3114522"/>
            <a:ext cx="1828615" cy="25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3A71575-4728-467B-BBC0-D182AB2190F0}"/>
              </a:ext>
            </a:extLst>
          </p:cNvPr>
          <p:cNvCxnSpPr>
            <a:cxnSpLocks/>
            <a:stCxn id="32" idx="1"/>
            <a:endCxn id="28" idx="3"/>
          </p:cNvCxnSpPr>
          <p:nvPr/>
        </p:nvCxnSpPr>
        <p:spPr>
          <a:xfrm flipH="1" flipV="1">
            <a:off x="6533400" y="4467488"/>
            <a:ext cx="1774425" cy="25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242C511-3422-46E9-8EB1-A44849DF2976}"/>
              </a:ext>
            </a:extLst>
          </p:cNvPr>
          <p:cNvSpPr txBox="1"/>
          <p:nvPr/>
        </p:nvSpPr>
        <p:spPr>
          <a:xfrm>
            <a:off x="4051137" y="3602159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Schbook BT" pitchFamily="2" charset="0"/>
              </a:rPr>
              <a:t>Check Info</a:t>
            </a:r>
            <a:endParaRPr lang="ko-KR" altLang="en-US" sz="1400" dirty="0">
              <a:latin typeface="CentSchbook BT" pitchFamily="2" charset="0"/>
            </a:endParaRPr>
          </a:p>
        </p:txBody>
      </p:sp>
      <p:pic>
        <p:nvPicPr>
          <p:cNvPr id="36" name="그래픽 35" descr="스톱워치">
            <a:extLst>
              <a:ext uri="{FF2B5EF4-FFF2-40B4-BE49-F238E27FC236}">
                <a16:creationId xmlns:a16="http://schemas.microsoft.com/office/drawing/2014/main" id="{88505044-E4F1-45F9-9ED7-3B4EC6037D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91467" y="5578475"/>
            <a:ext cx="914400" cy="914400"/>
          </a:xfrm>
          <a:prstGeom prst="rect">
            <a:avLst/>
          </a:prstGeom>
        </p:spPr>
      </p:pic>
      <p:pic>
        <p:nvPicPr>
          <p:cNvPr id="37" name="그래픽 36" descr="데이터베이스">
            <a:extLst>
              <a:ext uri="{FF2B5EF4-FFF2-40B4-BE49-F238E27FC236}">
                <a16:creationId xmlns:a16="http://schemas.microsoft.com/office/drawing/2014/main" id="{6C22FB8D-A3F7-4276-9B43-FB17796945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48182" y="5570016"/>
            <a:ext cx="874290" cy="874290"/>
          </a:xfrm>
          <a:prstGeom prst="rect">
            <a:avLst/>
          </a:prstGeom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8ACFFBA-EA0F-47C9-9354-516CC1D36F63}"/>
              </a:ext>
            </a:extLst>
          </p:cNvPr>
          <p:cNvCxnSpPr>
            <a:cxnSpLocks/>
          </p:cNvCxnSpPr>
          <p:nvPr/>
        </p:nvCxnSpPr>
        <p:spPr>
          <a:xfrm flipH="1" flipV="1">
            <a:off x="3082211" y="4828467"/>
            <a:ext cx="19800" cy="67482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5E1D7CD-356B-43DE-99B3-E22DF4196CD2}"/>
              </a:ext>
            </a:extLst>
          </p:cNvPr>
          <p:cNvSpPr txBox="1"/>
          <p:nvPr/>
        </p:nvSpPr>
        <p:spPr>
          <a:xfrm>
            <a:off x="3033332" y="5054311"/>
            <a:ext cx="1346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CentSchbook BT" pitchFamily="2" charset="0"/>
              </a:rPr>
              <a:t>Auto Check</a:t>
            </a:r>
            <a:endParaRPr lang="ko-KR" altLang="en-US" sz="1400" dirty="0">
              <a:latin typeface="CentSchbook BT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F7F4C7-D3E5-4D19-8986-6A9D23F56A54}"/>
              </a:ext>
            </a:extLst>
          </p:cNvPr>
          <p:cNvSpPr txBox="1"/>
          <p:nvPr/>
        </p:nvSpPr>
        <p:spPr>
          <a:xfrm>
            <a:off x="4038425" y="5578319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CentSchbook BT" pitchFamily="2" charset="0"/>
              </a:rPr>
              <a:t>Analyze</a:t>
            </a:r>
            <a:endParaRPr lang="ko-KR" altLang="en-US" sz="1400" dirty="0">
              <a:latin typeface="CentSchbook BT" pitchFamily="2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64E5F07-65D9-44F5-938B-298D8E83DEED}"/>
              </a:ext>
            </a:extLst>
          </p:cNvPr>
          <p:cNvCxnSpPr>
            <a:cxnSpLocks/>
            <a:stCxn id="36" idx="1"/>
            <a:endCxn id="37" idx="3"/>
          </p:cNvCxnSpPr>
          <p:nvPr/>
        </p:nvCxnSpPr>
        <p:spPr>
          <a:xfrm flipH="1" flipV="1">
            <a:off x="3522472" y="6007161"/>
            <a:ext cx="1868995" cy="2851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래픽 57" descr="브라우저 창">
            <a:extLst>
              <a:ext uri="{FF2B5EF4-FFF2-40B4-BE49-F238E27FC236}">
                <a16:creationId xmlns:a16="http://schemas.microsoft.com/office/drawing/2014/main" id="{1FDC36D9-226C-4BEE-BBF9-A10BF200B4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3158" y="1364922"/>
            <a:ext cx="874800" cy="874800"/>
          </a:xfrm>
          <a:prstGeom prst="rect">
            <a:avLst/>
          </a:prstGeom>
        </p:spPr>
      </p:pic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1CDC378-C467-4FF2-99AB-974E69227164}"/>
              </a:ext>
            </a:extLst>
          </p:cNvPr>
          <p:cNvCxnSpPr>
            <a:cxnSpLocks/>
            <a:stCxn id="21" idx="3"/>
            <a:endCxn id="58" idx="1"/>
          </p:cNvCxnSpPr>
          <p:nvPr/>
        </p:nvCxnSpPr>
        <p:spPr>
          <a:xfrm flipV="1">
            <a:off x="3519611" y="1802322"/>
            <a:ext cx="2143547" cy="26651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C1F1D69-025B-4ED0-B701-4578C3B70737}"/>
              </a:ext>
            </a:extLst>
          </p:cNvPr>
          <p:cNvSpPr txBox="1"/>
          <p:nvPr/>
        </p:nvSpPr>
        <p:spPr>
          <a:xfrm>
            <a:off x="3916834" y="2647657"/>
            <a:ext cx="1475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Schbook BT" pitchFamily="2" charset="0"/>
              </a:rPr>
              <a:t>Set/Update List</a:t>
            </a:r>
            <a:endParaRPr lang="ko-KR" altLang="en-US" sz="1400" dirty="0">
              <a:latin typeface="CentSchbook BT" pitchFamily="2" charset="0"/>
            </a:endParaRPr>
          </a:p>
        </p:txBody>
      </p:sp>
      <p:pic>
        <p:nvPicPr>
          <p:cNvPr id="61" name="그래픽 60" descr="데이터베이스">
            <a:extLst>
              <a:ext uri="{FF2B5EF4-FFF2-40B4-BE49-F238E27FC236}">
                <a16:creationId xmlns:a16="http://schemas.microsoft.com/office/drawing/2014/main" id="{A1D2CB55-6119-46F2-8ECC-E309F6755E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62015" y="1353566"/>
            <a:ext cx="874290" cy="874290"/>
          </a:xfrm>
          <a:prstGeom prst="rect">
            <a:avLst/>
          </a:prstGeom>
        </p:spPr>
      </p:pic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966ED3A-A925-4E3D-8B2F-1BECC9F104D9}"/>
              </a:ext>
            </a:extLst>
          </p:cNvPr>
          <p:cNvCxnSpPr>
            <a:cxnSpLocks/>
            <a:stCxn id="58" idx="3"/>
            <a:endCxn id="61" idx="1"/>
          </p:cNvCxnSpPr>
          <p:nvPr/>
        </p:nvCxnSpPr>
        <p:spPr>
          <a:xfrm flipV="1">
            <a:off x="6537958" y="1790711"/>
            <a:ext cx="1824057" cy="1161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C4262BA-4B16-4042-A98D-A0859DC3EDDC}"/>
              </a:ext>
            </a:extLst>
          </p:cNvPr>
          <p:cNvSpPr txBox="1"/>
          <p:nvPr/>
        </p:nvSpPr>
        <p:spPr>
          <a:xfrm>
            <a:off x="6622449" y="1860238"/>
            <a:ext cx="1650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CentSchbook BT" pitchFamily="2" charset="0"/>
              </a:rPr>
              <a:t>Set/Update DATA</a:t>
            </a:r>
            <a:endParaRPr lang="ko-KR" altLang="en-US" sz="1400" dirty="0">
              <a:latin typeface="CentSchbook B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7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>
                <a:latin typeface="+mn-ea"/>
                <a:ea typeface="+mn-ea"/>
              </a:rPr>
              <a:t>About Used Source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7131E23-B8C0-4182-A57C-D7087EAB9BBE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2EE2240-8329-4B29-8C95-B58263A65FFD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F316E47-2D01-4688-9F51-8EEF816BB0ED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3BE2D49-EED7-4927-982D-3B89AC7081CA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F3078A5-EF56-437A-A87B-03B2BD303469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6E1554-6165-41C2-9541-D66534810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33" b="90000" l="10000" r="90000">
                        <a14:foregroundMark x1="32500" y1="8667" x2="32500" y2="8667"/>
                        <a14:foregroundMark x1="40750" y1="3333" x2="40750" y2="3333"/>
                        <a14:foregroundMark x1="36500" y1="8000" x2="36500" y2="8000"/>
                        <a14:foregroundMark x1="61250" y1="11667" x2="61250" y2="11667"/>
                        <a14:foregroundMark x1="64250" y1="21667" x2="64250" y2="21667"/>
                        <a14:foregroundMark x1="16500" y1="65667" x2="16500" y2="65667"/>
                        <a14:foregroundMark x1="32750" y1="70000" x2="32750" y2="70000"/>
                        <a14:foregroundMark x1="44250" y1="64333" x2="45250" y2="64667"/>
                        <a14:foregroundMark x1="55750" y1="70000" x2="55750" y2="70000"/>
                        <a14:foregroundMark x1="66250" y1="70667" x2="66250" y2="70667"/>
                        <a14:foregroundMark x1="73000" y1="70000" x2="73000" y2="70000"/>
                        <a14:foregroundMark x1="78000" y1="71000" x2="78000" y2="71000"/>
                        <a14:foregroundMark x1="73000" y1="62333" x2="73000" y2="62333"/>
                        <a14:foregroundMark x1="35500" y1="8333" x2="35500" y2="8333"/>
                        <a14:backgroundMark x1="58250" y1="74667" x2="58250" y2="74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799" y="3476158"/>
            <a:ext cx="1767417" cy="1325563"/>
          </a:xfrm>
          <a:prstGeom prst="rect">
            <a:avLst/>
          </a:prstGeom>
          <a:effectLst>
            <a:glow rad="25400">
              <a:schemeClr val="tx1">
                <a:alpha val="40000"/>
              </a:schemeClr>
            </a:glo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1E5347-EEFC-42DC-B669-2377B14E3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849" y="3545175"/>
            <a:ext cx="2116302" cy="1111058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6F24457-1F69-4E1C-87DF-2C2E4A417D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784" y="3428999"/>
            <a:ext cx="2195780" cy="1132656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00295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About Project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7131E23-B8C0-4182-A57C-D7087EAB9BBE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2EE2240-8329-4B29-8C95-B58263A65FFD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F316E47-2D01-4688-9F51-8EEF816BB0ED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3BE2D49-EED7-4927-982D-3B89AC7081CA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F3078A5-EF56-437A-A87B-03B2BD303469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9F51052B-30E3-425B-B7CF-4201EB0C0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82" y="1690688"/>
            <a:ext cx="10066571" cy="44883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67DE6D8-75F3-4547-A71B-675A7E6DAF8A}"/>
              </a:ext>
            </a:extLst>
          </p:cNvPr>
          <p:cNvSpPr/>
          <p:nvPr/>
        </p:nvSpPr>
        <p:spPr>
          <a:xfrm>
            <a:off x="9143999" y="3429000"/>
            <a:ext cx="1289785" cy="526983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Mapper</a:t>
            </a:r>
          </a:p>
          <a:p>
            <a:pPr algn="ctr"/>
            <a:r>
              <a:rPr lang="en-US" altLang="ko-KR" sz="1200" dirty="0"/>
              <a:t>(data access)</a:t>
            </a:r>
            <a:endParaRPr lang="ko-KR" altLang="en-US" sz="12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440E140-E0E9-40C1-931E-90D11CCE7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33" b="90000" l="10000" r="90000">
                        <a14:foregroundMark x1="32500" y1="8667" x2="32500" y2="8667"/>
                        <a14:foregroundMark x1="40750" y1="3333" x2="40750" y2="3333"/>
                        <a14:foregroundMark x1="36500" y1="8000" x2="36500" y2="8000"/>
                        <a14:foregroundMark x1="61250" y1="11667" x2="61250" y2="11667"/>
                        <a14:foregroundMark x1="64250" y1="21667" x2="64250" y2="21667"/>
                        <a14:foregroundMark x1="16500" y1="65667" x2="16500" y2="65667"/>
                        <a14:foregroundMark x1="32750" y1="70000" x2="32750" y2="70000"/>
                        <a14:foregroundMark x1="44250" y1="64333" x2="45250" y2="64667"/>
                        <a14:foregroundMark x1="55750" y1="70000" x2="55750" y2="70000"/>
                        <a14:foregroundMark x1="66250" y1="70667" x2="66250" y2="70667"/>
                        <a14:foregroundMark x1="73000" y1="70000" x2="73000" y2="70000"/>
                        <a14:foregroundMark x1="78000" y1="71000" x2="78000" y2="71000"/>
                        <a14:foregroundMark x1="73000" y1="62333" x2="73000" y2="62333"/>
                        <a14:foregroundMark x1="35500" y1="8333" x2="35500" y2="8333"/>
                        <a14:backgroundMark x1="58250" y1="74667" x2="58250" y2="74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598" y="3724571"/>
            <a:ext cx="1008371" cy="756278"/>
          </a:xfrm>
          <a:prstGeom prst="rect">
            <a:avLst/>
          </a:prstGeom>
          <a:effectLst>
            <a:glow rad="25400">
              <a:schemeClr val="tx1">
                <a:alpha val="40000"/>
              </a:schemeClr>
            </a:glo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BE99780-1938-48AA-B76E-602E937766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649" y="4086760"/>
            <a:ext cx="928380" cy="478889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48FA7FC-0BC0-4C1E-9C83-F5DB2C055E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58" y="1722883"/>
            <a:ext cx="2036949" cy="1069398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82E901-6E55-44BC-B4C8-B083D6627F37}"/>
              </a:ext>
            </a:extLst>
          </p:cNvPr>
          <p:cNvSpPr txBox="1"/>
          <p:nvPr/>
        </p:nvSpPr>
        <p:spPr>
          <a:xfrm>
            <a:off x="6714949" y="2097451"/>
            <a:ext cx="4638851" cy="26093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2537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6548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Role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7131E23-B8C0-4182-A57C-D7087EAB9BBE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2EE2240-8329-4B29-8C95-B58263A65FFD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F316E47-2D01-4688-9F51-8EEF816BB0ED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3BE2D49-EED7-4927-982D-3B89AC7081CA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F3078A5-EF56-437A-A87B-03B2BD303469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왼쪽/오른쪽 10">
            <a:extLst>
              <a:ext uri="{FF2B5EF4-FFF2-40B4-BE49-F238E27FC236}">
                <a16:creationId xmlns:a16="http://schemas.microsoft.com/office/drawing/2014/main" id="{A23D14A9-A4F3-4ABB-B347-738E5B95666F}"/>
              </a:ext>
            </a:extLst>
          </p:cNvPr>
          <p:cNvSpPr/>
          <p:nvPr/>
        </p:nvSpPr>
        <p:spPr>
          <a:xfrm>
            <a:off x="3765987" y="3226974"/>
            <a:ext cx="4844460" cy="316795"/>
          </a:xfrm>
          <a:prstGeom prst="leftRightArrow">
            <a:avLst>
              <a:gd name="adj1" fmla="val 28667"/>
              <a:gd name="adj2" fmla="val 6915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 descr="데이터베이스">
            <a:extLst>
              <a:ext uri="{FF2B5EF4-FFF2-40B4-BE49-F238E27FC236}">
                <a16:creationId xmlns:a16="http://schemas.microsoft.com/office/drawing/2014/main" id="{F95CB513-68D1-4A05-BBA7-09D47DDF9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1192" y="2691604"/>
            <a:ext cx="1216936" cy="12169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E4BF802-BC2E-43A5-A15A-0F16710632DA}"/>
              </a:ext>
            </a:extLst>
          </p:cNvPr>
          <p:cNvSpPr txBox="1"/>
          <p:nvPr/>
        </p:nvSpPr>
        <p:spPr>
          <a:xfrm>
            <a:off x="1215532" y="3939108"/>
            <a:ext cx="26004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+mn-ea"/>
              </a:rPr>
              <a:t>Mybatis</a:t>
            </a:r>
            <a:r>
              <a:rPr lang="en-US" altLang="ko-KR" dirty="0">
                <a:latin typeface="+mn-ea"/>
              </a:rPr>
              <a:t> using MySQL</a:t>
            </a:r>
          </a:p>
          <a:p>
            <a:pPr algn="ctr"/>
            <a:r>
              <a:rPr lang="en-US" altLang="ko-KR" dirty="0">
                <a:latin typeface="+mn-ea"/>
              </a:rPr>
              <a:t>[DB]</a:t>
            </a:r>
          </a:p>
          <a:p>
            <a:pPr algn="r"/>
            <a:endParaRPr lang="en-US" altLang="ko-KR" sz="1400" dirty="0">
              <a:latin typeface="+mn-ea"/>
            </a:endParaRPr>
          </a:p>
          <a:p>
            <a:pPr algn="r"/>
            <a:r>
              <a:rPr lang="en-US" altLang="ko-KR" sz="1600" dirty="0">
                <a:latin typeface="+mn-ea"/>
              </a:rPr>
              <a:t>Developed by </a:t>
            </a:r>
            <a:r>
              <a:rPr lang="ko-KR" altLang="en-US" sz="1600" dirty="0">
                <a:latin typeface="+mn-ea"/>
              </a:rPr>
              <a:t>문기태</a:t>
            </a:r>
          </a:p>
        </p:txBody>
      </p:sp>
      <p:pic>
        <p:nvPicPr>
          <p:cNvPr id="18" name="그래픽 17" descr="브라우저 창">
            <a:extLst>
              <a:ext uri="{FF2B5EF4-FFF2-40B4-BE49-F238E27FC236}">
                <a16:creationId xmlns:a16="http://schemas.microsoft.com/office/drawing/2014/main" id="{3FD46BE0-0977-4191-9BDA-9BC498B432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73982" y="2691740"/>
            <a:ext cx="1216800" cy="1216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842DEB3-A4A5-47F4-AF26-9E437F7AC182}"/>
              </a:ext>
            </a:extLst>
          </p:cNvPr>
          <p:cNvSpPr txBox="1"/>
          <p:nvPr/>
        </p:nvSpPr>
        <p:spPr>
          <a:xfrm>
            <a:off x="8830184" y="3923719"/>
            <a:ext cx="1904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>
                <a:latin typeface="+mn-ea"/>
              </a:rPr>
              <a:t>HTML</a:t>
            </a:r>
          </a:p>
          <a:p>
            <a:pPr algn="ctr"/>
            <a:r>
              <a:rPr lang="en-US" altLang="ko-KR" dirty="0">
                <a:latin typeface="+mn-ea"/>
              </a:rPr>
              <a:t>[Web Page]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CF78B7-F5E5-4C83-81D8-93C49B2D4696}"/>
              </a:ext>
            </a:extLst>
          </p:cNvPr>
          <p:cNvSpPr txBox="1"/>
          <p:nvPr/>
        </p:nvSpPr>
        <p:spPr>
          <a:xfrm>
            <a:off x="4142593" y="3939108"/>
            <a:ext cx="40912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Spring MVC based on Spring BOOT</a:t>
            </a:r>
          </a:p>
          <a:p>
            <a:pPr algn="ctr"/>
            <a:r>
              <a:rPr lang="en-US" altLang="ko-KR" dirty="0">
                <a:latin typeface="+mn-ea"/>
              </a:rPr>
              <a:t>[Web Service &amp; Connector]</a:t>
            </a:r>
          </a:p>
          <a:p>
            <a:pPr algn="r"/>
            <a:endParaRPr lang="en-US" altLang="ko-KR" sz="1400" dirty="0">
              <a:latin typeface="+mn-ea"/>
            </a:endParaRPr>
          </a:p>
          <a:p>
            <a:pPr algn="r"/>
            <a:r>
              <a:rPr lang="en-US" altLang="ko-KR" sz="1600" dirty="0">
                <a:latin typeface="+mn-ea"/>
              </a:rPr>
              <a:t>Developed by </a:t>
            </a:r>
            <a:r>
              <a:rPr lang="ko-KR" altLang="en-US" sz="1600" dirty="0" err="1">
                <a:latin typeface="+mn-ea"/>
              </a:rPr>
              <a:t>류한길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A67D06-2EF1-4105-89A8-9A4E082336C8}"/>
              </a:ext>
            </a:extLst>
          </p:cNvPr>
          <p:cNvSpPr/>
          <p:nvPr/>
        </p:nvSpPr>
        <p:spPr>
          <a:xfrm>
            <a:off x="9539356" y="4708550"/>
            <a:ext cx="21679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 dirty="0">
                <a:latin typeface="+mn-ea"/>
              </a:rPr>
              <a:t>Developed by </a:t>
            </a:r>
            <a:r>
              <a:rPr lang="ko-KR" altLang="en-US" sz="1600" dirty="0">
                <a:latin typeface="+mn-ea"/>
              </a:rPr>
              <a:t>임종화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4A1F334-1631-404D-BD80-B749F279CA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333" b="90000" l="10000" r="90000">
                        <a14:foregroundMark x1="32500" y1="8667" x2="32500" y2="8667"/>
                        <a14:foregroundMark x1="40750" y1="3333" x2="40750" y2="3333"/>
                        <a14:foregroundMark x1="36500" y1="8000" x2="36500" y2="8000"/>
                        <a14:foregroundMark x1="61250" y1="11667" x2="61250" y2="11667"/>
                        <a14:foregroundMark x1="64250" y1="21667" x2="64250" y2="21667"/>
                        <a14:foregroundMark x1="16500" y1="65667" x2="16500" y2="65667"/>
                        <a14:foregroundMark x1="32750" y1="70000" x2="32750" y2="70000"/>
                        <a14:foregroundMark x1="44250" y1="64333" x2="45250" y2="64667"/>
                        <a14:foregroundMark x1="55750" y1="70000" x2="55750" y2="70000"/>
                        <a14:foregroundMark x1="66250" y1="70667" x2="66250" y2="70667"/>
                        <a14:foregroundMark x1="73000" y1="70000" x2="73000" y2="70000"/>
                        <a14:foregroundMark x1="78000" y1="71000" x2="78000" y2="71000"/>
                        <a14:foregroundMark x1="73000" y1="62333" x2="73000" y2="62333"/>
                        <a14:foregroundMark x1="35500" y1="8333" x2="35500" y2="8333"/>
                        <a14:backgroundMark x1="58250" y1="74667" x2="58250" y2="74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672" y="3007233"/>
            <a:ext cx="1008371" cy="756278"/>
          </a:xfrm>
          <a:prstGeom prst="rect">
            <a:avLst/>
          </a:prstGeom>
          <a:effectLst>
            <a:glow rad="25400">
              <a:schemeClr val="tx1">
                <a:alpha val="40000"/>
              </a:schemeClr>
            </a:glow>
          </a:effec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D42F9FC-A2D1-4438-9EB9-332CABB9A0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238" y="2781912"/>
            <a:ext cx="2036949" cy="1069398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A3BA80E-BF33-4FE0-B3BD-44A8FE7F7F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097" y="3130832"/>
            <a:ext cx="928380" cy="478889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35509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79" y="365124"/>
            <a:ext cx="10515600" cy="1145623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latin typeface="+mn-ea"/>
                <a:ea typeface="나눔고딕" panose="020D0604000000000000" pitchFamily="50" charset="-127"/>
              </a:rPr>
              <a:t>프로그램 개요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5CADB6-43E2-46F0-BA3A-55FED1B3746D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0D7D93C-4FED-466B-902A-9C3E4D975E31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1F87298-BA32-465D-87F1-948D7357522F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648268-A40F-4727-B2BF-4380F9E5ADE3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2D5328-FA1E-49A1-A50D-11D95CAADD30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76E4D9-5232-4B01-92B8-88EEC4D77ECF}"/>
              </a:ext>
            </a:extLst>
          </p:cNvPr>
          <p:cNvSpPr txBox="1"/>
          <p:nvPr/>
        </p:nvSpPr>
        <p:spPr>
          <a:xfrm>
            <a:off x="9863871" y="414716"/>
            <a:ext cx="2234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Spring Boot</a:t>
            </a:r>
            <a:endParaRPr lang="ko-KR" altLang="en-US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DB4754-2B29-43F3-9742-D4D414A5B850}"/>
              </a:ext>
            </a:extLst>
          </p:cNvPr>
          <p:cNvSpPr txBox="1"/>
          <p:nvPr/>
        </p:nvSpPr>
        <p:spPr>
          <a:xfrm>
            <a:off x="1982977" y="4899983"/>
            <a:ext cx="6719522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role</a:t>
            </a:r>
            <a:r>
              <a:rPr lang="ko-KR" altLang="en-US" sz="2000" dirty="0"/>
              <a:t>은 우선 </a:t>
            </a:r>
            <a:r>
              <a:rPr lang="en-US" altLang="ko-KR" sz="2000" dirty="0"/>
              <a:t>user </a:t>
            </a:r>
            <a:r>
              <a:rPr lang="ko-KR" altLang="en-US" sz="2000" dirty="0"/>
              <a:t>만 설정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User,</a:t>
            </a:r>
            <a:r>
              <a:rPr lang="ko-KR" altLang="en-US" sz="2000" dirty="0"/>
              <a:t> </a:t>
            </a:r>
            <a:r>
              <a:rPr lang="en-US" altLang="ko-KR" sz="2000" dirty="0"/>
              <a:t>recipe</a:t>
            </a:r>
            <a:r>
              <a:rPr lang="ko-KR" altLang="en-US" sz="2000" dirty="0"/>
              <a:t>에 대한 등록</a:t>
            </a:r>
            <a:r>
              <a:rPr lang="en-US" altLang="ko-KR" sz="2000" dirty="0"/>
              <a:t>/</a:t>
            </a:r>
            <a:r>
              <a:rPr lang="ko-KR" altLang="en-US" sz="2000" dirty="0"/>
              <a:t>삭제 기능은 </a:t>
            </a:r>
            <a:r>
              <a:rPr lang="en-US" altLang="ko-KR" sz="2000" dirty="0"/>
              <a:t>x (Admin</a:t>
            </a:r>
            <a:r>
              <a:rPr lang="ko-KR" altLang="en-US" sz="2000" dirty="0"/>
              <a:t>역할</a:t>
            </a:r>
            <a:r>
              <a:rPr lang="en-US" altLang="ko-KR" sz="2000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데이터베이스에 미리 넣어둠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56AB25-F7BB-4F79-A075-386CDF9CA7AD}"/>
              </a:ext>
            </a:extLst>
          </p:cNvPr>
          <p:cNvSpPr txBox="1"/>
          <p:nvPr/>
        </p:nvSpPr>
        <p:spPr>
          <a:xfrm>
            <a:off x="1096158" y="2097164"/>
            <a:ext cx="4976861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/>
              <a:t>로그인</a:t>
            </a:r>
            <a:r>
              <a:rPr lang="en-US" altLang="ko-KR" sz="2000" dirty="0"/>
              <a:t>/</a:t>
            </a:r>
            <a:r>
              <a:rPr lang="ko-KR" altLang="en-US" sz="2000" dirty="0"/>
              <a:t>로그아웃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/>
              <a:t>음식 목록 확인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/>
              <a:t>음식 목록 수정</a:t>
            </a:r>
            <a:r>
              <a:rPr lang="en-US" altLang="ko-KR" sz="2000" dirty="0"/>
              <a:t>/</a:t>
            </a:r>
            <a:r>
              <a:rPr lang="ko-KR" altLang="en-US" sz="2000" dirty="0"/>
              <a:t>추가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/>
              <a:t>레시피 추천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/>
              <a:t>자동 쇼핑 리스트</a:t>
            </a:r>
            <a:r>
              <a:rPr lang="en-US" altLang="ko-KR" sz="2000" dirty="0"/>
              <a:t> </a:t>
            </a:r>
            <a:r>
              <a:rPr lang="ko-KR" altLang="en-US" sz="2000" dirty="0"/>
              <a:t>셋업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C9064E-47AB-43DB-B519-43392AD260BF}"/>
              </a:ext>
            </a:extLst>
          </p:cNvPr>
          <p:cNvSpPr txBox="1"/>
          <p:nvPr/>
        </p:nvSpPr>
        <p:spPr>
          <a:xfrm>
            <a:off x="1020658" y="1573695"/>
            <a:ext cx="1666220" cy="1140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기능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37624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79" y="365124"/>
            <a:ext cx="10515600" cy="1145623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latin typeface="+mn-ea"/>
                <a:ea typeface="나눔고딕" panose="020D0604000000000000" pitchFamily="50" charset="-127"/>
              </a:rPr>
              <a:t>프로그램 개요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5CADB6-43E2-46F0-BA3A-55FED1B3746D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0D7D93C-4FED-466B-902A-9C3E4D975E31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1F87298-BA32-465D-87F1-948D7357522F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648268-A40F-4727-B2BF-4380F9E5ADE3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2D5328-FA1E-49A1-A50D-11D95CAADD30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76E4D9-5232-4B01-92B8-88EEC4D77ECF}"/>
              </a:ext>
            </a:extLst>
          </p:cNvPr>
          <p:cNvSpPr txBox="1"/>
          <p:nvPr/>
        </p:nvSpPr>
        <p:spPr>
          <a:xfrm>
            <a:off x="9863871" y="414716"/>
            <a:ext cx="2234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Spring Boot</a:t>
            </a:r>
            <a:endParaRPr lang="ko-KR" altLang="en-US" sz="2800" b="1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8E6C6EC1-DDF2-4E61-B794-76B3FFC30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58" y="1624201"/>
            <a:ext cx="2451412" cy="1599805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B012CE35-0CFC-4528-BE18-F107CEFD98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0"/>
          <a:stretch/>
        </p:blipFill>
        <p:spPr>
          <a:xfrm>
            <a:off x="4134678" y="939408"/>
            <a:ext cx="3090795" cy="2969389"/>
          </a:xfrm>
          <a:prstGeom prst="rect">
            <a:avLst/>
          </a:prstGeom>
        </p:spPr>
      </p:pic>
      <p:pic>
        <p:nvPicPr>
          <p:cNvPr id="9" name="그림 8" descr="시계, 모니터, 화면, 벽이(가) 표시된 사진&#10;&#10;자동 생성된 설명">
            <a:extLst>
              <a:ext uri="{FF2B5EF4-FFF2-40B4-BE49-F238E27FC236}">
                <a16:creationId xmlns:a16="http://schemas.microsoft.com/office/drawing/2014/main" id="{A2E9B96F-51CB-45CC-96D1-E8AF62263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24" y="4483081"/>
            <a:ext cx="3727144" cy="1426963"/>
          </a:xfrm>
          <a:prstGeom prst="rect">
            <a:avLst/>
          </a:prstGeom>
        </p:spPr>
      </p:pic>
      <p:pic>
        <p:nvPicPr>
          <p:cNvPr id="18" name="그림 17" descr="모니터, 스크린샷, 화면, 벽이(가) 표시된 사진&#10;&#10;자동 생성된 설명">
            <a:extLst>
              <a:ext uri="{FF2B5EF4-FFF2-40B4-BE49-F238E27FC236}">
                <a16:creationId xmlns:a16="http://schemas.microsoft.com/office/drawing/2014/main" id="{5E1AEB6A-3742-49E1-A3F3-C2A0755E7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535" y="3619239"/>
            <a:ext cx="4178783" cy="2852530"/>
          </a:xfrm>
          <a:prstGeom prst="rect">
            <a:avLst/>
          </a:prstGeom>
        </p:spPr>
      </p:pic>
      <p:pic>
        <p:nvPicPr>
          <p:cNvPr id="20" name="그림 19" descr="스크린샷, 모니터, 검은색, 실내이(가) 표시된 사진&#10;&#10;자동 생성된 설명">
            <a:extLst>
              <a:ext uri="{FF2B5EF4-FFF2-40B4-BE49-F238E27FC236}">
                <a16:creationId xmlns:a16="http://schemas.microsoft.com/office/drawing/2014/main" id="{1ACDCD85-3C46-44E7-A389-72A0E1FF27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882" y="1705854"/>
            <a:ext cx="3478696" cy="1436497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AFF7EFA-F91E-462E-8132-83AC30D614A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319670" y="2424103"/>
            <a:ext cx="81500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52499F7-DE56-40A7-B312-5E498D0582E9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3763994" y="2566999"/>
            <a:ext cx="574284" cy="325788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42E8F6B5-1BB9-4C4E-A22C-564EB6B43EC9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689432" y="3908796"/>
            <a:ext cx="1777103" cy="11367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76C0AA3-3617-4CF2-9C85-EA1DF907FDDC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>
            <a:off x="7225473" y="2424103"/>
            <a:ext cx="13664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C5822BC-FDEF-4BAB-8398-27D4D55397DC}"/>
              </a:ext>
            </a:extLst>
          </p:cNvPr>
          <p:cNvCxnSpPr>
            <a:cxnSpLocks/>
          </p:cNvCxnSpPr>
          <p:nvPr/>
        </p:nvCxnSpPr>
        <p:spPr>
          <a:xfrm flipH="1" flipV="1">
            <a:off x="3250096" y="2935132"/>
            <a:ext cx="88458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204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625</Words>
  <Application>Microsoft Office PowerPoint</Application>
  <PresentationFormat>와이드스크린</PresentationFormat>
  <Paragraphs>135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나눔고딕</vt:lpstr>
      <vt:lpstr>맑은 고딕</vt:lpstr>
      <vt:lpstr>배달의민족 한나체 Pro</vt:lpstr>
      <vt:lpstr>Arial</vt:lpstr>
      <vt:lpstr>CentSchbook BT</vt:lpstr>
      <vt:lpstr>Consolas</vt:lpstr>
      <vt:lpstr>Wingdings</vt:lpstr>
      <vt:lpstr>Office 테마</vt:lpstr>
      <vt:lpstr>  [Domestic Food Manager]</vt:lpstr>
      <vt:lpstr>Chart.</vt:lpstr>
      <vt:lpstr>Project Summary</vt:lpstr>
      <vt:lpstr>Project Summary</vt:lpstr>
      <vt:lpstr>About Used Source</vt:lpstr>
      <vt:lpstr>About Project</vt:lpstr>
      <vt:lpstr>Role</vt:lpstr>
      <vt:lpstr>프로그램 개요</vt:lpstr>
      <vt:lpstr>프로그램 개요</vt:lpstr>
      <vt:lpstr>프로젝트 패키지 구조</vt:lpstr>
      <vt:lpstr>프로그램 주요사항</vt:lpstr>
      <vt:lpstr>프로그램 주요사항</vt:lpstr>
      <vt:lpstr>Spring Security</vt:lpstr>
      <vt:lpstr>Spring Security</vt:lpstr>
      <vt:lpstr>Spring Security</vt:lpstr>
      <vt:lpstr>Spring Security</vt:lpstr>
      <vt:lpstr>Activity of each team member</vt:lpstr>
      <vt:lpstr>Current Progress</vt:lpstr>
      <vt:lpstr>Mapper (Annotation)</vt:lpstr>
      <vt:lpstr>Mapper (Annotation)</vt:lpstr>
      <vt:lpstr>Mapper (Annotation)</vt:lpstr>
      <vt:lpstr>Activity of each team member</vt:lpstr>
      <vt:lpstr>Current Progress</vt:lpstr>
      <vt:lpstr>Current Progress</vt:lpstr>
      <vt:lpstr>Current Progress</vt:lpstr>
      <vt:lpstr>Current Progress</vt:lpstr>
      <vt:lpstr>Current Progress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Presentation Open Source S/W Project</dc:title>
  <dc:creator>MUN GITAE</dc:creator>
  <cp:lastModifiedBy>MUN GITAE</cp:lastModifiedBy>
  <cp:revision>76</cp:revision>
  <dcterms:created xsi:type="dcterms:W3CDTF">2019-05-06T04:11:55Z</dcterms:created>
  <dcterms:modified xsi:type="dcterms:W3CDTF">2019-06-25T03:49:02Z</dcterms:modified>
</cp:coreProperties>
</file>