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C80F4-3CD1-4CF5-BDC9-D11C0ACE5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FD4F9C-5104-4F1A-A476-C2AA8CA22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D2E14-085A-4A4C-B756-BE10CF14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560FA-D30C-40C3-9E8D-44A4F8A5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F6351-5FE5-4B20-9E93-3D76329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7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CB7A3-EF89-402D-9A7F-BBBEEB83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3C51E5-010B-470A-8B57-51601B63A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D294D-9E07-426E-95D1-37C6C2A3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24DD0-76DF-4C39-A6BC-F70E0972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84916-840A-4656-A29D-D48C5641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4C919-7A60-4AA4-8E0A-12F1FFA63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D6D3A-51FC-4E8B-800E-1066C56A4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3FD2B-2928-4869-A486-40498C69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58000-F221-4106-BE2D-CDFD8B0F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506FA-D0CF-41D1-B806-C5965A1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1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5BFFD-0694-4A05-A54A-31B60DAA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5770B-B820-46E7-AA55-19504877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000F0-A6C4-4BC4-80A5-AC375D90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50119-049B-4212-987F-8A57C78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54FC4-217C-4CF9-ADC5-E1D02E52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070EBA6-FA2F-4980-A4CA-4609367B603C}"/>
              </a:ext>
            </a:extLst>
          </p:cNvPr>
          <p:cNvSpPr/>
          <p:nvPr userDrawn="1"/>
        </p:nvSpPr>
        <p:spPr>
          <a:xfrm flipV="1">
            <a:off x="-1" y="0"/>
            <a:ext cx="12124887" cy="1241572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FD3B2-7B8A-49DB-86A1-C9DE7DB9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EE70D-2097-446D-9D4E-B69A1F8B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71575-E7AD-48EB-AF9B-2F10E81E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50E88-D6F4-42B1-B319-3AE01D26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0501-CA2F-415D-8EB5-3BA129C1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6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DA793-7345-484F-9A78-2D14DC2B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6CDA9-03C5-448A-A29A-D1779E5F4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03CC8-A5CE-4490-9C81-098154300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23714-7B5A-49CF-BE11-3CC1B4D0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A77E3-C190-49BA-ACE2-C515794E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8667D-53B1-4606-B7AF-28B9BF15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0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6ED77-9A91-45FB-9F0D-88B24498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E04C8-2437-4AA0-9348-7357FDA5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75C41-2CBF-421F-90EF-9129CB23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AA65D-62EE-48F5-B22B-FFDD31899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EE96E6-2FE5-4CCF-A250-A47BC6616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68EC75-00DA-45F6-B37B-83A5C2ED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D173E2-0B72-45E2-9AA2-E3EA23AF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1EF994-D9B6-4E21-8252-B5B281E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3606C-6234-4A3B-8BB4-429020BE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5AB21F-B843-4F85-885B-C36C18A6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BEEAF6-BF90-42B6-AF6B-FF83F91D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F55593-8F92-403D-8159-FDA408AF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8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6E21F1-62F4-4150-8723-8272664E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263AAA-6431-4424-9261-707DC5A1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52D05-F131-4043-A291-40EDF9D7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7DC68-CE07-4A0C-88C9-4B8F47BD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A37F7-986B-4776-A842-A24CACD0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07952E-5BD0-491F-A7E6-E841865B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CE824-A6AC-4810-9865-E8987D61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72BB41-9E2D-434C-A275-DBD4196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3AF54-3EFD-4DA6-8614-73E0A524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7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3B27A-742B-484E-B6CD-4FB0CBA2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4C113F-0B03-4C19-AA72-FC3814F7D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250E0-D13E-486A-AAFD-F0E687269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9B5CD-457D-4BD3-A37D-57897171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EDC06-192F-41E7-858A-B16938CC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E4D55-7EEF-49FC-8576-97AA3C32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7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7BECEA-5D14-4E06-A845-EAEEB5EA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70AA0-86DD-4E87-BB82-85490378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FBFEC-E771-492A-978F-D3BAA0AC2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9C52-D700-478B-8F10-69741C24D0C9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D7BEE-7141-47D7-A08D-20FF88D2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CCA2E-EDB6-4AF6-893A-CE6E9F79D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00D6-781F-4815-9B7E-61DE5A5E5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3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782E9AF2-F2C7-4C8B-8494-E4AC10E0B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236162">
            <a:off x="2736442" y="1581987"/>
            <a:ext cx="6571376" cy="2387600"/>
          </a:xfrm>
        </p:spPr>
        <p:txBody>
          <a:bodyPr anchor="ctr"/>
          <a:lstStyle/>
          <a:p>
            <a:pPr algn="dist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Design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4EE8F-8812-41C9-95D9-64D33D61994F}"/>
              </a:ext>
            </a:extLst>
          </p:cNvPr>
          <p:cNvSpPr txBox="1"/>
          <p:nvPr/>
        </p:nvSpPr>
        <p:spPr>
          <a:xfrm>
            <a:off x="2333705" y="2275043"/>
            <a:ext cx="412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i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endParaRPr lang="ko-KR" altLang="en-US" sz="4400" i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EF754973-3974-4878-8B88-D45D8549E70F}"/>
              </a:ext>
            </a:extLst>
          </p:cNvPr>
          <p:cNvSpPr/>
          <p:nvPr/>
        </p:nvSpPr>
        <p:spPr>
          <a:xfrm flipH="1">
            <a:off x="67112" y="5616428"/>
            <a:ext cx="12124887" cy="1241572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3930E-DCE4-482E-A432-F7537E95D45C}"/>
              </a:ext>
            </a:extLst>
          </p:cNvPr>
          <p:cNvSpPr txBox="1"/>
          <p:nvPr/>
        </p:nvSpPr>
        <p:spPr>
          <a:xfrm>
            <a:off x="9194170" y="2483142"/>
            <a:ext cx="412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i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/</a:t>
            </a:r>
            <a:endParaRPr lang="ko-KR" altLang="en-US" sz="4400" i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3E26B-A66A-4954-9C02-BABF0BADED9D}"/>
              </a:ext>
            </a:extLst>
          </p:cNvPr>
          <p:cNvSpPr txBox="1"/>
          <p:nvPr/>
        </p:nvSpPr>
        <p:spPr>
          <a:xfrm>
            <a:off x="10435904" y="6550223"/>
            <a:ext cx="1756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Producted</a:t>
            </a:r>
            <a:r>
              <a:rPr lang="en-US" altLang="ko-KR" sz="14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by Mun</a:t>
            </a:r>
            <a:endParaRPr lang="ko-KR" altLang="en-US" sz="1400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7B6D4-4768-44CE-B84E-C4DEEF474901}"/>
              </a:ext>
            </a:extLst>
          </p:cNvPr>
          <p:cNvSpPr txBox="1"/>
          <p:nvPr/>
        </p:nvSpPr>
        <p:spPr>
          <a:xfrm>
            <a:off x="4280123" y="3572886"/>
            <a:ext cx="363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latin typeface="CentSchbook BT" pitchFamily="2" charset="0"/>
                <a:ea typeface="08서울한강체 L" panose="02020603020101020101" pitchFamily="18" charset="-127"/>
              </a:rPr>
              <a:t>[Domestic Food Manager]</a:t>
            </a:r>
            <a:endParaRPr lang="ko-KR" altLang="en-US" dirty="0">
              <a:latin typeface="CentSchbook BT" pitchFamily="2" charset="0"/>
              <a:ea typeface="08서울한강체 L" panose="02020603020101020101" pitchFamily="18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2F38602-5F4D-44AB-99A5-AA284CC94980}"/>
              </a:ext>
            </a:extLst>
          </p:cNvPr>
          <p:cNvSpPr/>
          <p:nvPr/>
        </p:nvSpPr>
        <p:spPr>
          <a:xfrm flipV="1">
            <a:off x="-1" y="0"/>
            <a:ext cx="12124887" cy="1241572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2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1FD08-246A-4752-BD80-D95F47C1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Chart</a:t>
            </a:r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B51A02-E064-4E9F-8BFC-6D361CD2725C}"/>
              </a:ext>
            </a:extLst>
          </p:cNvPr>
          <p:cNvSpPr/>
          <p:nvPr/>
        </p:nvSpPr>
        <p:spPr>
          <a:xfrm>
            <a:off x="622175" y="2664023"/>
            <a:ext cx="1872000" cy="1872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00B0F0"/>
                </a:solidFill>
                <a:latin typeface="CentSchbook BT" pitchFamily="2" charset="0"/>
              </a:rPr>
              <a:t>Service Outline</a:t>
            </a:r>
            <a:endParaRPr lang="ko-KR" altLang="en-US" sz="2500" dirty="0">
              <a:solidFill>
                <a:srgbClr val="00B0F0"/>
              </a:solidFill>
              <a:latin typeface="CentSchbook BT" pitchFamily="2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5B982E9-CF3A-4D5A-8DDA-44FCBB09A6FB}"/>
              </a:ext>
            </a:extLst>
          </p:cNvPr>
          <p:cNvSpPr/>
          <p:nvPr/>
        </p:nvSpPr>
        <p:spPr>
          <a:xfrm>
            <a:off x="3635855" y="2638337"/>
            <a:ext cx="1872000" cy="1872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rgbClr val="00B0F0"/>
                </a:solidFill>
                <a:latin typeface="CentSchbook BT" pitchFamily="2" charset="0"/>
              </a:rPr>
              <a:t>Process Design</a:t>
            </a:r>
            <a:endParaRPr lang="ko-KR" altLang="en-US" sz="2500" dirty="0">
              <a:solidFill>
                <a:srgbClr val="00B0F0"/>
              </a:solidFill>
              <a:latin typeface="CentSchbook BT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3E83E65-5773-410A-A152-D30591DFFD0B}"/>
              </a:ext>
            </a:extLst>
          </p:cNvPr>
          <p:cNvSpPr/>
          <p:nvPr/>
        </p:nvSpPr>
        <p:spPr>
          <a:xfrm>
            <a:off x="6649535" y="2664023"/>
            <a:ext cx="1872000" cy="18720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latin typeface="CentSchbook BT" pitchFamily="2" charset="0"/>
              </a:rPr>
              <a:t>Develop</a:t>
            </a:r>
            <a:r>
              <a:rPr lang="en-US" altLang="ko-KR" sz="2500" dirty="0">
                <a:solidFill>
                  <a:srgbClr val="00B0F0"/>
                </a:solidFill>
                <a:latin typeface="CentSchbook BT" pitchFamily="2" charset="0"/>
              </a:rPr>
              <a:t> Design</a:t>
            </a:r>
            <a:endParaRPr lang="ko-KR" altLang="en-US" sz="2500" dirty="0">
              <a:solidFill>
                <a:srgbClr val="00B0F0"/>
              </a:solidFill>
              <a:latin typeface="CentSchbook BT" pitchFamily="2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24ADEE-7B69-45A1-B638-CF17C9ABAD7D}"/>
              </a:ext>
            </a:extLst>
          </p:cNvPr>
          <p:cNvGrpSpPr/>
          <p:nvPr/>
        </p:nvGrpSpPr>
        <p:grpSpPr>
          <a:xfrm>
            <a:off x="9663215" y="2638337"/>
            <a:ext cx="1872000" cy="1872000"/>
            <a:chOff x="8119844" y="2975226"/>
            <a:chExt cx="1870745" cy="187074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CF0D1A2-C9FF-4EBD-BF44-13BFC80AD0FB}"/>
                </a:ext>
              </a:extLst>
            </p:cNvPr>
            <p:cNvSpPr/>
            <p:nvPr/>
          </p:nvSpPr>
          <p:spPr>
            <a:xfrm>
              <a:off x="8119844" y="2975226"/>
              <a:ext cx="1870745" cy="187074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rgbClr val="00B0F0"/>
                </a:solidFill>
                <a:latin typeface="CentSchbook BT" pitchFamily="2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A04972-AB8C-4E37-8157-B7A15F7E0A57}"/>
                </a:ext>
              </a:extLst>
            </p:cNvPr>
            <p:cNvSpPr/>
            <p:nvPr/>
          </p:nvSpPr>
          <p:spPr>
            <a:xfrm>
              <a:off x="8305652" y="3479711"/>
              <a:ext cx="1499128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00B0F0"/>
                  </a:solidFill>
                  <a:latin typeface="CentSchbook BT" pitchFamily="2" charset="0"/>
                </a:rPr>
                <a:t>Concrete</a:t>
              </a:r>
            </a:p>
            <a:p>
              <a:pPr algn="ctr"/>
              <a:r>
                <a:rPr lang="en-US" altLang="ko-KR" sz="2400" dirty="0">
                  <a:solidFill>
                    <a:srgbClr val="00B0F0"/>
                  </a:solidFill>
                  <a:latin typeface="CentSchbook BT" pitchFamily="2" charset="0"/>
                </a:rPr>
                <a:t>Schedule</a:t>
              </a:r>
              <a:endParaRPr lang="ko-KR" altLang="en-US" sz="2400" dirty="0">
                <a:solidFill>
                  <a:srgbClr val="00B0F0"/>
                </a:solidFill>
                <a:latin typeface="CentSchbook BT" pitchFamily="2" charset="0"/>
              </a:endParaRPr>
            </a:p>
          </p:txBody>
        </p:sp>
      </p:grpSp>
      <p:pic>
        <p:nvPicPr>
          <p:cNvPr id="23" name="그래픽 22" descr="갈매기형 화살표">
            <a:extLst>
              <a:ext uri="{FF2B5EF4-FFF2-40B4-BE49-F238E27FC236}">
                <a16:creationId xmlns:a16="http://schemas.microsoft.com/office/drawing/2014/main" id="{D9167336-FCE1-4693-9F59-03634F9D5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708" y="3142823"/>
            <a:ext cx="914400" cy="914400"/>
          </a:xfrm>
          <a:prstGeom prst="rect">
            <a:avLst/>
          </a:prstGeom>
        </p:spPr>
      </p:pic>
      <p:pic>
        <p:nvPicPr>
          <p:cNvPr id="24" name="그래픽 23" descr="갈매기형 화살표">
            <a:extLst>
              <a:ext uri="{FF2B5EF4-FFF2-40B4-BE49-F238E27FC236}">
                <a16:creationId xmlns:a16="http://schemas.microsoft.com/office/drawing/2014/main" id="{548412CE-A4D8-459B-8AB3-AC04762A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142823"/>
            <a:ext cx="914400" cy="914400"/>
          </a:xfrm>
          <a:prstGeom prst="rect">
            <a:avLst/>
          </a:prstGeom>
        </p:spPr>
      </p:pic>
      <p:pic>
        <p:nvPicPr>
          <p:cNvPr id="25" name="그래픽 24" descr="갈매기형 화살표">
            <a:extLst>
              <a:ext uri="{FF2B5EF4-FFF2-40B4-BE49-F238E27FC236}">
                <a16:creationId xmlns:a16="http://schemas.microsoft.com/office/drawing/2014/main" id="{C941727D-B320-4A66-9B4E-863F4DDB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8892" y="31428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8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DF4991-DC5B-466F-8155-2BE22FFF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Service Outline</a:t>
            </a:r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6" name="그래픽 5" descr="사용자 네트워크">
            <a:extLst>
              <a:ext uri="{FF2B5EF4-FFF2-40B4-BE49-F238E27FC236}">
                <a16:creationId xmlns:a16="http://schemas.microsoft.com/office/drawing/2014/main" id="{9DFB2B6A-5DDB-432D-B0CA-CCE16EE09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236" y="1995236"/>
            <a:ext cx="2867527" cy="286752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88E8CCA-B3F6-4D01-B3C4-2207DE9025D0}"/>
              </a:ext>
            </a:extLst>
          </p:cNvPr>
          <p:cNvSpPr/>
          <p:nvPr/>
        </p:nvSpPr>
        <p:spPr>
          <a:xfrm>
            <a:off x="4885190" y="2857868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BE45ED1-944E-45D7-8FBA-DFED8ABE9436}"/>
              </a:ext>
            </a:extLst>
          </p:cNvPr>
          <p:cNvSpPr/>
          <p:nvPr/>
        </p:nvSpPr>
        <p:spPr>
          <a:xfrm>
            <a:off x="5819163" y="2255921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CAD2745-1888-4E80-A88A-FBD29A9D9486}"/>
              </a:ext>
            </a:extLst>
          </p:cNvPr>
          <p:cNvSpPr/>
          <p:nvPr/>
        </p:nvSpPr>
        <p:spPr>
          <a:xfrm>
            <a:off x="6713457" y="2835441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BD69D5A-1995-412C-94E0-4AD649F499E2}"/>
              </a:ext>
            </a:extLst>
          </p:cNvPr>
          <p:cNvSpPr/>
          <p:nvPr/>
        </p:nvSpPr>
        <p:spPr>
          <a:xfrm>
            <a:off x="6455864" y="3972425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301DBE-4B1C-4DCF-BDD4-51DFDFC9CCB6}"/>
              </a:ext>
            </a:extLst>
          </p:cNvPr>
          <p:cNvSpPr/>
          <p:nvPr/>
        </p:nvSpPr>
        <p:spPr>
          <a:xfrm>
            <a:off x="5142579" y="3972425"/>
            <a:ext cx="593558" cy="5935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354FB408-61DA-4813-8F86-48EC3DAB3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765" y="2753062"/>
            <a:ext cx="874290" cy="874290"/>
          </a:xfrm>
          <a:prstGeom prst="rect">
            <a:avLst/>
          </a:prstGeom>
        </p:spPr>
      </p:pic>
      <p:pic>
        <p:nvPicPr>
          <p:cNvPr id="15" name="그래픽 14" descr="쇼핑 카트">
            <a:extLst>
              <a:ext uri="{FF2B5EF4-FFF2-40B4-BE49-F238E27FC236}">
                <a16:creationId xmlns:a16="http://schemas.microsoft.com/office/drawing/2014/main" id="{5A9335AF-7233-449A-B009-AF337035D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3801" y="3859880"/>
            <a:ext cx="874800" cy="874800"/>
          </a:xfrm>
          <a:prstGeom prst="rect">
            <a:avLst/>
          </a:prstGeom>
        </p:spPr>
      </p:pic>
      <p:pic>
        <p:nvPicPr>
          <p:cNvPr id="20" name="그래픽 19" descr="브라우저 창">
            <a:extLst>
              <a:ext uri="{FF2B5EF4-FFF2-40B4-BE49-F238E27FC236}">
                <a16:creationId xmlns:a16="http://schemas.microsoft.com/office/drawing/2014/main" id="{2705D10A-7B61-4CA4-9E36-9CC1E7651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8599" y="1995236"/>
            <a:ext cx="874800" cy="874800"/>
          </a:xfrm>
          <a:prstGeom prst="rect">
            <a:avLst/>
          </a:prstGeom>
        </p:spPr>
      </p:pic>
      <p:pic>
        <p:nvPicPr>
          <p:cNvPr id="22" name="그래픽 21" descr="과일 그릇">
            <a:extLst>
              <a:ext uri="{FF2B5EF4-FFF2-40B4-BE49-F238E27FC236}">
                <a16:creationId xmlns:a16="http://schemas.microsoft.com/office/drawing/2014/main" id="{0B4DBF8D-E55D-4255-87F0-C59F9B2AAF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66337" y="2694566"/>
            <a:ext cx="874800" cy="874800"/>
          </a:xfrm>
          <a:prstGeom prst="rect">
            <a:avLst/>
          </a:prstGeom>
        </p:spPr>
      </p:pic>
      <p:pic>
        <p:nvPicPr>
          <p:cNvPr id="24" name="그래픽 23" descr="뚜껑 있는 접시">
            <a:extLst>
              <a:ext uri="{FF2B5EF4-FFF2-40B4-BE49-F238E27FC236}">
                <a16:creationId xmlns:a16="http://schemas.microsoft.com/office/drawing/2014/main" id="{1F055CDD-8F5E-4F27-8973-9C4B1DC788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55864" y="3859880"/>
            <a:ext cx="874800" cy="874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85A0BC6-0CBB-4C20-A285-4CAC5F6F84D7}"/>
              </a:ext>
            </a:extLst>
          </p:cNvPr>
          <p:cNvSpPr txBox="1"/>
          <p:nvPr/>
        </p:nvSpPr>
        <p:spPr>
          <a:xfrm>
            <a:off x="365074" y="4847225"/>
            <a:ext cx="64780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CentSchbook BT" pitchFamily="2" charset="0"/>
                <a:ea typeface="배달의민족 한나체 Pro" panose="020B0600000101010101" pitchFamily="50" charset="-127"/>
              </a:rPr>
              <a:t># Domestic Food Manager</a:t>
            </a:r>
          </a:p>
          <a:p>
            <a:r>
              <a:rPr lang="en-US" altLang="ko-KR" sz="2400" dirty="0">
                <a:solidFill>
                  <a:srgbClr val="00B0F0"/>
                </a:solidFill>
                <a:latin typeface="CentSchbook BT" pitchFamily="2" charset="0"/>
                <a:ea typeface="배달의민족 한나체 Pro" panose="020B0600000101010101" pitchFamily="50" charset="-127"/>
              </a:rPr>
              <a:t># Provide Func to manage grocery in home</a:t>
            </a:r>
          </a:p>
          <a:p>
            <a:r>
              <a:rPr lang="en-US" altLang="ko-KR" sz="2400" dirty="0">
                <a:solidFill>
                  <a:srgbClr val="00B0F0"/>
                </a:solidFill>
                <a:latin typeface="CentSchbook BT" pitchFamily="2" charset="0"/>
                <a:ea typeface="배달의민족 한나체 Pro" panose="020B0600000101010101" pitchFamily="50" charset="-127"/>
              </a:rPr>
              <a:t># Shopping + Checking + Managing</a:t>
            </a:r>
          </a:p>
          <a:p>
            <a:r>
              <a:rPr lang="en-US" altLang="ko-KR" sz="2400" dirty="0">
                <a:solidFill>
                  <a:srgbClr val="00B0F0"/>
                </a:solidFill>
                <a:latin typeface="CentSchbook BT" pitchFamily="2" charset="0"/>
                <a:ea typeface="배달의민족 한나체 Pro" panose="020B0600000101010101" pitchFamily="50" charset="-127"/>
              </a:rPr>
              <a:t># Spring Boot &amp; MyBatics &amp; MySQL</a:t>
            </a:r>
            <a:endParaRPr lang="ko-KR" altLang="en-US" sz="2400" dirty="0">
              <a:solidFill>
                <a:srgbClr val="00B0F0"/>
              </a:solidFill>
              <a:latin typeface="CentSchbook BT" pitchFamily="2" charset="0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04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DF4991-DC5B-466F-8155-2BE22FFF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Process</a:t>
            </a:r>
            <a:r>
              <a:rPr lang="ko-KR" altLang="en-US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Design</a:t>
            </a:r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3" name="그래픽 2" descr="사용자">
            <a:extLst>
              <a:ext uri="{FF2B5EF4-FFF2-40B4-BE49-F238E27FC236}">
                <a16:creationId xmlns:a16="http://schemas.microsoft.com/office/drawing/2014/main" id="{CECE6EB7-26C4-420F-8FD7-A2E5ADB49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39" y="3957507"/>
            <a:ext cx="1019962" cy="1019962"/>
          </a:xfrm>
          <a:prstGeom prst="rect">
            <a:avLst/>
          </a:prstGeom>
        </p:spPr>
      </p:pic>
      <p:pic>
        <p:nvPicPr>
          <p:cNvPr id="17" name="그래픽 16" descr="브라우저 창">
            <a:extLst>
              <a:ext uri="{FF2B5EF4-FFF2-40B4-BE49-F238E27FC236}">
                <a16:creationId xmlns:a16="http://schemas.microsoft.com/office/drawing/2014/main" id="{80718BE3-1657-473F-9A11-D0372DB32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4811" y="4030088"/>
            <a:ext cx="874800" cy="874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32731C4-371E-42F2-9CF1-BF8593A7B0EF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1904301" y="4467488"/>
            <a:ext cx="740510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 descr="브라우저 창">
            <a:extLst>
              <a:ext uri="{FF2B5EF4-FFF2-40B4-BE49-F238E27FC236}">
                <a16:creationId xmlns:a16="http://schemas.microsoft.com/office/drawing/2014/main" id="{1B42691C-63B8-4EE3-91F3-3A23D7157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1669" y="4030088"/>
            <a:ext cx="874800" cy="87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90D0CE-FEC6-47B9-BF46-425046981F45}"/>
              </a:ext>
            </a:extLst>
          </p:cNvPr>
          <p:cNvSpPr txBox="1"/>
          <p:nvPr/>
        </p:nvSpPr>
        <p:spPr>
          <a:xfrm>
            <a:off x="7026629" y="313490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Analyze</a:t>
            </a:r>
            <a:endParaRPr lang="ko-KR" altLang="en-US" sz="1400" dirty="0">
              <a:latin typeface="CentSchbook BT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AEFC44-C346-4A26-8E16-2522220F4F68}"/>
              </a:ext>
            </a:extLst>
          </p:cNvPr>
          <p:cNvSpPr txBox="1"/>
          <p:nvPr/>
        </p:nvSpPr>
        <p:spPr>
          <a:xfrm>
            <a:off x="3700237" y="4564763"/>
            <a:ext cx="1908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Schbook BT" pitchFamily="2" charset="0"/>
              </a:rPr>
              <a:t>Request Recommend</a:t>
            </a:r>
            <a:endParaRPr lang="ko-KR" altLang="en-US" sz="1400" dirty="0">
              <a:latin typeface="CentSchbook B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07E24-384B-4CD7-A809-39B51F8A86E0}"/>
              </a:ext>
            </a:extLst>
          </p:cNvPr>
          <p:cNvSpPr txBox="1"/>
          <p:nvPr/>
        </p:nvSpPr>
        <p:spPr>
          <a:xfrm>
            <a:off x="6492750" y="4520690"/>
            <a:ext cx="1856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Recommend Receipt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29" name="그래픽 28" descr="데이터베이스">
            <a:extLst>
              <a:ext uri="{FF2B5EF4-FFF2-40B4-BE49-F238E27FC236}">
                <a16:creationId xmlns:a16="http://schemas.microsoft.com/office/drawing/2014/main" id="{2049AD9C-3E75-45F4-8E2C-0EAED4D26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2015" y="2677632"/>
            <a:ext cx="874290" cy="874290"/>
          </a:xfrm>
          <a:prstGeom prst="rect">
            <a:avLst/>
          </a:prstGeom>
        </p:spPr>
      </p:pic>
      <p:pic>
        <p:nvPicPr>
          <p:cNvPr id="30" name="그래픽 29" descr="브라우저 창">
            <a:extLst>
              <a:ext uri="{FF2B5EF4-FFF2-40B4-BE49-F238E27FC236}">
                <a16:creationId xmlns:a16="http://schemas.microsoft.com/office/drawing/2014/main" id="{70ADABAC-E7FB-441C-8541-7A0B5EAB9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600" y="4030088"/>
            <a:ext cx="874800" cy="8748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657600-8C2B-4A84-8D10-07FE7840AACB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3519611" y="4467488"/>
            <a:ext cx="2138989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브라우저 창">
            <a:extLst>
              <a:ext uri="{FF2B5EF4-FFF2-40B4-BE49-F238E27FC236}">
                <a16:creationId xmlns:a16="http://schemas.microsoft.com/office/drawing/2014/main" id="{39146CB6-95F5-453D-A05E-AD0F58BEE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600" y="2677122"/>
            <a:ext cx="874800" cy="874800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05457EA-8A12-47B8-A615-687E9F93FBE2}"/>
              </a:ext>
            </a:extLst>
          </p:cNvPr>
          <p:cNvCxnSpPr>
            <a:cxnSpLocks/>
            <a:stCxn id="17" idx="3"/>
            <a:endCxn id="32" idx="1"/>
          </p:cNvCxnSpPr>
          <p:nvPr/>
        </p:nvCxnSpPr>
        <p:spPr>
          <a:xfrm flipV="1">
            <a:off x="3519611" y="3114522"/>
            <a:ext cx="2138989" cy="135296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래픽 36" descr="데이터베이스">
            <a:extLst>
              <a:ext uri="{FF2B5EF4-FFF2-40B4-BE49-F238E27FC236}">
                <a16:creationId xmlns:a16="http://schemas.microsoft.com/office/drawing/2014/main" id="{0F0316AE-3B9A-4388-9E9C-443672EFC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7825" y="4030598"/>
            <a:ext cx="874290" cy="87429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A55DF77-1DD3-43C7-9CDF-23E6795BED07}"/>
              </a:ext>
            </a:extLst>
          </p:cNvPr>
          <p:cNvCxnSpPr>
            <a:cxnSpLocks/>
            <a:stCxn id="32" idx="3"/>
            <a:endCxn id="29" idx="1"/>
          </p:cNvCxnSpPr>
          <p:nvPr/>
        </p:nvCxnSpPr>
        <p:spPr>
          <a:xfrm>
            <a:off x="6533400" y="3114522"/>
            <a:ext cx="1828615" cy="255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58728E8-4F31-4C56-82FD-55CCD2D20E68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>
            <a:off x="6533400" y="4467488"/>
            <a:ext cx="1774425" cy="255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ADC790-1896-4A19-927D-1432EDE05B5D}"/>
              </a:ext>
            </a:extLst>
          </p:cNvPr>
          <p:cNvSpPr txBox="1"/>
          <p:nvPr/>
        </p:nvSpPr>
        <p:spPr>
          <a:xfrm>
            <a:off x="4051137" y="360215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Schbook BT" pitchFamily="2" charset="0"/>
              </a:rPr>
              <a:t>Check Info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45" name="그래픽 44" descr="스톱워치">
            <a:extLst>
              <a:ext uri="{FF2B5EF4-FFF2-40B4-BE49-F238E27FC236}">
                <a16:creationId xmlns:a16="http://schemas.microsoft.com/office/drawing/2014/main" id="{02F62089-7538-4CDE-B627-037A63E752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5011" y="5530443"/>
            <a:ext cx="914400" cy="914400"/>
          </a:xfrm>
          <a:prstGeom prst="rect">
            <a:avLst/>
          </a:prstGeom>
        </p:spPr>
      </p:pic>
      <p:pic>
        <p:nvPicPr>
          <p:cNvPr id="46" name="그래픽 45" descr="데이터베이스">
            <a:extLst>
              <a:ext uri="{FF2B5EF4-FFF2-40B4-BE49-F238E27FC236}">
                <a16:creationId xmlns:a16="http://schemas.microsoft.com/office/drawing/2014/main" id="{16BDA844-63D6-4350-A0B6-62D842777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3295" y="5545715"/>
            <a:ext cx="874290" cy="874290"/>
          </a:xfrm>
          <a:prstGeom prst="rect">
            <a:avLst/>
          </a:prstGeom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539DF52-BB0E-4E15-B18A-913A4DD6CCCB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>
            <a:off x="3539411" y="5987643"/>
            <a:ext cx="2119189" cy="4315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44276CF-4355-451E-A734-94FDB48E653F}"/>
              </a:ext>
            </a:extLst>
          </p:cNvPr>
          <p:cNvSpPr txBox="1"/>
          <p:nvPr/>
        </p:nvSpPr>
        <p:spPr>
          <a:xfrm>
            <a:off x="3925579" y="6046048"/>
            <a:ext cx="1346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Auto Check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52" name="그래픽 51" descr="브라우저 창">
            <a:extLst>
              <a:ext uri="{FF2B5EF4-FFF2-40B4-BE49-F238E27FC236}">
                <a16:creationId xmlns:a16="http://schemas.microsoft.com/office/drawing/2014/main" id="{272E04BF-CD54-4032-81B2-43C623CF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8600" y="5554558"/>
            <a:ext cx="874800" cy="8748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72ABE4D-6502-42B7-B59C-9C145D03EB07}"/>
              </a:ext>
            </a:extLst>
          </p:cNvPr>
          <p:cNvSpPr txBox="1"/>
          <p:nvPr/>
        </p:nvSpPr>
        <p:spPr>
          <a:xfrm>
            <a:off x="7039803" y="6024240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Analyze</a:t>
            </a:r>
            <a:endParaRPr lang="ko-KR" altLang="en-US" sz="1400" dirty="0">
              <a:latin typeface="CentSchbook BT" pitchFamily="2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0669240-97D1-4526-B62A-414840F1386D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 flipV="1">
            <a:off x="6533400" y="5982860"/>
            <a:ext cx="1849895" cy="9098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5F6B4F5-6067-4421-B158-50ABEE57F2CB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>
            <a:off x="9236305" y="3114777"/>
            <a:ext cx="1235364" cy="135271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70FB9A1-DA21-4DEB-B1D0-769BC7F15275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 flipV="1">
            <a:off x="9182115" y="4467488"/>
            <a:ext cx="1289554" cy="255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147FCD3-4DE8-4455-B40A-699375E95C18}"/>
              </a:ext>
            </a:extLst>
          </p:cNvPr>
          <p:cNvCxnSpPr>
            <a:cxnSpLocks/>
            <a:stCxn id="46" idx="3"/>
            <a:endCxn id="23" idx="1"/>
          </p:cNvCxnSpPr>
          <p:nvPr/>
        </p:nvCxnSpPr>
        <p:spPr>
          <a:xfrm flipV="1">
            <a:off x="9257585" y="4467488"/>
            <a:ext cx="1214084" cy="1515372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래픽 85" descr="브라우저 창">
            <a:extLst>
              <a:ext uri="{FF2B5EF4-FFF2-40B4-BE49-F238E27FC236}">
                <a16:creationId xmlns:a16="http://schemas.microsoft.com/office/drawing/2014/main" id="{C2C0729C-88D9-4D27-AFBE-D5B526563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3158" y="1364922"/>
            <a:ext cx="874800" cy="874800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B264AA6-13D8-42BE-B596-4D397D77AF4F}"/>
              </a:ext>
            </a:extLst>
          </p:cNvPr>
          <p:cNvCxnSpPr>
            <a:cxnSpLocks/>
            <a:stCxn id="17" idx="3"/>
            <a:endCxn id="86" idx="1"/>
          </p:cNvCxnSpPr>
          <p:nvPr/>
        </p:nvCxnSpPr>
        <p:spPr>
          <a:xfrm flipV="1">
            <a:off x="3519611" y="1802322"/>
            <a:ext cx="2143547" cy="266516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C7E6B50-BD1E-4864-AF6E-7392499B7B1D}"/>
              </a:ext>
            </a:extLst>
          </p:cNvPr>
          <p:cNvSpPr txBox="1"/>
          <p:nvPr/>
        </p:nvSpPr>
        <p:spPr>
          <a:xfrm>
            <a:off x="3916834" y="2647657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entSchbook BT" pitchFamily="2" charset="0"/>
              </a:rPr>
              <a:t>Set/Update List</a:t>
            </a:r>
            <a:endParaRPr lang="ko-KR" altLang="en-US" sz="1400" dirty="0">
              <a:latin typeface="CentSchbook BT" pitchFamily="2" charset="0"/>
            </a:endParaRPr>
          </a:p>
        </p:txBody>
      </p:sp>
      <p:pic>
        <p:nvPicPr>
          <p:cNvPr id="92" name="그래픽 91" descr="데이터베이스">
            <a:extLst>
              <a:ext uri="{FF2B5EF4-FFF2-40B4-BE49-F238E27FC236}">
                <a16:creationId xmlns:a16="http://schemas.microsoft.com/office/drawing/2014/main" id="{931BC136-C914-4E8E-B22E-F59F250B8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2015" y="1353566"/>
            <a:ext cx="874290" cy="87429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8E695DF-86DB-41EE-A901-419884299C9A}"/>
              </a:ext>
            </a:extLst>
          </p:cNvPr>
          <p:cNvCxnSpPr>
            <a:cxnSpLocks/>
            <a:stCxn id="86" idx="3"/>
            <a:endCxn id="92" idx="1"/>
          </p:cNvCxnSpPr>
          <p:nvPr/>
        </p:nvCxnSpPr>
        <p:spPr>
          <a:xfrm flipV="1">
            <a:off x="6537958" y="1790711"/>
            <a:ext cx="1824057" cy="1161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43B09A3-BE15-4575-B746-58395B0FC640}"/>
              </a:ext>
            </a:extLst>
          </p:cNvPr>
          <p:cNvSpPr txBox="1"/>
          <p:nvPr/>
        </p:nvSpPr>
        <p:spPr>
          <a:xfrm>
            <a:off x="6622449" y="1860238"/>
            <a:ext cx="1650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CentSchbook BT" pitchFamily="2" charset="0"/>
              </a:rPr>
              <a:t>Set/Update DATA</a:t>
            </a:r>
            <a:endParaRPr lang="ko-KR" altLang="en-US" sz="1400" dirty="0">
              <a:latin typeface="CentSchbook B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8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DF4991-DC5B-466F-8155-2BE22FFF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Develop</a:t>
            </a:r>
            <a:r>
              <a:rPr lang="ko-KR" altLang="en-US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Design</a:t>
            </a:r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B3B2A83-DA44-4D5B-A5AF-96800DC3240E}"/>
              </a:ext>
            </a:extLst>
          </p:cNvPr>
          <p:cNvGrpSpPr/>
          <p:nvPr/>
        </p:nvGrpSpPr>
        <p:grpSpPr>
          <a:xfrm>
            <a:off x="1215532" y="2691604"/>
            <a:ext cx="9895159" cy="2324722"/>
            <a:chOff x="1398714" y="2750327"/>
            <a:chExt cx="9895159" cy="2324722"/>
          </a:xfrm>
        </p:grpSpPr>
        <p:sp>
          <p:nvSpPr>
            <p:cNvPr id="5" name="화살표: 왼쪽/오른쪽 4">
              <a:extLst>
                <a:ext uri="{FF2B5EF4-FFF2-40B4-BE49-F238E27FC236}">
                  <a16:creationId xmlns:a16="http://schemas.microsoft.com/office/drawing/2014/main" id="{F80B1D53-A022-4715-84B3-BA981463AF9C}"/>
                </a:ext>
              </a:extLst>
            </p:cNvPr>
            <p:cNvSpPr/>
            <p:nvPr/>
          </p:nvSpPr>
          <p:spPr>
            <a:xfrm>
              <a:off x="3892007" y="3035766"/>
              <a:ext cx="4844460" cy="786468"/>
            </a:xfrm>
            <a:prstGeom prst="leftRightArrow">
              <a:avLst>
                <a:gd name="adj1" fmla="val 28667"/>
                <a:gd name="adj2" fmla="val 5533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래픽 38" descr="데이터베이스">
              <a:extLst>
                <a:ext uri="{FF2B5EF4-FFF2-40B4-BE49-F238E27FC236}">
                  <a16:creationId xmlns:a16="http://schemas.microsoft.com/office/drawing/2014/main" id="{1CB95AFB-78C2-457A-838B-601268344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54374" y="2750327"/>
              <a:ext cx="1216936" cy="12169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19EA90-EBD4-4D98-8EA5-7113AFBDDD60}"/>
                </a:ext>
              </a:extLst>
            </p:cNvPr>
            <p:cNvSpPr txBox="1"/>
            <p:nvPr/>
          </p:nvSpPr>
          <p:spPr>
            <a:xfrm>
              <a:off x="1398714" y="3997831"/>
              <a:ext cx="257641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CentSchbook BT" pitchFamily="2" charset="0"/>
                </a:rPr>
                <a:t>Mybatis</a:t>
              </a:r>
              <a:r>
                <a:rPr lang="en-US" altLang="ko-KR" dirty="0">
                  <a:latin typeface="CentSchbook BT" pitchFamily="2" charset="0"/>
                </a:rPr>
                <a:t> using MySQL</a:t>
              </a:r>
            </a:p>
            <a:p>
              <a:pPr algn="ctr"/>
              <a:r>
                <a:rPr lang="en-US" altLang="ko-KR" dirty="0">
                  <a:latin typeface="CentSchbook BT" pitchFamily="2" charset="0"/>
                </a:rPr>
                <a:t>[DB]</a:t>
              </a:r>
            </a:p>
            <a:p>
              <a:pPr algn="r"/>
              <a:endParaRPr lang="en-US" altLang="ko-KR" sz="1400" dirty="0">
                <a:latin typeface="CentSchbook BT" pitchFamily="2" charset="0"/>
              </a:endParaRPr>
            </a:p>
            <a:p>
              <a:pPr algn="r"/>
              <a:r>
                <a:rPr lang="en-US" altLang="ko-KR" sz="1200" dirty="0">
                  <a:latin typeface="CentSchbook BT" pitchFamily="2" charset="0"/>
                </a:rPr>
                <a:t>Developed by Mun</a:t>
              </a:r>
              <a:endParaRPr lang="ko-KR" altLang="en-US" sz="1200" dirty="0">
                <a:latin typeface="CentSchbook BT" pitchFamily="2" charset="0"/>
              </a:endParaRPr>
            </a:p>
          </p:txBody>
        </p:sp>
        <p:pic>
          <p:nvPicPr>
            <p:cNvPr id="40" name="그래픽 39" descr="브라우저 창">
              <a:extLst>
                <a:ext uri="{FF2B5EF4-FFF2-40B4-BE49-F238E27FC236}">
                  <a16:creationId xmlns:a16="http://schemas.microsoft.com/office/drawing/2014/main" id="{001278EC-C936-4201-AC12-934A4CC6F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57164" y="2750463"/>
              <a:ext cx="1216800" cy="12168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F29229-E436-4813-B525-21A2EE16477A}"/>
                </a:ext>
              </a:extLst>
            </p:cNvPr>
            <p:cNvSpPr txBox="1"/>
            <p:nvPr/>
          </p:nvSpPr>
          <p:spPr>
            <a:xfrm>
              <a:off x="9013366" y="3982442"/>
              <a:ext cx="1904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dirty="0">
                  <a:latin typeface="CentSchbook BT" pitchFamily="2" charset="0"/>
                </a:rPr>
                <a:t>HTML</a:t>
              </a:r>
            </a:p>
            <a:p>
              <a:pPr algn="ctr"/>
              <a:r>
                <a:rPr lang="en-US" altLang="ko-KR" dirty="0">
                  <a:latin typeface="CentSchbook BT" pitchFamily="2" charset="0"/>
                </a:rPr>
                <a:t>[Web Page]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32F78C-32EC-4D4F-AD5C-E238FB835C92}"/>
                </a:ext>
              </a:extLst>
            </p:cNvPr>
            <p:cNvSpPr txBox="1"/>
            <p:nvPr/>
          </p:nvSpPr>
          <p:spPr>
            <a:xfrm>
              <a:off x="4325775" y="3997831"/>
              <a:ext cx="4014240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entSchbook BT" pitchFamily="2" charset="0"/>
                </a:rPr>
                <a:t>Spring MVC based on Spring BOOT</a:t>
              </a:r>
            </a:p>
            <a:p>
              <a:pPr algn="ctr"/>
              <a:r>
                <a:rPr lang="en-US" altLang="ko-KR" dirty="0">
                  <a:latin typeface="CentSchbook BT" pitchFamily="2" charset="0"/>
                </a:rPr>
                <a:t>[Web Service &amp; Connector]</a:t>
              </a:r>
            </a:p>
            <a:p>
              <a:pPr algn="r"/>
              <a:endParaRPr lang="en-US" altLang="ko-KR" sz="1400" dirty="0">
                <a:latin typeface="CentSchbook BT" pitchFamily="2" charset="0"/>
              </a:endParaRPr>
            </a:p>
            <a:p>
              <a:pPr algn="r"/>
              <a:r>
                <a:rPr lang="en-US" altLang="ko-KR" sz="1200" dirty="0">
                  <a:latin typeface="CentSchbook BT" pitchFamily="2" charset="0"/>
                </a:rPr>
                <a:t>Developed by </a:t>
              </a:r>
              <a:r>
                <a:rPr lang="en-US" altLang="ko-KR" sz="1200" dirty="0" err="1">
                  <a:latin typeface="CentSchbook BT" pitchFamily="2" charset="0"/>
                </a:rPr>
                <a:t>Lyu</a:t>
              </a:r>
              <a:endParaRPr lang="en-US" altLang="ko-KR" sz="1200" dirty="0">
                <a:latin typeface="CentSchbook BT" pitchFamily="2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29650E6-22E5-4D48-8F27-E0E8FF9D25F7}"/>
                </a:ext>
              </a:extLst>
            </p:cNvPr>
            <p:cNvSpPr/>
            <p:nvPr/>
          </p:nvSpPr>
          <p:spPr>
            <a:xfrm>
              <a:off x="9854055" y="4798050"/>
              <a:ext cx="14398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200" dirty="0">
                  <a:latin typeface="CentSchbook BT" pitchFamily="2" charset="0"/>
                </a:rPr>
                <a:t>Developed by Lim</a:t>
              </a:r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47197BCB-8074-4F04-8F94-1C02770E8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6279" y1="53642" x2="16279" y2="53642"/>
                        <a14:foregroundMark x1="29457" y1="54305" x2="29457" y2="54305"/>
                        <a14:foregroundMark x1="46124" y1="54967" x2="46124" y2="54967"/>
                        <a14:foregroundMark x1="53876" y1="41722" x2="53876" y2="41722"/>
                        <a14:foregroundMark x1="54264" y1="53642" x2="54264" y2="53642"/>
                        <a14:foregroundMark x1="58915" y1="54967" x2="58915" y2="54967"/>
                        <a14:foregroundMark x1="78295" y1="54967" x2="78295" y2="54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01" y="2801446"/>
            <a:ext cx="1488397" cy="871116"/>
          </a:xfrm>
          <a:prstGeom prst="rect">
            <a:avLst/>
          </a:prstGeom>
          <a:effectLst>
            <a:glow rad="63500">
              <a:srgbClr val="C1CC22">
                <a:alpha val="33000"/>
              </a:srgbClr>
            </a:glow>
          </a:effec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1DB5E7F-2D0C-4909-B25C-133A8ACF5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43" b="89894" l="5178" r="93491">
                        <a14:foregroundMark x1="13018" y1="53191" x2="13018" y2="53191"/>
                        <a14:foregroundMark x1="18195" y1="45213" x2="18195" y2="45213"/>
                        <a14:foregroundMark x1="18787" y1="61702" x2="18787" y2="61702"/>
                        <a14:foregroundMark x1="5325" y1="77660" x2="5325" y2="77660"/>
                        <a14:foregroundMark x1="38609" y1="44149" x2="38609" y2="44149"/>
                        <a14:foregroundMark x1="49852" y1="50000" x2="49852" y2="50000"/>
                        <a14:foregroundMark x1="45414" y1="44149" x2="45414" y2="44149"/>
                        <a14:foregroundMark x1="53402" y1="74468" x2="53402" y2="74468"/>
                        <a14:foregroundMark x1="59615" y1="60638" x2="59615" y2="60638"/>
                        <a14:foregroundMark x1="69527" y1="46277" x2="69527" y2="46277"/>
                        <a14:foregroundMark x1="79734" y1="46277" x2="79734" y2="46277"/>
                        <a14:foregroundMark x1="85799" y1="45745" x2="85799" y2="45745"/>
                        <a14:foregroundMark x1="86095" y1="32979" x2="86095" y2="32979"/>
                        <a14:foregroundMark x1="90533" y1="44149" x2="90533" y2="44149"/>
                        <a14:foregroundMark x1="89941" y1="52128" x2="89941" y2="52128"/>
                        <a14:foregroundMark x1="93491" y1="60638" x2="93491" y2="60638"/>
                        <a14:backgroundMark x1="62130" y1="40957" x2="62130" y2="40957"/>
                        <a14:backgroundMark x1="61982" y1="61170" x2="61982" y2="61170"/>
                        <a14:backgroundMark x1="52663" y1="63298" x2="52663" y2="63298"/>
                        <a14:backgroundMark x1="52663" y1="65426" x2="52663" y2="65426"/>
                        <a14:backgroundMark x1="43491" y1="55851" x2="43491" y2="55851"/>
                        <a14:backgroundMark x1="43787" y1="50000" x2="43787" y2="50000"/>
                        <a14:backgroundMark x1="10355" y1="31915" x2="10355" y2="31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49" y="3087283"/>
            <a:ext cx="2005327" cy="557694"/>
          </a:xfrm>
          <a:prstGeom prst="rect">
            <a:avLst/>
          </a:prstGeom>
          <a:effectLst>
            <a:glow rad="38100">
              <a:schemeClr val="tx1">
                <a:alpha val="43000"/>
              </a:schemeClr>
            </a:glow>
          </a:effec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4A17143-AB5C-4A0C-A742-B6F3BEE70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6279" y1="53642" x2="16279" y2="53642"/>
                        <a14:foregroundMark x1="29457" y1="54305" x2="29457" y2="54305"/>
                        <a14:foregroundMark x1="46124" y1="54967" x2="46124" y2="54967"/>
                        <a14:foregroundMark x1="53876" y1="41722" x2="53876" y2="41722"/>
                        <a14:foregroundMark x1="54264" y1="53642" x2="54264" y2="53642"/>
                        <a14:foregroundMark x1="58915" y1="54967" x2="58915" y2="54967"/>
                        <a14:foregroundMark x1="78295" y1="54967" x2="78295" y2="54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183" y="2864514"/>
            <a:ext cx="1488397" cy="871116"/>
          </a:xfrm>
          <a:prstGeom prst="rect">
            <a:avLst/>
          </a:prstGeom>
          <a:effectLst>
            <a:glow rad="63500">
              <a:srgbClr val="C1CC22">
                <a:alpha val="33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80589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ADF4991-DC5B-466F-8155-2BE22FFF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Concrete Schedule</a:t>
            </a:r>
            <a:endParaRPr lang="ko-KR" altLang="en-US" dirty="0"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66272C6D-1B66-4FDA-B36E-19D5CA70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20670"/>
              </p:ext>
            </p:extLst>
          </p:nvPr>
        </p:nvGraphicFramePr>
        <p:xfrm>
          <a:off x="561363" y="1818622"/>
          <a:ext cx="8128001" cy="4313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699350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93754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069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06965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16869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77248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117595"/>
                    </a:ext>
                  </a:extLst>
                </a:gridCol>
              </a:tblGrid>
              <a:tr h="387682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37292"/>
                  </a:ext>
                </a:extLst>
              </a:tr>
              <a:tr h="40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Sun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Mon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Tue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Wed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Tur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Fri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Sat</a:t>
                      </a:r>
                      <a:endParaRPr lang="ko-KR" altLang="en-US" sz="16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813906"/>
                  </a:ext>
                </a:extLst>
              </a:tr>
              <a:tr h="880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7 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(Proposal PPT)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809074"/>
                  </a:ext>
                </a:extLst>
              </a:tr>
              <a:tr h="880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18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09331"/>
                  </a:ext>
                </a:extLst>
              </a:tr>
              <a:tr h="880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22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23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25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01557"/>
                  </a:ext>
                </a:extLst>
              </a:tr>
              <a:tr h="880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26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27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(Interim PPT)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29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30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(Interim PPT)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6/1</a:t>
                      </a:r>
                      <a:endParaRPr lang="ko-KR" altLang="en-US" sz="1600" dirty="0"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54299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DDCE822-0166-4F9F-9478-17F8215409E2}"/>
              </a:ext>
            </a:extLst>
          </p:cNvPr>
          <p:cNvSpPr txBox="1"/>
          <p:nvPr/>
        </p:nvSpPr>
        <p:spPr>
          <a:xfrm>
            <a:off x="8901367" y="1818622"/>
            <a:ext cx="2175596" cy="2455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Output type.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Interim (5/28,30)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-DB Unit Test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-Struct Spring MVC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-Connected JSP Page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27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174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08서울남산체 B</vt:lpstr>
      <vt:lpstr>08서울남산체 L</vt:lpstr>
      <vt:lpstr>08서울한강체 L</vt:lpstr>
      <vt:lpstr>맑은 고딕</vt:lpstr>
      <vt:lpstr>배달의민족 한나체 Pro</vt:lpstr>
      <vt:lpstr>Arial</vt:lpstr>
      <vt:lpstr>CentSchbook BT</vt:lpstr>
      <vt:lpstr>Office 테마</vt:lpstr>
      <vt:lpstr>Project Design</vt:lpstr>
      <vt:lpstr>Chart</vt:lpstr>
      <vt:lpstr>Service Outline</vt:lpstr>
      <vt:lpstr>Process Design</vt:lpstr>
      <vt:lpstr>Develop Design</vt:lpstr>
      <vt:lpstr>Concrete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당신을 하계수양회에 초대합니다.</dc:title>
  <dc:creator>MUN GITAE</dc:creator>
  <cp:lastModifiedBy>MUN GITAE</cp:lastModifiedBy>
  <cp:revision>18</cp:revision>
  <dcterms:created xsi:type="dcterms:W3CDTF">2019-05-08T06:08:12Z</dcterms:created>
  <dcterms:modified xsi:type="dcterms:W3CDTF">2019-05-28T15:03:23Z</dcterms:modified>
</cp:coreProperties>
</file>