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76" r:id="rId5"/>
    <p:sldId id="270" r:id="rId6"/>
    <p:sldId id="275" r:id="rId7"/>
    <p:sldId id="277" r:id="rId8"/>
    <p:sldId id="286" r:id="rId9"/>
    <p:sldId id="287" r:id="rId10"/>
    <p:sldId id="288" r:id="rId11"/>
    <p:sldId id="289" r:id="rId12"/>
    <p:sldId id="260" r:id="rId13"/>
    <p:sldId id="280" r:id="rId14"/>
    <p:sldId id="281" r:id="rId15"/>
    <p:sldId id="282" r:id="rId16"/>
    <p:sldId id="283" r:id="rId17"/>
    <p:sldId id="284" r:id="rId18"/>
    <p:sldId id="285" r:id="rId19"/>
    <p:sldId id="266" r:id="rId20"/>
    <p:sldId id="268" r:id="rId21"/>
    <p:sldId id="269" r:id="rId22"/>
    <p:sldId id="271" r:id="rId23"/>
    <p:sldId id="272" r:id="rId24"/>
    <p:sldId id="273" r:id="rId25"/>
    <p:sldId id="274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9DFB54-CB2A-4C24-98D0-7F6126E763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D60118-31A4-4BA1-9FFA-9AB4374F6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5780C-36B2-4D60-993D-54DD82BA9EE9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2903A-9F49-47BF-A235-FDE6AC47DA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37F7D-7F2A-4612-B685-C9EFED81C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57B3-1204-4853-9E84-498FFDAE6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81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0321-7E61-49AB-A0E2-26AEE5E91C9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A7C87-FE4B-436C-9092-70AF17837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4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A443-73A5-4AEE-B5DE-7F773AE0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E825E-717E-45B8-93BB-B9A0FBDA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1792D-4881-4534-A6BC-194F2B27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199EA-7889-41B9-B80C-81579E8F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2299-A157-4DB4-BC95-92A9CAB5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3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093C5-DB77-4826-953B-1BA1175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F5B73-E373-41ED-8F1F-127429736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549AB-FB93-4FEA-9F70-8101DA4C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53406-21E5-47C6-A58B-283B4504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0758-C923-43E7-B073-2690798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A4230-9D27-4325-AC3A-80B84F0C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D77A0-68F0-475C-A710-7A74549C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B8762-9CE6-4095-A0A6-4E3C80A2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AFC2D-8C69-463E-BE66-AD4F0C5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8C8E3-E69F-47AF-AB11-85FB1EA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33BA9-B724-43B7-A859-FEE5C565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89AC3-84D3-43A6-82BD-FFAC8EEB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AD65-2DDE-4F7D-9218-B4C8993F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2D9AA-9F3E-4C15-AEC4-5C0CEDE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7F1F3-8D7E-4776-98D1-57B2EA48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15F15-259D-4DC3-974A-FE2BE6A7F861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A00B75-832C-4A98-80C1-AE170A529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68" y="6342481"/>
            <a:ext cx="1944793" cy="487722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B1600DF-78C0-4DBE-94F5-CC8DBBCF2A25}"/>
              </a:ext>
            </a:extLst>
          </p:cNvPr>
          <p:cNvSpPr/>
          <p:nvPr userDrawn="1"/>
        </p:nvSpPr>
        <p:spPr>
          <a:xfrm>
            <a:off x="11761364" y="108997"/>
            <a:ext cx="297109" cy="25612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3F41F-BD16-403E-BCAC-7D32B963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11DFE-604B-4EC9-9542-13ED0EDC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51C24-088F-4C21-9910-33B5EC6C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28E-E632-4FDD-8CCC-4BB906E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ACB85-9B71-4F4B-BFA6-B3696A5D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F2193-582B-43F0-A418-89D38832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D00F5-0244-452E-B0D2-AB268D28A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1C3FA-CB34-4935-B719-D4127BFFA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346E5-1D05-40CD-BD7A-D0FE108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367B4-B4F0-4EA8-AA18-00E7DEB0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AA94A-18C1-487D-9748-4E3E43FE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4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2F63-4B34-4011-AE15-82B72DC4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C10AE-6D0D-4C45-9F23-B3869C32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46EEC-1450-4FFF-A6C9-55803807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AEE29-55BD-4ADC-BD43-4135CE1B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B4403-6B09-43B5-BEA3-2B018D150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54168-61E9-41AD-97B4-BF3A0EF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C2D991-97EF-48D9-8177-0783D07B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2463F-F846-4F6D-85CE-93BD641D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08AD-5A55-43B9-99EF-3B96534E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ED822-EAF1-4BDB-9FEB-641B4DC2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2BE93-BC6A-4660-ABD7-1819681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8B043-3D1C-49BD-AAB6-DD7BE5BC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C3598C-7420-4A67-AF9C-EBCF1AF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F41B5-1EF6-4866-9086-27D9860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5770-32CF-487C-8584-DAB09EB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A4E7-B20F-4B77-9E35-272F9143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97E0A-7247-4B4C-983A-EF848AA3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03869-07F4-4453-9E0A-A9730594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A7944-C020-43AD-965A-49713CBB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E6038-2811-4FA7-B7A4-161F454C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E0EDA-4CB7-4BAC-9B48-8EEE1864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77C71-948B-4E8F-BE8F-56CE807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66DF0-A2C5-4623-A22F-D06BC9DC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66AC7-33EE-43B1-B1DC-C68FB4C0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9E441-E539-4575-A94A-A170D7CF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FBF28-B1D8-4B33-9B94-8B268778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8E6DE-93CE-434E-AE38-9B46583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9E40D-9CDE-4352-AFDE-A017F8B5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CF632-5BE2-467C-91BE-0443BC82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5261C-976C-46A5-A5C4-B1BF89F5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C2B5-8DDA-4C32-B943-B552B9E29FC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67C89-B333-4676-BBE9-17EDFEA3E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84E2A-F100-43C9-AEEA-93345CEA3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5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30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sv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4729-84B7-4F59-9911-3A792A96D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496" y="1111223"/>
            <a:ext cx="9531006" cy="3100831"/>
          </a:xfrm>
        </p:spPr>
        <p:txBody>
          <a:bodyPr>
            <a:normAutofit/>
          </a:bodyPr>
          <a:lstStyle/>
          <a:p>
            <a:br>
              <a:rPr lang="en-US" altLang="ko-KR" b="1" dirty="0">
                <a:latin typeface="+mn-ea"/>
                <a:ea typeface="+mn-ea"/>
              </a:rPr>
            </a:b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3600" dirty="0">
                <a:latin typeface="+mn-ea"/>
                <a:ea typeface="+mn-ea"/>
              </a:rPr>
              <a:t>[Domestic Food Manager]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81AF3-678F-45D8-96C6-B9C395B1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379" y="3853708"/>
            <a:ext cx="7589241" cy="1655762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1800" dirty="0">
                <a:latin typeface="+mn-ea"/>
              </a:rPr>
              <a:t>문기태 </a:t>
            </a:r>
            <a:r>
              <a:rPr lang="en-US" altLang="ko-KR" sz="1800" dirty="0">
                <a:latin typeface="+mn-ea"/>
              </a:rPr>
              <a:t>/ </a:t>
            </a:r>
            <a:r>
              <a:rPr lang="ko-KR" altLang="en-US" sz="1800" dirty="0" err="1">
                <a:latin typeface="+mn-ea"/>
              </a:rPr>
              <a:t>류한길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/ </a:t>
            </a:r>
            <a:r>
              <a:rPr lang="ko-KR" altLang="en-US" sz="1800" dirty="0">
                <a:latin typeface="+mn-ea"/>
              </a:rPr>
              <a:t>임종화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5103305-81CE-4102-AEE9-34D6825EACDF}"/>
              </a:ext>
            </a:extLst>
          </p:cNvPr>
          <p:cNvSpPr/>
          <p:nvPr/>
        </p:nvSpPr>
        <p:spPr>
          <a:xfrm rot="10800000">
            <a:off x="10667999" y="0"/>
            <a:ext cx="1523999" cy="1524293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FF36C5-CF36-417D-9B4F-802147165005}"/>
              </a:ext>
            </a:extLst>
          </p:cNvPr>
          <p:cNvSpPr/>
          <p:nvPr/>
        </p:nvSpPr>
        <p:spPr>
          <a:xfrm>
            <a:off x="10647024" y="165277"/>
            <a:ext cx="1359016" cy="135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F67B3-20FF-4D5F-AC6E-72214F1DACE6}"/>
              </a:ext>
            </a:extLst>
          </p:cNvPr>
          <p:cNvSpPr/>
          <p:nvPr/>
        </p:nvSpPr>
        <p:spPr>
          <a:xfrm>
            <a:off x="185960" y="121935"/>
            <a:ext cx="25201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Mid Presentation</a:t>
            </a:r>
            <a:br>
              <a:rPr lang="en-US" altLang="ko-KR" b="1" dirty="0">
                <a:latin typeface="+mn-ea"/>
              </a:rPr>
            </a:b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ㅇ</a:t>
            </a:r>
            <a:br>
              <a:rPr lang="en-US" altLang="ko-KR" b="1" dirty="0">
                <a:latin typeface="+mn-ea"/>
              </a:rPr>
            </a:br>
            <a:r>
              <a:rPr lang="en-US" altLang="ko-KR" sz="900" b="1" dirty="0">
                <a:latin typeface="+mn-ea"/>
              </a:rPr>
              <a:t>Open Source S/W Project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A6F27E-D04A-41C7-AF5C-EE5D7E8B0279}"/>
              </a:ext>
            </a:extLst>
          </p:cNvPr>
          <p:cNvSpPr/>
          <p:nvPr/>
        </p:nvSpPr>
        <p:spPr>
          <a:xfrm>
            <a:off x="5044268" y="2365072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latin typeface="+mn-ea"/>
              </a:rPr>
              <a:t>DFM</a:t>
            </a:r>
            <a:endParaRPr lang="ko-KR" altLang="en-US" sz="6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5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Security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09E19A-7825-4E95-B96B-D62FF04C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25" y="1765642"/>
            <a:ext cx="8250502" cy="44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AOP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6D1484B-A6B8-4D60-8195-50785AF5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" y="1999298"/>
            <a:ext cx="6721962" cy="3294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B6CDDB-4CD3-4B04-9906-CDD587C7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20" y="2558633"/>
            <a:ext cx="4417006" cy="19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0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Activity of each team member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7365D0-0867-4E82-BA80-12D3C6ADD3FD}"/>
              </a:ext>
            </a:extLst>
          </p:cNvPr>
          <p:cNvGrpSpPr/>
          <p:nvPr/>
        </p:nvGrpSpPr>
        <p:grpSpPr>
          <a:xfrm>
            <a:off x="2077175" y="2508818"/>
            <a:ext cx="7637764" cy="2050262"/>
            <a:chOff x="2070195" y="2475262"/>
            <a:chExt cx="7637764" cy="20502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76E4D9-5232-4B01-92B8-88EEC4D77ECF}"/>
                </a:ext>
              </a:extLst>
            </p:cNvPr>
            <p:cNvSpPr txBox="1"/>
            <p:nvPr/>
          </p:nvSpPr>
          <p:spPr>
            <a:xfrm>
              <a:off x="2070195" y="2475262"/>
              <a:ext cx="1599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DB Part.</a:t>
              </a:r>
              <a:endParaRPr lang="ko-KR" altLang="en-US" sz="2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AF1D1-290B-4A6D-9422-67AB8F865C23}"/>
                </a:ext>
              </a:extLst>
            </p:cNvPr>
            <p:cNvSpPr txBox="1"/>
            <p:nvPr/>
          </p:nvSpPr>
          <p:spPr>
            <a:xfrm>
              <a:off x="2470080" y="3107700"/>
              <a:ext cx="7237879" cy="141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현재 </a:t>
              </a:r>
              <a:r>
                <a:rPr lang="en-US" altLang="ko-KR" sz="2000" dirty="0"/>
                <a:t>MySQL</a:t>
              </a:r>
              <a:r>
                <a:rPr lang="ko-KR" altLang="en-US" sz="2000" dirty="0"/>
                <a:t>을 이용해서 </a:t>
              </a:r>
              <a:r>
                <a:rPr lang="en-US" altLang="ko-KR" sz="2000" dirty="0"/>
                <a:t>DB Schema</a:t>
              </a:r>
              <a:r>
                <a:rPr lang="ko-KR" altLang="en-US" sz="2000" dirty="0"/>
                <a:t>생성 및 샘플데이터 입력</a:t>
              </a: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각 기능의 </a:t>
              </a:r>
              <a:r>
                <a:rPr lang="en-US" altLang="ko-KR" sz="2000" dirty="0"/>
                <a:t>Query</a:t>
              </a:r>
              <a:r>
                <a:rPr lang="ko-KR" altLang="en-US" sz="2000" dirty="0"/>
                <a:t>를 이용해서 데이터 추출 유닛 테스트 완료</a:t>
              </a: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 err="1"/>
                <a:t>MyBatis</a:t>
              </a:r>
              <a:r>
                <a:rPr lang="en-US" altLang="ko-KR" sz="2000" dirty="0"/>
                <a:t>, Git</a:t>
              </a:r>
              <a:r>
                <a:rPr lang="ko-KR" altLang="en-US" sz="2000" dirty="0"/>
                <a:t>에 있는 샘플 분석하면서 원리 공부하는 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7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456DFC-0836-4A72-8C6C-B852F4F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" y="3212291"/>
            <a:ext cx="2179742" cy="1634807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686B8B03-DE44-4AE4-A408-B9B0D4E5DC55}"/>
              </a:ext>
            </a:extLst>
          </p:cNvPr>
          <p:cNvSpPr/>
          <p:nvPr/>
        </p:nvSpPr>
        <p:spPr>
          <a:xfrm>
            <a:off x="3613557" y="2548700"/>
            <a:ext cx="1050722" cy="10507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정의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285A4E-176B-4635-BCCA-385745831178}"/>
              </a:ext>
            </a:extLst>
          </p:cNvPr>
          <p:cNvSpPr/>
          <p:nvPr/>
        </p:nvSpPr>
        <p:spPr>
          <a:xfrm>
            <a:off x="4809688" y="2624104"/>
            <a:ext cx="694181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관계형 데이터 베이스 프로그래밍을 쉽게 할 수 있도록 도와주는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개발 프레임워크 </a:t>
            </a:r>
            <a:r>
              <a:rPr lang="en-US" altLang="ko-KR" dirty="0">
                <a:latin typeface="+mn-ea"/>
              </a:rPr>
              <a:t>[SQL Mapper]</a:t>
            </a:r>
            <a:endParaRPr lang="ko-KR" altLang="en-US" dirty="0"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EEFD7A-9806-4A1F-9152-35212AF6B525}"/>
              </a:ext>
            </a:extLst>
          </p:cNvPr>
          <p:cNvSpPr/>
          <p:nvPr/>
        </p:nvSpPr>
        <p:spPr>
          <a:xfrm>
            <a:off x="3613557" y="4335060"/>
            <a:ext cx="1050722" cy="10507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12264D-3AAA-4EA4-85D4-C9ED5310ECA6}"/>
              </a:ext>
            </a:extLst>
          </p:cNvPr>
          <p:cNvSpPr/>
          <p:nvPr/>
        </p:nvSpPr>
        <p:spPr>
          <a:xfrm>
            <a:off x="4809688" y="4721082"/>
            <a:ext cx="6095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개발자가 작성한 </a:t>
            </a:r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명령어와 자바 객체를 매핑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84B2E4-7B02-4F56-82DF-5A93D1283C85}"/>
              </a:ext>
            </a:extLst>
          </p:cNvPr>
          <p:cNvSpPr/>
          <p:nvPr/>
        </p:nvSpPr>
        <p:spPr>
          <a:xfrm>
            <a:off x="3636215" y="4706533"/>
            <a:ext cx="10054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핵심기능</a:t>
            </a:r>
          </a:p>
        </p:txBody>
      </p:sp>
    </p:spTree>
    <p:extLst>
      <p:ext uri="{BB962C8B-B14F-4D97-AF65-F5344CB8AC3E}">
        <p14:creationId xmlns:p14="http://schemas.microsoft.com/office/powerpoint/2010/main" val="250534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456DFC-0836-4A72-8C6C-B852F4F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" y="3212291"/>
            <a:ext cx="2179742" cy="1634807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CF5C727-7126-4547-9EF0-B43F50628E91}"/>
              </a:ext>
            </a:extLst>
          </p:cNvPr>
          <p:cNvSpPr/>
          <p:nvPr/>
        </p:nvSpPr>
        <p:spPr>
          <a:xfrm>
            <a:off x="3613556" y="4419825"/>
            <a:ext cx="1050722" cy="105072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D5B9F-B5A0-4EB3-B463-210E2F47645D}"/>
              </a:ext>
            </a:extLst>
          </p:cNvPr>
          <p:cNvSpPr/>
          <p:nvPr/>
        </p:nvSpPr>
        <p:spPr>
          <a:xfrm>
            <a:off x="4809688" y="4754583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1~2</a:t>
            </a:r>
            <a:r>
              <a:rPr lang="ko-KR" altLang="en-US" dirty="0">
                <a:latin typeface="+mn-ea"/>
              </a:rPr>
              <a:t>줄의 명령어 코드로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를 관리할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1FDF8F-B4D5-439D-BF50-9FB97A786853}"/>
              </a:ext>
            </a:extLst>
          </p:cNvPr>
          <p:cNvSpPr/>
          <p:nvPr/>
        </p:nvSpPr>
        <p:spPr>
          <a:xfrm>
            <a:off x="4425691" y="4300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간결함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60A5225-5A1C-48A5-B419-44B18769B1DE}"/>
              </a:ext>
            </a:extLst>
          </p:cNvPr>
          <p:cNvSpPr/>
          <p:nvPr/>
        </p:nvSpPr>
        <p:spPr>
          <a:xfrm>
            <a:off x="3613557" y="2521219"/>
            <a:ext cx="1050722" cy="105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4ADBB8-0F16-4327-B94B-42385D87E528}"/>
              </a:ext>
            </a:extLst>
          </p:cNvPr>
          <p:cNvSpPr/>
          <p:nvPr/>
        </p:nvSpPr>
        <p:spPr>
          <a:xfrm>
            <a:off x="4809688" y="2819434"/>
            <a:ext cx="65441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JDBC</a:t>
            </a:r>
            <a:r>
              <a:rPr lang="ko-KR" altLang="en-US" dirty="0">
                <a:latin typeface="+mn-ea"/>
              </a:rPr>
              <a:t>의 반복되는 코드와 재사용성의 불편함의 단점을 커버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61DD01-FBD8-40C0-B086-ED67070EA3A7}"/>
              </a:ext>
            </a:extLst>
          </p:cNvPr>
          <p:cNvSpPr/>
          <p:nvPr/>
        </p:nvSpPr>
        <p:spPr>
          <a:xfrm>
            <a:off x="3636216" y="2877303"/>
            <a:ext cx="10054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재사용성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276454B-C146-425D-BD79-09B594BD656F}"/>
              </a:ext>
            </a:extLst>
          </p:cNvPr>
          <p:cNvSpPr/>
          <p:nvPr/>
        </p:nvSpPr>
        <p:spPr>
          <a:xfrm>
            <a:off x="3248635" y="2330165"/>
            <a:ext cx="439025" cy="414258"/>
          </a:xfrm>
          <a:custGeom>
            <a:avLst/>
            <a:gdLst>
              <a:gd name="connsiteX0" fmla="*/ 351200 w 439025"/>
              <a:gd name="connsiteY0" fmla="*/ 891 h 414258"/>
              <a:gd name="connsiteX1" fmla="*/ 471 w 439025"/>
              <a:gd name="connsiteY1" fmla="*/ 301516 h 414258"/>
              <a:gd name="connsiteX2" fmla="*/ 438882 w 439025"/>
              <a:gd name="connsiteY2" fmla="*/ 213834 h 414258"/>
              <a:gd name="connsiteX3" fmla="*/ 50575 w 439025"/>
              <a:gd name="connsiteY3" fmla="*/ 25943 h 414258"/>
              <a:gd name="connsiteX4" fmla="*/ 213414 w 439025"/>
              <a:gd name="connsiteY4" fmla="*/ 414250 h 414258"/>
              <a:gd name="connsiteX5" fmla="*/ 351200 w 439025"/>
              <a:gd name="connsiteY5" fmla="*/ 891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025" h="414258">
                <a:moveTo>
                  <a:pt x="351200" y="891"/>
                </a:moveTo>
                <a:cubicBezTo>
                  <a:pt x="315710" y="-17898"/>
                  <a:pt x="-14143" y="266026"/>
                  <a:pt x="471" y="301516"/>
                </a:cubicBezTo>
                <a:cubicBezTo>
                  <a:pt x="15085" y="337007"/>
                  <a:pt x="430531" y="259763"/>
                  <a:pt x="438882" y="213834"/>
                </a:cubicBezTo>
                <a:cubicBezTo>
                  <a:pt x="447233" y="167905"/>
                  <a:pt x="88153" y="-7460"/>
                  <a:pt x="50575" y="25943"/>
                </a:cubicBezTo>
                <a:cubicBezTo>
                  <a:pt x="12997" y="59346"/>
                  <a:pt x="167485" y="412162"/>
                  <a:pt x="213414" y="414250"/>
                </a:cubicBezTo>
                <a:cubicBezTo>
                  <a:pt x="259343" y="416338"/>
                  <a:pt x="386690" y="19680"/>
                  <a:pt x="351200" y="8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7642FD-C70D-4948-875A-08AF340EFC8E}"/>
              </a:ext>
            </a:extLst>
          </p:cNvPr>
          <p:cNvSpPr/>
          <p:nvPr/>
        </p:nvSpPr>
        <p:spPr>
          <a:xfrm>
            <a:off x="5029201" y="3298303"/>
            <a:ext cx="67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※ SQL</a:t>
            </a:r>
            <a:r>
              <a:rPr lang="ko-KR" altLang="en-US" sz="1400" dirty="0">
                <a:latin typeface="+mn-ea"/>
              </a:rPr>
              <a:t>명령어를 </a:t>
            </a:r>
            <a:r>
              <a:rPr lang="en-US" altLang="ko-KR" sz="1400" dirty="0">
                <a:latin typeface="+mn-ea"/>
              </a:rPr>
              <a:t>JAVA Code</a:t>
            </a:r>
            <a:r>
              <a:rPr lang="ko-KR" altLang="en-US" sz="1400" dirty="0">
                <a:latin typeface="+mn-ea"/>
              </a:rPr>
              <a:t>에서 독립적으로 분리해서 관리 </a:t>
            </a:r>
            <a:r>
              <a:rPr lang="en-US" altLang="ko-KR" sz="1400" dirty="0">
                <a:latin typeface="+mn-ea"/>
              </a:rPr>
              <a:t>(XML)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A58AB1-84C0-41B6-8731-9B31B37ADAD1}"/>
              </a:ext>
            </a:extLst>
          </p:cNvPr>
          <p:cNvSpPr/>
          <p:nvPr/>
        </p:nvSpPr>
        <p:spPr>
          <a:xfrm>
            <a:off x="3700335" y="47636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간결함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2A007D13-E644-4B3C-9EA2-9A5EF5274903}"/>
              </a:ext>
            </a:extLst>
          </p:cNvPr>
          <p:cNvSpPr/>
          <p:nvPr/>
        </p:nvSpPr>
        <p:spPr>
          <a:xfrm>
            <a:off x="3174531" y="4278237"/>
            <a:ext cx="439025" cy="414258"/>
          </a:xfrm>
          <a:custGeom>
            <a:avLst/>
            <a:gdLst>
              <a:gd name="connsiteX0" fmla="*/ 351200 w 439025"/>
              <a:gd name="connsiteY0" fmla="*/ 891 h 414258"/>
              <a:gd name="connsiteX1" fmla="*/ 471 w 439025"/>
              <a:gd name="connsiteY1" fmla="*/ 301516 h 414258"/>
              <a:gd name="connsiteX2" fmla="*/ 438882 w 439025"/>
              <a:gd name="connsiteY2" fmla="*/ 213834 h 414258"/>
              <a:gd name="connsiteX3" fmla="*/ 50575 w 439025"/>
              <a:gd name="connsiteY3" fmla="*/ 25943 h 414258"/>
              <a:gd name="connsiteX4" fmla="*/ 213414 w 439025"/>
              <a:gd name="connsiteY4" fmla="*/ 414250 h 414258"/>
              <a:gd name="connsiteX5" fmla="*/ 351200 w 439025"/>
              <a:gd name="connsiteY5" fmla="*/ 891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025" h="414258">
                <a:moveTo>
                  <a:pt x="351200" y="891"/>
                </a:moveTo>
                <a:cubicBezTo>
                  <a:pt x="315710" y="-17898"/>
                  <a:pt x="-14143" y="266026"/>
                  <a:pt x="471" y="301516"/>
                </a:cubicBezTo>
                <a:cubicBezTo>
                  <a:pt x="15085" y="337007"/>
                  <a:pt x="430531" y="259763"/>
                  <a:pt x="438882" y="213834"/>
                </a:cubicBezTo>
                <a:cubicBezTo>
                  <a:pt x="447233" y="167905"/>
                  <a:pt x="88153" y="-7460"/>
                  <a:pt x="50575" y="25943"/>
                </a:cubicBezTo>
                <a:cubicBezTo>
                  <a:pt x="12997" y="59346"/>
                  <a:pt x="167485" y="412162"/>
                  <a:pt x="213414" y="414250"/>
                </a:cubicBezTo>
                <a:cubicBezTo>
                  <a:pt x="259343" y="416338"/>
                  <a:pt x="386690" y="19680"/>
                  <a:pt x="351200" y="891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6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456DFC-0836-4A72-8C6C-B852F4F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" y="3212291"/>
            <a:ext cx="2179742" cy="1634807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603EEB-18C8-47AA-8D83-B113048CE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09" y="1804143"/>
            <a:ext cx="6137754" cy="436394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85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456DFC-0836-4A72-8C6C-B852F4F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" y="3212291"/>
            <a:ext cx="2179742" cy="1634807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112D2D-0220-43FC-A2C7-C6334DDCE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77" y="2327158"/>
            <a:ext cx="7470732" cy="32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C6E95977-828F-429A-A9C3-310DC4ED5107}"/>
              </a:ext>
            </a:extLst>
          </p:cNvPr>
          <p:cNvSpPr/>
          <p:nvPr/>
        </p:nvSpPr>
        <p:spPr>
          <a:xfrm>
            <a:off x="4878077" y="2298583"/>
            <a:ext cx="4026718" cy="402671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456DFC-0836-4A72-8C6C-B852F4F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" y="3212291"/>
            <a:ext cx="2179742" cy="1634807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8B46C9F8-A458-4BDB-84EC-1723D208AC55}"/>
              </a:ext>
            </a:extLst>
          </p:cNvPr>
          <p:cNvSpPr/>
          <p:nvPr/>
        </p:nvSpPr>
        <p:spPr>
          <a:xfrm>
            <a:off x="5724666" y="1439796"/>
            <a:ext cx="2333540" cy="233354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60A10DE-2DB4-4F1A-B82A-6CCC93597F36}"/>
              </a:ext>
            </a:extLst>
          </p:cNvPr>
          <p:cNvGrpSpPr/>
          <p:nvPr/>
        </p:nvGrpSpPr>
        <p:grpSpPr>
          <a:xfrm>
            <a:off x="5886994" y="1362754"/>
            <a:ext cx="2008884" cy="2177471"/>
            <a:chOff x="3411658" y="3042607"/>
            <a:chExt cx="2008884" cy="2177471"/>
          </a:xfrm>
        </p:grpSpPr>
        <p:pic>
          <p:nvPicPr>
            <p:cNvPr id="6" name="그래픽 5" descr="단일 톱니바퀴">
              <a:extLst>
                <a:ext uri="{FF2B5EF4-FFF2-40B4-BE49-F238E27FC236}">
                  <a16:creationId xmlns:a16="http://schemas.microsoft.com/office/drawing/2014/main" id="{DE0A4B15-0CE4-47BC-8285-0E5E86933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8024" y="3042607"/>
              <a:ext cx="1556159" cy="15561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7FC62C-5647-45FC-B603-49858D94A4DD}"/>
                </a:ext>
              </a:extLst>
            </p:cNvPr>
            <p:cNvSpPr txBox="1"/>
            <p:nvPr/>
          </p:nvSpPr>
          <p:spPr>
            <a:xfrm>
              <a:off x="3433301" y="4483813"/>
              <a:ext cx="1965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Setting File(.xml)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CE587E-8CAA-4822-81BA-E903B537E96E}"/>
                </a:ext>
              </a:extLst>
            </p:cNvPr>
            <p:cNvSpPr txBox="1"/>
            <p:nvPr/>
          </p:nvSpPr>
          <p:spPr>
            <a:xfrm>
              <a:off x="3411658" y="4881524"/>
              <a:ext cx="2008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MyBatis</a:t>
              </a:r>
              <a:r>
                <a:rPr lang="ko-KR" altLang="en-US" sz="1600" dirty="0"/>
                <a:t>의 동작지원</a:t>
              </a: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C53E98A8-CBFD-4D5D-8A21-EB9E78DBE15C}"/>
              </a:ext>
            </a:extLst>
          </p:cNvPr>
          <p:cNvSpPr/>
          <p:nvPr/>
        </p:nvSpPr>
        <p:spPr>
          <a:xfrm>
            <a:off x="3623691" y="3705577"/>
            <a:ext cx="2333540" cy="233354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FB2B5E-8A26-4EFA-B144-1FE0A78239EF}"/>
              </a:ext>
            </a:extLst>
          </p:cNvPr>
          <p:cNvGrpSpPr/>
          <p:nvPr/>
        </p:nvGrpSpPr>
        <p:grpSpPr>
          <a:xfrm>
            <a:off x="3503341" y="3617945"/>
            <a:ext cx="2749471" cy="2177471"/>
            <a:chOff x="5743542" y="3042607"/>
            <a:chExt cx="2749471" cy="2177471"/>
          </a:xfrm>
        </p:grpSpPr>
        <p:pic>
          <p:nvPicPr>
            <p:cNvPr id="9" name="그래픽 8" descr="핀 있는 지도">
              <a:extLst>
                <a:ext uri="{FF2B5EF4-FFF2-40B4-BE49-F238E27FC236}">
                  <a16:creationId xmlns:a16="http://schemas.microsoft.com/office/drawing/2014/main" id="{2BCF01C2-A476-4C5C-84F0-D237202F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0678" y="3042607"/>
              <a:ext cx="1555200" cy="1555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B12B78-D9EA-419E-90F6-5BD142BE9DE0}"/>
                </a:ext>
              </a:extLst>
            </p:cNvPr>
            <p:cNvSpPr txBox="1"/>
            <p:nvPr/>
          </p:nvSpPr>
          <p:spPr>
            <a:xfrm>
              <a:off x="6123649" y="4473534"/>
              <a:ext cx="198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Mapper Interface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361671-E658-49E7-BB3F-CAAFECC798B9}"/>
                </a:ext>
              </a:extLst>
            </p:cNvPr>
            <p:cNvSpPr txBox="1"/>
            <p:nvPr/>
          </p:nvSpPr>
          <p:spPr>
            <a:xfrm>
              <a:off x="5743542" y="4881524"/>
              <a:ext cx="2749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SQL</a:t>
              </a:r>
              <a:r>
                <a:rPr lang="ko-KR" altLang="en-US" sz="1600" dirty="0"/>
                <a:t>과 대응되는 인터페이스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15047A59-6192-4AE8-BE03-D7F9D56789A5}"/>
              </a:ext>
            </a:extLst>
          </p:cNvPr>
          <p:cNvSpPr/>
          <p:nvPr/>
        </p:nvSpPr>
        <p:spPr>
          <a:xfrm>
            <a:off x="7733223" y="3615278"/>
            <a:ext cx="2333540" cy="233354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B4BB7A-5778-4F63-BC7B-98802583FE5E}"/>
              </a:ext>
            </a:extLst>
          </p:cNvPr>
          <p:cNvGrpSpPr/>
          <p:nvPr/>
        </p:nvGrpSpPr>
        <p:grpSpPr>
          <a:xfrm>
            <a:off x="7718637" y="3624752"/>
            <a:ext cx="2372316" cy="2173426"/>
            <a:chOff x="8850851" y="3042607"/>
            <a:chExt cx="2372316" cy="2173426"/>
          </a:xfrm>
        </p:grpSpPr>
        <p:pic>
          <p:nvPicPr>
            <p:cNvPr id="20" name="그래픽 19" descr="종이">
              <a:extLst>
                <a:ext uri="{FF2B5EF4-FFF2-40B4-BE49-F238E27FC236}">
                  <a16:creationId xmlns:a16="http://schemas.microsoft.com/office/drawing/2014/main" id="{55873EF6-7407-4773-8D22-AE7537A2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59407" y="3042607"/>
              <a:ext cx="1555200" cy="1555200"/>
            </a:xfrm>
            <a:prstGeom prst="rect">
              <a:avLst/>
            </a:prstGeom>
          </p:spPr>
        </p:pic>
        <p:pic>
          <p:nvPicPr>
            <p:cNvPr id="21" name="그래픽 20" descr="핀 있는 지도">
              <a:extLst>
                <a:ext uri="{FF2B5EF4-FFF2-40B4-BE49-F238E27FC236}">
                  <a16:creationId xmlns:a16="http://schemas.microsoft.com/office/drawing/2014/main" id="{8371DF0D-5E8E-4736-B6E7-D1C25F88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41106" y="3498401"/>
              <a:ext cx="791801" cy="79180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42CDFA-E84C-4C81-A793-A4E3A534D8A9}"/>
                </a:ext>
              </a:extLst>
            </p:cNvPr>
            <p:cNvSpPr txBox="1"/>
            <p:nvPr/>
          </p:nvSpPr>
          <p:spPr>
            <a:xfrm>
              <a:off x="9260195" y="4483813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Mapping</a:t>
              </a:r>
              <a:r>
                <a:rPr lang="ko-KR" altLang="en-US" dirty="0"/>
                <a:t> </a:t>
              </a:r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415B93-AA80-4BA2-AABE-06F8861AE509}"/>
                </a:ext>
              </a:extLst>
            </p:cNvPr>
            <p:cNvSpPr txBox="1"/>
            <p:nvPr/>
          </p:nvSpPr>
          <p:spPr>
            <a:xfrm>
              <a:off x="8850851" y="4877479"/>
              <a:ext cx="2372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SQL</a:t>
              </a:r>
              <a:r>
                <a:rPr lang="ko-KR" altLang="en-US" sz="1600" dirty="0"/>
                <a:t>과 </a:t>
              </a:r>
              <a:r>
                <a:rPr lang="en-US" altLang="ko-KR" sz="1600" dirty="0"/>
                <a:t>JAVA</a:t>
              </a:r>
              <a:r>
                <a:rPr lang="ko-KR" altLang="en-US" sz="1600" dirty="0"/>
                <a:t>코드를 매핑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92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456DFC-0836-4A72-8C6C-B852F4F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" y="3212291"/>
            <a:ext cx="2179742" cy="1634807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8ED2DF-199B-4C2D-A92C-967F669C859C}"/>
              </a:ext>
            </a:extLst>
          </p:cNvPr>
          <p:cNvSpPr/>
          <p:nvPr/>
        </p:nvSpPr>
        <p:spPr>
          <a:xfrm>
            <a:off x="3115112" y="1644425"/>
            <a:ext cx="836941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1. Main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API</a:t>
            </a:r>
          </a:p>
          <a:p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SqlSessionFactoryBuilder.Class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mybatis</a:t>
            </a:r>
            <a:r>
              <a:rPr lang="en-US" altLang="ko-KR" sz="1600" dirty="0">
                <a:latin typeface="+mn-ea"/>
              </a:rPr>
              <a:t>-config </a:t>
            </a:r>
            <a:r>
              <a:rPr lang="ko-KR" altLang="en-US" sz="1600" dirty="0" err="1">
                <a:latin typeface="+mn-ea"/>
              </a:rPr>
              <a:t>로딩하여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Factory </a:t>
            </a:r>
            <a:r>
              <a:rPr lang="ko-KR" altLang="en-US" sz="1600" dirty="0">
                <a:latin typeface="+mn-ea"/>
              </a:rPr>
              <a:t>객체 생성 </a:t>
            </a:r>
            <a:r>
              <a:rPr lang="en-US" altLang="ko-KR" sz="1600" dirty="0">
                <a:latin typeface="+mn-ea"/>
              </a:rPr>
              <a:t>(DB</a:t>
            </a:r>
            <a:r>
              <a:rPr lang="ko-KR" altLang="en-US" sz="1600" dirty="0">
                <a:latin typeface="+mn-ea"/>
              </a:rPr>
              <a:t>를 관리하고 사용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  </a:t>
            </a:r>
            <a:r>
              <a:rPr lang="en-US" altLang="ko-KR" sz="1600" dirty="0">
                <a:latin typeface="+mn-ea"/>
              </a:rPr>
              <a:t>- </a:t>
            </a:r>
            <a:r>
              <a:rPr lang="en-US" altLang="ko-KR" sz="1600" dirty="0" err="1">
                <a:latin typeface="+mn-ea"/>
              </a:rPr>
              <a:t>SqlSessionFactory.Class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SqlSession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객체 생성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실제 </a:t>
            </a:r>
            <a:r>
              <a:rPr lang="en-US" altLang="ko-KR" sz="1600" dirty="0">
                <a:latin typeface="+mn-ea"/>
              </a:rPr>
              <a:t>config.xml </a:t>
            </a:r>
            <a:r>
              <a:rPr lang="ko-KR" altLang="en-US" sz="1600" dirty="0">
                <a:latin typeface="+mn-ea"/>
              </a:rPr>
              <a:t>로딩을 수행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  </a:t>
            </a:r>
            <a:r>
              <a:rPr lang="en-US" altLang="ko-KR" sz="1600" dirty="0">
                <a:latin typeface="+mn-ea"/>
              </a:rPr>
              <a:t>- </a:t>
            </a:r>
            <a:r>
              <a:rPr lang="en-US" altLang="ko-KR" sz="1600" dirty="0" err="1">
                <a:latin typeface="+mn-ea"/>
              </a:rPr>
              <a:t>SqlSession.Class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Mapper</a:t>
            </a:r>
            <a:r>
              <a:rPr lang="ko-KR" altLang="en-US" sz="1600" dirty="0">
                <a:latin typeface="+mn-ea"/>
              </a:rPr>
              <a:t>에 있는 </a:t>
            </a:r>
            <a:r>
              <a:rPr lang="en-US" altLang="ko-KR" sz="1600" dirty="0">
                <a:latin typeface="+mn-ea"/>
              </a:rPr>
              <a:t>SQL</a:t>
            </a:r>
            <a:r>
              <a:rPr lang="ko-KR" altLang="en-US" sz="1600" dirty="0">
                <a:latin typeface="+mn-ea"/>
              </a:rPr>
              <a:t>실행하기 위한 </a:t>
            </a:r>
            <a:r>
              <a:rPr lang="en-US" altLang="ko-KR" sz="1600" dirty="0">
                <a:latin typeface="+mn-ea"/>
              </a:rPr>
              <a:t>API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2. Main Component [</a:t>
            </a:r>
            <a:r>
              <a:rPr lang="en-US" altLang="ko-KR" sz="1600" dirty="0" err="1">
                <a:latin typeface="+mn-ea"/>
              </a:rPr>
              <a:t>MyBatis</a:t>
            </a:r>
            <a:r>
              <a:rPr lang="en-US" altLang="ko-KR" sz="1600" dirty="0">
                <a:latin typeface="+mn-ea"/>
              </a:rPr>
              <a:t>-Spring]</a:t>
            </a:r>
          </a:p>
          <a:p>
            <a:r>
              <a:rPr lang="en-US" altLang="ko-KR" sz="1600" dirty="0">
                <a:latin typeface="+mn-ea"/>
              </a:rPr>
              <a:t>  - </a:t>
            </a:r>
            <a:r>
              <a:rPr lang="en-US" altLang="ko-KR" sz="1600" dirty="0" err="1">
                <a:latin typeface="+mn-ea"/>
              </a:rPr>
              <a:t>SqlSessionFactoryBean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SqlSessionFactory</a:t>
            </a:r>
            <a:r>
              <a:rPr lang="ko-KR" altLang="en-US" sz="1600" dirty="0">
                <a:latin typeface="+mn-ea"/>
              </a:rPr>
              <a:t>를 구축하고 </a:t>
            </a:r>
            <a:r>
              <a:rPr lang="en-US" altLang="ko-KR" sz="1600" dirty="0">
                <a:latin typeface="+mn-ea"/>
              </a:rPr>
              <a:t>DI Container</a:t>
            </a:r>
            <a:r>
              <a:rPr lang="ko-KR" altLang="en-US" sz="1600" dirty="0">
                <a:latin typeface="+mn-ea"/>
              </a:rPr>
              <a:t>에 저장하기 위한 컴포넌트</a:t>
            </a:r>
          </a:p>
          <a:p>
            <a:r>
              <a:rPr lang="ko-KR" altLang="en-US" sz="1600" dirty="0">
                <a:latin typeface="+mn-ea"/>
              </a:rPr>
              <a:t> 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SqlSessionTemplate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SqlSession</a:t>
            </a:r>
            <a:r>
              <a:rPr lang="ko-KR" altLang="en-US" sz="1600" dirty="0">
                <a:latin typeface="+mn-ea"/>
              </a:rPr>
              <a:t>인터페이스 구현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동작을 지원</a:t>
            </a:r>
          </a:p>
          <a:p>
            <a:r>
              <a:rPr lang="ko-KR" altLang="en-US" sz="1600" dirty="0">
                <a:latin typeface="+mn-ea"/>
              </a:rPr>
              <a:t> 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MapperFactoryBean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Mapper </a:t>
            </a:r>
            <a:r>
              <a:rPr lang="ko-KR" altLang="en-US" sz="1600" dirty="0">
                <a:latin typeface="+mn-ea"/>
              </a:rPr>
              <a:t>객체를 빈으로 생성할 수 있는 컴포넌트</a:t>
            </a:r>
            <a:br>
              <a:rPr lang="ko-KR" altLang="en-US" sz="1600" dirty="0">
                <a:latin typeface="+mn-ea"/>
              </a:rPr>
            </a:b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3. Component[Exception]</a:t>
            </a:r>
          </a:p>
          <a:p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DataAccessException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>
                <a:latin typeface="+mn-ea"/>
              </a:rPr>
              <a:t>예외에 대한 처리</a:t>
            </a:r>
          </a:p>
        </p:txBody>
      </p:sp>
    </p:spTree>
    <p:extLst>
      <p:ext uri="{BB962C8B-B14F-4D97-AF65-F5344CB8AC3E}">
        <p14:creationId xmlns:p14="http://schemas.microsoft.com/office/powerpoint/2010/main" val="284128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Current Progress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6BDB9D-6FF1-4FD4-944D-C02FF464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1" y="2355405"/>
            <a:ext cx="2400635" cy="34580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BBEDD8-A570-499D-80DB-AB003C8A1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86" y="2355405"/>
            <a:ext cx="1867161" cy="15432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9CDBEA-C18C-4301-8BF6-277424329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1"/>
          <a:stretch/>
        </p:blipFill>
        <p:spPr>
          <a:xfrm>
            <a:off x="6923357" y="2355405"/>
            <a:ext cx="4166890" cy="2210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CEAF237-2158-4FBB-9C9F-4FFC75018D3F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8DBA5-A2BE-4E9E-B8E3-EBD2ABBFFEA7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08A5C1-146F-4395-A2D2-EF81063E7889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67F6098-60D6-49CE-8DA9-67FEA13A9C0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4944C2F-A903-437D-B039-86AD9C993C86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Chart.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6E731-84C0-49E3-8B68-62A4486A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837"/>
            <a:ext cx="10515600" cy="379806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Project Summary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About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Source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Role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Current Progress &amp; Activity of each team member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BE5AE7-BDF9-40DC-8F9E-7E67649BD9EC}"/>
              </a:ext>
            </a:extLst>
          </p:cNvPr>
          <p:cNvCxnSpPr/>
          <p:nvPr/>
        </p:nvCxnSpPr>
        <p:spPr>
          <a:xfrm>
            <a:off x="939567" y="1493240"/>
            <a:ext cx="7902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7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A6301D-143B-45D7-A0F0-4FD676131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2230985"/>
            <a:ext cx="2743583" cy="20767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DAD45D-3BD4-4A13-8C30-48B4D8502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53" y="2230985"/>
            <a:ext cx="3905795" cy="29817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E60957-F424-4E54-BA97-FA0E2943D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85" y="3269355"/>
            <a:ext cx="2333951" cy="29626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B379C8-223F-480E-AD24-CF18CA6CA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85" y="812914"/>
            <a:ext cx="3334215" cy="22958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46C44E6-8092-424D-A2CE-F2D55D645E5B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AFC5421-9C64-4124-9DE2-DF699E923667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26AD79F-8611-4D78-9BB9-2A726FF77CC5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BF646E-A5F0-4DDB-B111-D4CC5958EECE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59640D0-E228-40C6-99B7-A418C710FB87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0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Activity of each team member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7365D0-0867-4E82-BA80-12D3C6ADD3FD}"/>
              </a:ext>
            </a:extLst>
          </p:cNvPr>
          <p:cNvGrpSpPr/>
          <p:nvPr/>
        </p:nvGrpSpPr>
        <p:grpSpPr>
          <a:xfrm>
            <a:off x="2077175" y="2508818"/>
            <a:ext cx="6706067" cy="2169113"/>
            <a:chOff x="2070195" y="2475262"/>
            <a:chExt cx="6706067" cy="21691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76E4D9-5232-4B01-92B8-88EEC4D77ECF}"/>
                </a:ext>
              </a:extLst>
            </p:cNvPr>
            <p:cNvSpPr txBox="1"/>
            <p:nvPr/>
          </p:nvSpPr>
          <p:spPr>
            <a:xfrm>
              <a:off x="2070195" y="2475262"/>
              <a:ext cx="1945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Html Part.</a:t>
              </a:r>
              <a:endParaRPr lang="ko-KR" altLang="en-US" sz="2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AF1D1-290B-4A6D-9422-67AB8F865C23}"/>
                </a:ext>
              </a:extLst>
            </p:cNvPr>
            <p:cNvSpPr txBox="1"/>
            <p:nvPr/>
          </p:nvSpPr>
          <p:spPr>
            <a:xfrm>
              <a:off x="3401777" y="3226551"/>
              <a:ext cx="5374485" cy="141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DB</a:t>
              </a:r>
              <a:r>
                <a:rPr lang="ko-KR" altLang="en-US" sz="2000" dirty="0"/>
                <a:t>와 연동할 </a:t>
              </a:r>
              <a:r>
                <a:rPr lang="en-US" altLang="ko-KR" sz="2000" dirty="0"/>
                <a:t>html </a:t>
              </a:r>
              <a:r>
                <a:rPr lang="ko-KR" altLang="en-US" sz="2000" dirty="0"/>
                <a:t>템플릿 페이지 작성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Value</a:t>
              </a:r>
              <a:r>
                <a:rPr lang="ko-KR" altLang="en-US" sz="2000" dirty="0"/>
                <a:t>별 항목의 표시 및 수정 등 기능 뷰 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spring MVC, JSP</a:t>
              </a:r>
              <a:r>
                <a:rPr lang="ko-KR" altLang="en-US" sz="2000" dirty="0"/>
                <a:t>적용 공부 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16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690FC-ED47-4B89-B5FC-7C83B0E8B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4" t="12973" r="18557" b="16031"/>
          <a:stretch/>
        </p:blipFill>
        <p:spPr>
          <a:xfrm>
            <a:off x="2943347" y="2293938"/>
            <a:ext cx="6305306" cy="35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4AD9C-00C6-45F2-8F21-C9D36DF76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-951" r="28022" b="51677"/>
          <a:stretch/>
        </p:blipFill>
        <p:spPr>
          <a:xfrm>
            <a:off x="2800058" y="2030136"/>
            <a:ext cx="6591884" cy="37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6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5AF00C-6943-4E8A-96DD-F07F45E9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0" t="501" r="25677" b="42962"/>
          <a:stretch/>
        </p:blipFill>
        <p:spPr>
          <a:xfrm>
            <a:off x="3007486" y="2171213"/>
            <a:ext cx="6177028" cy="34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4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14AAB-DE9A-47F6-AAEB-D00739AD7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815" r="15441" b="22112"/>
          <a:stretch/>
        </p:blipFill>
        <p:spPr>
          <a:xfrm>
            <a:off x="2850875" y="2021747"/>
            <a:ext cx="6490249" cy="36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Project Schedule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311A0FE-13C7-4464-8B81-4B19FD21B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70610"/>
              </p:ext>
            </p:extLst>
          </p:nvPr>
        </p:nvGraphicFramePr>
        <p:xfrm>
          <a:off x="660458" y="2096996"/>
          <a:ext cx="8128001" cy="34711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9935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93754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69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0696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1686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7724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117595"/>
                    </a:ext>
                  </a:extLst>
                </a:gridCol>
              </a:tblGrid>
              <a:tr h="57853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June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7292"/>
                  </a:ext>
                </a:extLst>
              </a:tr>
              <a:tr h="57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Tue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Wed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Tur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Fri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Sat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13906"/>
                  </a:ext>
                </a:extLst>
              </a:tr>
              <a:tr h="5785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06367"/>
                  </a:ext>
                </a:extLst>
              </a:tr>
              <a:tr h="5785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65086"/>
                  </a:ext>
                </a:extLst>
              </a:tr>
              <a:tr h="5785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78913"/>
                  </a:ext>
                </a:extLst>
              </a:tr>
              <a:tr h="5785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 (Final PPT)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01168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BF6F97-2D2B-4FA2-B446-42C5B5FA75F5}"/>
              </a:ext>
            </a:extLst>
          </p:cNvPr>
          <p:cNvCxnSpPr>
            <a:cxnSpLocks/>
          </p:cNvCxnSpPr>
          <p:nvPr/>
        </p:nvCxnSpPr>
        <p:spPr>
          <a:xfrm>
            <a:off x="1813012" y="3536014"/>
            <a:ext cx="6975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553E05-151D-4017-9BD0-B8785D9BFA51}"/>
              </a:ext>
            </a:extLst>
          </p:cNvPr>
          <p:cNvSpPr txBox="1"/>
          <p:nvPr/>
        </p:nvSpPr>
        <p:spPr>
          <a:xfrm>
            <a:off x="3589743" y="3541414"/>
            <a:ext cx="3507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8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Project Development (Web &amp; DB) &amp; Feed Back </a:t>
            </a:r>
            <a:endParaRPr lang="ko-KR" altLang="en-US" sz="1200" b="1" i="1" dirty="0">
              <a:solidFill>
                <a:schemeClr val="bg1"/>
              </a:solidFill>
              <a:highlight>
                <a:srgbClr val="008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7367867-1A95-4354-861D-F75CCB3E02E5}"/>
              </a:ext>
            </a:extLst>
          </p:cNvPr>
          <p:cNvCxnSpPr>
            <a:cxnSpLocks/>
          </p:cNvCxnSpPr>
          <p:nvPr/>
        </p:nvCxnSpPr>
        <p:spPr>
          <a:xfrm>
            <a:off x="1820578" y="4141418"/>
            <a:ext cx="6975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A5F442-6396-472A-8678-8806936954B1}"/>
              </a:ext>
            </a:extLst>
          </p:cNvPr>
          <p:cNvSpPr txBox="1"/>
          <p:nvPr/>
        </p:nvSpPr>
        <p:spPr>
          <a:xfrm>
            <a:off x="3547210" y="4143602"/>
            <a:ext cx="3507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8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Project Development (Web &amp; DB) &amp; Feed Back </a:t>
            </a:r>
            <a:endParaRPr lang="ko-KR" altLang="en-US" sz="1200" b="1" i="1" dirty="0">
              <a:solidFill>
                <a:schemeClr val="bg1"/>
              </a:solidFill>
              <a:highlight>
                <a:srgbClr val="008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CB3CD1-174E-491A-A4CE-63CBEA0662AA}"/>
              </a:ext>
            </a:extLst>
          </p:cNvPr>
          <p:cNvCxnSpPr>
            <a:cxnSpLocks/>
          </p:cNvCxnSpPr>
          <p:nvPr/>
        </p:nvCxnSpPr>
        <p:spPr>
          <a:xfrm>
            <a:off x="1813012" y="4714850"/>
            <a:ext cx="6975447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D07D4E-857A-4087-B38A-8CBD4C61022A}"/>
              </a:ext>
            </a:extLst>
          </p:cNvPr>
          <p:cNvSpPr txBox="1"/>
          <p:nvPr/>
        </p:nvSpPr>
        <p:spPr>
          <a:xfrm>
            <a:off x="4829380" y="4707317"/>
            <a:ext cx="9035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FF00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Final Term</a:t>
            </a:r>
            <a:endParaRPr lang="ko-KR" altLang="en-US" sz="1200" b="1" i="1" dirty="0">
              <a:solidFill>
                <a:schemeClr val="bg1"/>
              </a:solidFill>
              <a:highlight>
                <a:srgbClr val="FF00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627E7DA-5C8A-4F2B-B4EB-112818CEF811}"/>
              </a:ext>
            </a:extLst>
          </p:cNvPr>
          <p:cNvCxnSpPr/>
          <p:nvPr/>
        </p:nvCxnSpPr>
        <p:spPr>
          <a:xfrm>
            <a:off x="9185945" y="1367425"/>
            <a:ext cx="0" cy="5134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683DDB-E60C-4280-A750-F2C069FBD7F9}"/>
              </a:ext>
            </a:extLst>
          </p:cNvPr>
          <p:cNvSpPr txBox="1"/>
          <p:nvPr/>
        </p:nvSpPr>
        <p:spPr>
          <a:xfrm>
            <a:off x="9498675" y="2096996"/>
            <a:ext cx="2226635" cy="245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Output type.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Final (6/25)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-Final report &amp; PPT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-Web site (completed)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-Connect Each File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-Feedback Analysis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525F44-6EE3-4B74-8326-B609BAD275DC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D20ED1-3C34-42C0-84CF-472903BF9C79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BBF9E5-7D06-4112-8C7C-E9A243B8CF86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A677D6-EAD2-4DFA-9B04-D845735C1DD0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D8A663-BB51-47CB-A6E8-08862853FDED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1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Project Summary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50CEAE-91EF-4F6C-AB34-B405DA320A7D}"/>
              </a:ext>
            </a:extLst>
          </p:cNvPr>
          <p:cNvSpPr txBox="1"/>
          <p:nvPr/>
        </p:nvSpPr>
        <p:spPr>
          <a:xfrm>
            <a:off x="365074" y="4847225"/>
            <a:ext cx="64780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Domestic Food Manager</a:t>
            </a:r>
          </a:p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Provide Func to manage grocery in home</a:t>
            </a:r>
          </a:p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Shopping + Checking + Managing</a:t>
            </a:r>
          </a:p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Spring Boot &amp; MyBatics &amp; MySQL</a:t>
            </a:r>
            <a:endParaRPr lang="ko-KR" altLang="en-US" sz="2400" dirty="0">
              <a:latin typeface="CentSchbook BT" pitchFamily="2" charset="0"/>
              <a:ea typeface="배달의민족 한나체 Pro" panose="020B0600000101010101" pitchFamily="50" charset="-127"/>
            </a:endParaRPr>
          </a:p>
        </p:txBody>
      </p:sp>
      <p:pic>
        <p:nvPicPr>
          <p:cNvPr id="40" name="그래픽 39" descr="사용자 네트워크">
            <a:extLst>
              <a:ext uri="{FF2B5EF4-FFF2-40B4-BE49-F238E27FC236}">
                <a16:creationId xmlns:a16="http://schemas.microsoft.com/office/drawing/2014/main" id="{33C4BA60-A270-4CC1-B18A-738F186D0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236" y="1995236"/>
            <a:ext cx="2867527" cy="2867527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FE7EB54-958C-4E16-A782-C8A4E261B5C6}"/>
              </a:ext>
            </a:extLst>
          </p:cNvPr>
          <p:cNvSpPr/>
          <p:nvPr/>
        </p:nvSpPr>
        <p:spPr>
          <a:xfrm>
            <a:off x="4885190" y="2857868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ECC5514-C232-4B37-99F9-A5D2085BD5CD}"/>
              </a:ext>
            </a:extLst>
          </p:cNvPr>
          <p:cNvSpPr/>
          <p:nvPr/>
        </p:nvSpPr>
        <p:spPr>
          <a:xfrm>
            <a:off x="5819163" y="2255921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2A8FB7-781D-436A-9116-68ECB3E5603C}"/>
              </a:ext>
            </a:extLst>
          </p:cNvPr>
          <p:cNvSpPr/>
          <p:nvPr/>
        </p:nvSpPr>
        <p:spPr>
          <a:xfrm>
            <a:off x="6713457" y="2835441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52F177E-D3F8-46D5-8C91-82B986AB11E0}"/>
              </a:ext>
            </a:extLst>
          </p:cNvPr>
          <p:cNvSpPr/>
          <p:nvPr/>
        </p:nvSpPr>
        <p:spPr>
          <a:xfrm>
            <a:off x="6455864" y="3972425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A038D8-D582-4C29-A9E0-DBD3304C9393}"/>
              </a:ext>
            </a:extLst>
          </p:cNvPr>
          <p:cNvSpPr/>
          <p:nvPr/>
        </p:nvSpPr>
        <p:spPr>
          <a:xfrm>
            <a:off x="5142579" y="3972425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데이터베이스">
            <a:extLst>
              <a:ext uri="{FF2B5EF4-FFF2-40B4-BE49-F238E27FC236}">
                <a16:creationId xmlns:a16="http://schemas.microsoft.com/office/drawing/2014/main" id="{4D4AE880-6CF7-423C-A6B3-C4488CCA4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765" y="2753062"/>
            <a:ext cx="874290" cy="874290"/>
          </a:xfrm>
          <a:prstGeom prst="rect">
            <a:avLst/>
          </a:prstGeom>
        </p:spPr>
      </p:pic>
      <p:pic>
        <p:nvPicPr>
          <p:cNvPr id="47" name="그래픽 46" descr="쇼핑 카트">
            <a:extLst>
              <a:ext uri="{FF2B5EF4-FFF2-40B4-BE49-F238E27FC236}">
                <a16:creationId xmlns:a16="http://schemas.microsoft.com/office/drawing/2014/main" id="{5A1B8007-9E82-498F-8FF2-C71123867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3801" y="3859880"/>
            <a:ext cx="874800" cy="874800"/>
          </a:xfrm>
          <a:prstGeom prst="rect">
            <a:avLst/>
          </a:prstGeom>
        </p:spPr>
      </p:pic>
      <p:pic>
        <p:nvPicPr>
          <p:cNvPr id="48" name="그래픽 47" descr="브라우저 창">
            <a:extLst>
              <a:ext uri="{FF2B5EF4-FFF2-40B4-BE49-F238E27FC236}">
                <a16:creationId xmlns:a16="http://schemas.microsoft.com/office/drawing/2014/main" id="{7E7D5B51-8726-4600-97F0-941AAC118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8599" y="1995236"/>
            <a:ext cx="874800" cy="874800"/>
          </a:xfrm>
          <a:prstGeom prst="rect">
            <a:avLst/>
          </a:prstGeom>
        </p:spPr>
      </p:pic>
      <p:pic>
        <p:nvPicPr>
          <p:cNvPr id="49" name="그래픽 48" descr="과일 그릇">
            <a:extLst>
              <a:ext uri="{FF2B5EF4-FFF2-40B4-BE49-F238E27FC236}">
                <a16:creationId xmlns:a16="http://schemas.microsoft.com/office/drawing/2014/main" id="{F5588E70-D473-4731-A684-2F58D2530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6337" y="2694566"/>
            <a:ext cx="874800" cy="874800"/>
          </a:xfrm>
          <a:prstGeom prst="rect">
            <a:avLst/>
          </a:prstGeom>
        </p:spPr>
      </p:pic>
      <p:pic>
        <p:nvPicPr>
          <p:cNvPr id="50" name="그래픽 49" descr="뚜껑 있는 접시">
            <a:extLst>
              <a:ext uri="{FF2B5EF4-FFF2-40B4-BE49-F238E27FC236}">
                <a16:creationId xmlns:a16="http://schemas.microsoft.com/office/drawing/2014/main" id="{40CD11FB-627F-4E04-B17A-A7E06CB830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5864" y="3859880"/>
            <a:ext cx="874800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Project Summary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65B56B6E-9C7B-49E5-92B5-743795B9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39" y="3957507"/>
            <a:ext cx="1019962" cy="1019962"/>
          </a:xfrm>
          <a:prstGeom prst="rect">
            <a:avLst/>
          </a:prstGeom>
        </p:spPr>
      </p:pic>
      <p:pic>
        <p:nvPicPr>
          <p:cNvPr id="21" name="그래픽 20" descr="브라우저 창">
            <a:extLst>
              <a:ext uri="{FF2B5EF4-FFF2-40B4-BE49-F238E27FC236}">
                <a16:creationId xmlns:a16="http://schemas.microsoft.com/office/drawing/2014/main" id="{12081566-2331-4353-9A8A-F424CA458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811" y="4030088"/>
            <a:ext cx="874800" cy="8748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FA2F51-E0FF-4497-9568-C84C79BE2A46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904301" y="4467488"/>
            <a:ext cx="74051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 descr="브라우저 창">
            <a:extLst>
              <a:ext uri="{FF2B5EF4-FFF2-40B4-BE49-F238E27FC236}">
                <a16:creationId xmlns:a16="http://schemas.microsoft.com/office/drawing/2014/main" id="{BA9D979F-47EC-48B5-AEA2-CB3D3D62B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1669" y="4030088"/>
            <a:ext cx="874800" cy="87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B05189-AAF5-4C64-ADDA-C6B774A543F4}"/>
              </a:ext>
            </a:extLst>
          </p:cNvPr>
          <p:cNvSpPr txBox="1"/>
          <p:nvPr/>
        </p:nvSpPr>
        <p:spPr>
          <a:xfrm>
            <a:off x="7026629" y="313490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Analyze</a:t>
            </a:r>
            <a:endParaRPr lang="ko-KR" altLang="en-US" sz="1400" dirty="0">
              <a:latin typeface="CentSchbook B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1C454-0D5D-457A-9A3B-9BF8847F79DD}"/>
              </a:ext>
            </a:extLst>
          </p:cNvPr>
          <p:cNvSpPr txBox="1"/>
          <p:nvPr/>
        </p:nvSpPr>
        <p:spPr>
          <a:xfrm>
            <a:off x="3700237" y="4564763"/>
            <a:ext cx="190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Request Recommend</a:t>
            </a:r>
            <a:endParaRPr lang="ko-KR" altLang="en-US" sz="1400" dirty="0">
              <a:latin typeface="CentSchbook B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14DB0-9858-47C5-8226-E5074C52ADDF}"/>
              </a:ext>
            </a:extLst>
          </p:cNvPr>
          <p:cNvSpPr txBox="1"/>
          <p:nvPr/>
        </p:nvSpPr>
        <p:spPr>
          <a:xfrm>
            <a:off x="6492750" y="4520690"/>
            <a:ext cx="185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Recommend Receipt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27" name="그래픽 26" descr="데이터베이스">
            <a:extLst>
              <a:ext uri="{FF2B5EF4-FFF2-40B4-BE49-F238E27FC236}">
                <a16:creationId xmlns:a16="http://schemas.microsoft.com/office/drawing/2014/main" id="{D617785F-9924-4117-A82B-6D02BFD9C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2015" y="2677632"/>
            <a:ext cx="874290" cy="874290"/>
          </a:xfrm>
          <a:prstGeom prst="rect">
            <a:avLst/>
          </a:prstGeom>
        </p:spPr>
      </p:pic>
      <p:pic>
        <p:nvPicPr>
          <p:cNvPr id="28" name="그래픽 27" descr="브라우저 창">
            <a:extLst>
              <a:ext uri="{FF2B5EF4-FFF2-40B4-BE49-F238E27FC236}">
                <a16:creationId xmlns:a16="http://schemas.microsoft.com/office/drawing/2014/main" id="{33FE7364-08AA-4DFF-9AC2-EED8EB9C5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4030088"/>
            <a:ext cx="874800" cy="8748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D786D6-29BC-4CE3-81C1-D7271FB08B6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3519611" y="4467488"/>
            <a:ext cx="213898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브라우저 창">
            <a:extLst>
              <a:ext uri="{FF2B5EF4-FFF2-40B4-BE49-F238E27FC236}">
                <a16:creationId xmlns:a16="http://schemas.microsoft.com/office/drawing/2014/main" id="{A2884DCF-C06A-4695-B296-E01859F4B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2677122"/>
            <a:ext cx="874800" cy="8748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7262BF-63E7-4A51-968E-2A0D2FA9A328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3519611" y="3114522"/>
            <a:ext cx="2138989" cy="13529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데이터베이스">
            <a:extLst>
              <a:ext uri="{FF2B5EF4-FFF2-40B4-BE49-F238E27FC236}">
                <a16:creationId xmlns:a16="http://schemas.microsoft.com/office/drawing/2014/main" id="{784B94AA-2673-47F2-8CE6-6D7A34E24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825" y="4030598"/>
            <a:ext cx="874290" cy="87429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D1BD16-5008-4057-97B4-9DEED3087AFB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6533400" y="3114522"/>
            <a:ext cx="1828615" cy="25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A71575-4728-467B-BBC0-D182AB2190F0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6533400" y="4467488"/>
            <a:ext cx="1774425" cy="25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242C511-3422-46E9-8EB1-A44849DF2976}"/>
              </a:ext>
            </a:extLst>
          </p:cNvPr>
          <p:cNvSpPr txBox="1"/>
          <p:nvPr/>
        </p:nvSpPr>
        <p:spPr>
          <a:xfrm>
            <a:off x="4051137" y="360215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Check Info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36" name="그래픽 35" descr="스톱워치">
            <a:extLst>
              <a:ext uri="{FF2B5EF4-FFF2-40B4-BE49-F238E27FC236}">
                <a16:creationId xmlns:a16="http://schemas.microsoft.com/office/drawing/2014/main" id="{88505044-E4F1-45F9-9ED7-3B4EC6037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011" y="5530443"/>
            <a:ext cx="914400" cy="914400"/>
          </a:xfrm>
          <a:prstGeom prst="rect">
            <a:avLst/>
          </a:prstGeom>
        </p:spPr>
      </p:pic>
      <p:pic>
        <p:nvPicPr>
          <p:cNvPr id="37" name="그래픽 36" descr="데이터베이스">
            <a:extLst>
              <a:ext uri="{FF2B5EF4-FFF2-40B4-BE49-F238E27FC236}">
                <a16:creationId xmlns:a16="http://schemas.microsoft.com/office/drawing/2014/main" id="{6C22FB8D-A3F7-4276-9B43-FB1779694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3295" y="5545715"/>
            <a:ext cx="874290" cy="87429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8ACFFBA-EA0F-47C9-9354-516CC1D36F63}"/>
              </a:ext>
            </a:extLst>
          </p:cNvPr>
          <p:cNvCxnSpPr>
            <a:cxnSpLocks/>
            <a:stCxn id="36" idx="3"/>
            <a:endCxn id="52" idx="1"/>
          </p:cNvCxnSpPr>
          <p:nvPr/>
        </p:nvCxnSpPr>
        <p:spPr>
          <a:xfrm>
            <a:off x="3539411" y="5987643"/>
            <a:ext cx="2119189" cy="431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E1D7CD-356B-43DE-99B3-E22DF4196CD2}"/>
              </a:ext>
            </a:extLst>
          </p:cNvPr>
          <p:cNvSpPr txBox="1"/>
          <p:nvPr/>
        </p:nvSpPr>
        <p:spPr>
          <a:xfrm>
            <a:off x="3925579" y="6046048"/>
            <a:ext cx="134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Auto Check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52" name="그래픽 51" descr="브라우저 창">
            <a:extLst>
              <a:ext uri="{FF2B5EF4-FFF2-40B4-BE49-F238E27FC236}">
                <a16:creationId xmlns:a16="http://schemas.microsoft.com/office/drawing/2014/main" id="{6FB3F718-CD79-4701-9DA0-A148380BC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5554558"/>
            <a:ext cx="874800" cy="8748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EF7F4C7-D3E5-4D19-8986-6A9D23F56A54}"/>
              </a:ext>
            </a:extLst>
          </p:cNvPr>
          <p:cNvSpPr txBox="1"/>
          <p:nvPr/>
        </p:nvSpPr>
        <p:spPr>
          <a:xfrm>
            <a:off x="7039803" y="602424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Analyze</a:t>
            </a:r>
            <a:endParaRPr lang="ko-KR" altLang="en-US" sz="1400" dirty="0">
              <a:latin typeface="CentSchbook BT" pitchFamily="2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64E5F07-65D9-44F5-938B-298D8E83DEED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6533400" y="5982860"/>
            <a:ext cx="1849895" cy="909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E11476-4E3A-45B9-B374-0DBC1C45A309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9236305" y="3114777"/>
            <a:ext cx="1235364" cy="135271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D78CF9A-5E0A-4E03-A0C2-9117964D4921}"/>
              </a:ext>
            </a:extLst>
          </p:cNvPr>
          <p:cNvCxnSpPr>
            <a:cxnSpLocks/>
            <a:stCxn id="32" idx="3"/>
            <a:endCxn id="23" idx="1"/>
          </p:cNvCxnSpPr>
          <p:nvPr/>
        </p:nvCxnSpPr>
        <p:spPr>
          <a:xfrm flipV="1">
            <a:off x="9182115" y="4467488"/>
            <a:ext cx="1289554" cy="25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DB252C-2DA6-4E67-A3E2-77068A2D0DBB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 flipV="1">
            <a:off x="9257585" y="4467488"/>
            <a:ext cx="1214084" cy="15153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브라우저 창">
            <a:extLst>
              <a:ext uri="{FF2B5EF4-FFF2-40B4-BE49-F238E27FC236}">
                <a16:creationId xmlns:a16="http://schemas.microsoft.com/office/drawing/2014/main" id="{1FDC36D9-226C-4BEE-BBF9-A10BF200B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3158" y="1364922"/>
            <a:ext cx="874800" cy="874800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1CDC378-C467-4FF2-99AB-974E69227164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 flipV="1">
            <a:off x="3519611" y="1802322"/>
            <a:ext cx="2143547" cy="26651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1F1D69-025B-4ED0-B701-4578C3B70737}"/>
              </a:ext>
            </a:extLst>
          </p:cNvPr>
          <p:cNvSpPr txBox="1"/>
          <p:nvPr/>
        </p:nvSpPr>
        <p:spPr>
          <a:xfrm>
            <a:off x="3916834" y="2647657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Set/Update List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61" name="그래픽 60" descr="데이터베이스">
            <a:extLst>
              <a:ext uri="{FF2B5EF4-FFF2-40B4-BE49-F238E27FC236}">
                <a16:creationId xmlns:a16="http://schemas.microsoft.com/office/drawing/2014/main" id="{A1D2CB55-6119-46F2-8ECC-E309F6755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2015" y="1353566"/>
            <a:ext cx="874290" cy="874290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966ED3A-A925-4E3D-8B2F-1BECC9F104D9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 flipV="1">
            <a:off x="6537958" y="1790711"/>
            <a:ext cx="1824057" cy="1161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4262BA-4B16-4042-A98D-A0859DC3EDDC}"/>
              </a:ext>
            </a:extLst>
          </p:cNvPr>
          <p:cNvSpPr txBox="1"/>
          <p:nvPr/>
        </p:nvSpPr>
        <p:spPr>
          <a:xfrm>
            <a:off x="6622449" y="1860238"/>
            <a:ext cx="165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Set/Update DATA</a:t>
            </a:r>
            <a:endParaRPr lang="ko-KR" altLang="en-US" sz="1400" dirty="0">
              <a:latin typeface="CentSchbook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>
                <a:latin typeface="+mn-ea"/>
                <a:ea typeface="+mn-ea"/>
              </a:rPr>
              <a:t>About Used Source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E1554-6165-41C2-9541-D6653481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9" y="2841439"/>
            <a:ext cx="2899717" cy="2174788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1E5347-EEFC-42DC-B669-2377B14E3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22" y="3075599"/>
            <a:ext cx="3250416" cy="170646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F24457-1F69-4E1C-87DF-2C2E4A417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44" y="2992393"/>
            <a:ext cx="3082215" cy="158990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029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About Project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51052B-30E3-425B-B7CF-4201EB0C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2" y="1690688"/>
            <a:ext cx="10066571" cy="4488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7DE6D8-75F3-4547-A71B-675A7E6DAF8A}"/>
              </a:ext>
            </a:extLst>
          </p:cNvPr>
          <p:cNvSpPr/>
          <p:nvPr/>
        </p:nvSpPr>
        <p:spPr>
          <a:xfrm>
            <a:off x="9143999" y="3429000"/>
            <a:ext cx="1289785" cy="52698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Mapper</a:t>
            </a:r>
          </a:p>
          <a:p>
            <a:pPr algn="ctr"/>
            <a:r>
              <a:rPr lang="en-US" altLang="ko-KR" sz="1200" dirty="0"/>
              <a:t>(data access)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40E140-E0E9-40C1-931E-90D11CCE7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98" y="3724571"/>
            <a:ext cx="1008371" cy="756278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E99780-1938-48AA-B76E-602E93776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49" y="4086760"/>
            <a:ext cx="928380" cy="47888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8FA7FC-0BC0-4C1E-9C83-F5DB2C055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8" y="1722883"/>
            <a:ext cx="2036949" cy="106939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2E901-6E55-44BC-B4C8-B083D6627F37}"/>
              </a:ext>
            </a:extLst>
          </p:cNvPr>
          <p:cNvSpPr txBox="1"/>
          <p:nvPr/>
        </p:nvSpPr>
        <p:spPr>
          <a:xfrm>
            <a:off x="6714949" y="2097451"/>
            <a:ext cx="4638851" cy="260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53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54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Role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A23D14A9-A4F3-4ABB-B347-738E5B95666F}"/>
              </a:ext>
            </a:extLst>
          </p:cNvPr>
          <p:cNvSpPr/>
          <p:nvPr/>
        </p:nvSpPr>
        <p:spPr>
          <a:xfrm>
            <a:off x="3765987" y="3226974"/>
            <a:ext cx="4844460" cy="316795"/>
          </a:xfrm>
          <a:prstGeom prst="leftRightArrow">
            <a:avLst>
              <a:gd name="adj1" fmla="val 28667"/>
              <a:gd name="adj2" fmla="val 6915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데이터베이스">
            <a:extLst>
              <a:ext uri="{FF2B5EF4-FFF2-40B4-BE49-F238E27FC236}">
                <a16:creationId xmlns:a16="http://schemas.microsoft.com/office/drawing/2014/main" id="{F95CB513-68D1-4A05-BBA7-09D47DDF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1192" y="2691604"/>
            <a:ext cx="1216936" cy="12169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BF802-BC2E-43A5-A15A-0F16710632DA}"/>
              </a:ext>
            </a:extLst>
          </p:cNvPr>
          <p:cNvSpPr txBox="1"/>
          <p:nvPr/>
        </p:nvSpPr>
        <p:spPr>
          <a:xfrm>
            <a:off x="1215532" y="3939108"/>
            <a:ext cx="2600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Mybatis</a:t>
            </a:r>
            <a:r>
              <a:rPr lang="en-US" altLang="ko-KR" dirty="0">
                <a:latin typeface="+mn-ea"/>
              </a:rPr>
              <a:t> using MySQL</a:t>
            </a:r>
          </a:p>
          <a:p>
            <a:pPr algn="ctr"/>
            <a:r>
              <a:rPr lang="en-US" altLang="ko-KR" dirty="0">
                <a:latin typeface="+mn-ea"/>
              </a:rPr>
              <a:t>[DB]</a:t>
            </a:r>
          </a:p>
          <a:p>
            <a:pPr algn="r"/>
            <a:endParaRPr lang="en-US" altLang="ko-KR" sz="14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Developed by </a:t>
            </a:r>
            <a:r>
              <a:rPr lang="ko-KR" altLang="en-US" sz="1600" dirty="0">
                <a:latin typeface="+mn-ea"/>
              </a:rPr>
              <a:t>문기태</a:t>
            </a:r>
          </a:p>
        </p:txBody>
      </p:sp>
      <p:pic>
        <p:nvPicPr>
          <p:cNvPr id="18" name="그래픽 17" descr="브라우저 창">
            <a:extLst>
              <a:ext uri="{FF2B5EF4-FFF2-40B4-BE49-F238E27FC236}">
                <a16:creationId xmlns:a16="http://schemas.microsoft.com/office/drawing/2014/main" id="{3FD46BE0-0977-4191-9BDA-9BC498B4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3982" y="2691740"/>
            <a:ext cx="1216800" cy="1216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42DEB3-A4A5-47F4-AF26-9E437F7AC182}"/>
              </a:ext>
            </a:extLst>
          </p:cNvPr>
          <p:cNvSpPr txBox="1"/>
          <p:nvPr/>
        </p:nvSpPr>
        <p:spPr>
          <a:xfrm>
            <a:off x="8830184" y="3923719"/>
            <a:ext cx="190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latin typeface="+mn-ea"/>
              </a:rPr>
              <a:t>HTML</a:t>
            </a:r>
          </a:p>
          <a:p>
            <a:pPr algn="ctr"/>
            <a:r>
              <a:rPr lang="en-US" altLang="ko-KR" dirty="0">
                <a:latin typeface="+mn-ea"/>
              </a:rPr>
              <a:t>[Web Page]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F78B7-F5E5-4C83-81D8-93C49B2D4696}"/>
              </a:ext>
            </a:extLst>
          </p:cNvPr>
          <p:cNvSpPr txBox="1"/>
          <p:nvPr/>
        </p:nvSpPr>
        <p:spPr>
          <a:xfrm>
            <a:off x="4142593" y="3939108"/>
            <a:ext cx="40912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Spring MVC based on Spring BOOT</a:t>
            </a:r>
          </a:p>
          <a:p>
            <a:pPr algn="ctr"/>
            <a:r>
              <a:rPr lang="en-US" altLang="ko-KR" dirty="0">
                <a:latin typeface="+mn-ea"/>
              </a:rPr>
              <a:t>[Web Service &amp; Connector]</a:t>
            </a:r>
          </a:p>
          <a:p>
            <a:pPr algn="r"/>
            <a:endParaRPr lang="en-US" altLang="ko-KR" sz="14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Developed by </a:t>
            </a:r>
            <a:r>
              <a:rPr lang="ko-KR" altLang="en-US" sz="1600" dirty="0" err="1">
                <a:latin typeface="+mn-ea"/>
              </a:rPr>
              <a:t>류한길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A67D06-2EF1-4105-89A8-9A4E082336C8}"/>
              </a:ext>
            </a:extLst>
          </p:cNvPr>
          <p:cNvSpPr/>
          <p:nvPr/>
        </p:nvSpPr>
        <p:spPr>
          <a:xfrm>
            <a:off x="9539356" y="4708550"/>
            <a:ext cx="2167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Developed by </a:t>
            </a:r>
            <a:r>
              <a:rPr lang="ko-KR" altLang="en-US" sz="1600" dirty="0">
                <a:latin typeface="+mn-ea"/>
              </a:rPr>
              <a:t>임종화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4A1F334-1631-404D-BD80-B749F279C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2" y="3007233"/>
            <a:ext cx="1008371" cy="756278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42F9FC-A2D1-4438-9EB9-332CABB9A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38" y="2781912"/>
            <a:ext cx="2036949" cy="106939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A3BA80E-BF33-4FE0-B3BD-44A8FE7F7F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7" y="3130832"/>
            <a:ext cx="928380" cy="47888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550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Activity of each team member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7365D0-0867-4E82-BA80-12D3C6ADD3FD}"/>
              </a:ext>
            </a:extLst>
          </p:cNvPr>
          <p:cNvGrpSpPr/>
          <p:nvPr/>
        </p:nvGrpSpPr>
        <p:grpSpPr>
          <a:xfrm>
            <a:off x="2077175" y="2508818"/>
            <a:ext cx="6667948" cy="2050262"/>
            <a:chOff x="2070195" y="2475262"/>
            <a:chExt cx="6667948" cy="20502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76E4D9-5232-4B01-92B8-88EEC4D77ECF}"/>
                </a:ext>
              </a:extLst>
            </p:cNvPr>
            <p:cNvSpPr txBox="1"/>
            <p:nvPr/>
          </p:nvSpPr>
          <p:spPr>
            <a:xfrm>
              <a:off x="2070195" y="2475262"/>
              <a:ext cx="3152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Spring Boot Part.</a:t>
              </a:r>
              <a:endParaRPr lang="ko-KR" altLang="en-US" sz="2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AF1D1-290B-4A6D-9422-67AB8F865C23}"/>
                </a:ext>
              </a:extLst>
            </p:cNvPr>
            <p:cNvSpPr txBox="1"/>
            <p:nvPr/>
          </p:nvSpPr>
          <p:spPr>
            <a:xfrm>
              <a:off x="2470080" y="3107700"/>
              <a:ext cx="6268063" cy="141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프로그램 </a:t>
              </a:r>
              <a:r>
                <a:rPr lang="en-US" altLang="ko-KR" sz="2000" dirty="0"/>
                <a:t>MVC</a:t>
              </a:r>
              <a:r>
                <a:rPr lang="ko-KR" altLang="en-US" sz="2000" dirty="0"/>
                <a:t>구조 설계</a:t>
              </a: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스프링 </a:t>
              </a:r>
              <a:r>
                <a:rPr lang="ko-KR" altLang="en-US" sz="2000" dirty="0" err="1"/>
                <a:t>시큐리티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스프링 트랜잭션 공부 및 적용</a:t>
              </a: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각 기능 중 음식 정보 조회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정보 갱신 기능 구현 완료</a:t>
              </a:r>
              <a:endParaRPr lang="en-US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43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5" y="4830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Preview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7365D0-0867-4E82-BA80-12D3C6ADD3FD}"/>
              </a:ext>
            </a:extLst>
          </p:cNvPr>
          <p:cNvGrpSpPr/>
          <p:nvPr/>
        </p:nvGrpSpPr>
        <p:grpSpPr>
          <a:xfrm>
            <a:off x="774582" y="2566571"/>
            <a:ext cx="3866409" cy="535867"/>
            <a:chOff x="767602" y="1936247"/>
            <a:chExt cx="3866409" cy="5358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76E4D9-5232-4B01-92B8-88EEC4D77ECF}"/>
                </a:ext>
              </a:extLst>
            </p:cNvPr>
            <p:cNvSpPr txBox="1"/>
            <p:nvPr/>
          </p:nvSpPr>
          <p:spPr>
            <a:xfrm>
              <a:off x="767602" y="1936247"/>
              <a:ext cx="1162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Entity</a:t>
              </a:r>
              <a:endParaRPr lang="ko-KR" altLang="en-US" sz="2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AF1D1-290B-4A6D-9422-67AB8F865C23}"/>
                </a:ext>
              </a:extLst>
            </p:cNvPr>
            <p:cNvSpPr txBox="1"/>
            <p:nvPr/>
          </p:nvSpPr>
          <p:spPr>
            <a:xfrm>
              <a:off x="2306451" y="1977620"/>
              <a:ext cx="232756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User, Food, Recipe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C9F857-C4C8-4DC2-B2A2-814D29CC1175}"/>
              </a:ext>
            </a:extLst>
          </p:cNvPr>
          <p:cNvSpPr txBox="1"/>
          <p:nvPr/>
        </p:nvSpPr>
        <p:spPr>
          <a:xfrm>
            <a:off x="779117" y="3817194"/>
            <a:ext cx="188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Controller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10FBC-8323-41D5-A91B-14C30D2BAE5E}"/>
              </a:ext>
            </a:extLst>
          </p:cNvPr>
          <p:cNvSpPr txBox="1"/>
          <p:nvPr/>
        </p:nvSpPr>
        <p:spPr>
          <a:xfrm>
            <a:off x="10344226" y="3764158"/>
            <a:ext cx="150554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By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1C005-5B36-4155-BE7C-0359FBFED48A}"/>
              </a:ext>
            </a:extLst>
          </p:cNvPr>
          <p:cNvSpPr txBox="1"/>
          <p:nvPr/>
        </p:nvSpPr>
        <p:spPr>
          <a:xfrm>
            <a:off x="2931170" y="3764158"/>
            <a:ext cx="733046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showFoodController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updateFoodController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loginController</a:t>
            </a:r>
            <a:r>
              <a:rPr lang="en-US" altLang="ko-KR" sz="2000" dirty="0"/>
              <a:t>,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D76D-8C4D-4716-8A03-91683E955C56}"/>
              </a:ext>
            </a:extLst>
          </p:cNvPr>
          <p:cNvSpPr txBox="1"/>
          <p:nvPr/>
        </p:nvSpPr>
        <p:spPr>
          <a:xfrm>
            <a:off x="838200" y="5067817"/>
            <a:ext cx="1403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Service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470CB-4913-43F8-B7D5-41831A23553C}"/>
              </a:ext>
            </a:extLst>
          </p:cNvPr>
          <p:cNvSpPr txBox="1"/>
          <p:nvPr/>
        </p:nvSpPr>
        <p:spPr>
          <a:xfrm>
            <a:off x="2667647" y="5055171"/>
            <a:ext cx="232756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User, Food, Recipe</a:t>
            </a:r>
          </a:p>
        </p:txBody>
      </p:sp>
    </p:spTree>
    <p:extLst>
      <p:ext uri="{BB962C8B-B14F-4D97-AF65-F5344CB8AC3E}">
        <p14:creationId xmlns:p14="http://schemas.microsoft.com/office/powerpoint/2010/main" val="260515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449</Words>
  <Application>Microsoft Office PowerPoint</Application>
  <PresentationFormat>와이드스크린</PresentationFormat>
  <Paragraphs>154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08서울남산체 B</vt:lpstr>
      <vt:lpstr>08서울한강체 L</vt:lpstr>
      <vt:lpstr>나눔고딕</vt:lpstr>
      <vt:lpstr>맑은 고딕</vt:lpstr>
      <vt:lpstr>배달의민족 한나체 Pro</vt:lpstr>
      <vt:lpstr>Arial</vt:lpstr>
      <vt:lpstr>CentSchbook BT</vt:lpstr>
      <vt:lpstr>Wingdings</vt:lpstr>
      <vt:lpstr>Office 테마</vt:lpstr>
      <vt:lpstr>  [Domestic Food Manager]</vt:lpstr>
      <vt:lpstr>Chart.</vt:lpstr>
      <vt:lpstr>Project Summary</vt:lpstr>
      <vt:lpstr>Project Summary</vt:lpstr>
      <vt:lpstr>About Used Source</vt:lpstr>
      <vt:lpstr>About Project</vt:lpstr>
      <vt:lpstr>Role</vt:lpstr>
      <vt:lpstr>Activity of each team member</vt:lpstr>
      <vt:lpstr>Preview</vt:lpstr>
      <vt:lpstr>Spring Security</vt:lpstr>
      <vt:lpstr>AOP</vt:lpstr>
      <vt:lpstr>Activity of each team member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Activity of each team member</vt:lpstr>
      <vt:lpstr>Current Progress</vt:lpstr>
      <vt:lpstr>Current Progress</vt:lpstr>
      <vt:lpstr>Current Progress</vt:lpstr>
      <vt:lpstr>Current Progress</vt:lpstr>
      <vt:lpstr>Project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 Open Source S/W Project</dc:title>
  <dc:creator>MUN GITAE</dc:creator>
  <cp:lastModifiedBy>MUN GITAE</cp:lastModifiedBy>
  <cp:revision>64</cp:revision>
  <dcterms:created xsi:type="dcterms:W3CDTF">2019-05-06T04:11:55Z</dcterms:created>
  <dcterms:modified xsi:type="dcterms:W3CDTF">2019-05-30T03:34:02Z</dcterms:modified>
</cp:coreProperties>
</file>