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9DFB54-CB2A-4C24-98D0-7F6126E763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D60118-31A4-4BA1-9FFA-9AB4374F6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5780C-36B2-4D60-993D-54DD82BA9EE9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2903A-9F49-47BF-A235-FDE6AC47D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37F7D-7F2A-4612-B685-C9EFED81C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57B3-1204-4853-9E84-498FFDAE6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81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0321-7E61-49AB-A0E2-26AEE5E91C9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A7C87-FE4B-436C-9092-70AF17837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4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A443-73A5-4AEE-B5DE-7F773AE0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25E-717E-45B8-93BB-B9A0FBDA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792D-4881-4534-A6BC-194F2B27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199EA-7889-41B9-B80C-81579E8F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2299-A157-4DB4-BC95-92A9CAB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093C5-DB77-4826-953B-1BA1175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F5B73-E373-41ED-8F1F-127429736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549AB-FB93-4FEA-9F70-8101DA4C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53406-21E5-47C6-A58B-283B4504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0758-C923-43E7-B073-2690798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A4230-9D27-4325-AC3A-80B84F0C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D77A0-68F0-475C-A710-7A74549C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B8762-9CE6-4095-A0A6-4E3C80A2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AFC2D-8C69-463E-BE66-AD4F0C5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8C8E3-E69F-47AF-AB11-85FB1EA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33BA9-B724-43B7-A859-FEE5C565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89AC3-84D3-43A6-82BD-FFAC8EEB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AD65-2DDE-4F7D-9218-B4C8993F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2D9AA-9F3E-4C15-AEC4-5C0CEDE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7F1F3-8D7E-4776-98D1-57B2EA48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15F15-259D-4DC3-974A-FE2BE6A7F861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A00B75-832C-4A98-80C1-AE170A529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68" y="6342481"/>
            <a:ext cx="1944793" cy="487722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B1600DF-78C0-4DBE-94F5-CC8DBBCF2A25}"/>
              </a:ext>
            </a:extLst>
          </p:cNvPr>
          <p:cNvSpPr/>
          <p:nvPr userDrawn="1"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3F41F-BD16-403E-BCAC-7D32B963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11DFE-604B-4EC9-9542-13ED0EDC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51C24-088F-4C21-9910-33B5EC6C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28E-E632-4FDD-8CCC-4BB906E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ACB85-9B71-4F4B-BFA6-B3696A5D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F2193-582B-43F0-A418-89D38832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D00F5-0244-452E-B0D2-AB268D28A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1C3FA-CB34-4935-B719-D4127BFFA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346E5-1D05-40CD-BD7A-D0FE108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367B4-B4F0-4EA8-AA18-00E7DEB0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AA94A-18C1-487D-9748-4E3E43F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2F63-4B34-4011-AE15-82B72DC4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C10AE-6D0D-4C45-9F23-B3869C32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46EEC-1450-4FFF-A6C9-55803807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AEE29-55BD-4ADC-BD43-4135CE1B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B4403-6B09-43B5-BEA3-2B018D150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54168-61E9-41AD-97B4-BF3A0EF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2D991-97EF-48D9-8177-0783D07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2463F-F846-4F6D-85CE-93BD641D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08AD-5A55-43B9-99EF-3B96534E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ED822-EAF1-4BDB-9FEB-641B4DC2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2BE93-BC6A-4660-ABD7-1819681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8B043-3D1C-49BD-AAB6-DD7BE5BC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C3598C-7420-4A67-AF9C-EBCF1AF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F41B5-1EF6-4866-9086-27D9860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5770-32CF-487C-8584-DAB09EB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A4E7-B20F-4B77-9E35-272F9143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97E0A-7247-4B4C-983A-EF848AA3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03869-07F4-4453-9E0A-A9730594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A7944-C020-43AD-965A-49713CBB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6038-2811-4FA7-B7A4-161F454C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E0EDA-4CB7-4BAC-9B48-8EEE1864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77C71-948B-4E8F-BE8F-56CE807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66DF0-A2C5-4623-A22F-D06BC9DC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6AC7-33EE-43B1-B1DC-C68FB4C0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9E441-E539-4575-A94A-A170D7CF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FBF28-B1D8-4B33-9B94-8B268778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8E6DE-93CE-434E-AE38-9B46583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9E40D-9CDE-4352-AFDE-A017F8B5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CF632-5BE2-467C-91BE-0443BC82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5261C-976C-46A5-A5C4-B1BF89F5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C2B5-8DDA-4C32-B943-B552B9E29F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7C89-B333-4676-BBE9-17EDFEA3E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4E2A-F100-43C9-AEEA-93345CEA3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30E0-59ED-4528-A1B9-029D448B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4729-84B7-4F59-9911-3A792A96D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496" y="1111223"/>
            <a:ext cx="9531006" cy="3100831"/>
          </a:xfrm>
        </p:spPr>
        <p:txBody>
          <a:bodyPr>
            <a:normAutofit/>
          </a:bodyPr>
          <a:lstStyle/>
          <a:p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[Domestic Food Manager]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81AF3-678F-45D8-96C6-B9C395B1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379" y="3853708"/>
            <a:ext cx="7589241" cy="1655762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문기태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류한길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임종화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5103305-81CE-4102-AEE9-34D6825EACDF}"/>
              </a:ext>
            </a:extLst>
          </p:cNvPr>
          <p:cNvSpPr/>
          <p:nvPr/>
        </p:nvSpPr>
        <p:spPr>
          <a:xfrm rot="10800000">
            <a:off x="10667999" y="0"/>
            <a:ext cx="1523999" cy="1524293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FF36C5-CF36-417D-9B4F-802147165005}"/>
              </a:ext>
            </a:extLst>
          </p:cNvPr>
          <p:cNvSpPr/>
          <p:nvPr/>
        </p:nvSpPr>
        <p:spPr>
          <a:xfrm>
            <a:off x="10647024" y="165277"/>
            <a:ext cx="1359016" cy="135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F67B3-20FF-4D5F-AC6E-72214F1DACE6}"/>
              </a:ext>
            </a:extLst>
          </p:cNvPr>
          <p:cNvSpPr/>
          <p:nvPr/>
        </p:nvSpPr>
        <p:spPr>
          <a:xfrm>
            <a:off x="185960" y="121935"/>
            <a:ext cx="25201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Proposal Presentation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ㅇ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Source S/W Project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A6F27E-D04A-41C7-AF5C-EE5D7E8B0279}"/>
              </a:ext>
            </a:extLst>
          </p:cNvPr>
          <p:cNvSpPr/>
          <p:nvPr/>
        </p:nvSpPr>
        <p:spPr>
          <a:xfrm>
            <a:off x="5044268" y="2365072"/>
            <a:ext cx="1875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DFM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15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Question?</a:t>
            </a:r>
            <a:endParaRPr lang="ko-KR" altLang="en-US" sz="6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BD09-603E-414E-95F1-7BCFF7BBCEC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951874A-5E85-4A4F-9643-E8C9BABF3177}"/>
              </a:ext>
            </a:extLst>
          </p:cNvPr>
          <p:cNvSpPr/>
          <p:nvPr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Chart.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6E731-84C0-49E3-8B68-62A4486A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839"/>
            <a:ext cx="10515600" cy="379806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Project Elevator Pitch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Project Information (Outline &amp;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Requiement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Project Schedule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Resource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BE5AE7-BDF9-40DC-8F9E-7E67649BD9EC}"/>
              </a:ext>
            </a:extLst>
          </p:cNvPr>
          <p:cNvCxnSpPr/>
          <p:nvPr/>
        </p:nvCxnSpPr>
        <p:spPr>
          <a:xfrm>
            <a:off x="939567" y="1493240"/>
            <a:ext cx="7902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7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Elevator Pitch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C4F8A-0A76-42C6-86F3-9E5F9613E450}"/>
              </a:ext>
            </a:extLst>
          </p:cNvPr>
          <p:cNvSpPr txBox="1"/>
          <p:nvPr/>
        </p:nvSpPr>
        <p:spPr>
          <a:xfrm>
            <a:off x="3216038" y="2049850"/>
            <a:ext cx="575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“Domestic Food Manager”</a:t>
            </a:r>
            <a:endParaRPr lang="ko-KR" alt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FEEE6-FCE1-40BB-A886-2F9B64237D41}"/>
              </a:ext>
            </a:extLst>
          </p:cNvPr>
          <p:cNvSpPr txBox="1"/>
          <p:nvPr/>
        </p:nvSpPr>
        <p:spPr>
          <a:xfrm>
            <a:off x="4209097" y="5722221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MVC based on DB</a:t>
            </a:r>
            <a:endParaRPr lang="ko-KR" altLang="en-US" sz="24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D5041-2C6E-453A-8E53-589AED5E8562}"/>
              </a:ext>
            </a:extLst>
          </p:cNvPr>
          <p:cNvSpPr txBox="1"/>
          <p:nvPr/>
        </p:nvSpPr>
        <p:spPr>
          <a:xfrm>
            <a:off x="2259045" y="3143087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 안의 식료품을 관리하는 웹 서비스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래픽 10" descr="과일 그릇">
            <a:extLst>
              <a:ext uri="{FF2B5EF4-FFF2-40B4-BE49-F238E27FC236}">
                <a16:creationId xmlns:a16="http://schemas.microsoft.com/office/drawing/2014/main" id="{C6D607C3-8922-415F-AA46-13D9194E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183" y="4030869"/>
            <a:ext cx="1055619" cy="10556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7131E23-B8C0-4182-A57C-D7087EAB9BB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EE2240-8329-4B29-8C95-B58263A65FFD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316E47-2D01-4688-9F51-8EEF816BB0ED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E2D49-EED7-4927-982D-3B89AC7081CA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078A5-EF56-437A-A87B-03B2BD303469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5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Information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(Outline)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F1D04-DEDC-4ABB-85C0-F14E764C55A9}"/>
              </a:ext>
            </a:extLst>
          </p:cNvPr>
          <p:cNvSpPr/>
          <p:nvPr/>
        </p:nvSpPr>
        <p:spPr>
          <a:xfrm>
            <a:off x="838200" y="3153302"/>
            <a:ext cx="10864442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레시피 추천 및 식료품 정보를 파악하고 관리할 수 있는 시스템을 개발하는 프로젝트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식료품정보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유통기한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MVC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관리할 수 있는 시스템을 웹으로 구현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5CADB6-43E2-46F0-BA3A-55FED1B3746D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D7D93C-4FED-466B-902A-9C3E4D975E31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F87298-BA32-465D-87F1-948D7357522F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648268-A40F-4727-B2BF-4380F9E5ADE3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D5328-FA1E-49A1-A50D-11D95CAADD3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Information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(Requirement)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B4908B-1179-4B7D-958F-8C3F5BA19123}"/>
              </a:ext>
            </a:extLst>
          </p:cNvPr>
          <p:cNvGrpSpPr/>
          <p:nvPr/>
        </p:nvGrpSpPr>
        <p:grpSpPr>
          <a:xfrm>
            <a:off x="1034294" y="2049642"/>
            <a:ext cx="10123410" cy="1546278"/>
            <a:chOff x="1005980" y="1122119"/>
            <a:chExt cx="10123410" cy="154627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4267895-E69C-4BD5-9ED0-2EFE3BA4D6C1}"/>
                </a:ext>
              </a:extLst>
            </p:cNvPr>
            <p:cNvSpPr/>
            <p:nvPr/>
          </p:nvSpPr>
          <p:spPr>
            <a:xfrm>
              <a:off x="1005980" y="1208014"/>
              <a:ext cx="1460383" cy="1460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46463F8-B774-4031-B994-265A3BF7044A}"/>
                </a:ext>
              </a:extLst>
            </p:cNvPr>
            <p:cNvSpPr/>
            <p:nvPr/>
          </p:nvSpPr>
          <p:spPr>
            <a:xfrm>
              <a:off x="3171737" y="1122119"/>
              <a:ext cx="1460383" cy="1460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D65FE3-A6A8-4501-9652-F22C306E911A}"/>
                </a:ext>
              </a:extLst>
            </p:cNvPr>
            <p:cNvSpPr txBox="1"/>
            <p:nvPr/>
          </p:nvSpPr>
          <p:spPr>
            <a:xfrm>
              <a:off x="1096412" y="1753539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DisplayList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5EA05F-DEDA-4A64-874F-C1F14912B34F}"/>
                </a:ext>
              </a:extLst>
            </p:cNvPr>
            <p:cNvSpPr txBox="1"/>
            <p:nvPr/>
          </p:nvSpPr>
          <p:spPr>
            <a:xfrm>
              <a:off x="3244536" y="1667645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UpdateList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E513F1B-E3AB-40F2-943A-32AB94F0CFD1}"/>
                </a:ext>
              </a:extLst>
            </p:cNvPr>
            <p:cNvSpPr/>
            <p:nvPr/>
          </p:nvSpPr>
          <p:spPr>
            <a:xfrm>
              <a:off x="5337494" y="1133641"/>
              <a:ext cx="1460383" cy="1460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73C605-11AE-4646-9DF9-3DAC1CF4350F}"/>
                </a:ext>
              </a:extLst>
            </p:cNvPr>
            <p:cNvSpPr txBox="1"/>
            <p:nvPr/>
          </p:nvSpPr>
          <p:spPr>
            <a:xfrm>
              <a:off x="5558573" y="1679167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Analyze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FB33708-65F0-4218-9281-D50FF3FE3BB4}"/>
                </a:ext>
              </a:extLst>
            </p:cNvPr>
            <p:cNvSpPr/>
            <p:nvPr/>
          </p:nvSpPr>
          <p:spPr>
            <a:xfrm>
              <a:off x="7503251" y="1122119"/>
              <a:ext cx="1460383" cy="1460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E69F6-5A74-4D68-A91A-18B61A8E339A}"/>
                </a:ext>
              </a:extLst>
            </p:cNvPr>
            <p:cNvSpPr txBox="1"/>
            <p:nvPr/>
          </p:nvSpPr>
          <p:spPr>
            <a:xfrm>
              <a:off x="7503251" y="1694555"/>
              <a:ext cx="1460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Recommend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E983DCC-8D43-4AB8-83B9-6BF728A57631}"/>
                </a:ext>
              </a:extLst>
            </p:cNvPr>
            <p:cNvSpPr/>
            <p:nvPr/>
          </p:nvSpPr>
          <p:spPr>
            <a:xfrm>
              <a:off x="9669007" y="1122119"/>
              <a:ext cx="1460383" cy="1460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BD1FC0-8867-469E-B1CD-70876DF9C836}"/>
                </a:ext>
              </a:extLst>
            </p:cNvPr>
            <p:cNvSpPr txBox="1"/>
            <p:nvPr/>
          </p:nvSpPr>
          <p:spPr>
            <a:xfrm>
              <a:off x="9683300" y="1667645"/>
              <a:ext cx="1431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Auto Check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2D355-C979-427F-88F0-9AB084D5770F}"/>
              </a:ext>
            </a:extLst>
          </p:cNvPr>
          <p:cNvSpPr/>
          <p:nvPr/>
        </p:nvSpPr>
        <p:spPr>
          <a:xfrm>
            <a:off x="645952" y="3854452"/>
            <a:ext cx="2237064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서비스에 대해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출력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5C5A55-9A5E-4F48-AFC0-6C7D97B49D61}"/>
              </a:ext>
            </a:extLst>
          </p:cNvPr>
          <p:cNvSpPr/>
          <p:nvPr/>
        </p:nvSpPr>
        <p:spPr>
          <a:xfrm>
            <a:off x="2811710" y="3854452"/>
            <a:ext cx="2237064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식료품에 대한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갱신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3521E9-F297-4E24-80A6-C84D2BCCFE8C}"/>
              </a:ext>
            </a:extLst>
          </p:cNvPr>
          <p:cNvSpPr/>
          <p:nvPr/>
        </p:nvSpPr>
        <p:spPr>
          <a:xfrm>
            <a:off x="4977468" y="3850740"/>
            <a:ext cx="2237064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식료품의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파악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A6E9E8-43FF-4315-A3D0-B53DF1F79CAB}"/>
              </a:ext>
            </a:extLst>
          </p:cNvPr>
          <p:cNvSpPr/>
          <p:nvPr/>
        </p:nvSpPr>
        <p:spPr>
          <a:xfrm>
            <a:off x="7143226" y="3850740"/>
            <a:ext cx="2237064" cy="102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식료품 정보를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가지고 만들 수 있는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레시피 추천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47E1EC-4B1C-4740-B0DC-D2FCEF04E4AF}"/>
              </a:ext>
            </a:extLst>
          </p:cNvPr>
          <p:cNvSpPr/>
          <p:nvPr/>
        </p:nvSpPr>
        <p:spPr>
          <a:xfrm>
            <a:off x="9308984" y="3850740"/>
            <a:ext cx="2237064" cy="102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식료품의 유통기한 및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수량을 파악해서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쇼핑물품으로 추천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581B702-093F-4BCE-BA21-4A4FC0BA6739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7B6DA2E-B82C-47E0-86C5-D84611E5FD68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1513D6B-3720-4B26-AE87-FA49C89B2E0B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AB2B05D-5336-4F8C-B6DE-CF9F759B5BA1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9443A5D-B0F8-439B-91F6-21560F9FFD0F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 Issue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BD09-603E-414E-95F1-7BCFF7BBCEC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96551D-AB7A-4F4B-80A8-68516A10365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CA2F7-32FE-4A8D-8E91-393976512FAA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012557-8B8A-48AA-9098-CD32179DF299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51E1F9-0D31-4295-B69B-D8B240CBCF62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C90CDF-D1F2-499C-AC64-32C54BFCAF0B}"/>
              </a:ext>
            </a:extLst>
          </p:cNvPr>
          <p:cNvGrpSpPr/>
          <p:nvPr/>
        </p:nvGrpSpPr>
        <p:grpSpPr>
          <a:xfrm>
            <a:off x="1933439" y="2905545"/>
            <a:ext cx="3319448" cy="1425942"/>
            <a:chOff x="2134521" y="2993442"/>
            <a:chExt cx="3319448" cy="14259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170D2E-1938-4D4D-B900-98A7ECBA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279" y1="53642" x2="16279" y2="53642"/>
                          <a14:foregroundMark x1="29457" y1="54305" x2="29457" y2="54305"/>
                          <a14:foregroundMark x1="46124" y1="54967" x2="46124" y2="54967"/>
                          <a14:foregroundMark x1="53876" y1="41722" x2="53876" y2="41722"/>
                          <a14:foregroundMark x1="54264" y1="53642" x2="54264" y2="53642"/>
                          <a14:foregroundMark x1="58915" y1="54967" x2="58915" y2="54967"/>
                          <a14:foregroundMark x1="78295" y1="54967" x2="78295" y2="549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047" y="2993442"/>
              <a:ext cx="1488397" cy="871116"/>
            </a:xfrm>
            <a:prstGeom prst="rect">
              <a:avLst/>
            </a:prstGeom>
            <a:effectLst>
              <a:glow rad="63500">
                <a:srgbClr val="C1CC22">
                  <a:alpha val="33000"/>
                </a:srgbClr>
              </a:glo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F94842-9C93-4677-A441-289C9C1E6649}"/>
                </a:ext>
              </a:extLst>
            </p:cNvPr>
            <p:cNvSpPr txBox="1"/>
            <p:nvPr/>
          </p:nvSpPr>
          <p:spPr>
            <a:xfrm>
              <a:off x="2134521" y="4050052"/>
              <a:ext cx="331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Service (based on MVC)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AA728DF-15B6-46D4-9DCA-E710BD35C194}"/>
              </a:ext>
            </a:extLst>
          </p:cNvPr>
          <p:cNvGrpSpPr/>
          <p:nvPr/>
        </p:nvGrpSpPr>
        <p:grpSpPr>
          <a:xfrm>
            <a:off x="6939114" y="3060822"/>
            <a:ext cx="3319448" cy="1269231"/>
            <a:chOff x="6133771" y="3150153"/>
            <a:chExt cx="3319448" cy="1269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5EBEBE-B26D-4095-9452-BAC3670E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43" b="89894" l="5178" r="93491">
                          <a14:foregroundMark x1="13018" y1="53191" x2="13018" y2="53191"/>
                          <a14:foregroundMark x1="18195" y1="45213" x2="18195" y2="45213"/>
                          <a14:foregroundMark x1="18787" y1="61702" x2="18787" y2="61702"/>
                          <a14:foregroundMark x1="5325" y1="77660" x2="5325" y2="77660"/>
                          <a14:foregroundMark x1="38609" y1="44149" x2="38609" y2="44149"/>
                          <a14:foregroundMark x1="49852" y1="50000" x2="49852" y2="50000"/>
                          <a14:foregroundMark x1="45414" y1="44149" x2="45414" y2="44149"/>
                          <a14:foregroundMark x1="53402" y1="74468" x2="53402" y2="74468"/>
                          <a14:foregroundMark x1="59615" y1="60638" x2="59615" y2="60638"/>
                          <a14:foregroundMark x1="69527" y1="46277" x2="69527" y2="46277"/>
                          <a14:foregroundMark x1="79734" y1="46277" x2="79734" y2="46277"/>
                          <a14:foregroundMark x1="85799" y1="45745" x2="85799" y2="45745"/>
                          <a14:foregroundMark x1="86095" y1="32979" x2="86095" y2="32979"/>
                          <a14:foregroundMark x1="90533" y1="44149" x2="90533" y2="44149"/>
                          <a14:foregroundMark x1="89941" y1="52128" x2="89941" y2="52128"/>
                          <a14:foregroundMark x1="93491" y1="60638" x2="93491" y2="60638"/>
                          <a14:backgroundMark x1="62130" y1="40957" x2="62130" y2="40957"/>
                          <a14:backgroundMark x1="61982" y1="61170" x2="61982" y2="61170"/>
                          <a14:backgroundMark x1="52663" y1="63298" x2="52663" y2="63298"/>
                          <a14:backgroundMark x1="52663" y1="65426" x2="52663" y2="65426"/>
                          <a14:backgroundMark x1="43491" y1="55851" x2="43491" y2="55851"/>
                          <a14:backgroundMark x1="43787" y1="50000" x2="43787" y2="50000"/>
                          <a14:backgroundMark x1="10355" y1="31915" x2="10355" y2="31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832" y="3150153"/>
              <a:ext cx="2005327" cy="557694"/>
            </a:xfrm>
            <a:prstGeom prst="rect">
              <a:avLst/>
            </a:prstGeom>
            <a:effectLst>
              <a:glow rad="38100">
                <a:schemeClr val="tx1">
                  <a:alpha val="43000"/>
                </a:schemeClr>
              </a:glo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C166B3-6F9E-4CD9-BADD-1F9A300ADE04}"/>
                </a:ext>
              </a:extLst>
            </p:cNvPr>
            <p:cNvSpPr txBox="1"/>
            <p:nvPr/>
          </p:nvSpPr>
          <p:spPr>
            <a:xfrm>
              <a:off x="6133771" y="4050052"/>
              <a:ext cx="331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Base (Food information)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AB012B1C-1C09-4C78-B851-C84D5C824CBF}"/>
              </a:ext>
            </a:extLst>
          </p:cNvPr>
          <p:cNvSpPr/>
          <p:nvPr/>
        </p:nvSpPr>
        <p:spPr>
          <a:xfrm>
            <a:off x="5698213" y="3259880"/>
            <a:ext cx="871116" cy="871116"/>
          </a:xfrm>
          <a:prstGeom prst="mathPlus">
            <a:avLst>
              <a:gd name="adj1" fmla="val 897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CC9E18-6BED-44F9-BA58-C6207CA74811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671FD6-4A9C-4B1E-BA1D-4BBB952988A3}"/>
              </a:ext>
            </a:extLst>
          </p:cNvPr>
          <p:cNvSpPr/>
          <p:nvPr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0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 Issue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BD09-603E-414E-95F1-7BCFF7BBCEC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96551D-AB7A-4F4B-80A8-68516A10365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CA2F7-32FE-4A8D-8E91-393976512FAA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012557-8B8A-48AA-9098-CD32179DF299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51E1F9-0D31-4295-B69B-D8B240CBCF62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CC9E18-6BED-44F9-BA58-C6207CA74811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E06AE235-E13C-4E72-A875-3F533221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647" y="3072466"/>
            <a:ext cx="914400" cy="914400"/>
          </a:xfrm>
          <a:prstGeom prst="rect">
            <a:avLst/>
          </a:prstGeom>
        </p:spPr>
      </p:pic>
      <p:pic>
        <p:nvPicPr>
          <p:cNvPr id="18" name="그래픽 17" descr="과일 그릇">
            <a:extLst>
              <a:ext uri="{FF2B5EF4-FFF2-40B4-BE49-F238E27FC236}">
                <a16:creationId xmlns:a16="http://schemas.microsoft.com/office/drawing/2014/main" id="{E62BD80D-F968-461C-9878-BEFDDE9D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1684" y="3001857"/>
            <a:ext cx="1055619" cy="1055619"/>
          </a:xfrm>
          <a:prstGeom prst="rect">
            <a:avLst/>
          </a:prstGeom>
        </p:spPr>
      </p:pic>
      <p:pic>
        <p:nvPicPr>
          <p:cNvPr id="20" name="그래픽 19" descr="프레젠테이션 막대형 차트">
            <a:extLst>
              <a:ext uri="{FF2B5EF4-FFF2-40B4-BE49-F238E27FC236}">
                <a16:creationId xmlns:a16="http://schemas.microsoft.com/office/drawing/2014/main" id="{648BB988-B053-4CD4-A48B-FA5BDF963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2179" y="2948730"/>
            <a:ext cx="1161876" cy="116187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05EC81-AE42-4C0C-9932-90AAB8F5D3BC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445047" y="3529666"/>
            <a:ext cx="1537629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브라우저 창">
            <a:extLst>
              <a:ext uri="{FF2B5EF4-FFF2-40B4-BE49-F238E27FC236}">
                <a16:creationId xmlns:a16="http://schemas.microsoft.com/office/drawing/2014/main" id="{857578BC-A86B-4C84-81B8-FA6F764A7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676" y="2948730"/>
            <a:ext cx="1161875" cy="116187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E424AC-3637-414B-A028-5E188D0065EE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5144551" y="3529668"/>
            <a:ext cx="153762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320E34-A458-4FCA-B8BE-3599207A44D4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844055" y="3529667"/>
            <a:ext cx="1537629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2E1E62-D509-48D0-A6DD-782F4C604822}"/>
              </a:ext>
            </a:extLst>
          </p:cNvPr>
          <p:cNvSpPr txBox="1"/>
          <p:nvPr/>
        </p:nvSpPr>
        <p:spPr>
          <a:xfrm>
            <a:off x="4016219" y="3986866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610C9-83BC-4EF6-9D5E-0598053EF509}"/>
              </a:ext>
            </a:extLst>
          </p:cNvPr>
          <p:cNvSpPr txBox="1"/>
          <p:nvPr/>
        </p:nvSpPr>
        <p:spPr>
          <a:xfrm>
            <a:off x="1662277" y="39868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6061B-430F-4AA6-9D4C-1FB12915578C}"/>
              </a:ext>
            </a:extLst>
          </p:cNvPr>
          <p:cNvSpPr txBox="1"/>
          <p:nvPr/>
        </p:nvSpPr>
        <p:spPr>
          <a:xfrm>
            <a:off x="6588381" y="3986866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BASE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865734-2263-45E8-B995-292CF4E9914E}"/>
              </a:ext>
            </a:extLst>
          </p:cNvPr>
          <p:cNvSpPr txBox="1"/>
          <p:nvPr/>
        </p:nvSpPr>
        <p:spPr>
          <a:xfrm>
            <a:off x="9268131" y="398686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Food Data</a:t>
            </a:r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F712437-0248-4913-BA3A-1BAD621E3E3A}"/>
              </a:ext>
            </a:extLst>
          </p:cNvPr>
          <p:cNvSpPr/>
          <p:nvPr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4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24A5E6-3B61-448F-A1F3-DDDE0901D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3986"/>
              </p:ext>
            </p:extLst>
          </p:nvPr>
        </p:nvGraphicFramePr>
        <p:xfrm>
          <a:off x="555537" y="1709567"/>
          <a:ext cx="812800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9935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375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69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696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1686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7724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117595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Sun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Mon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Tue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Wed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Tur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Fri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Sat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(Proposal PPT)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0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0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(Interim PPT)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30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(Interim PPT)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6/1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4299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3DE55C-0D61-44BC-9522-BAAE095EE25D}"/>
              </a:ext>
            </a:extLst>
          </p:cNvPr>
          <p:cNvCxnSpPr/>
          <p:nvPr/>
        </p:nvCxnSpPr>
        <p:spPr>
          <a:xfrm>
            <a:off x="555537" y="2533475"/>
            <a:ext cx="2305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D4787-FB38-4F37-93D8-FB4EEEF7967D}"/>
              </a:ext>
            </a:extLst>
          </p:cNvPr>
          <p:cNvSpPr txBox="1"/>
          <p:nvPr/>
        </p:nvSpPr>
        <p:spPr>
          <a:xfrm>
            <a:off x="1022198" y="2548156"/>
            <a:ext cx="1371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FF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Prepare Proposal</a:t>
            </a:r>
            <a:endParaRPr lang="ko-KR" altLang="en-US" sz="1200" b="1" i="1" dirty="0">
              <a:solidFill>
                <a:schemeClr val="bg1"/>
              </a:solidFill>
              <a:highlight>
                <a:srgbClr val="FF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C41EBA-F9D8-492C-A3DB-CB2F3175084A}"/>
              </a:ext>
            </a:extLst>
          </p:cNvPr>
          <p:cNvCxnSpPr>
            <a:cxnSpLocks/>
          </p:cNvCxnSpPr>
          <p:nvPr/>
        </p:nvCxnSpPr>
        <p:spPr>
          <a:xfrm>
            <a:off x="1699702" y="2937545"/>
            <a:ext cx="69754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9FA160-881C-4652-89F8-834D1A14D98E}"/>
              </a:ext>
            </a:extLst>
          </p:cNvPr>
          <p:cNvSpPr txBox="1"/>
          <p:nvPr/>
        </p:nvSpPr>
        <p:spPr>
          <a:xfrm>
            <a:off x="3893214" y="2937545"/>
            <a:ext cx="26052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00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Project Development (Web &amp; DB) </a:t>
            </a:r>
            <a:endParaRPr lang="ko-KR" altLang="en-US" sz="1200" b="1" i="1" dirty="0">
              <a:solidFill>
                <a:schemeClr val="bg1"/>
              </a:solidFill>
              <a:highlight>
                <a:srgbClr val="0000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506117-31D7-4F8A-98E2-01B28A78231F}"/>
              </a:ext>
            </a:extLst>
          </p:cNvPr>
          <p:cNvCxnSpPr>
            <a:cxnSpLocks/>
          </p:cNvCxnSpPr>
          <p:nvPr/>
        </p:nvCxnSpPr>
        <p:spPr>
          <a:xfrm>
            <a:off x="1699702" y="3308059"/>
            <a:ext cx="69754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140C5D-12FB-4D5B-A43A-BB9B142F3F6A}"/>
              </a:ext>
            </a:extLst>
          </p:cNvPr>
          <p:cNvSpPr txBox="1"/>
          <p:nvPr/>
        </p:nvSpPr>
        <p:spPr>
          <a:xfrm>
            <a:off x="3884825" y="3308059"/>
            <a:ext cx="26052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00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Project Development (Web &amp; DB) </a:t>
            </a:r>
            <a:endParaRPr lang="ko-KR" altLang="en-US" sz="1200" b="1" i="1" dirty="0">
              <a:solidFill>
                <a:schemeClr val="bg1"/>
              </a:solidFill>
              <a:highlight>
                <a:srgbClr val="0000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311A0FE-13C7-4464-8B81-4B19FD21B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45112"/>
              </p:ext>
            </p:extLst>
          </p:nvPr>
        </p:nvGraphicFramePr>
        <p:xfrm>
          <a:off x="555537" y="4165524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9935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375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69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696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1686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7724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117595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June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Tue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Wed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Tur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Fri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Sat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7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 (Final PPT)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01168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BF6F97-2D2B-4FA2-B446-42C5B5FA75F5}"/>
              </a:ext>
            </a:extLst>
          </p:cNvPr>
          <p:cNvCxnSpPr>
            <a:cxnSpLocks/>
          </p:cNvCxnSpPr>
          <p:nvPr/>
        </p:nvCxnSpPr>
        <p:spPr>
          <a:xfrm>
            <a:off x="1699702" y="4995645"/>
            <a:ext cx="6975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553E05-151D-4017-9BD0-B8785D9BFA51}"/>
              </a:ext>
            </a:extLst>
          </p:cNvPr>
          <p:cNvSpPr txBox="1"/>
          <p:nvPr/>
        </p:nvSpPr>
        <p:spPr>
          <a:xfrm>
            <a:off x="3476433" y="5001045"/>
            <a:ext cx="3507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8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Project Development (Web &amp; DB) &amp; Feed Back </a:t>
            </a:r>
            <a:endParaRPr lang="ko-KR" altLang="en-US" sz="1200" b="1" i="1" dirty="0">
              <a:solidFill>
                <a:schemeClr val="bg1"/>
              </a:solidFill>
              <a:highlight>
                <a:srgbClr val="008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367867-1A95-4354-861D-F75CCB3E02E5}"/>
              </a:ext>
            </a:extLst>
          </p:cNvPr>
          <p:cNvCxnSpPr>
            <a:cxnSpLocks/>
          </p:cNvCxnSpPr>
          <p:nvPr/>
        </p:nvCxnSpPr>
        <p:spPr>
          <a:xfrm>
            <a:off x="1699701" y="5374547"/>
            <a:ext cx="6975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A5F442-6396-472A-8678-8806936954B1}"/>
              </a:ext>
            </a:extLst>
          </p:cNvPr>
          <p:cNvSpPr txBox="1"/>
          <p:nvPr/>
        </p:nvSpPr>
        <p:spPr>
          <a:xfrm>
            <a:off x="4360578" y="5369256"/>
            <a:ext cx="16145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008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Feed Back &amp; Update</a:t>
            </a:r>
            <a:endParaRPr lang="ko-KR" altLang="en-US" sz="1200" b="1" i="1" dirty="0">
              <a:solidFill>
                <a:schemeClr val="bg1"/>
              </a:solidFill>
              <a:highlight>
                <a:srgbClr val="008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CB3CD1-174E-491A-A4CE-63CBEA0662AA}"/>
              </a:ext>
            </a:extLst>
          </p:cNvPr>
          <p:cNvCxnSpPr>
            <a:cxnSpLocks/>
          </p:cNvCxnSpPr>
          <p:nvPr/>
        </p:nvCxnSpPr>
        <p:spPr>
          <a:xfrm>
            <a:off x="1708091" y="5761839"/>
            <a:ext cx="6975447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D07D4E-857A-4087-B38A-8CBD4C61022A}"/>
              </a:ext>
            </a:extLst>
          </p:cNvPr>
          <p:cNvSpPr txBox="1"/>
          <p:nvPr/>
        </p:nvSpPr>
        <p:spPr>
          <a:xfrm>
            <a:off x="4724459" y="5754306"/>
            <a:ext cx="9035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highlight>
                  <a:srgbClr val="FF00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Final Term</a:t>
            </a:r>
            <a:endParaRPr lang="ko-KR" altLang="en-US" sz="1200" b="1" i="1" dirty="0">
              <a:solidFill>
                <a:schemeClr val="bg1"/>
              </a:solidFill>
              <a:highlight>
                <a:srgbClr val="FF00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627E7DA-5C8A-4F2B-B4EB-112818CEF811}"/>
              </a:ext>
            </a:extLst>
          </p:cNvPr>
          <p:cNvCxnSpPr/>
          <p:nvPr/>
        </p:nvCxnSpPr>
        <p:spPr>
          <a:xfrm>
            <a:off x="9185945" y="1367425"/>
            <a:ext cx="0" cy="5134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683DDB-E60C-4280-A750-F2C069FBD7F9}"/>
              </a:ext>
            </a:extLst>
          </p:cNvPr>
          <p:cNvSpPr txBox="1"/>
          <p:nvPr/>
        </p:nvSpPr>
        <p:spPr>
          <a:xfrm>
            <a:off x="9426152" y="1668089"/>
            <a:ext cx="2265364" cy="4533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 type.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Proposal (5/7)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-Proposal report &amp; PPT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Interim (5/28,30)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-Interim report &amp; PPT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-Web Prototype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Final (6/25)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-Final report &amp; PPT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-Web site (completed)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-Feedback Analysis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525F44-6EE3-4B74-8326-B609BAD275DC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D20ED1-3C34-42C0-84CF-472903BF9C79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BBF9E5-7D06-4112-8C7C-E9A243B8CF86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A677D6-EAD2-4DFA-9B04-D845735C1DD0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D8A663-BB51-47CB-A6E8-08862853FDED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1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1810-2C3E-45EC-95B5-8DB2317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Resource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5CC6F4A-E2BE-48AA-8BAF-2712AC17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701" y="2715936"/>
            <a:ext cx="621485" cy="621485"/>
          </a:xfrm>
          <a:prstGeom prst="rect">
            <a:avLst/>
          </a:prstGeom>
        </p:spPr>
      </p:pic>
      <p:pic>
        <p:nvPicPr>
          <p:cNvPr id="22" name="그래픽 21" descr="사용자">
            <a:extLst>
              <a:ext uri="{FF2B5EF4-FFF2-40B4-BE49-F238E27FC236}">
                <a16:creationId xmlns:a16="http://schemas.microsoft.com/office/drawing/2014/main" id="{982C2B45-84FF-421D-918C-C19AAF2A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958" y="3337421"/>
            <a:ext cx="621485" cy="621485"/>
          </a:xfrm>
          <a:prstGeom prst="rect">
            <a:avLst/>
          </a:prstGeom>
        </p:spPr>
      </p:pic>
      <p:pic>
        <p:nvPicPr>
          <p:cNvPr id="23" name="그래픽 22" descr="사용자">
            <a:extLst>
              <a:ext uri="{FF2B5EF4-FFF2-40B4-BE49-F238E27FC236}">
                <a16:creationId xmlns:a16="http://schemas.microsoft.com/office/drawing/2014/main" id="{7094D0D1-F9E5-4C4B-8FA5-C4B9C74D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44" y="3337421"/>
            <a:ext cx="621485" cy="621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A3064-463B-4DF3-8B16-AFF721B39B21}"/>
              </a:ext>
            </a:extLst>
          </p:cNvPr>
          <p:cNvSpPr txBox="1"/>
          <p:nvPr/>
        </p:nvSpPr>
        <p:spPr>
          <a:xfrm>
            <a:off x="1665360" y="4024786"/>
            <a:ext cx="140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People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래픽 15" descr="표">
            <a:extLst>
              <a:ext uri="{FF2B5EF4-FFF2-40B4-BE49-F238E27FC236}">
                <a16:creationId xmlns:a16="http://schemas.microsoft.com/office/drawing/2014/main" id="{721C0953-8B60-4CFE-9425-640485752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288022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5A0813-BD6C-4416-8454-2271289C3631}"/>
              </a:ext>
            </a:extLst>
          </p:cNvPr>
          <p:cNvSpPr txBox="1"/>
          <p:nvPr/>
        </p:nvSpPr>
        <p:spPr>
          <a:xfrm>
            <a:off x="5488301" y="3958906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week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래픽 17" descr="기어 헤드">
            <a:extLst>
              <a:ext uri="{FF2B5EF4-FFF2-40B4-BE49-F238E27FC236}">
                <a16:creationId xmlns:a16="http://schemas.microsoft.com/office/drawing/2014/main" id="{8E8D9D4F-DD8D-4147-8391-C3D1275D2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399" y="2880221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BD09-603E-414E-95F1-7BCFF7BBCEC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EDDED8-0547-4444-9428-24AE459755B3}"/>
              </a:ext>
            </a:extLst>
          </p:cNvPr>
          <p:cNvSpPr txBox="1"/>
          <p:nvPr/>
        </p:nvSpPr>
        <p:spPr>
          <a:xfrm>
            <a:off x="8575282" y="3950090"/>
            <a:ext cx="279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Framework</a:t>
            </a:r>
          </a:p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(Lecture, YouTube, Google)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96551D-AB7A-4F4B-80A8-68516A10365E}"/>
              </a:ext>
            </a:extLst>
          </p:cNvPr>
          <p:cNvSpPr/>
          <p:nvPr/>
        </p:nvSpPr>
        <p:spPr>
          <a:xfrm>
            <a:off x="1845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CA2F7-32FE-4A8D-8E91-393976512FAA}"/>
              </a:ext>
            </a:extLst>
          </p:cNvPr>
          <p:cNvSpPr/>
          <p:nvPr/>
        </p:nvSpPr>
        <p:spPr>
          <a:xfrm>
            <a:off x="4124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012557-8B8A-48AA-9098-CD32179DF299}"/>
              </a:ext>
            </a:extLst>
          </p:cNvPr>
          <p:cNvSpPr/>
          <p:nvPr/>
        </p:nvSpPr>
        <p:spPr>
          <a:xfrm>
            <a:off x="6403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51E1F9-0D31-4295-B69B-D8B240CBCF62}"/>
              </a:ext>
            </a:extLst>
          </p:cNvPr>
          <p:cNvSpPr/>
          <p:nvPr/>
        </p:nvSpPr>
        <p:spPr>
          <a:xfrm>
            <a:off x="868258" y="117446"/>
            <a:ext cx="134224" cy="1342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F99718-CEA5-495F-9F11-01E66EFB97F0}"/>
              </a:ext>
            </a:extLst>
          </p:cNvPr>
          <p:cNvSpPr/>
          <p:nvPr/>
        </p:nvSpPr>
        <p:spPr>
          <a:xfrm>
            <a:off x="1096158" y="117446"/>
            <a:ext cx="134224" cy="134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A2CFDF11-F816-4596-B7B2-B07972BAA06B}"/>
              </a:ext>
            </a:extLst>
          </p:cNvPr>
          <p:cNvSpPr/>
          <p:nvPr/>
        </p:nvSpPr>
        <p:spPr>
          <a:xfrm>
            <a:off x="11761364" y="108997"/>
            <a:ext cx="297109" cy="25612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7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337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08서울남산체 B</vt:lpstr>
      <vt:lpstr>08서울한강체 L</vt:lpstr>
      <vt:lpstr>나눔고딕</vt:lpstr>
      <vt:lpstr>맑은 고딕</vt:lpstr>
      <vt:lpstr>Arial</vt:lpstr>
      <vt:lpstr>Wingdings</vt:lpstr>
      <vt:lpstr>Office 테마</vt:lpstr>
      <vt:lpstr>  [Domestic Food Manager]</vt:lpstr>
      <vt:lpstr>Chart.</vt:lpstr>
      <vt:lpstr>Elevator Pitch</vt:lpstr>
      <vt:lpstr>Project Information (Outline)</vt:lpstr>
      <vt:lpstr>Project Information (Requirement)</vt:lpstr>
      <vt:lpstr>Project Issue</vt:lpstr>
      <vt:lpstr>Project Issue</vt:lpstr>
      <vt:lpstr>Project Schedule</vt:lpstr>
      <vt:lpstr>Team Resource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 Open Source S/W Project</dc:title>
  <dc:creator>MUN GITAE</dc:creator>
  <cp:lastModifiedBy>MUN GITAE</cp:lastModifiedBy>
  <cp:revision>18</cp:revision>
  <dcterms:created xsi:type="dcterms:W3CDTF">2019-05-06T04:11:55Z</dcterms:created>
  <dcterms:modified xsi:type="dcterms:W3CDTF">2019-05-08T02:53:23Z</dcterms:modified>
</cp:coreProperties>
</file>