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D59C-88D2-4DF5-B736-2F338BA8B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864D0-496A-405D-AAE0-BD02C596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03D44-848F-45FE-BCD0-D13D3FE2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850B1-88DD-48BF-923E-94466A60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10DDA-A8C3-4621-B0C9-1A9C34B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FE446F-6C5D-4DDA-B032-3C554C324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136525"/>
            <a:ext cx="3231160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9A522-14D5-4887-87D1-76E863E8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15E39-CAE9-4F4D-9B40-65460E68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2ADEE-9ADB-4E8D-80D5-F3727E95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319AB-D97B-4EBA-B9A6-DAF839CE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583F4-FA02-452B-9915-EC45CE92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12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A5EA8D-B80C-4F47-86B6-A58AE49EF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A0A53-14BD-46D6-BC45-88196DD3D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DACAF-4D84-4128-A930-D9D5AB6D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DAB75-359C-4FBF-92B0-789C16F7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3A724-F427-4AFC-8B14-C9476CC9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6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AF56F-C950-4D9E-85AA-1B5CDB08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D214B-0523-4E26-B859-44AB8196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C77C-A434-4A82-850D-F46D8A50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79362-5399-4BEB-A78A-5A09A24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5FEF7-C61B-4E23-B710-37CD65D7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2368111-AD92-4520-9771-9F5047314C65}"/>
              </a:ext>
            </a:extLst>
          </p:cNvPr>
          <p:cNvSpPr txBox="1">
            <a:spLocks/>
          </p:cNvSpPr>
          <p:nvPr userDrawn="1"/>
        </p:nvSpPr>
        <p:spPr>
          <a:xfrm>
            <a:off x="108069" y="115094"/>
            <a:ext cx="190915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0070C0"/>
                </a:solidFill>
                <a:latin typeface="Harlow Solid Italic" panose="04030604020F02020D02" pitchFamily="82" charset="0"/>
              </a:rPr>
              <a:t>Poker with C++</a:t>
            </a:r>
            <a:endParaRPr lang="ko-KR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CC055B-06FA-4676-A7D7-0C4E885DB949}"/>
              </a:ext>
            </a:extLst>
          </p:cNvPr>
          <p:cNvSpPr/>
          <p:nvPr userDrawn="1"/>
        </p:nvSpPr>
        <p:spPr>
          <a:xfrm>
            <a:off x="0" y="662730"/>
            <a:ext cx="327171" cy="61978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B320C38-0E0C-4A98-B016-39D128B88CE5}"/>
              </a:ext>
            </a:extLst>
          </p:cNvPr>
          <p:cNvSpPr/>
          <p:nvPr userDrawn="1"/>
        </p:nvSpPr>
        <p:spPr>
          <a:xfrm rot="10800000">
            <a:off x="167083" y="662730"/>
            <a:ext cx="160088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D09C6A41-C167-49DA-AE3B-E9E9BF1015CF}"/>
              </a:ext>
            </a:extLst>
          </p:cNvPr>
          <p:cNvSpPr/>
          <p:nvPr userDrawn="1"/>
        </p:nvSpPr>
        <p:spPr>
          <a:xfrm rot="10800000" flipH="1">
            <a:off x="0" y="662730"/>
            <a:ext cx="160088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62ED8-BEB5-4A36-B81E-1764F54BB249}"/>
              </a:ext>
            </a:extLst>
          </p:cNvPr>
          <p:cNvSpPr/>
          <p:nvPr userDrawn="1"/>
        </p:nvSpPr>
        <p:spPr>
          <a:xfrm>
            <a:off x="0" y="6579705"/>
            <a:ext cx="12192000" cy="278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21B0AC68-BFBC-44C0-8027-A987AE4E487D}"/>
              </a:ext>
            </a:extLst>
          </p:cNvPr>
          <p:cNvSpPr/>
          <p:nvPr userDrawn="1"/>
        </p:nvSpPr>
        <p:spPr>
          <a:xfrm rot="10800000">
            <a:off x="12031912" y="6577114"/>
            <a:ext cx="160088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8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24947-0451-4CDB-B9FB-642A7232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0A3D6-DA5A-46B2-B72A-1AF5FDA3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6A66C-995C-4D46-9102-C9CB6EC7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2E1DD-E949-45AA-8F92-D3B9247A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92113-6D67-4764-826D-709938F9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9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685E3-F08B-48BF-831E-16628522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70D41-F16D-430D-8A99-32431D97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090FD-37CF-4644-B0CE-D22BEA03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E0A17-7FAE-498D-B64D-D14B81EC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C6410-E773-4AD2-A601-EA2C0303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8CB3E-06BA-4EF0-B91D-F23F4298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0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61312-B85A-4679-BBD5-3859ACF1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55AD1-7EBB-44F5-A8B6-72122A39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A6BE8-66B1-4FE5-BC18-9D51B85BA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E0DBEA-2BDB-4F80-B0EC-AA98A7A3C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6646B-8BFB-4A23-8DAF-119C3A65E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10F16C-14DC-4D69-8A73-CFE9D9B5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B8DDA-C38B-4DFE-AFF7-09B0D04E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3A809-69B5-4E7E-9621-B850154A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07478-E97D-4AC4-91C1-9911F695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6D2135-F6FE-4E59-B1CC-984DADB5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67412D-B5BA-4FE0-AABD-F016B088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71BA4-C57E-4A92-A559-31AF24B0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DC9AB-9AA9-4933-93CD-F713E3FA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F73668-D915-4D86-872A-627FAD66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A0BA7-4DC1-4138-B87A-BD6A0DD9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2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1A9DD-FF87-4F3B-9E04-2271E2A3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98A6C-CCEC-4D7D-909F-6B95B6C07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528B1-15E6-45F3-A1E3-0A2BE65E3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A2DF9-B080-4DEF-9DFA-130D5BB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83DCA-63F8-4CC2-9043-842473FA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9E221-3133-41B1-AF06-78751A81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9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03011-96C4-4129-B9D6-01069A9D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184B74-393B-4D9B-9A7F-343171A78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6855A-732D-4DC7-92B2-D15AC0BE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5CE13-B9F4-4F1F-B9D2-F13F98EA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23034-66DD-4532-9E51-082945DF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8E76B-8411-468F-B43B-D8C51AD7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D9C66D-26C1-494E-98AB-153C29E9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6736E-2B45-429C-8FA2-39553846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BDB48-0709-44DA-9D74-F13C0A1C7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BF13-950A-4703-9E0A-168B2CB061F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3BBFB-AF22-407E-995F-C2D34823D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17020-1012-4BF6-B546-3F63D47A9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E7E7AC-AF81-47D5-A6C5-75CF245F4132}"/>
              </a:ext>
            </a:extLst>
          </p:cNvPr>
          <p:cNvSpPr/>
          <p:nvPr/>
        </p:nvSpPr>
        <p:spPr>
          <a:xfrm>
            <a:off x="0" y="660138"/>
            <a:ext cx="12192000" cy="5141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7D27F6-A50B-466B-8FE8-FAE7D6A1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314"/>
            <a:ext cx="9144000" cy="2387600"/>
          </a:xfrm>
        </p:spPr>
        <p:txBody>
          <a:bodyPr/>
          <a:lstStyle/>
          <a:p>
            <a:r>
              <a:rPr lang="en-US" altLang="ko-KR" sz="6600" dirty="0">
                <a:solidFill>
                  <a:schemeClr val="bg1"/>
                </a:solidFill>
                <a:latin typeface="Harlow Solid Italic" panose="04030604020F02020D02" pitchFamily="82" charset="0"/>
              </a:rPr>
              <a:t>Poker with C++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십일조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]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래픽 4" descr="카드 놀이">
            <a:extLst>
              <a:ext uri="{FF2B5EF4-FFF2-40B4-BE49-F238E27FC236}">
                <a16:creationId xmlns:a16="http://schemas.microsoft.com/office/drawing/2014/main" id="{9DC416C5-9584-402C-878E-114FDB3F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26966">
            <a:off x="2827090" y="1772965"/>
            <a:ext cx="1058411" cy="1058411"/>
          </a:xfrm>
          <a:prstGeom prst="rect">
            <a:avLst/>
          </a:prstGeom>
        </p:spPr>
      </p:pic>
      <p:pic>
        <p:nvPicPr>
          <p:cNvPr id="6" name="그래픽 5" descr="카드 놀이">
            <a:extLst>
              <a:ext uri="{FF2B5EF4-FFF2-40B4-BE49-F238E27FC236}">
                <a16:creationId xmlns:a16="http://schemas.microsoft.com/office/drawing/2014/main" id="{9AD37D8E-3AC6-4EF9-A039-A3C8DAAB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859">
            <a:off x="8651064" y="3131763"/>
            <a:ext cx="731463" cy="7314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A24E3C-CB99-4592-8F84-EC997F6C5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11" y="5960582"/>
            <a:ext cx="8681456" cy="4511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7F456-D255-4175-BB97-467E6A5160CB}"/>
              </a:ext>
            </a:extLst>
          </p:cNvPr>
          <p:cNvSpPr/>
          <p:nvPr/>
        </p:nvSpPr>
        <p:spPr>
          <a:xfrm>
            <a:off x="402672" y="660138"/>
            <a:ext cx="327170" cy="51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5A5D9853-1DA3-49F0-B494-9084B938A7F6}"/>
              </a:ext>
            </a:extLst>
          </p:cNvPr>
          <p:cNvSpPr/>
          <p:nvPr/>
        </p:nvSpPr>
        <p:spPr>
          <a:xfrm>
            <a:off x="241098" y="5478010"/>
            <a:ext cx="323147" cy="32314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8DC7E23F-AEEC-473B-8A34-7DB7BA2ACA2A}"/>
              </a:ext>
            </a:extLst>
          </p:cNvPr>
          <p:cNvSpPr/>
          <p:nvPr/>
        </p:nvSpPr>
        <p:spPr>
          <a:xfrm rot="10800000">
            <a:off x="642200" y="660138"/>
            <a:ext cx="323147" cy="32314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1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6229A8-DD8D-4D55-AE73-8F80C36DA0CC}"/>
              </a:ext>
            </a:extLst>
          </p:cNvPr>
          <p:cNvSpPr/>
          <p:nvPr/>
        </p:nvSpPr>
        <p:spPr>
          <a:xfrm>
            <a:off x="163585" y="1001720"/>
            <a:ext cx="3322040" cy="643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latin typeface="+mn-ea"/>
              </a:rPr>
              <a:t>C h a r t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A403838-A913-4EBA-9E55-2753AAA2ABC4}"/>
              </a:ext>
            </a:extLst>
          </p:cNvPr>
          <p:cNvSpPr/>
          <p:nvPr/>
        </p:nvSpPr>
        <p:spPr>
          <a:xfrm>
            <a:off x="1688984" y="2863340"/>
            <a:ext cx="1796641" cy="17966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주제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66D7FE-72B1-4280-9C4E-C1E2FBA5797D}"/>
              </a:ext>
            </a:extLst>
          </p:cNvPr>
          <p:cNvSpPr/>
          <p:nvPr/>
        </p:nvSpPr>
        <p:spPr>
          <a:xfrm>
            <a:off x="4261608" y="2863340"/>
            <a:ext cx="1796641" cy="17966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프로젝트 방향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7794CA-DB40-44C2-B8D4-673362F89728}"/>
              </a:ext>
            </a:extLst>
          </p:cNvPr>
          <p:cNvSpPr/>
          <p:nvPr/>
        </p:nvSpPr>
        <p:spPr>
          <a:xfrm>
            <a:off x="6834232" y="2863339"/>
            <a:ext cx="1796641" cy="17966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F68881-6901-40BD-9B94-B0F6EB6E53A1}"/>
              </a:ext>
            </a:extLst>
          </p:cNvPr>
          <p:cNvSpPr/>
          <p:nvPr/>
        </p:nvSpPr>
        <p:spPr>
          <a:xfrm>
            <a:off x="9406855" y="2863342"/>
            <a:ext cx="1796641" cy="17966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역할분담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A81E74-2132-49CF-9739-95B1A1652FA0}"/>
              </a:ext>
            </a:extLst>
          </p:cNvPr>
          <p:cNvSpPr/>
          <p:nvPr/>
        </p:nvSpPr>
        <p:spPr>
          <a:xfrm>
            <a:off x="6834232" y="3561601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필요한 클래스</a:t>
            </a: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F8B2D97A-F251-4FC4-9EC1-F18B70488E48}"/>
              </a:ext>
            </a:extLst>
          </p:cNvPr>
          <p:cNvSpPr/>
          <p:nvPr/>
        </p:nvSpPr>
        <p:spPr>
          <a:xfrm rot="10800000">
            <a:off x="167083" y="662730"/>
            <a:ext cx="160088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EBB7160A-B7BB-4AD9-9939-E3BAF1059A93}"/>
              </a:ext>
            </a:extLst>
          </p:cNvPr>
          <p:cNvSpPr/>
          <p:nvPr/>
        </p:nvSpPr>
        <p:spPr>
          <a:xfrm rot="10800000" flipH="1">
            <a:off x="0" y="662730"/>
            <a:ext cx="160088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EFD16AC-419F-41D4-8D63-4B9B063B0598}"/>
              </a:ext>
            </a:extLst>
          </p:cNvPr>
          <p:cNvSpPr/>
          <p:nvPr/>
        </p:nvSpPr>
        <p:spPr>
          <a:xfrm>
            <a:off x="4825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F65FE1-1FE4-4062-B8B3-ECFD9AB718A9}"/>
              </a:ext>
            </a:extLst>
          </p:cNvPr>
          <p:cNvSpPr/>
          <p:nvPr/>
        </p:nvSpPr>
        <p:spPr>
          <a:xfrm>
            <a:off x="5742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F0943F-8D1D-4D81-AD06-EAE901B0DBFB}"/>
              </a:ext>
            </a:extLst>
          </p:cNvPr>
          <p:cNvSpPr/>
          <p:nvPr/>
        </p:nvSpPr>
        <p:spPr>
          <a:xfrm>
            <a:off x="6660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18FBD71-7581-47F4-831A-F942ECFDB0DE}"/>
              </a:ext>
            </a:extLst>
          </p:cNvPr>
          <p:cNvSpPr/>
          <p:nvPr/>
        </p:nvSpPr>
        <p:spPr>
          <a:xfrm>
            <a:off x="7534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7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6229A8-DD8D-4D55-AE73-8F80C36DA0CC}"/>
              </a:ext>
            </a:extLst>
          </p:cNvPr>
          <p:cNvSpPr/>
          <p:nvPr/>
        </p:nvSpPr>
        <p:spPr>
          <a:xfrm>
            <a:off x="163585" y="1001720"/>
            <a:ext cx="3322040" cy="643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latin typeface="+mn-ea"/>
              </a:rPr>
              <a:t>주  제</a:t>
            </a: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F8B2D97A-F251-4FC4-9EC1-F18B70488E48}"/>
              </a:ext>
            </a:extLst>
          </p:cNvPr>
          <p:cNvSpPr/>
          <p:nvPr/>
        </p:nvSpPr>
        <p:spPr>
          <a:xfrm rot="10800000">
            <a:off x="167083" y="662730"/>
            <a:ext cx="160088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EBB7160A-B7BB-4AD9-9939-E3BAF1059A93}"/>
              </a:ext>
            </a:extLst>
          </p:cNvPr>
          <p:cNvSpPr/>
          <p:nvPr/>
        </p:nvSpPr>
        <p:spPr>
          <a:xfrm rot="10800000" flipH="1">
            <a:off x="0" y="662730"/>
            <a:ext cx="160088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EFD16AC-419F-41D4-8D63-4B9B063B0598}"/>
              </a:ext>
            </a:extLst>
          </p:cNvPr>
          <p:cNvSpPr/>
          <p:nvPr/>
        </p:nvSpPr>
        <p:spPr>
          <a:xfrm>
            <a:off x="4825060" y="6636163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F65FE1-1FE4-4062-B8B3-ECFD9AB718A9}"/>
              </a:ext>
            </a:extLst>
          </p:cNvPr>
          <p:cNvSpPr/>
          <p:nvPr/>
        </p:nvSpPr>
        <p:spPr>
          <a:xfrm>
            <a:off x="5742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F0943F-8D1D-4D81-AD06-EAE901B0DBFB}"/>
              </a:ext>
            </a:extLst>
          </p:cNvPr>
          <p:cNvSpPr/>
          <p:nvPr/>
        </p:nvSpPr>
        <p:spPr>
          <a:xfrm>
            <a:off x="6660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18FBD71-7581-47F4-831A-F942ECFDB0DE}"/>
              </a:ext>
            </a:extLst>
          </p:cNvPr>
          <p:cNvSpPr/>
          <p:nvPr/>
        </p:nvSpPr>
        <p:spPr>
          <a:xfrm>
            <a:off x="7534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77F335-41BE-416A-A0D6-CE2112690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83" y="2715706"/>
            <a:ext cx="7669433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4825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5742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6660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7534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163585" y="1001720"/>
            <a:ext cx="3322040" cy="643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+mn-ea"/>
              </a:rPr>
              <a:t>프로젝트 방향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73AF5C-7C80-4CB8-BF1D-9D6A01262565}"/>
              </a:ext>
            </a:extLst>
          </p:cNvPr>
          <p:cNvGrpSpPr/>
          <p:nvPr/>
        </p:nvGrpSpPr>
        <p:grpSpPr>
          <a:xfrm>
            <a:off x="2280306" y="2553417"/>
            <a:ext cx="7631387" cy="2269005"/>
            <a:chOff x="2280809" y="2295000"/>
            <a:chExt cx="7631387" cy="226900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2FF256-6E4E-401F-BFE3-33B110D60D73}"/>
                </a:ext>
              </a:extLst>
            </p:cNvPr>
            <p:cNvSpPr/>
            <p:nvPr/>
          </p:nvSpPr>
          <p:spPr>
            <a:xfrm>
              <a:off x="7643191" y="2295000"/>
              <a:ext cx="2269005" cy="226900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solidFill>
                    <a:srgbClr val="0070C0"/>
                  </a:solidFill>
                </a:rPr>
                <a:t>베팅기능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C75ACB-F8C9-40A0-9984-2215251A631F}"/>
                </a:ext>
              </a:extLst>
            </p:cNvPr>
            <p:cNvSpPr/>
            <p:nvPr/>
          </p:nvSpPr>
          <p:spPr>
            <a:xfrm>
              <a:off x="2332845" y="3060607"/>
              <a:ext cx="216392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70C0"/>
                  </a:solidFill>
                </a:rPr>
                <a:t>포커게임의 룰</a:t>
              </a:r>
              <a:endParaRPr lang="en-US" altLang="ko-KR" sz="2400" b="1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0070C0"/>
                  </a:solidFill>
                </a:rPr>
                <a:t>[Seven Card Stud]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8A7D9A8-E785-46FB-A1A4-C6565DA122FA}"/>
                </a:ext>
              </a:extLst>
            </p:cNvPr>
            <p:cNvSpPr/>
            <p:nvPr/>
          </p:nvSpPr>
          <p:spPr>
            <a:xfrm>
              <a:off x="2280809" y="2295939"/>
              <a:ext cx="2268000" cy="2268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더하기 기호 13">
              <a:extLst>
                <a:ext uri="{FF2B5EF4-FFF2-40B4-BE49-F238E27FC236}">
                  <a16:creationId xmlns:a16="http://schemas.microsoft.com/office/drawing/2014/main" id="{59EE6E61-C409-4466-93E3-3E75920B4CAA}"/>
                </a:ext>
              </a:extLst>
            </p:cNvPr>
            <p:cNvSpPr/>
            <p:nvPr/>
          </p:nvSpPr>
          <p:spPr>
            <a:xfrm>
              <a:off x="5131904" y="2464904"/>
              <a:ext cx="1928192" cy="1928192"/>
            </a:xfrm>
            <a:prstGeom prst="mathPlus">
              <a:avLst>
                <a:gd name="adj1" fmla="val 1518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3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4825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5742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6660486" y="6639316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7534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163585" y="1001720"/>
            <a:ext cx="3322040" cy="643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+mn-ea"/>
              </a:rPr>
              <a:t>필요한 클래스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456ADC-FBD9-423D-83D1-CD22E94D4F7E}"/>
              </a:ext>
            </a:extLst>
          </p:cNvPr>
          <p:cNvSpPr/>
          <p:nvPr/>
        </p:nvSpPr>
        <p:spPr>
          <a:xfrm>
            <a:off x="4656000" y="2246242"/>
            <a:ext cx="2880000" cy="28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EAA675-8726-4672-9468-CD9DCC4BD6F8}"/>
              </a:ext>
            </a:extLst>
          </p:cNvPr>
          <p:cNvSpPr/>
          <p:nvPr/>
        </p:nvSpPr>
        <p:spPr>
          <a:xfrm>
            <a:off x="4825060" y="4223071"/>
            <a:ext cx="2539835" cy="69765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innerShdw blurRad="88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오픈된</a:t>
            </a:r>
            <a:r>
              <a:rPr lang="ko-KR" altLang="en-US" sz="13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카드의 순위를 결정하여 배팅의 진행순서 결정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7D115F-946A-4BE1-8429-4C1D71C0F20D}"/>
              </a:ext>
            </a:extLst>
          </p:cNvPr>
          <p:cNvSpPr/>
          <p:nvPr/>
        </p:nvSpPr>
        <p:spPr>
          <a:xfrm>
            <a:off x="4826082" y="2396560"/>
            <a:ext cx="2539836" cy="48846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innerShdw blurRad="88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배팅 순서 결정 클래스</a:t>
            </a:r>
          </a:p>
        </p:txBody>
      </p:sp>
      <p:pic>
        <p:nvPicPr>
          <p:cNvPr id="34" name="그래픽 33" descr="화살표가 있는 원">
            <a:extLst>
              <a:ext uri="{FF2B5EF4-FFF2-40B4-BE49-F238E27FC236}">
                <a16:creationId xmlns:a16="http://schemas.microsoft.com/office/drawing/2014/main" id="{653A04BC-6912-45F0-98A6-EA5F1153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00" y="2963071"/>
            <a:ext cx="1260000" cy="1260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6F9ACA-08C4-4FB7-BD12-D4BA1409164B}"/>
              </a:ext>
            </a:extLst>
          </p:cNvPr>
          <p:cNvGrpSpPr/>
          <p:nvPr/>
        </p:nvGrpSpPr>
        <p:grpSpPr>
          <a:xfrm>
            <a:off x="1002443" y="2246242"/>
            <a:ext cx="2880000" cy="2880000"/>
            <a:chOff x="8247339" y="-291251"/>
            <a:chExt cx="2880000" cy="28800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B81909-06A5-4C01-A288-01ED1459D239}"/>
                </a:ext>
              </a:extLst>
            </p:cNvPr>
            <p:cNvSpPr/>
            <p:nvPr/>
          </p:nvSpPr>
          <p:spPr>
            <a:xfrm>
              <a:off x="8247339" y="-291251"/>
              <a:ext cx="2880000" cy="28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4A1E0B4-0B8D-4CE5-AC05-301853A4CD39}"/>
                </a:ext>
              </a:extLst>
            </p:cNvPr>
            <p:cNvSpPr/>
            <p:nvPr/>
          </p:nvSpPr>
          <p:spPr>
            <a:xfrm>
              <a:off x="8416399" y="1685578"/>
              <a:ext cx="2539835" cy="6976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게임 진행 시 무작위로 </a:t>
              </a:r>
              <a:endParaRPr lang="en-US" altLang="ko-KR" sz="13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ko-KR" altLang="en-US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플레이어에게 카드를 배분한다</a:t>
              </a:r>
              <a:r>
                <a:rPr lang="en-US" altLang="ko-KR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.</a:t>
              </a:r>
              <a:endParaRPr lang="ko-KR" altLang="en-US" sz="13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25E291-3F4B-40D4-90E0-3111FE822496}"/>
                </a:ext>
              </a:extLst>
            </p:cNvPr>
            <p:cNvSpPr/>
            <p:nvPr/>
          </p:nvSpPr>
          <p:spPr>
            <a:xfrm>
              <a:off x="8417421" y="-140933"/>
              <a:ext cx="2539836" cy="4884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딜러 클래스</a:t>
              </a:r>
            </a:p>
          </p:txBody>
        </p:sp>
        <p:pic>
          <p:nvPicPr>
            <p:cNvPr id="10" name="그래픽 9" descr="사용자 네트워크">
              <a:extLst>
                <a:ext uri="{FF2B5EF4-FFF2-40B4-BE49-F238E27FC236}">
                  <a16:creationId xmlns:a16="http://schemas.microsoft.com/office/drawing/2014/main" id="{0D099D72-518C-4BD3-A616-C301A299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56316" y="371720"/>
              <a:ext cx="1260000" cy="1260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9CEB55-BD87-4D67-B657-85D397A1352F}"/>
              </a:ext>
            </a:extLst>
          </p:cNvPr>
          <p:cNvGrpSpPr/>
          <p:nvPr/>
        </p:nvGrpSpPr>
        <p:grpSpPr>
          <a:xfrm>
            <a:off x="8346000" y="2241020"/>
            <a:ext cx="2880000" cy="2880000"/>
            <a:chOff x="8480471" y="-473501"/>
            <a:chExt cx="2880000" cy="288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C57400A-9A68-4170-9293-FBAAA1893BED}"/>
                </a:ext>
              </a:extLst>
            </p:cNvPr>
            <p:cNvSpPr/>
            <p:nvPr/>
          </p:nvSpPr>
          <p:spPr>
            <a:xfrm>
              <a:off x="8480471" y="-473501"/>
              <a:ext cx="2880000" cy="28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BA1E5CC-E305-459D-A6AC-F07ADD471617}"/>
                </a:ext>
              </a:extLst>
            </p:cNvPr>
            <p:cNvSpPr/>
            <p:nvPr/>
          </p:nvSpPr>
          <p:spPr>
            <a:xfrm>
              <a:off x="8649531" y="1503328"/>
              <a:ext cx="2539835" cy="6976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사용자의 정보가 담겨있는 </a:t>
              </a:r>
              <a:endParaRPr lang="en-US" altLang="ko-KR" sz="13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ko-KR" altLang="en-US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파일을 관리 </a:t>
              </a:r>
              <a:r>
                <a:rPr lang="en-US" altLang="ko-KR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(DB)</a:t>
              </a:r>
              <a:endParaRPr lang="ko-KR" altLang="en-US" sz="13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94A302-AC37-4498-BC5C-A578C24B3720}"/>
                </a:ext>
              </a:extLst>
            </p:cNvPr>
            <p:cNvSpPr/>
            <p:nvPr/>
          </p:nvSpPr>
          <p:spPr>
            <a:xfrm>
              <a:off x="8650553" y="-323183"/>
              <a:ext cx="2539836" cy="4884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파일 입출력 클래스</a:t>
              </a:r>
            </a:p>
          </p:txBody>
        </p:sp>
      </p:grpSp>
      <p:pic>
        <p:nvPicPr>
          <p:cNvPr id="51" name="그래픽 50" descr="데이터베이스">
            <a:extLst>
              <a:ext uri="{FF2B5EF4-FFF2-40B4-BE49-F238E27FC236}">
                <a16:creationId xmlns:a16="http://schemas.microsoft.com/office/drawing/2014/main" id="{275DB08B-8256-40EC-872F-D1643BBB9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4977" y="290921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4825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5742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6660486" y="6639316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7534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163585" y="1001720"/>
            <a:ext cx="3322040" cy="643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+mn-ea"/>
              </a:rPr>
              <a:t>필요한 클래스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456ADC-FBD9-423D-83D1-CD22E94D4F7E}"/>
              </a:ext>
            </a:extLst>
          </p:cNvPr>
          <p:cNvSpPr/>
          <p:nvPr/>
        </p:nvSpPr>
        <p:spPr>
          <a:xfrm>
            <a:off x="4656000" y="2246242"/>
            <a:ext cx="2880000" cy="28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EAA675-8726-4672-9468-CD9DCC4BD6F8}"/>
              </a:ext>
            </a:extLst>
          </p:cNvPr>
          <p:cNvSpPr/>
          <p:nvPr/>
        </p:nvSpPr>
        <p:spPr>
          <a:xfrm>
            <a:off x="4825060" y="4223071"/>
            <a:ext cx="2539835" cy="69765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innerShdw blurRad="88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게임에 참여하는 </a:t>
            </a:r>
            <a:endParaRPr lang="en-US" altLang="ko-KR" sz="1300" b="1" dirty="0">
              <a:solidFill>
                <a:srgbClr val="0070C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플레이어의 정보를 로드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7D115F-946A-4BE1-8429-4C1D71C0F20D}"/>
              </a:ext>
            </a:extLst>
          </p:cNvPr>
          <p:cNvSpPr/>
          <p:nvPr/>
        </p:nvSpPr>
        <p:spPr>
          <a:xfrm>
            <a:off x="4826082" y="2396560"/>
            <a:ext cx="2539836" cy="48846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innerShdw blurRad="88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게임 셋팅 클래스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6F9ACA-08C4-4FB7-BD12-D4BA1409164B}"/>
              </a:ext>
            </a:extLst>
          </p:cNvPr>
          <p:cNvGrpSpPr/>
          <p:nvPr/>
        </p:nvGrpSpPr>
        <p:grpSpPr>
          <a:xfrm>
            <a:off x="1002443" y="2246242"/>
            <a:ext cx="2880000" cy="2880000"/>
            <a:chOff x="8247339" y="-291251"/>
            <a:chExt cx="2880000" cy="28800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B81909-06A5-4C01-A288-01ED1459D239}"/>
                </a:ext>
              </a:extLst>
            </p:cNvPr>
            <p:cNvSpPr/>
            <p:nvPr/>
          </p:nvSpPr>
          <p:spPr>
            <a:xfrm>
              <a:off x="8247339" y="-291251"/>
              <a:ext cx="2880000" cy="28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4A1E0B4-0B8D-4CE5-AC05-301853A4CD39}"/>
                </a:ext>
              </a:extLst>
            </p:cNvPr>
            <p:cNvSpPr/>
            <p:nvPr/>
          </p:nvSpPr>
          <p:spPr>
            <a:xfrm>
              <a:off x="8416399" y="1685578"/>
              <a:ext cx="2539835" cy="6976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포커게임의 </a:t>
              </a:r>
              <a:r>
                <a:rPr lang="en-US" altLang="ko-KR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GUI</a:t>
              </a:r>
              <a:r>
                <a:rPr lang="ko-KR" altLang="en-US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를 담당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25E291-3F4B-40D4-90E0-3111FE822496}"/>
                </a:ext>
              </a:extLst>
            </p:cNvPr>
            <p:cNvSpPr/>
            <p:nvPr/>
          </p:nvSpPr>
          <p:spPr>
            <a:xfrm>
              <a:off x="8417421" y="-140933"/>
              <a:ext cx="2539836" cy="4884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GUI</a:t>
              </a:r>
              <a:r>
                <a:rPr lang="ko-KR" altLang="en-US" sz="14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클래스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9CEB55-BD87-4D67-B657-85D397A1352F}"/>
              </a:ext>
            </a:extLst>
          </p:cNvPr>
          <p:cNvGrpSpPr/>
          <p:nvPr/>
        </p:nvGrpSpPr>
        <p:grpSpPr>
          <a:xfrm>
            <a:off x="8346000" y="2241020"/>
            <a:ext cx="2880000" cy="2880000"/>
            <a:chOff x="8480471" y="-473501"/>
            <a:chExt cx="2880000" cy="288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C57400A-9A68-4170-9293-FBAAA1893BED}"/>
                </a:ext>
              </a:extLst>
            </p:cNvPr>
            <p:cNvSpPr/>
            <p:nvPr/>
          </p:nvSpPr>
          <p:spPr>
            <a:xfrm>
              <a:off x="8480471" y="-473501"/>
              <a:ext cx="2880000" cy="28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BA1E5CC-E305-459D-A6AC-F07ADD471617}"/>
                </a:ext>
              </a:extLst>
            </p:cNvPr>
            <p:cNvSpPr/>
            <p:nvPr/>
          </p:nvSpPr>
          <p:spPr>
            <a:xfrm>
              <a:off x="8649531" y="1503328"/>
              <a:ext cx="2539835" cy="6976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각 사용자의 정보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94A302-AC37-4498-BC5C-A578C24B3720}"/>
                </a:ext>
              </a:extLst>
            </p:cNvPr>
            <p:cNvSpPr/>
            <p:nvPr/>
          </p:nvSpPr>
          <p:spPr>
            <a:xfrm>
              <a:off x="8650553" y="-323183"/>
              <a:ext cx="2539836" cy="4884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innerShdw blurRad="88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70C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사용자 클래스</a:t>
              </a:r>
            </a:p>
          </p:txBody>
        </p:sp>
        <p:pic>
          <p:nvPicPr>
            <p:cNvPr id="32" name="그래픽 31" descr="사원증">
              <a:extLst>
                <a:ext uri="{FF2B5EF4-FFF2-40B4-BE49-F238E27FC236}">
                  <a16:creationId xmlns:a16="http://schemas.microsoft.com/office/drawing/2014/main" id="{63AE8ED3-9B24-4501-A693-A969C97FF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89448" y="193368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F4114E6E-F567-42C6-8621-972CB7C66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1420" y="2856042"/>
            <a:ext cx="1260000" cy="1260000"/>
          </a:xfrm>
          <a:prstGeom prst="rect">
            <a:avLst/>
          </a:prstGeom>
        </p:spPr>
      </p:pic>
      <p:pic>
        <p:nvPicPr>
          <p:cNvPr id="12" name="그래픽 11" descr="플러그">
            <a:extLst>
              <a:ext uri="{FF2B5EF4-FFF2-40B4-BE49-F238E27FC236}">
                <a16:creationId xmlns:a16="http://schemas.microsoft.com/office/drawing/2014/main" id="{8096CC11-C11E-470F-A450-AE7F7D703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464977" y="290788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163585" y="1001720"/>
            <a:ext cx="3322040" cy="643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+mn-ea"/>
              </a:rPr>
              <a:t>개발역할 분담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7AA9CF9D-F329-4886-8964-875AD238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348" y="2415461"/>
            <a:ext cx="646331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981E61-4CC3-4EF5-AA16-17384F4689A4}"/>
              </a:ext>
            </a:extLst>
          </p:cNvPr>
          <p:cNvSpPr txBox="1"/>
          <p:nvPr/>
        </p:nvSpPr>
        <p:spPr>
          <a:xfrm>
            <a:off x="1064960" y="3026507"/>
            <a:ext cx="10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문기태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ED143-AA61-42CD-8A88-2905C7A58CCF}"/>
              </a:ext>
            </a:extLst>
          </p:cNvPr>
          <p:cNvSpPr txBox="1"/>
          <p:nvPr/>
        </p:nvSpPr>
        <p:spPr>
          <a:xfrm>
            <a:off x="2201051" y="2564842"/>
            <a:ext cx="256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딜러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베팅 순서결정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클래스 구현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07DC291-7A8B-4F70-9DDD-BBFBD2B0CCBF}"/>
              </a:ext>
            </a:extLst>
          </p:cNvPr>
          <p:cNvSpPr/>
          <p:nvPr/>
        </p:nvSpPr>
        <p:spPr>
          <a:xfrm>
            <a:off x="915866" y="2256273"/>
            <a:ext cx="4065538" cy="1222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012FA6-734B-41DA-B834-D50AB66BA674}"/>
              </a:ext>
            </a:extLst>
          </p:cNvPr>
          <p:cNvCxnSpPr>
            <a:cxnSpLocks/>
          </p:cNvCxnSpPr>
          <p:nvPr/>
        </p:nvCxnSpPr>
        <p:spPr>
          <a:xfrm>
            <a:off x="2201051" y="2461203"/>
            <a:ext cx="0" cy="80041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사용자">
            <a:extLst>
              <a:ext uri="{FF2B5EF4-FFF2-40B4-BE49-F238E27FC236}">
                <a16:creationId xmlns:a16="http://schemas.microsoft.com/office/drawing/2014/main" id="{F92976FC-8001-4944-A090-FB3D4F46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348" y="4179518"/>
            <a:ext cx="646331" cy="6463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97901E-ABC2-4136-810B-53F1BA74B4EE}"/>
              </a:ext>
            </a:extLst>
          </p:cNvPr>
          <p:cNvSpPr txBox="1"/>
          <p:nvPr/>
        </p:nvSpPr>
        <p:spPr>
          <a:xfrm>
            <a:off x="1064960" y="4790564"/>
            <a:ext cx="10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한지희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15DFF4-2A55-42D6-B80E-A880C4CDC3C8}"/>
              </a:ext>
            </a:extLst>
          </p:cNvPr>
          <p:cNvSpPr txBox="1"/>
          <p:nvPr/>
        </p:nvSpPr>
        <p:spPr>
          <a:xfrm>
            <a:off x="2201051" y="4328899"/>
            <a:ext cx="256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입출력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클래스 구현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564E01-A9F2-4471-8B95-6AB920A7BD21}"/>
              </a:ext>
            </a:extLst>
          </p:cNvPr>
          <p:cNvSpPr/>
          <p:nvPr/>
        </p:nvSpPr>
        <p:spPr>
          <a:xfrm>
            <a:off x="915866" y="4020330"/>
            <a:ext cx="4065538" cy="1222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42F89C0-3C60-48FA-9966-9ADD37A726A7}"/>
              </a:ext>
            </a:extLst>
          </p:cNvPr>
          <p:cNvCxnSpPr>
            <a:cxnSpLocks/>
          </p:cNvCxnSpPr>
          <p:nvPr/>
        </p:nvCxnSpPr>
        <p:spPr>
          <a:xfrm>
            <a:off x="2201051" y="4225260"/>
            <a:ext cx="0" cy="80041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사용자">
            <a:extLst>
              <a:ext uri="{FF2B5EF4-FFF2-40B4-BE49-F238E27FC236}">
                <a16:creationId xmlns:a16="http://schemas.microsoft.com/office/drawing/2014/main" id="{4900638A-C32D-41DF-9131-E568141B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539" y="1397877"/>
            <a:ext cx="646331" cy="6463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E9CD8A4-EF06-41DE-81A4-82B59B240314}"/>
              </a:ext>
            </a:extLst>
          </p:cNvPr>
          <p:cNvSpPr txBox="1"/>
          <p:nvPr/>
        </p:nvSpPr>
        <p:spPr>
          <a:xfrm>
            <a:off x="6422151" y="2008923"/>
            <a:ext cx="10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김태혁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82A74-8A76-4D8A-B1D7-792CF6A0E80E}"/>
              </a:ext>
            </a:extLst>
          </p:cNvPr>
          <p:cNvSpPr txBox="1"/>
          <p:nvPr/>
        </p:nvSpPr>
        <p:spPr>
          <a:xfrm>
            <a:off x="7624644" y="1665280"/>
            <a:ext cx="2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GUI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클래스 구현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EA9FB41-A1FF-48E9-AD78-86AFE235A9CE}"/>
              </a:ext>
            </a:extLst>
          </p:cNvPr>
          <p:cNvSpPr/>
          <p:nvPr/>
        </p:nvSpPr>
        <p:spPr>
          <a:xfrm>
            <a:off x="6273057" y="1238689"/>
            <a:ext cx="4065538" cy="1222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C4C670-76E5-4B62-B3D3-4C8AA0B4A9FA}"/>
              </a:ext>
            </a:extLst>
          </p:cNvPr>
          <p:cNvCxnSpPr>
            <a:cxnSpLocks/>
          </p:cNvCxnSpPr>
          <p:nvPr/>
        </p:nvCxnSpPr>
        <p:spPr>
          <a:xfrm>
            <a:off x="7558242" y="1443619"/>
            <a:ext cx="0" cy="80041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래픽 53" descr="사용자">
            <a:extLst>
              <a:ext uri="{FF2B5EF4-FFF2-40B4-BE49-F238E27FC236}">
                <a16:creationId xmlns:a16="http://schemas.microsoft.com/office/drawing/2014/main" id="{9D06E241-F106-489B-A476-5DF42772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539" y="3220980"/>
            <a:ext cx="646331" cy="64633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CA9A8C-4E49-4E89-BE28-C0497E106D57}"/>
              </a:ext>
            </a:extLst>
          </p:cNvPr>
          <p:cNvSpPr txBox="1"/>
          <p:nvPr/>
        </p:nvSpPr>
        <p:spPr>
          <a:xfrm>
            <a:off x="6422151" y="3832026"/>
            <a:ext cx="10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/>
              <a:t>문휘식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3A762E-4189-4FDD-AAA7-5A042748C0F0}"/>
              </a:ext>
            </a:extLst>
          </p:cNvPr>
          <p:cNvSpPr txBox="1"/>
          <p:nvPr/>
        </p:nvSpPr>
        <p:spPr>
          <a:xfrm>
            <a:off x="7558242" y="3370361"/>
            <a:ext cx="256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게임 셋팅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클래스 구현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0ACBB51-4468-474E-B898-2E74BC4F2838}"/>
              </a:ext>
            </a:extLst>
          </p:cNvPr>
          <p:cNvSpPr/>
          <p:nvPr/>
        </p:nvSpPr>
        <p:spPr>
          <a:xfrm>
            <a:off x="6273057" y="3061792"/>
            <a:ext cx="4065538" cy="1222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BE5907-2110-4D39-AC0D-53F874056143}"/>
              </a:ext>
            </a:extLst>
          </p:cNvPr>
          <p:cNvCxnSpPr>
            <a:cxnSpLocks/>
          </p:cNvCxnSpPr>
          <p:nvPr/>
        </p:nvCxnSpPr>
        <p:spPr>
          <a:xfrm>
            <a:off x="7558242" y="3266722"/>
            <a:ext cx="0" cy="80041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">
            <a:extLst>
              <a:ext uri="{FF2B5EF4-FFF2-40B4-BE49-F238E27FC236}">
                <a16:creationId xmlns:a16="http://schemas.microsoft.com/office/drawing/2014/main" id="{3D9FE494-56B0-4F87-AB89-016DA5659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738" y="5044083"/>
            <a:ext cx="646331" cy="64633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101806-BAEE-49A4-B35D-804CAC9D9130}"/>
              </a:ext>
            </a:extLst>
          </p:cNvPr>
          <p:cNvSpPr txBox="1"/>
          <p:nvPr/>
        </p:nvSpPr>
        <p:spPr>
          <a:xfrm>
            <a:off x="6406350" y="5655129"/>
            <a:ext cx="10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/>
              <a:t>장혜림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8CAADF-88B9-442C-8EA4-BCCFE45F557D}"/>
              </a:ext>
            </a:extLst>
          </p:cNvPr>
          <p:cNvSpPr txBox="1"/>
          <p:nvPr/>
        </p:nvSpPr>
        <p:spPr>
          <a:xfrm>
            <a:off x="7608843" y="5305364"/>
            <a:ext cx="2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사용자 클래스 구현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35CDB0E-5061-44D2-AF44-16AEE40B723F}"/>
              </a:ext>
            </a:extLst>
          </p:cNvPr>
          <p:cNvSpPr/>
          <p:nvPr/>
        </p:nvSpPr>
        <p:spPr>
          <a:xfrm>
            <a:off x="6257256" y="4884895"/>
            <a:ext cx="4065538" cy="1222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C49930-2D5E-4422-B5F6-E6E4121085AB}"/>
              </a:ext>
            </a:extLst>
          </p:cNvPr>
          <p:cNvCxnSpPr>
            <a:cxnSpLocks/>
          </p:cNvCxnSpPr>
          <p:nvPr/>
        </p:nvCxnSpPr>
        <p:spPr>
          <a:xfrm>
            <a:off x="7542441" y="5089825"/>
            <a:ext cx="0" cy="80041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0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E7E7AC-AF81-47D5-A6C5-75CF245F4132}"/>
              </a:ext>
            </a:extLst>
          </p:cNvPr>
          <p:cNvSpPr/>
          <p:nvPr/>
        </p:nvSpPr>
        <p:spPr>
          <a:xfrm>
            <a:off x="0" y="660138"/>
            <a:ext cx="12192000" cy="5141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7D27F6-A50B-466B-8FE8-FAE7D6A1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3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Harlow Solid Italic" panose="04030604020F02020D02" pitchFamily="82" charset="0"/>
                <a:ea typeface="+mn-ea"/>
              </a:rPr>
              <a:t>Thank you</a:t>
            </a:r>
            <a:endParaRPr lang="ko-KR" altLang="en-US" sz="7200" b="1" dirty="0">
              <a:solidFill>
                <a:schemeClr val="bg1"/>
              </a:solidFill>
              <a:latin typeface="Harlow Solid Italic" panose="04030604020F02020D02" pitchFamily="82" charset="0"/>
              <a:ea typeface="+mn-ea"/>
            </a:endParaRPr>
          </a:p>
        </p:txBody>
      </p:sp>
      <p:pic>
        <p:nvPicPr>
          <p:cNvPr id="5" name="그래픽 4" descr="카드 놀이">
            <a:extLst>
              <a:ext uri="{FF2B5EF4-FFF2-40B4-BE49-F238E27FC236}">
                <a16:creationId xmlns:a16="http://schemas.microsoft.com/office/drawing/2014/main" id="{9DC416C5-9584-402C-878E-114FDB3F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26966">
            <a:off x="2765746" y="1605292"/>
            <a:ext cx="1416975" cy="1416975"/>
          </a:xfrm>
          <a:prstGeom prst="rect">
            <a:avLst/>
          </a:prstGeom>
        </p:spPr>
      </p:pic>
      <p:pic>
        <p:nvPicPr>
          <p:cNvPr id="6" name="그래픽 5" descr="카드 놀이">
            <a:extLst>
              <a:ext uri="{FF2B5EF4-FFF2-40B4-BE49-F238E27FC236}">
                <a16:creationId xmlns:a16="http://schemas.microsoft.com/office/drawing/2014/main" id="{9AD37D8E-3AC6-4EF9-A039-A3C8DAAB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859">
            <a:off x="8248966" y="3367618"/>
            <a:ext cx="993585" cy="9935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7F456-D255-4175-BB97-467E6A5160CB}"/>
              </a:ext>
            </a:extLst>
          </p:cNvPr>
          <p:cNvSpPr/>
          <p:nvPr/>
        </p:nvSpPr>
        <p:spPr>
          <a:xfrm>
            <a:off x="402672" y="660138"/>
            <a:ext cx="327170" cy="51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5A5D9853-1DA3-49F0-B494-9084B938A7F6}"/>
              </a:ext>
            </a:extLst>
          </p:cNvPr>
          <p:cNvSpPr/>
          <p:nvPr/>
        </p:nvSpPr>
        <p:spPr>
          <a:xfrm>
            <a:off x="241098" y="5478010"/>
            <a:ext cx="323147" cy="32314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8DC7E23F-AEEC-473B-8A34-7DB7BA2ACA2A}"/>
              </a:ext>
            </a:extLst>
          </p:cNvPr>
          <p:cNvSpPr/>
          <p:nvPr/>
        </p:nvSpPr>
        <p:spPr>
          <a:xfrm rot="10800000">
            <a:off x="642200" y="660138"/>
            <a:ext cx="323147" cy="32314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카드 놀이">
            <a:extLst>
              <a:ext uri="{FF2B5EF4-FFF2-40B4-BE49-F238E27FC236}">
                <a16:creationId xmlns:a16="http://schemas.microsoft.com/office/drawing/2014/main" id="{F15EE3C6-EB3B-49FD-B80E-3F3A614A6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067">
            <a:off x="9779390" y="5909860"/>
            <a:ext cx="779909" cy="779909"/>
          </a:xfrm>
          <a:prstGeom prst="rect">
            <a:avLst/>
          </a:prstGeom>
        </p:spPr>
      </p:pic>
      <p:pic>
        <p:nvPicPr>
          <p:cNvPr id="11" name="그래픽 10" descr="카드 놀이">
            <a:extLst>
              <a:ext uri="{FF2B5EF4-FFF2-40B4-BE49-F238E27FC236}">
                <a16:creationId xmlns:a16="http://schemas.microsoft.com/office/drawing/2014/main" id="{BAAC1A9A-0E74-4C63-88F7-FCADC2AFF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2176">
            <a:off x="5656073" y="37915"/>
            <a:ext cx="1092193" cy="1092193"/>
          </a:xfrm>
          <a:prstGeom prst="rect">
            <a:avLst/>
          </a:prstGeom>
        </p:spPr>
      </p:pic>
      <p:pic>
        <p:nvPicPr>
          <p:cNvPr id="12" name="그래픽 11" descr="카드 놀이">
            <a:extLst>
              <a:ext uri="{FF2B5EF4-FFF2-40B4-BE49-F238E27FC236}">
                <a16:creationId xmlns:a16="http://schemas.microsoft.com/office/drawing/2014/main" id="{57CC1C24-E1EF-4BD0-9F66-BC9AF803A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8101">
            <a:off x="3430313" y="5174713"/>
            <a:ext cx="1252889" cy="12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111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함초롬바탕</vt:lpstr>
      <vt:lpstr>Arial</vt:lpstr>
      <vt:lpstr>Harlow Solid Italic</vt:lpstr>
      <vt:lpstr>Office 테마</vt:lpstr>
      <vt:lpstr>Poker with C++ [십일조]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with C++ [십일조]</dc:title>
  <dc:creator>MUN GITAE</dc:creator>
  <cp:lastModifiedBy>MUN GITAE</cp:lastModifiedBy>
  <cp:revision>10</cp:revision>
  <dcterms:created xsi:type="dcterms:W3CDTF">2019-05-22T14:48:06Z</dcterms:created>
  <dcterms:modified xsi:type="dcterms:W3CDTF">2019-05-22T16:00:48Z</dcterms:modified>
</cp:coreProperties>
</file>