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6" r:id="rId13"/>
    <p:sldId id="272" r:id="rId14"/>
    <p:sldId id="273" r:id="rId15"/>
    <p:sldId id="267" r:id="rId16"/>
    <p:sldId id="268" r:id="rId17"/>
    <p:sldId id="269" r:id="rId18"/>
  </p:sldIdLst>
  <p:sldSz cx="9906000" cy="6858000" type="A4"/>
  <p:notesSz cx="6735763" cy="9799638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휴먼편지체" panose="02030504000101010101" pitchFamily="18" charset="-127"/>
      <p:regular r:id="rId26"/>
    </p:embeddedFont>
    <p:embeddedFont>
      <p:font typeface="HY견고딕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Y헤드라인M" panose="02030600000101010101" pitchFamily="18" charset="-127"/>
      <p:regular r:id="rId30"/>
    </p:embeddedFont>
    <p:embeddedFont>
      <p:font typeface="HY엽서M" panose="02030600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/>
    <p:restoredTop sz="92030"/>
  </p:normalViewPr>
  <p:slideViewPr>
    <p:cSldViewPr snapToGrid="0">
      <p:cViewPr varScale="1">
        <p:scale>
          <a:sx n="107" d="100"/>
          <a:sy n="107" d="100"/>
        </p:scale>
        <p:origin x="-1404" y="-114"/>
      </p:cViewPr>
      <p:guideLst>
        <p:guide orient="horz" pos="2159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실험 평가 그래프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정확도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에러율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118336"/>
        <c:axId val="101120256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응답시간</c:v>
                </c:pt>
              </c:strCache>
            </c:strRef>
          </c:tx>
          <c:spPr>
            <a:ln>
              <a:solidFill>
                <a:srgbClr val="FF0000">
                  <a:alpha val="99000"/>
                </a:srgbClr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648640"/>
        <c:axId val="101646720"/>
      </c:lineChart>
      <c:catAx>
        <c:axId val="101118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solidFill>
            <a:schemeClr val="accent4">
              <a:lumMod val="40000"/>
              <a:lumOff val="60000"/>
            </a:schemeClr>
          </a:solidFill>
        </c:spPr>
        <c:crossAx val="101120256"/>
        <c:crosses val="autoZero"/>
        <c:auto val="1"/>
        <c:lblAlgn val="ctr"/>
        <c:lblOffset val="100"/>
        <c:noMultiLvlLbl val="0"/>
      </c:catAx>
      <c:valAx>
        <c:axId val="10112025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01118336"/>
        <c:crosses val="autoZero"/>
        <c:crossBetween val="between"/>
        <c:dispUnits>
          <c:builtInUnit val="hundreds"/>
        </c:dispUnits>
      </c:valAx>
      <c:valAx>
        <c:axId val="101646720"/>
        <c:scaling>
          <c:orientation val="minMax"/>
          <c:max val="1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초</a:t>
                </a:r>
                <a:r>
                  <a:rPr lang="en-US"/>
                  <a:t>(S)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648640"/>
        <c:crosses val="max"/>
        <c:crossBetween val="between"/>
      </c:valAx>
      <c:catAx>
        <c:axId val="101648640"/>
        <c:scaling>
          <c:orientation val="minMax"/>
        </c:scaling>
        <c:delete val="1"/>
        <c:axPos val="b"/>
        <c:majorTickMark val="out"/>
        <c:minorTickMark val="none"/>
        <c:tickLblPos val="nextTo"/>
        <c:crossAx val="10164672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12700">
            <a:solidFill>
              <a:schemeClr val="tx1"/>
            </a:solidFill>
            <a:prstDash val="solid"/>
          </a:ln>
        </c:spPr>
      </c:dTable>
      <c:spPr>
        <a:solidFill>
          <a:schemeClr val="accent4">
            <a:lumMod val="40000"/>
            <a:lumOff val="60000"/>
          </a:schemeClr>
        </a:solidFill>
      </c:spPr>
    </c:plotArea>
    <c:plotVisOnly val="1"/>
    <c:dispBlanksAs val="gap"/>
    <c:showDLblsOverMax val="0"/>
  </c:chart>
  <c:spPr>
    <a:gradFill rotWithShape="1">
      <a:gsLst>
        <a:gs pos="0">
          <a:schemeClr val="accent3">
            <a:lumMod val="110000"/>
            <a:satMod val="105000"/>
            <a:tint val="67000"/>
          </a:schemeClr>
        </a:gs>
        <a:gs pos="50000">
          <a:schemeClr val="accent3">
            <a:lumMod val="105000"/>
            <a:satMod val="103000"/>
            <a:tint val="73000"/>
          </a:schemeClr>
        </a:gs>
        <a:gs pos="100000">
          <a:schemeClr val="accent3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3"/>
      </a:solidFill>
      <a:prstDash val="solid"/>
      <a:miter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85B83E-182A-48CB-A8BC-62F87289DC00}" type="datetime1">
              <a:rPr lang="ko-KR" altLang="en-US"/>
              <a:pPr lvl="0">
                <a:defRPr lang="ko-KR" altLang="en-US"/>
              </a:pPr>
              <a:t>2015-12-04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  <a:p>
            <a:pPr lvl="0">
              <a:defRPr lang="ko-KR" alt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문석민 리니어블 대표는 “한 아이가 사라지는데 걸리는 시간은 단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GPS</a:t>
            </a:r>
            <a:r>
              <a:rPr lang="ko-KR" altLang="en-US"/>
              <a:t>로 자세한 위치를 찾을 수 없을시에</a:t>
            </a:r>
          </a:p>
          <a:p>
            <a:pPr lvl="0">
              <a:defRPr lang="ko-KR" altLang="en-US"/>
            </a:pPr>
            <a:r>
              <a:rPr lang="ko-KR" altLang="en-US"/>
              <a:t>해당 어플을 쓰는 사람들을 한데 묶어 일종의 안전망을 만드는 것</a:t>
            </a:r>
          </a:p>
          <a:p>
            <a:pPr lvl="0">
              <a:defRPr lang="ko-KR" altLang="en-US"/>
            </a:pPr>
            <a:r>
              <a:rPr lang="ko-KR" altLang="en-US"/>
              <a:t>해당 어플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5" y="970317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26" y="917051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4" y="3606131"/>
            <a:ext cx="4333008" cy="275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2847" y="3190907"/>
            <a:ext cx="209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옷의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6228" y="3192683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보내온 정보를 받는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7584" y="6387184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5" y="947591"/>
            <a:ext cx="3597875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46" y="938356"/>
            <a:ext cx="3163764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20" y="3835464"/>
            <a:ext cx="3252210" cy="245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2568" y="326541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핸드폰이 가져야 할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766" y="328424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옷에서 보낸 정보를 받아올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7494" y="6410747"/>
            <a:ext cx="25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92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1119536" y="1156039"/>
            <a:ext cx="7666926" cy="115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900" b="1" dirty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사용자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</a:t>
            </a:r>
            <a:r>
              <a:rPr lang="ko-KR" altLang="en-US" sz="1900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설문조사, 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사용자 인터뷰)와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시스템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(제품을  실제 구현 하여 동작흐름 실험한다)</a:t>
            </a:r>
            <a:r>
              <a:rPr lang="ko-KR" altLang="en-US" sz="1900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를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복합적으로 수행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한다.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9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5" name="모서리가 둥근 직사각형 25"/>
          <p:cNvSpPr/>
          <p:nvPr/>
        </p:nvSpPr>
        <p:spPr>
          <a:xfrm>
            <a:off x="871705" y="2807469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1171006" y="307897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7세이하의 자녀와 그 아이를 키우고 있는 부모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주변의 도움이 필요한 지적 장애인, 노약자들과 그들의 보호자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03842" y="2556019"/>
            <a:ext cx="3498315" cy="5186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스터디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대상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8" name="모서리가 둥근 직사각형 25"/>
          <p:cNvSpPr/>
          <p:nvPr/>
        </p:nvSpPr>
        <p:spPr>
          <a:xfrm>
            <a:off x="881230" y="4417194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1"/>
          <p:cNvSpPr txBox="1"/>
          <p:nvPr/>
        </p:nvSpPr>
        <p:spPr>
          <a:xfrm>
            <a:off x="1304356" y="469822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제작된 테스트 제품을 위의 사용자들에게 배포하여 일정기간 사용을 하도록 요청 후 , 설문조사 인터뷰를 받습니다.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3513405" y="4107680"/>
            <a:ext cx="3074085" cy="5195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실제 구현후 실험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24"/>
          <p:cNvSpPr txBox="1"/>
          <p:nvPr/>
        </p:nvSpPr>
        <p:spPr>
          <a:xfrm>
            <a:off x="3070860" y="15990"/>
            <a:ext cx="40119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의 대상 및 종류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모서리가 둥근 직사각형 25"/>
          <p:cNvSpPr/>
          <p:nvPr/>
        </p:nvSpPr>
        <p:spPr>
          <a:xfrm>
            <a:off x="498844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디바이스 배터리의 성능을 판단한다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250003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모서리가 둥근 직사각형 25"/>
          <p:cNvSpPr/>
          <p:nvPr/>
        </p:nvSpPr>
        <p:spPr>
          <a:xfrm>
            <a:off x="498844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충전시간이 얼마나 걸리는지 측정한다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>
                <a:solidFill>
                  <a:schemeClr val="bg1"/>
                </a:solidFill>
              </a:rPr>
              <a:t>충전된 배터리가 방전될 때까지 어느 정도의 시간이 걸리는지 측정한다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202752" y="2459689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모서리가 둥근 직사각형 25"/>
          <p:cNvSpPr/>
          <p:nvPr/>
        </p:nvSpPr>
        <p:spPr>
          <a:xfrm>
            <a:off x="3502713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통신 성능은 어떠한가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3253872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3502713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지역과 거리에 따라 통신기록을 로그로 남겨서 통신 성능을 테스트한다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3206621" y="2539591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모서리가 둥근 직사각형 25"/>
          <p:cNvSpPr/>
          <p:nvPr/>
        </p:nvSpPr>
        <p:spPr>
          <a:xfrm>
            <a:off x="6520597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주변사람에게 알림을 보내는데 얼마나 시간이 걸리는지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6235180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모서리가 둥근 직사각형 25"/>
          <p:cNvSpPr/>
          <p:nvPr/>
        </p:nvSpPr>
        <p:spPr>
          <a:xfrm>
            <a:off x="6520597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아이의 위험상황 알림 데이터를 아이의 주변 사용자에게 보내고 사용자의 단말기에 알림이 뜨는 시간을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6"/>
          <p:cNvSpPr txBox="1"/>
          <p:nvPr/>
        </p:nvSpPr>
        <p:spPr>
          <a:xfrm>
            <a:off x="6224504" y="2512957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3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5"/>
          <p:cNvSpPr/>
          <p:nvPr/>
        </p:nvSpPr>
        <p:spPr>
          <a:xfrm>
            <a:off x="498843" y="1532957"/>
            <a:ext cx="2643851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</a:t>
            </a:r>
            <a:r>
              <a:rPr lang="ko-KR" altLang="en-US" sz="1400" b="1" dirty="0">
                <a:solidFill>
                  <a:schemeClr val="bg1"/>
                </a:solidFill>
              </a:rPr>
              <a:t>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부모가 지정한 위험지역에 진입하면 디바이스가 제대로 작동 하는지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50003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모서리가 둥근 직사각형 25"/>
          <p:cNvSpPr/>
          <p:nvPr/>
        </p:nvSpPr>
        <p:spPr>
          <a:xfrm>
            <a:off x="498844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부모가 위험지역을 지정 해놓고 아이가 그 지역으로 들어갔을 때  부모의 디바이스에 제대로 알림이 가는지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" name="TextBox 26"/>
          <p:cNvSpPr txBox="1"/>
          <p:nvPr/>
        </p:nvSpPr>
        <p:spPr>
          <a:xfrm>
            <a:off x="202752" y="2459689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모서리가 둥근 직사각형 25"/>
          <p:cNvSpPr/>
          <p:nvPr/>
        </p:nvSpPr>
        <p:spPr>
          <a:xfrm>
            <a:off x="3502713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스위치를 눌렀을 때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디스플레이에 메시지와 화면색상이 변경되는지 확인한다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53872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모서리가 둥근 직사각형 25"/>
          <p:cNvSpPr/>
          <p:nvPr/>
        </p:nvSpPr>
        <p:spPr>
          <a:xfrm>
            <a:off x="3502713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스위치를 눌렀을 때 저장된 메시지가 출력되는지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화면색상 변경이 일어나는지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3206621" y="2539591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모서리가 둥근 직사각형 25"/>
          <p:cNvSpPr/>
          <p:nvPr/>
        </p:nvSpPr>
        <p:spPr>
          <a:xfrm>
            <a:off x="6520597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송신</a:t>
            </a:r>
            <a:r>
              <a:rPr lang="ko-KR" altLang="en-US" sz="1400" b="1" dirty="0">
                <a:solidFill>
                  <a:schemeClr val="bg1"/>
                </a:solidFill>
              </a:rPr>
              <a:t>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데이터가 정확한 위치인지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6235180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모서리가 둥근 직사각형 25"/>
          <p:cNvSpPr/>
          <p:nvPr/>
        </p:nvSpPr>
        <p:spPr>
          <a:xfrm>
            <a:off x="6520597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송신된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데이터의 값과 아이의 실제위치를 비교하여 오차를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26"/>
          <p:cNvSpPr txBox="1"/>
          <p:nvPr/>
        </p:nvSpPr>
        <p:spPr>
          <a:xfrm>
            <a:off x="6224504" y="2512957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5" y="2505183"/>
            <a:ext cx="2682148" cy="268644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66964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55763" y="761154"/>
            <a:ext cx="5994474" cy="418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설문조사및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인터뷰를 통해 사용자의 의견 수집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927" y="2505183"/>
            <a:ext cx="2820342" cy="2814644"/>
          </a:xfrm>
          <a:prstGeom prst="ellipse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8" y="777746"/>
            <a:ext cx="6646881" cy="57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1"/>
          <p:cNvSpPr txBox="1"/>
          <p:nvPr/>
        </p:nvSpPr>
        <p:spPr>
          <a:xfrm>
            <a:off x="4739512" y="4786700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ex) SNS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와 연동하는 기능이 있었으면 좋겠다</a:t>
            </a: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065977" y="4832906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1"/>
          <p:cNvSpPr txBox="1"/>
          <p:nvPr/>
        </p:nvSpPr>
        <p:spPr>
          <a:xfrm>
            <a:off x="4730634" y="2288358"/>
            <a:ext cx="4539305" cy="3965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ex)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아이가 상당히 좋아한다</a:t>
            </a: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101489" y="2361198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1"/>
          <p:cNvSpPr txBox="1"/>
          <p:nvPr/>
        </p:nvSpPr>
        <p:spPr>
          <a:xfrm>
            <a:off x="4743089" y="3173796"/>
            <a:ext cx="4539305" cy="3965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ex)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해서  </a:t>
            </a:r>
            <a:r>
              <a:rPr lang="en-US" altLang="ko-KR" sz="1600" b="1" dirty="0" smtClean="0">
                <a:latin typeface="HY엽서M"/>
                <a:ea typeface="HY엽서M"/>
              </a:rPr>
              <a:t>___  </a:t>
            </a:r>
            <a:r>
              <a:rPr lang="ko-KR" altLang="en-US" sz="1600" b="1" dirty="0" smtClean="0">
                <a:latin typeface="HY엽서M"/>
                <a:ea typeface="HY엽서M"/>
              </a:rPr>
              <a:t>하다</a:t>
            </a:r>
            <a:r>
              <a:rPr lang="en-US" altLang="ko-KR" sz="1600" b="1" dirty="0" smtClean="0">
                <a:latin typeface="HY엽서M"/>
                <a:ea typeface="HY엽서M"/>
              </a:rPr>
              <a:t>.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05066" y="3228880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1"/>
          <p:cNvSpPr txBox="1"/>
          <p:nvPr/>
        </p:nvSpPr>
        <p:spPr>
          <a:xfrm>
            <a:off x="4741922" y="4001039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</a:t>
            </a:r>
            <a:r>
              <a:rPr lang="en-US" altLang="ko-KR" sz="1600" b="1" dirty="0" smtClean="0">
                <a:latin typeface="HY엽서M"/>
                <a:ea typeface="HY엽서M"/>
              </a:rPr>
              <a:t>)____</a:t>
            </a:r>
            <a:r>
              <a:rPr lang="ko-KR" altLang="en-US" sz="1600" b="1" dirty="0" smtClean="0">
                <a:latin typeface="HY엽서M"/>
                <a:ea typeface="HY엽서M"/>
              </a:rPr>
              <a:t>해서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한데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했으면 좋겠다</a:t>
            </a:r>
            <a:r>
              <a:rPr lang="en-US" altLang="ko-KR" sz="1600" b="1" dirty="0" smtClean="0">
                <a:latin typeface="HY엽서M"/>
                <a:ea typeface="HY엽서M"/>
              </a:rPr>
              <a:t>.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68387" y="4065001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21"/>
          <p:cNvSpPr txBox="1"/>
          <p:nvPr/>
        </p:nvSpPr>
        <p:spPr>
          <a:xfrm>
            <a:off x="4749558" y="5569411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</a:t>
            </a:r>
            <a:r>
              <a:rPr lang="en-US" altLang="ko-KR" sz="1600" b="1" dirty="0" smtClean="0">
                <a:latin typeface="HY엽서M"/>
                <a:ea typeface="HY엽서M"/>
              </a:rPr>
              <a:t>)______ </a:t>
            </a:r>
            <a:r>
              <a:rPr lang="ko-KR" altLang="en-US" sz="1600" b="1" dirty="0" err="1" smtClean="0">
                <a:latin typeface="HY엽서M"/>
                <a:ea typeface="HY엽서M"/>
              </a:rPr>
              <a:t>블라블라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077576" y="5596539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4109085" y="15990"/>
            <a:ext cx="19545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지표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23929"/>
              </p:ext>
            </p:extLst>
          </p:nvPr>
        </p:nvGraphicFramePr>
        <p:xfrm>
          <a:off x="1198882" y="1117848"/>
          <a:ext cx="7945117" cy="362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직사각형 25"/>
          <p:cNvSpPr/>
          <p:nvPr/>
        </p:nvSpPr>
        <p:spPr>
          <a:xfrm>
            <a:off x="852654" y="5000263"/>
            <a:ext cx="8200689" cy="1249626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1"/>
          <p:cNvSpPr txBox="1"/>
          <p:nvPr/>
        </p:nvSpPr>
        <p:spPr>
          <a:xfrm>
            <a:off x="1119535" y="5145194"/>
            <a:ext cx="7666926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통해 얻은 데이터를 바탕으로 평가지표를 만들고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그래플 도식화함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err="1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에러율과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위치정확도의 경우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%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응답시간은 초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(s)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표시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타사 제품과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목표치를 기준으로 분석하여 실험 결과를 도출한다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.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979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1048</Words>
  <Application>Microsoft Office PowerPoint</Application>
  <PresentationFormat>A4 용지(210x297mm)</PresentationFormat>
  <Paragraphs>221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굴림</vt:lpstr>
      <vt:lpstr>Arial</vt:lpstr>
      <vt:lpstr>Calibri Light</vt:lpstr>
      <vt:lpstr>Calibri</vt:lpstr>
      <vt:lpstr>휴먼편지체</vt:lpstr>
      <vt:lpstr>나눔손글씨 펜</vt:lpstr>
      <vt:lpstr>HY견고딕</vt:lpstr>
      <vt:lpstr>나눔바른고딕 옛한글</vt:lpstr>
      <vt:lpstr>맑은 고딕</vt:lpstr>
      <vt:lpstr>a스마일M</vt:lpstr>
      <vt:lpstr>HY헤드라인M</vt:lpstr>
      <vt:lpstr>HY엽서M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admin</cp:lastModifiedBy>
  <cp:revision>236</cp:revision>
  <dcterms:created xsi:type="dcterms:W3CDTF">2015-05-13T02:13:41Z</dcterms:created>
  <dcterms:modified xsi:type="dcterms:W3CDTF">2015-12-04T03:27:40Z</dcterms:modified>
</cp:coreProperties>
</file>