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29"/>
  </p:notesMasterIdLst>
  <p:sldIdLst>
    <p:sldId id="256" r:id="rId2"/>
    <p:sldId id="280" r:id="rId3"/>
    <p:sldId id="281" r:id="rId4"/>
    <p:sldId id="282" r:id="rId5"/>
    <p:sldId id="279" r:id="rId6"/>
    <p:sldId id="274" r:id="rId7"/>
    <p:sldId id="277" r:id="rId8"/>
    <p:sldId id="278" r:id="rId9"/>
    <p:sldId id="257" r:id="rId10"/>
    <p:sldId id="258" r:id="rId11"/>
    <p:sldId id="259" r:id="rId12"/>
    <p:sldId id="260" r:id="rId13"/>
    <p:sldId id="261" r:id="rId14"/>
    <p:sldId id="262" r:id="rId15"/>
    <p:sldId id="283" r:id="rId16"/>
    <p:sldId id="284" r:id="rId17"/>
    <p:sldId id="285" r:id="rId18"/>
    <p:sldId id="263" r:id="rId19"/>
    <p:sldId id="264" r:id="rId20"/>
    <p:sldId id="270" r:id="rId21"/>
    <p:sldId id="271" r:id="rId22"/>
    <p:sldId id="266" r:id="rId23"/>
    <p:sldId id="272" r:id="rId24"/>
    <p:sldId id="273" r:id="rId25"/>
    <p:sldId id="267" r:id="rId26"/>
    <p:sldId id="268" r:id="rId27"/>
    <p:sldId id="269" r:id="rId28"/>
  </p:sldIdLst>
  <p:sldSz cx="9906000" cy="6858000" type="A4"/>
  <p:notesSz cx="6735763" cy="9799638"/>
  <p:embeddedFontLst>
    <p:embeddedFont>
      <p:font typeface="Calibri Light" panose="020F0302020204030204" pitchFamily="34" charset="0"/>
      <p:regular r:id="rId30"/>
      <p:italic r:id="rId31"/>
    </p:embeddedFont>
    <p:embeddedFont>
      <p:font typeface="HY견고딕" panose="02030600000101010101" pitchFamily="18" charset="-127"/>
      <p:regular r:id="rId32"/>
    </p:embeddedFont>
    <p:embeddedFont>
      <p:font typeface="휴먼편지체" panose="02030504000101010101" pitchFamily="18" charset="-127"/>
      <p:regular r:id="rId33"/>
    </p:embeddedFont>
    <p:embeddedFont>
      <p:font typeface="HY헤드라인M" panose="02030600000101010101" pitchFamily="18" charset="-127"/>
      <p:regular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HY엽서M" panose="02030600000101010101" pitchFamily="18" charset="-127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HY중고딕" panose="02030600000101010101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yung kang" initials="j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1"/>
    <p:restoredTop sz="92030"/>
  </p:normalViewPr>
  <p:slideViewPr>
    <p:cSldViewPr snapToGrid="0">
      <p:cViewPr varScale="1">
        <p:scale>
          <a:sx n="108" d="100"/>
          <a:sy n="108" d="100"/>
        </p:scale>
        <p:origin x="78" y="96"/>
      </p:cViewPr>
      <p:guideLst>
        <p:guide orient="horz" pos="2159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실험 평가 그래프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정확도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90</c:v>
                </c:pt>
                <c:pt idx="1">
                  <c:v>80</c:v>
                </c:pt>
                <c:pt idx="2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에러율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676008"/>
        <c:axId val="360676400"/>
      </c:barChart>
      <c:lineChart>
        <c:grouping val="standard"/>
        <c:varyColors val="0"/>
        <c:ser>
          <c:idx val="2"/>
          <c:order val="2"/>
          <c:tx>
            <c:strRef>
              <c:f>Sheet1!$D$2</c:f>
              <c:strCache>
                <c:ptCount val="1"/>
                <c:pt idx="0">
                  <c:v>응답시간</c:v>
                </c:pt>
              </c:strCache>
            </c:strRef>
          </c:tx>
          <c:spPr>
            <a:ln>
              <a:solidFill>
                <a:srgbClr val="FF0000">
                  <a:alpha val="99000"/>
                </a:srgbClr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3.9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992640"/>
        <c:axId val="258995384"/>
      </c:lineChart>
      <c:catAx>
        <c:axId val="3606760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solidFill>
            <a:schemeClr val="accent4">
              <a:lumMod val="40000"/>
              <a:lumOff val="60000"/>
            </a:schemeClr>
          </a:solidFill>
        </c:spPr>
        <c:crossAx val="360676400"/>
        <c:crosses val="autoZero"/>
        <c:auto val="1"/>
        <c:lblAlgn val="ctr"/>
        <c:lblOffset val="100"/>
        <c:noMultiLvlLbl val="0"/>
      </c:catAx>
      <c:valAx>
        <c:axId val="360676400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360676008"/>
        <c:crosses val="autoZero"/>
        <c:crossBetween val="between"/>
        <c:dispUnits>
          <c:builtInUnit val="hundreds"/>
        </c:dispUnits>
      </c:valAx>
      <c:valAx>
        <c:axId val="258995384"/>
        <c:scaling>
          <c:orientation val="minMax"/>
          <c:max val="10"/>
        </c:scaling>
        <c:delete val="0"/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ko-KR"/>
                  <a:t>초</a:t>
                </a:r>
                <a:r>
                  <a:rPr lang="en-US"/>
                  <a:t>(S)</a:t>
                </a:r>
                <a:endParaRPr lang="ko-K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8992640"/>
        <c:crosses val="max"/>
        <c:crossBetween val="between"/>
      </c:valAx>
      <c:catAx>
        <c:axId val="258992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899538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12700">
            <a:solidFill>
              <a:schemeClr val="tx1"/>
            </a:solidFill>
            <a:prstDash val="solid"/>
          </a:ln>
        </c:spPr>
      </c:dTable>
      <c:spPr>
        <a:solidFill>
          <a:schemeClr val="accent4">
            <a:lumMod val="40000"/>
            <a:lumOff val="60000"/>
          </a:schemeClr>
        </a:solidFill>
      </c:spPr>
    </c:plotArea>
    <c:plotVisOnly val="1"/>
    <c:dispBlanksAs val="gap"/>
    <c:showDLblsOverMax val="0"/>
  </c:chart>
  <c:spPr>
    <a:gradFill rotWithShape="1">
      <a:gsLst>
        <a:gs pos="0">
          <a:schemeClr val="accent3">
            <a:lumMod val="110000"/>
            <a:satMod val="105000"/>
            <a:tint val="67000"/>
          </a:schemeClr>
        </a:gs>
        <a:gs pos="50000">
          <a:schemeClr val="accent3">
            <a:lumMod val="105000"/>
            <a:satMod val="103000"/>
            <a:tint val="73000"/>
          </a:schemeClr>
        </a:gs>
        <a:gs pos="100000">
          <a:schemeClr val="accent3">
            <a:lumMod val="105000"/>
            <a:satMod val="109000"/>
            <a:tint val="81000"/>
          </a:schemeClr>
        </a:gs>
      </a:gsLst>
      <a:lin ang="5400000" scaled="0"/>
    </a:gradFill>
    <a:ln w="6350" cap="flat" cmpd="sng" algn="ctr">
      <a:solidFill>
        <a:schemeClr val="accent3"/>
      </a:solidFill>
      <a:prstDash val="solid"/>
      <a:miter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01:21:23.95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85B83E-182A-48CB-A8BC-62F87289DC00}" type="datetime1">
              <a:rPr lang="ko-KR" altLang="en-US"/>
              <a:pPr lvl="0">
                <a:defRPr lang="ko-KR" altLang="en-US"/>
              </a:pPr>
              <a:t>2015-12-09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1075" y="1225550"/>
            <a:ext cx="47736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06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바닥글 개체 틀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4557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292" name="바닥글 개체 틀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370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316" name="바닥글 개체 틀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5034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국내 실종 아동은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명으로 한 해 평균 국내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해외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백만여 명의 미아가 발생한다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</a:p>
          <a:p>
            <a:pPr lvl="0">
              <a:defRPr lang="ko-KR" alt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문석민 리니어블 대표는 “한 아이가 사라지는데 걸리는 시간은 단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3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2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0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GPS</a:t>
            </a:r>
            <a:r>
              <a:rPr lang="ko-KR" altLang="en-US"/>
              <a:t>로 자세한 위치를 찾을 수 없을시에</a:t>
            </a:r>
          </a:p>
          <a:p>
            <a:pPr lvl="0">
              <a:defRPr lang="ko-KR" altLang="en-US"/>
            </a:pPr>
            <a:r>
              <a:rPr lang="ko-KR" altLang="en-US"/>
              <a:t>해당 어플을 쓰는 사람들을 한데 묶어 일종의 안전망을 만드는 것</a:t>
            </a:r>
          </a:p>
          <a:p>
            <a:pPr lvl="0">
              <a:defRPr lang="ko-KR" altLang="en-US"/>
            </a:pPr>
            <a:r>
              <a:rPr lang="ko-KR" altLang="en-US"/>
              <a:t>해당 어플 사용자들은 일종의 미아 탐색기가 돼 아이가 착용한 디바이스로부터 자동적으로 신호를 받는 형식 그렇게 수집된 아이의 위치정보는 서버를 통해 부모에게 전달된다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8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microsoft.com/office/2007/relationships/hdphoto" Target="../media/hdphoto3.wdp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2222097" y="1476571"/>
            <a:ext cx="55419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미아 방지 시스템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우리 아이를 부탁해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40186" y="5776977"/>
            <a:ext cx="1600429" cy="94291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가까운 경찰서에 아이의 위치정보와 상황 전달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-4029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87" y="72738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98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1" name="꺾인 연결선 1030"/>
          <p:cNvCxnSpPr>
            <a:endCxn id="30" idx="1"/>
          </p:cNvCxnSpPr>
          <p:nvPr/>
        </p:nvCxnSpPr>
        <p:spPr>
          <a:xfrm flipV="1">
            <a:off x="5458219" y="4920961"/>
            <a:ext cx="1574179" cy="9526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>
            <a:off x="5899070" y="2682559"/>
            <a:ext cx="3367110" cy="354638"/>
          </a:xfrm>
          <a:prstGeom prst="bentConnector4">
            <a:avLst>
              <a:gd name="adj1" fmla="val 9287"/>
              <a:gd name="adj2" fmla="val 234292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824" y="1065485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Wearable Device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862" y="1439579"/>
            <a:ext cx="2881124" cy="4748437"/>
            <a:chOff x="435862" y="1434816"/>
            <a:chExt cx="2881124" cy="474843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5862" y="1434816"/>
              <a:ext cx="2881124" cy="4748437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879869" y="1684152"/>
              <a:ext cx="1993109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9870" y="274474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79870" y="3614949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89395" y="4493863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cxnSp>
        <p:nvCxnSpPr>
          <p:cNvPr id="1048" name="꺾인 연결선 1047"/>
          <p:cNvCxnSpPr/>
          <p:nvPr/>
        </p:nvCxnSpPr>
        <p:spPr>
          <a:xfrm rot="10800000" flipV="1">
            <a:off x="4021305" y="4930439"/>
            <a:ext cx="1360714" cy="867161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75140" y="4493863"/>
            <a:ext cx="1661032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주변사람들 에게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위험상황에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처했다고 알림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61171" y="3749483"/>
            <a:ext cx="1800454" cy="99395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부모가 지정한 지역범위 이탈 및 아이가 누른 스위치로 위급상황 발생 판단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3316986" y="2682559"/>
            <a:ext cx="1123200" cy="6350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73181" y="88127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보호자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64191" y="1232791"/>
            <a:ext cx="2231996" cy="17218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아이의 상황과 위치정보를  실시간으로 수신 할 수 있으며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Wearable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Deviece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에 옷에 출력할 문구나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지역 이탈 시 디스플레이 색을 변경하는 데이터를 전송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5349720" y="3099307"/>
            <a:ext cx="1" cy="1821654"/>
          </a:xfrm>
          <a:prstGeom prst="line">
            <a:avLst/>
          </a:prstGeom>
          <a:ln w="1905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79" y="5905533"/>
            <a:ext cx="628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12" y="2242245"/>
            <a:ext cx="1405740" cy="82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815668" y="2515456"/>
            <a:ext cx="69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Cloud</a:t>
            </a:r>
          </a:p>
          <a:p>
            <a:pPr algn="ctr"/>
            <a:r>
              <a:rPr lang="en-US" altLang="ko-KR" sz="1050" b="1" dirty="0" smtClean="0"/>
              <a:t>Platform</a:t>
            </a:r>
            <a:endParaRPr lang="ko-KR" altLang="en-US" sz="105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620650" y="339244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위급상황 발생시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909637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145370" y="3058607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16508" y="1323836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발광 직물 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077421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389994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642089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146496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감지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옷에 부착된 스위치를 이용해서 상황을 인식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591175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885315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디스플레이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2978045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590997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상황 인지 시스템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591175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286060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108267" y="5591175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786260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 송수신 장치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4902024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275053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043612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343704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791290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http://www.gtp.or.kr/antp/upload/new_tech/1(522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4" y="1821737"/>
            <a:ext cx="2608654" cy="39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8904" y="1821737"/>
            <a:ext cx="5750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심미성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천에 통합된 유연한 컬러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천의 유연성을 손상시키지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디바이스가 관찰자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착용자에게 전혀 보이지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표현성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애니메이션 표현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사용의 실용성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세탁을 위해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결합이 쉬움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246" y="1067606"/>
            <a:ext cx="558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HY견고딕" panose="02030600000101010101" pitchFamily="18" charset="-127"/>
              </a:rPr>
              <a:t>[ </a:t>
            </a:r>
            <a:r>
              <a:rPr lang="en-US" altLang="ko-KR" sz="2400" dirty="0" err="1" smtClean="0">
                <a:ea typeface="HY견고딕" panose="02030600000101010101" pitchFamily="18" charset="-127"/>
              </a:rPr>
              <a:t>Lumalive</a:t>
            </a:r>
            <a:r>
              <a:rPr lang="en-US" altLang="ko-KR" sz="2400" dirty="0" smtClean="0">
                <a:ea typeface="HY견고딕" panose="02030600000101010101" pitchFamily="18" charset="-127"/>
              </a:rPr>
              <a:t>(</a:t>
            </a:r>
            <a:r>
              <a:rPr lang="ko-KR" altLang="en-US" sz="2400" dirty="0" err="1" smtClean="0">
                <a:ea typeface="HY견고딕" panose="02030600000101010101" pitchFamily="18" charset="-127"/>
              </a:rPr>
              <a:t>루마리브</a:t>
            </a:r>
            <a:r>
              <a:rPr lang="en-US" altLang="ko-KR" sz="2400" dirty="0" smtClean="0"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ea typeface="HY견고딕" panose="02030600000101010101" pitchFamily="18" charset="-127"/>
              </a:rPr>
              <a:t>직물 </a:t>
            </a:r>
            <a:r>
              <a:rPr lang="en-US" altLang="ko-KR" sz="2400" dirty="0" smtClean="0">
                <a:ea typeface="HY견고딕" panose="02030600000101010101" pitchFamily="18" charset="-127"/>
              </a:rPr>
              <a:t>]</a:t>
            </a:r>
            <a:endParaRPr lang="ko-KR" altLang="en-US" sz="2400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5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/>
          <p:cNvSpPr/>
          <p:nvPr/>
        </p:nvSpPr>
        <p:spPr>
          <a:xfrm>
            <a:off x="7735292" y="2818977"/>
            <a:ext cx="1955628" cy="149905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평상시에는 아이가 좋아할만한 이미지를 출력하도록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위급상황 발생시에 부모가 보내준 문구나 디스플레이의 색이 바뀌도록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8" y="909637"/>
            <a:ext cx="2258422" cy="32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84465" y="2038349"/>
            <a:ext cx="1035235" cy="164173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위급상황 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010-99XX-</a:t>
            </a: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경기도 안양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4184465" y="2859218"/>
            <a:ext cx="1035235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58" y="3119109"/>
            <a:ext cx="567689" cy="5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018791" y="3822962"/>
            <a:ext cx="977606" cy="1409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82" idx="1"/>
          </p:cNvCxnSpPr>
          <p:nvPr/>
        </p:nvCxnSpPr>
        <p:spPr>
          <a:xfrm>
            <a:off x="5219700" y="2859218"/>
            <a:ext cx="2515592" cy="709285"/>
          </a:xfrm>
          <a:prstGeom prst="bentConnector3">
            <a:avLst>
              <a:gd name="adj1" fmla="val 39398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23553" y="3822963"/>
            <a:ext cx="252005" cy="1409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0728" y="3822963"/>
            <a:ext cx="252005" cy="1409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44" idx="2"/>
          </p:cNvCxnSpPr>
          <p:nvPr/>
        </p:nvCxnSpPr>
        <p:spPr>
          <a:xfrm rot="16200000" flipH="1">
            <a:off x="4467831" y="4363052"/>
            <a:ext cx="491777" cy="354561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17372" y="4044672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720774" y="5162125"/>
            <a:ext cx="871943" cy="1557333"/>
            <a:chOff x="3149778" y="1871658"/>
            <a:chExt cx="2298522" cy="410527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구부러진 연결선 36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7737749" y="4549826"/>
            <a:ext cx="1968225" cy="20345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위치 반경 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전송 문구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및 비상시 디스플레이 색이 변경되는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 서버로부터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수신받는다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236" y="2755852"/>
            <a:ext cx="1956477" cy="51656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위성으로부터 받아온다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9540" y="1627855"/>
            <a:ext cx="904208" cy="95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구부러진 연결선 21"/>
          <p:cNvCxnSpPr>
            <a:stCxn id="14" idx="1"/>
          </p:cNvCxnSpPr>
          <p:nvPr/>
        </p:nvCxnSpPr>
        <p:spPr>
          <a:xfrm rot="10800000">
            <a:off x="2838447" y="2667000"/>
            <a:ext cx="1185107" cy="122644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735292" y="1033296"/>
            <a:ext cx="1955627" cy="15534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누르기 쉬운 위치에 스위치를 설치하고 스위치를 누르면 사이렌이 울림과 동시에 웹 서버에 정보를 전달한다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86343" y="5321448"/>
            <a:ext cx="1109135" cy="568525"/>
            <a:chOff x="5428918" y="853453"/>
            <a:chExt cx="1835241" cy="107882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918" y="853453"/>
              <a:ext cx="1835241" cy="1078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053111" y="1168682"/>
              <a:ext cx="305665" cy="496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b="1" dirty="0"/>
            </a:p>
          </p:txBody>
        </p:sp>
      </p:grpSp>
      <p:cxnSp>
        <p:nvCxnSpPr>
          <p:cNvPr id="30" name="꺾인 연결선 29"/>
          <p:cNvCxnSpPr>
            <a:stCxn id="53" idx="1"/>
          </p:cNvCxnSpPr>
          <p:nvPr/>
        </p:nvCxnSpPr>
        <p:spPr>
          <a:xfrm rot="10800000" flipV="1">
            <a:off x="5471348" y="1810030"/>
            <a:ext cx="2263945" cy="223464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0"/>
            <a:endCxn id="29" idx="0"/>
          </p:cNvCxnSpPr>
          <p:nvPr/>
        </p:nvCxnSpPr>
        <p:spPr>
          <a:xfrm rot="5400000" flipH="1" flipV="1">
            <a:off x="3209669" y="4124388"/>
            <a:ext cx="928302" cy="146581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4" idx="2"/>
            <a:endCxn id="14" idx="0"/>
          </p:cNvCxnSpPr>
          <p:nvPr/>
        </p:nvCxnSpPr>
        <p:spPr>
          <a:xfrm rot="5400000">
            <a:off x="4354382" y="3475261"/>
            <a:ext cx="142877" cy="55252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132321" y="4475327"/>
            <a:ext cx="2221015" cy="177828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보호자가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입력해 놓은 위치 반경 범위를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이탈했는지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아이가 스위치를 누를 경우 위험상황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2" y="3405187"/>
            <a:ext cx="588211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7" y="3867150"/>
            <a:ext cx="1622594" cy="230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20105" y="5963972"/>
            <a:ext cx="658996" cy="100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5817" y="5963973"/>
            <a:ext cx="169875" cy="1000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7" y="5963973"/>
            <a:ext cx="169875" cy="100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1"/>
            <a:endCxn id="1029" idx="1"/>
          </p:cNvCxnSpPr>
          <p:nvPr/>
        </p:nvCxnSpPr>
        <p:spPr>
          <a:xfrm rot="10800000" flipH="1">
            <a:off x="605816" y="3690938"/>
            <a:ext cx="1467825" cy="2323065"/>
          </a:xfrm>
          <a:prstGeom prst="bentConnector3">
            <a:avLst>
              <a:gd name="adj1" fmla="val -27255"/>
            </a:avLst>
          </a:prstGeom>
          <a:ln w="1905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74476" y="4727696"/>
            <a:ext cx="4886396" cy="18841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서버에 저장된 위치데이터와 아이가 현재 있는 위치데이터를 비교하여 일정 지정범위를 벗어나면 보호자에게 정보전달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위급상황시에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입력된 아이의 위치데이터와 주변사람들의 위치데이터를 비교하여 가까운 사람들에게 발생지역 위치데이터를 전송합니다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76989" y="940430"/>
            <a:ext cx="2649493" cy="156895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서버에 전송합니다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서버로부터 발생지역의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수신합니다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17" y="3030060"/>
            <a:ext cx="660206" cy="133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573205" y="-1258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[Server System]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27269" y="3063614"/>
            <a:ext cx="2186501" cy="1285308"/>
            <a:chOff x="4027269" y="3063614"/>
            <a:chExt cx="2186501" cy="12853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269" y="3063614"/>
              <a:ext cx="2186501" cy="1285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18243" y="3423822"/>
              <a:ext cx="92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Cloud</a:t>
              </a:r>
            </a:p>
            <a:p>
              <a:pPr algn="ctr"/>
              <a:r>
                <a:rPr lang="en-US" altLang="ko-KR" sz="1600" b="1" dirty="0" smtClean="0"/>
                <a:t>Platform</a:t>
              </a:r>
              <a:endParaRPr lang="ko-KR" altLang="en-US" sz="1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61853" y="3034039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GPS/</a:t>
            </a:r>
            <a:r>
              <a:rPr lang="ko-KR" altLang="en-US" sz="1100" dirty="0" smtClean="0"/>
              <a:t>위험상황 데이터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3147431" y="329565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127799" y="388620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33492" y="409516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위치 반경 설정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문자 데이터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디스플레이 설정 데이터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784483" y="4133746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디스플레이 설정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문자 데이터</a:t>
            </a:r>
            <a:endParaRPr lang="ko-KR" altLang="en-US" sz="1100" dirty="0"/>
          </a:p>
        </p:txBody>
      </p:sp>
      <p:sp>
        <p:nvSpPr>
          <p:cNvPr id="35" name="오른쪽 화살표 34"/>
          <p:cNvSpPr/>
          <p:nvPr/>
        </p:nvSpPr>
        <p:spPr>
          <a:xfrm>
            <a:off x="6618520" y="3468137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638675" y="2575996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90718" y="2460722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실종자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위치 수신 </a:t>
            </a:r>
            <a:endParaRPr lang="ko-KR" altLang="en-US" sz="1100" dirty="0"/>
          </a:p>
        </p:txBody>
      </p:sp>
      <p:cxnSp>
        <p:nvCxnSpPr>
          <p:cNvPr id="52" name="구부러진 연결선 51"/>
          <p:cNvCxnSpPr>
            <a:stCxn id="42" idx="1"/>
          </p:cNvCxnSpPr>
          <p:nvPr/>
        </p:nvCxnSpPr>
        <p:spPr>
          <a:xfrm rot="10800000">
            <a:off x="5295187" y="1466812"/>
            <a:ext cx="1081803" cy="258099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1882" y="3080206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 </a:t>
            </a:r>
            <a:r>
              <a:rPr lang="ko-KR" altLang="en-US" sz="1100" dirty="0" smtClean="0"/>
              <a:t>위치정보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아이의 위험상황 감지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168637" y="4394816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보호자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43" y="813750"/>
            <a:ext cx="660206" cy="105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333239" y="1835400"/>
            <a:ext cx="180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rot="10800000">
            <a:off x="6618521" y="3882523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>
            <a:off x="3251842" y="1370389"/>
            <a:ext cx="218637" cy="1477727"/>
          </a:xfrm>
          <a:prstGeom prst="rightBracket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1" idx="2"/>
          </p:cNvCxnSpPr>
          <p:nvPr/>
        </p:nvCxnSpPr>
        <p:spPr>
          <a:xfrm>
            <a:off x="3470479" y="2109253"/>
            <a:ext cx="806246" cy="970953"/>
          </a:xfrm>
          <a:prstGeom prst="line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 rot="5400000">
            <a:off x="4987706" y="2613751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1701" y="255609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세밀한 </a:t>
            </a:r>
            <a:r>
              <a:rPr lang="ko-KR" altLang="en-US" sz="1100" dirty="0" err="1" smtClean="0"/>
              <a:t>위치값</a:t>
            </a:r>
            <a:r>
              <a:rPr lang="ko-KR" altLang="en-US" sz="1100" dirty="0" smtClean="0"/>
              <a:t> 전송 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0494" y="1282367"/>
            <a:ext cx="2717304" cy="14794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아이 </a:t>
            </a:r>
            <a:r>
              <a:rPr lang="en-US" altLang="ko-KR" sz="1400" dirty="0" smtClean="0"/>
              <a:t>                37.xx          125.xx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1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2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81324" y="221450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86519" y="2853021"/>
            <a:ext cx="18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위치데이터 비교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8688" y="633415"/>
            <a:ext cx="8048625" cy="572691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1" name="TextBox 10"/>
          <p:cNvSpPr txBox="1"/>
          <p:nvPr/>
        </p:nvSpPr>
        <p:spPr>
          <a:xfrm>
            <a:off x="4170567" y="655931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설계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51390" y="1880044"/>
            <a:ext cx="1086534" cy="2588285"/>
            <a:chOff x="237527" y="3867150"/>
            <a:chExt cx="2037160" cy="2873021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76" y="6168671"/>
              <a:ext cx="588211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27" y="3867150"/>
              <a:ext cx="1622594" cy="2301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꺾인 연결선 13"/>
            <p:cNvCxnSpPr>
              <a:endCxn id="12" idx="1"/>
            </p:cNvCxnSpPr>
            <p:nvPr/>
          </p:nvCxnSpPr>
          <p:spPr>
            <a:xfrm>
              <a:off x="775692" y="6064030"/>
              <a:ext cx="910784" cy="390391"/>
            </a:xfrm>
            <a:prstGeom prst="bentConnector3">
              <a:avLst>
                <a:gd name="adj1" fmla="val 4450"/>
              </a:avLst>
            </a:prstGeom>
            <a:ln w="19050">
              <a:solidFill>
                <a:schemeClr val="accent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605817" y="5963973"/>
              <a:ext cx="169875" cy="1000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417" y="1343163"/>
            <a:ext cx="2741092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1625" dirty="0"/>
              <a:t>Wearable </a:t>
            </a:r>
            <a:r>
              <a:rPr lang="en-US" altLang="ko-KR" sz="1625" dirty="0"/>
              <a:t>Device</a:t>
            </a:r>
            <a:r>
              <a:rPr lang="en-US" altLang="ko-KR" sz="16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2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980722" y="890020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sp>
        <p:nvSpPr>
          <p:cNvPr id="33" name="직사각형 32"/>
          <p:cNvSpPr/>
          <p:nvPr/>
        </p:nvSpPr>
        <p:spPr>
          <a:xfrm>
            <a:off x="842875" y="1592617"/>
            <a:ext cx="2531462" cy="362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&lt;</a:t>
            </a:r>
            <a:r>
              <a:rPr lang="ko-KR" altLang="en-US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위치 측정 디바이스 구축</a:t>
            </a: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&gt;</a:t>
            </a:r>
            <a:endParaRPr lang="ko-KR" altLang="en-US" sz="1463" b="1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2301653" y="1499825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grpSp>
        <p:nvGrpSpPr>
          <p:cNvPr id="37" name="그룹 36"/>
          <p:cNvGrpSpPr/>
          <p:nvPr/>
        </p:nvGrpSpPr>
        <p:grpSpPr>
          <a:xfrm>
            <a:off x="3082035" y="1835636"/>
            <a:ext cx="1475043" cy="1355926"/>
            <a:chOff x="2765030" y="1907958"/>
            <a:chExt cx="1828800" cy="2002069"/>
          </a:xfrm>
        </p:grpSpPr>
        <p:pic>
          <p:nvPicPr>
            <p:cNvPr id="1025" name="_x404614880" descr="EMB000014cc131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5" t="5523" r="-1" b="3474"/>
            <a:stretch/>
          </p:blipFill>
          <p:spPr bwMode="auto">
            <a:xfrm>
              <a:off x="2795743" y="1907958"/>
              <a:ext cx="1767375" cy="1512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765030" y="3515134"/>
              <a:ext cx="1828800" cy="39489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138" dirty="0"/>
                <a:t>NEO-6M(GPS</a:t>
              </a:r>
              <a:r>
                <a:rPr lang="ko-KR" altLang="en-US" sz="1138" dirty="0"/>
                <a:t>칩</a:t>
              </a:r>
              <a:r>
                <a:rPr lang="en-US" altLang="ko-KR" sz="1138" dirty="0"/>
                <a:t>)</a:t>
              </a:r>
              <a:endParaRPr lang="ko-KR" altLang="en-US" sz="1138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963485" y="3385824"/>
            <a:ext cx="4643438" cy="4675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94" dirty="0"/>
              <a:t>1)GPS </a:t>
            </a:r>
            <a:r>
              <a:rPr lang="ko-KR" altLang="en-US" sz="894" dirty="0"/>
              <a:t>모듈의 </a:t>
            </a:r>
            <a:r>
              <a:rPr lang="en-US" altLang="ko-KR" sz="894" dirty="0"/>
              <a:t>GND,VCC,RX,TX</a:t>
            </a:r>
            <a:r>
              <a:rPr lang="ko-KR" altLang="en-US" sz="894" dirty="0"/>
              <a:t>선을 각각 </a:t>
            </a:r>
            <a:r>
              <a:rPr lang="ko-KR" altLang="en-US" sz="894" dirty="0" err="1"/>
              <a:t>아두이노에</a:t>
            </a:r>
            <a:r>
              <a:rPr lang="ko-KR" altLang="en-US" sz="894" dirty="0"/>
              <a:t> 연결한다</a:t>
            </a:r>
            <a:r>
              <a:rPr lang="en-US" altLang="ko-KR" sz="975" dirty="0"/>
              <a:t>.</a:t>
            </a:r>
          </a:p>
          <a:p>
            <a:endParaRPr lang="ko-KR" altLang="en-US" sz="1463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2975809" y="4111329"/>
          <a:ext cx="4387533" cy="364871"/>
        </p:xfrm>
        <a:graphic>
          <a:graphicData uri="http://schemas.openxmlformats.org/drawingml/2006/table">
            <a:tbl>
              <a:tblPr/>
              <a:tblGrid>
                <a:gridCol w="4387533"/>
              </a:tblGrid>
              <a:tr h="3648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kern="0" spc="0" dirty="0">
                          <a:solidFill>
                            <a:srgbClr val="555555"/>
                          </a:solidFill>
                          <a:effectLst/>
                          <a:latin typeface="Signika"/>
                          <a:ea typeface="Signika"/>
                        </a:rPr>
                        <a:t>$GPRMC, 030136, 000, A, 3729.9446, N, 12701.4042, E, 0.00, , 140315, , ,A*71</a:t>
                      </a:r>
                      <a:endParaRPr lang="pt-BR" sz="900" kern="0" spc="0" dirty="0">
                        <a:solidFill>
                          <a:srgbClr val="555555"/>
                        </a:solidFill>
                        <a:effectLst/>
                        <a:latin typeface="Signika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75809" y="3757828"/>
            <a:ext cx="4725988" cy="2299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94" dirty="0"/>
              <a:t>2)GPS</a:t>
            </a:r>
            <a:r>
              <a:rPr lang="ko-KR" altLang="en-US" sz="894" dirty="0"/>
              <a:t>데이터는 아래와 같이 시간</a:t>
            </a:r>
            <a:r>
              <a:rPr lang="en-US" altLang="ko-KR" sz="894" dirty="0"/>
              <a:t>,</a:t>
            </a:r>
            <a:r>
              <a:rPr lang="ko-KR" altLang="en-US" sz="894" dirty="0"/>
              <a:t>위치</a:t>
            </a:r>
            <a:r>
              <a:rPr lang="en-US" altLang="ko-KR" sz="894" dirty="0"/>
              <a:t>,</a:t>
            </a:r>
            <a:r>
              <a:rPr lang="ko-KR" altLang="en-US" sz="894" dirty="0"/>
              <a:t>방위를 표준규격에 따라 전송된다</a:t>
            </a:r>
            <a:r>
              <a:rPr lang="en-US" altLang="ko-KR" sz="894" dirty="0"/>
              <a:t>.</a:t>
            </a:r>
            <a:endParaRPr lang="ko-KR" altLang="en-US" sz="894" dirty="0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252857" y="3841298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928689" y="678602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sp>
        <p:nvSpPr>
          <p:cNvPr id="60" name="TextBox 59"/>
          <p:cNvSpPr txBox="1"/>
          <p:nvPr/>
        </p:nvSpPr>
        <p:spPr>
          <a:xfrm>
            <a:off x="2963485" y="4598631"/>
            <a:ext cx="4725988" cy="2299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94" dirty="0"/>
              <a:t>3)</a:t>
            </a:r>
            <a:r>
              <a:rPr lang="en-US" altLang="ko-KR" sz="894" dirty="0" err="1"/>
              <a:t>TinyGPS</a:t>
            </a:r>
            <a:r>
              <a:rPr lang="en-US" altLang="ko-KR" sz="894" dirty="0"/>
              <a:t> </a:t>
            </a:r>
            <a:r>
              <a:rPr lang="ko-KR" altLang="en-US" sz="894" dirty="0"/>
              <a:t>라이브러리를 활용하여 </a:t>
            </a:r>
            <a:r>
              <a:rPr lang="en-US" altLang="ko-KR" sz="894" dirty="0"/>
              <a:t>NMEA</a:t>
            </a:r>
            <a:r>
              <a:rPr lang="ko-KR" altLang="en-US" sz="894" dirty="0" err="1"/>
              <a:t>메세지를</a:t>
            </a:r>
            <a:r>
              <a:rPr lang="ko-KR" altLang="en-US" sz="894" dirty="0"/>
              <a:t> 독해 가능한 포맷으로 변환</a:t>
            </a:r>
            <a:endParaRPr lang="ko-KR" altLang="en-US" sz="894" dirty="0"/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928689" y="678602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pic>
        <p:nvPicPr>
          <p:cNvPr id="1035" name="_x404613760" descr="EMB000014cc13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11" y="4811189"/>
            <a:ext cx="2517775" cy="134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rduino.cc/en/uploads/Main/NanoFron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35913" y="985047"/>
            <a:ext cx="2057773" cy="26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239791" y="2860048"/>
            <a:ext cx="1475043" cy="2674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38" dirty="0" err="1"/>
              <a:t>아두이노</a:t>
            </a:r>
            <a:r>
              <a:rPr lang="ko-KR" altLang="en-US" sz="1138" dirty="0"/>
              <a:t> </a:t>
            </a:r>
            <a:r>
              <a:rPr lang="ko-KR" altLang="en-US" sz="1138" dirty="0" err="1"/>
              <a:t>나노</a:t>
            </a:r>
            <a:endParaRPr lang="ko-KR" altLang="en-US" sz="1138" dirty="0"/>
          </a:p>
        </p:txBody>
      </p:sp>
      <p:sp>
        <p:nvSpPr>
          <p:cNvPr id="29" name="직사각형 28"/>
          <p:cNvSpPr/>
          <p:nvPr/>
        </p:nvSpPr>
        <p:spPr>
          <a:xfrm>
            <a:off x="1520531" y="1857925"/>
            <a:ext cx="1104790" cy="362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[</a:t>
            </a:r>
            <a:r>
              <a:rPr lang="ko-KR" altLang="en-US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기본방안</a:t>
            </a: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]</a:t>
            </a:r>
            <a:endParaRPr lang="ko-KR" altLang="en-US" sz="1463" b="1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168" y="2261004"/>
            <a:ext cx="1447244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실외에 있을 시 </a:t>
            </a:r>
            <a:endParaRPr lang="en-US" altLang="ko-KR" sz="975" dirty="0"/>
          </a:p>
          <a:p>
            <a:r>
              <a:rPr lang="ko-KR" altLang="en-US" sz="975" dirty="0" err="1"/>
              <a:t>구글</a:t>
            </a:r>
            <a:r>
              <a:rPr lang="ko-KR" altLang="en-US" sz="975" dirty="0"/>
              <a:t> </a:t>
            </a:r>
            <a:r>
              <a:rPr lang="ko-KR" altLang="en-US" sz="975" dirty="0" err="1"/>
              <a:t>맵에</a:t>
            </a:r>
            <a:r>
              <a:rPr lang="ko-KR" altLang="en-US" sz="975" dirty="0"/>
              <a:t> 위치정보를 뿌려준다</a:t>
            </a:r>
          </a:p>
        </p:txBody>
      </p:sp>
    </p:spTree>
    <p:extLst>
      <p:ext uri="{BB962C8B-B14F-4D97-AF65-F5344CB8AC3E}">
        <p14:creationId xmlns:p14="http://schemas.microsoft.com/office/powerpoint/2010/main" val="30501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8688" y="633415"/>
            <a:ext cx="8048625" cy="572691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1" name="TextBox 10"/>
          <p:cNvSpPr txBox="1"/>
          <p:nvPr/>
        </p:nvSpPr>
        <p:spPr>
          <a:xfrm>
            <a:off x="4170567" y="655931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설계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980722" y="890020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928689" y="678602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928689" y="678602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grpSp>
        <p:nvGrpSpPr>
          <p:cNvPr id="26" name="그룹 25"/>
          <p:cNvGrpSpPr/>
          <p:nvPr/>
        </p:nvGrpSpPr>
        <p:grpSpPr>
          <a:xfrm>
            <a:off x="151390" y="1880044"/>
            <a:ext cx="1086534" cy="2588285"/>
            <a:chOff x="237527" y="3867150"/>
            <a:chExt cx="2037160" cy="2873021"/>
          </a:xfrm>
        </p:grpSpPr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76" y="6168671"/>
              <a:ext cx="588211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27" y="3867150"/>
              <a:ext cx="1622594" cy="2301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1" name="꺾인 연결선 30"/>
            <p:cNvCxnSpPr>
              <a:endCxn id="27" idx="1"/>
            </p:cNvCxnSpPr>
            <p:nvPr/>
          </p:nvCxnSpPr>
          <p:spPr>
            <a:xfrm>
              <a:off x="775692" y="6064030"/>
              <a:ext cx="910784" cy="390391"/>
            </a:xfrm>
            <a:prstGeom prst="bentConnector3">
              <a:avLst>
                <a:gd name="adj1" fmla="val 4450"/>
              </a:avLst>
            </a:prstGeom>
            <a:ln w="19050">
              <a:solidFill>
                <a:schemeClr val="accent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605817" y="5963973"/>
              <a:ext cx="169875" cy="1000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5417" y="1343163"/>
            <a:ext cx="2741092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1625" dirty="0"/>
              <a:t>Wearable </a:t>
            </a:r>
            <a:r>
              <a:rPr lang="en-US" altLang="ko-KR" sz="1625" dirty="0"/>
              <a:t>Device</a:t>
            </a:r>
            <a:r>
              <a:rPr lang="en-US" altLang="ko-KR" sz="16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2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2875" y="1592617"/>
            <a:ext cx="2531462" cy="362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&lt;</a:t>
            </a:r>
            <a:r>
              <a:rPr lang="ko-KR" altLang="en-US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위치 측정 디바이스 구축</a:t>
            </a: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&gt;</a:t>
            </a:r>
            <a:endParaRPr lang="ko-KR" altLang="en-US" sz="1463" b="1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20531" y="1857925"/>
            <a:ext cx="1104790" cy="362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[</a:t>
            </a:r>
            <a:r>
              <a:rPr lang="ko-KR" altLang="en-US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기본방안</a:t>
            </a: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]</a:t>
            </a:r>
            <a:endParaRPr lang="ko-KR" altLang="en-US" sz="1463" b="1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17941" y="1915708"/>
            <a:ext cx="875538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pic>
        <p:nvPicPr>
          <p:cNvPr id="2049" name="_x379250304" descr="EMB0000223c6d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68" y="2283765"/>
            <a:ext cx="3105426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64768" y="5023781"/>
            <a:ext cx="3169526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38" dirty="0"/>
              <a:t>포트 설정 값들 </a:t>
            </a:r>
            <a:r>
              <a:rPr lang="ko-KR" altLang="en-US" sz="1138" dirty="0" err="1"/>
              <a:t>세팅</a:t>
            </a:r>
            <a:endParaRPr lang="en-US" altLang="ko-KR" sz="1138" dirty="0"/>
          </a:p>
          <a:p>
            <a:r>
              <a:rPr lang="en-US" altLang="ko-KR" sz="1138" dirty="0"/>
              <a:t>(</a:t>
            </a:r>
            <a:r>
              <a:rPr lang="ko-KR" altLang="en-US" sz="1138" dirty="0" err="1"/>
              <a:t>프로토타입이므로</a:t>
            </a:r>
            <a:r>
              <a:rPr lang="ko-KR" altLang="en-US" sz="1138" dirty="0"/>
              <a:t> 시리얼 통신으로 가정한다</a:t>
            </a:r>
            <a:r>
              <a:rPr lang="en-US" altLang="ko-KR" sz="1138" dirty="0"/>
              <a:t>)</a:t>
            </a:r>
            <a:endParaRPr lang="ko-KR" altLang="en-US" sz="1138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55476" y="2583704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pic>
        <p:nvPicPr>
          <p:cNvPr id="2051" name="_x379249584" descr="EMB0000223c6d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476" y="2283766"/>
            <a:ext cx="4388048" cy="184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055476" y="4393663"/>
            <a:ext cx="3169526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dirty="0"/>
              <a:t>GPS </a:t>
            </a:r>
            <a:r>
              <a:rPr lang="ko-KR" altLang="en-US" sz="1138" dirty="0"/>
              <a:t>데이터 값을 확인 </a:t>
            </a:r>
            <a:r>
              <a:rPr lang="ko-KR" altLang="en-US" sz="1138" dirty="0" err="1"/>
              <a:t>하기위해</a:t>
            </a:r>
            <a:r>
              <a:rPr lang="ko-KR" altLang="en-US" sz="1138" dirty="0"/>
              <a:t> 화면에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13614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8688" y="633415"/>
            <a:ext cx="8048625" cy="572691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1" name="TextBox 10"/>
          <p:cNvSpPr txBox="1"/>
          <p:nvPr/>
        </p:nvSpPr>
        <p:spPr>
          <a:xfrm>
            <a:off x="4170567" y="655931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설계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980722" y="890020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928689" y="678602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928689" y="678602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grpSp>
        <p:nvGrpSpPr>
          <p:cNvPr id="26" name="그룹 25"/>
          <p:cNvGrpSpPr/>
          <p:nvPr/>
        </p:nvGrpSpPr>
        <p:grpSpPr>
          <a:xfrm>
            <a:off x="151390" y="1880044"/>
            <a:ext cx="1086534" cy="2588285"/>
            <a:chOff x="237527" y="3867150"/>
            <a:chExt cx="2037160" cy="2873021"/>
          </a:xfrm>
        </p:grpSpPr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76" y="6168671"/>
              <a:ext cx="588211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27" y="3867150"/>
              <a:ext cx="1622594" cy="2301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1" name="꺾인 연결선 30"/>
            <p:cNvCxnSpPr>
              <a:endCxn id="27" idx="1"/>
            </p:cNvCxnSpPr>
            <p:nvPr/>
          </p:nvCxnSpPr>
          <p:spPr>
            <a:xfrm>
              <a:off x="775692" y="6064030"/>
              <a:ext cx="910784" cy="390391"/>
            </a:xfrm>
            <a:prstGeom prst="bentConnector3">
              <a:avLst>
                <a:gd name="adj1" fmla="val 4450"/>
              </a:avLst>
            </a:prstGeom>
            <a:ln w="19050">
              <a:solidFill>
                <a:schemeClr val="accent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605817" y="5963973"/>
              <a:ext cx="169875" cy="1000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5417" y="1343163"/>
            <a:ext cx="2741092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1625" dirty="0"/>
              <a:t>Wearable </a:t>
            </a:r>
            <a:r>
              <a:rPr lang="en-US" altLang="ko-KR" sz="1625" dirty="0"/>
              <a:t>Device</a:t>
            </a:r>
            <a:r>
              <a:rPr lang="en-US" altLang="ko-KR" sz="162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2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2875" y="1592617"/>
            <a:ext cx="2531462" cy="362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&lt;</a:t>
            </a:r>
            <a:r>
              <a:rPr lang="ko-KR" altLang="en-US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위치 측정 디바이스 구축</a:t>
            </a: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&gt;</a:t>
            </a:r>
            <a:endParaRPr lang="ko-KR" altLang="en-US" sz="1463" b="1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20531" y="1857925"/>
            <a:ext cx="1104790" cy="362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[</a:t>
            </a:r>
            <a:r>
              <a:rPr lang="ko-KR" altLang="en-US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기본방안</a:t>
            </a:r>
            <a:r>
              <a:rPr lang="en-US" altLang="ko-KR" sz="146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]</a:t>
            </a:r>
            <a:endParaRPr lang="ko-KR" altLang="en-US" sz="1463" b="1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17941" y="1915708"/>
            <a:ext cx="875538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55476" y="2583704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9715" y="2085780"/>
            <a:ext cx="9899339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pic>
        <p:nvPicPr>
          <p:cNvPr id="3073" name="_x379249904" descr="EMB0000223c6d2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/>
          <a:stretch>
            <a:fillRect/>
          </a:stretch>
        </p:blipFill>
        <p:spPr bwMode="auto">
          <a:xfrm>
            <a:off x="1624177" y="2324224"/>
            <a:ext cx="3166569" cy="23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39143" y="1948598"/>
            <a:ext cx="10853503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63"/>
          </a:p>
        </p:txBody>
      </p:sp>
      <p:pic>
        <p:nvPicPr>
          <p:cNvPr id="3075" name="_x379248224" descr="EMB0000223c6d2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45" y="2172520"/>
            <a:ext cx="2868829" cy="252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7287" y="4803295"/>
            <a:ext cx="280790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dirty="0"/>
              <a:t>Tiny</a:t>
            </a:r>
            <a:r>
              <a:rPr lang="ko-KR" altLang="en-US" sz="1138" dirty="0"/>
              <a:t>라이브러리를 이용하여 </a:t>
            </a:r>
            <a:r>
              <a:rPr lang="en-US" altLang="ko-KR" sz="1138" dirty="0"/>
              <a:t>NMEA</a:t>
            </a:r>
            <a:r>
              <a:rPr lang="ko-KR" altLang="en-US" sz="1138" dirty="0"/>
              <a:t>를 독해 가능한 포맷으로 변환하여 주어 </a:t>
            </a:r>
            <a:r>
              <a:rPr lang="ko-KR" altLang="en-US" sz="1138" dirty="0" err="1"/>
              <a:t>구글맵에</a:t>
            </a:r>
            <a:r>
              <a:rPr lang="ko-KR" altLang="en-US" sz="1138" dirty="0"/>
              <a:t> 기록할 수 있게 한다</a:t>
            </a:r>
            <a:r>
              <a:rPr lang="en-US" altLang="ko-KR" sz="1138" dirty="0"/>
              <a:t>.</a:t>
            </a:r>
            <a:endParaRPr lang="ko-KR" altLang="en-US" sz="1138" dirty="0"/>
          </a:p>
        </p:txBody>
      </p:sp>
      <p:sp>
        <p:nvSpPr>
          <p:cNvPr id="9" name="오른쪽 화살표 8"/>
          <p:cNvSpPr/>
          <p:nvPr/>
        </p:nvSpPr>
        <p:spPr>
          <a:xfrm>
            <a:off x="5138013" y="3375627"/>
            <a:ext cx="728730" cy="2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39812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실종자가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06" y="680547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63678" y="15990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슬라이드 번호 개체 틀 3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B6102991-0EDA-4B83-BFE9-C0FD4BA7D8E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128588" y="6237288"/>
            <a:ext cx="1655762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153" name="AutoShape 11" descr="Image result for 어린이 납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154" name="Picture 21" descr="http://www.ktv.go.kr/program/content_xml/76/426976_1.1_imag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403350"/>
            <a:ext cx="3335337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29263" y="3937000"/>
            <a:ext cx="3355975" cy="1296988"/>
          </a:xfrm>
          <a:prstGeom prst="rect">
            <a:avLst/>
          </a:prstGeom>
          <a:solidFill>
            <a:srgbClr val="B3E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해마다 증가하는 실종 아동 발생건수 </a:t>
            </a:r>
          </a:p>
        </p:txBody>
      </p:sp>
      <p:pic>
        <p:nvPicPr>
          <p:cNvPr id="6156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52513"/>
            <a:ext cx="4632325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68313" y="3937000"/>
            <a:ext cx="4068762" cy="1296988"/>
          </a:xfrm>
          <a:prstGeom prst="rect">
            <a:avLst/>
          </a:prstGeom>
          <a:solidFill>
            <a:srgbClr val="B3E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맞벌이 부부 증가</a:t>
            </a:r>
          </a:p>
        </p:txBody>
      </p:sp>
      <p:pic>
        <p:nvPicPr>
          <p:cNvPr id="6158" name="Picture 23" descr="http://www.ddanzi.com/?module=file&amp;act=procFileDownload&amp;file_srl=23882291&amp;sid=4b6ed5ec19ad786075a8ccf28107c0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5395913"/>
            <a:ext cx="1660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9" name="TextBox 9"/>
          <p:cNvSpPr txBox="1">
            <a:spLocks noChangeArrowheads="1"/>
          </p:cNvSpPr>
          <p:nvPr/>
        </p:nvSpPr>
        <p:spPr bwMode="auto">
          <a:xfrm>
            <a:off x="2316163" y="5637213"/>
            <a:ext cx="7281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2400" b="1" dirty="0"/>
              <a:t>부모들이 아이를 항상 보살피고 곁에 두어야 하지만 생계를 </a:t>
            </a:r>
            <a:r>
              <a:rPr lang="ko-KR" altLang="en-US" sz="2400" b="1" dirty="0" err="1"/>
              <a:t>책임져야하는</a:t>
            </a:r>
            <a:r>
              <a:rPr lang="ko-KR" altLang="en-US" sz="2400" b="1" dirty="0"/>
              <a:t> 입장에서 한계가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39734" y="322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필요성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3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5" y="970317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06006" y="1599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26" y="917051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54" y="3606131"/>
            <a:ext cx="4333008" cy="275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2847" y="3190907"/>
            <a:ext cx="2097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옷의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6228" y="3192683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보내온 정보를 받는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7584" y="6387184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6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5" y="947591"/>
            <a:ext cx="3597875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46" y="938356"/>
            <a:ext cx="3163764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20" y="3835464"/>
            <a:ext cx="3252210" cy="245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2568" y="326541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핸드폰이 가져야 할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3766" y="328424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옷에서 보낸 정보를 받아올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7494" y="6410747"/>
            <a:ext cx="251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6006" y="1599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92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1119536" y="1156039"/>
            <a:ext cx="76669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900" b="1" dirty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사용자 </a:t>
            </a:r>
            <a:r>
              <a:rPr lang="ko-KR" altLang="en-US" sz="1900" b="1" dirty="0" err="1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</a:t>
            </a:r>
            <a:r>
              <a:rPr lang="ko-KR" altLang="en-US" sz="1900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설문조사, 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사용자 인터뷰)와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시스템 </a:t>
            </a:r>
            <a:r>
              <a:rPr lang="ko-KR" altLang="en-US" sz="1900" b="1" dirty="0" smtClean="0">
                <a:solidFill>
                  <a:srgbClr val="FF0000"/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 err="1" smtClean="0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(제품을  실제 구현 하여 동작흐름 실험한다)</a:t>
            </a:r>
            <a:r>
              <a:rPr lang="ko-KR" altLang="en-US" sz="1900" b="1" dirty="0" err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를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복합적으로 수행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한다.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9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5" name="모서리가 둥근 직사각형 25"/>
          <p:cNvSpPr/>
          <p:nvPr/>
        </p:nvSpPr>
        <p:spPr>
          <a:xfrm>
            <a:off x="871705" y="2807469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21"/>
          <p:cNvSpPr txBox="1"/>
          <p:nvPr/>
        </p:nvSpPr>
        <p:spPr>
          <a:xfrm>
            <a:off x="1171006" y="307897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7세이하의 자녀와 그 아이를 키우고 있는 부모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주변의 도움이 필요한 지적 장애인, 노약자들과 그들의 보호자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203842" y="2556019"/>
            <a:ext cx="3498315" cy="51865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스터디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대상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8" name="모서리가 둥근 직사각형 25"/>
          <p:cNvSpPr/>
          <p:nvPr/>
        </p:nvSpPr>
        <p:spPr>
          <a:xfrm>
            <a:off x="881230" y="4417194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1"/>
          <p:cNvSpPr txBox="1"/>
          <p:nvPr/>
        </p:nvSpPr>
        <p:spPr>
          <a:xfrm>
            <a:off x="1304356" y="469822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제작된 테스트 제품을 위의 사용자들에게 배포하여 일정기간 사용을 하도록 요청 후 , 설문조사 인터뷰를 받습니다.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3513405" y="4107680"/>
            <a:ext cx="3074085" cy="51956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실제 구현후 실험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24"/>
          <p:cNvSpPr txBox="1"/>
          <p:nvPr/>
        </p:nvSpPr>
        <p:spPr>
          <a:xfrm>
            <a:off x="3070860" y="15990"/>
            <a:ext cx="40119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실험 의 대상 및 종류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28863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모서리가 둥근 직사각형 25"/>
          <p:cNvSpPr/>
          <p:nvPr/>
        </p:nvSpPr>
        <p:spPr>
          <a:xfrm>
            <a:off x="498844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디바이스 배터리의 성능을 판단한다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250003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모서리가 둥근 직사각형 25"/>
          <p:cNvSpPr/>
          <p:nvPr/>
        </p:nvSpPr>
        <p:spPr>
          <a:xfrm>
            <a:off x="498844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충전시간이 얼마나 걸리는지 측정한다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>
                <a:solidFill>
                  <a:schemeClr val="bg1"/>
                </a:solidFill>
              </a:rPr>
              <a:t>충전된 배터리가 방전될 때까지 어느 정도의 시간이 걸리는지 측정한다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202752" y="2459689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모서리가 둥근 직사각형 25"/>
          <p:cNvSpPr/>
          <p:nvPr/>
        </p:nvSpPr>
        <p:spPr>
          <a:xfrm>
            <a:off x="3502713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통신 성능은 어떠한가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3253872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3502713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지역과 거리에 따라 통신기록을 로그로 남겨서 통신 성능을 테스트한다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3206621" y="2539591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모서리가 둥근 직사각형 25"/>
          <p:cNvSpPr/>
          <p:nvPr/>
        </p:nvSpPr>
        <p:spPr>
          <a:xfrm>
            <a:off x="6520597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주변사람에게 알림을 보내는데 얼마나 시간이 걸리는지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6235180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모서리가 둥근 직사각형 25"/>
          <p:cNvSpPr/>
          <p:nvPr/>
        </p:nvSpPr>
        <p:spPr>
          <a:xfrm>
            <a:off x="6520597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아이의 위험상황 알림 데이터를 아이의 주변 사용자에게 보내고 사용자의 단말기에 알림이 뜨는 시간을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6"/>
          <p:cNvSpPr txBox="1"/>
          <p:nvPr/>
        </p:nvSpPr>
        <p:spPr>
          <a:xfrm>
            <a:off x="6224504" y="2512957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3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5"/>
          <p:cNvSpPr/>
          <p:nvPr/>
        </p:nvSpPr>
        <p:spPr>
          <a:xfrm>
            <a:off x="498843" y="1532957"/>
            <a:ext cx="2643851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</a:t>
            </a:r>
            <a:r>
              <a:rPr lang="ko-KR" altLang="en-US" sz="1400" b="1" dirty="0">
                <a:solidFill>
                  <a:schemeClr val="bg1"/>
                </a:solidFill>
              </a:rPr>
              <a:t>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 부모가 지정한 위험지역에 진입하면 디바이스가 제대로 작동 하는지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250003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모서리가 둥근 직사각형 25"/>
          <p:cNvSpPr/>
          <p:nvPr/>
        </p:nvSpPr>
        <p:spPr>
          <a:xfrm>
            <a:off x="498844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부모가 위험지역을 지정 해놓고 아이가 그 지역으로 들어갔을 때  부모의 디바이스에 제대로 알림이 가는지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" name="TextBox 26"/>
          <p:cNvSpPr txBox="1"/>
          <p:nvPr/>
        </p:nvSpPr>
        <p:spPr>
          <a:xfrm>
            <a:off x="202752" y="2459689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모서리가 둥근 직사각형 25"/>
          <p:cNvSpPr/>
          <p:nvPr/>
        </p:nvSpPr>
        <p:spPr>
          <a:xfrm>
            <a:off x="3502713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스위치를 눌렀을 때  디스플레이에 메시지와 화면색상이 변경되는지 확인한다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253872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모서리가 둥근 직사각형 25"/>
          <p:cNvSpPr/>
          <p:nvPr/>
        </p:nvSpPr>
        <p:spPr>
          <a:xfrm>
            <a:off x="3502713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스위치를 눌렀을 때 저장된 메시지가 출력되는지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화면색상 변경이 일어나는지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3206621" y="2539591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모서리가 둥근 직사각형 25"/>
          <p:cNvSpPr/>
          <p:nvPr/>
        </p:nvSpPr>
        <p:spPr>
          <a:xfrm>
            <a:off x="6520597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송신</a:t>
            </a:r>
            <a:r>
              <a:rPr lang="ko-KR" altLang="en-US" sz="1400" b="1" dirty="0">
                <a:solidFill>
                  <a:schemeClr val="bg1"/>
                </a:solidFill>
              </a:rPr>
              <a:t>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GPS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데이터가 정확한 위치인지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6235180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2" name="모서리가 둥근 직사각형 25"/>
          <p:cNvSpPr/>
          <p:nvPr/>
        </p:nvSpPr>
        <p:spPr>
          <a:xfrm>
            <a:off x="6520597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송신된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GPS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데이터의 값과 아이의 실제위치를 비교하여 오차를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26"/>
          <p:cNvSpPr txBox="1"/>
          <p:nvPr/>
        </p:nvSpPr>
        <p:spPr>
          <a:xfrm>
            <a:off x="6224504" y="2512957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24"/>
          <p:cNvSpPr txBox="1"/>
          <p:nvPr/>
        </p:nvSpPr>
        <p:spPr>
          <a:xfrm>
            <a:off x="3628863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95" y="2505183"/>
            <a:ext cx="2682148" cy="268644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66964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55763" y="761154"/>
            <a:ext cx="5994474" cy="418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설문조사및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인터뷰를 통해 사용자의 의견 수집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5927" y="2505183"/>
            <a:ext cx="2820342" cy="2814644"/>
          </a:xfrm>
          <a:prstGeom prst="ellipse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98" y="777746"/>
            <a:ext cx="6646881" cy="57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1"/>
          <p:cNvSpPr txBox="1"/>
          <p:nvPr/>
        </p:nvSpPr>
        <p:spPr>
          <a:xfrm>
            <a:off x="4739512" y="4786700"/>
            <a:ext cx="4539305" cy="45140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ex) SNS 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와 연동하는 기능이 있었으면 좋겠다</a:t>
            </a:r>
            <a:r>
              <a:rPr lang="en-US" altLang="ko-KR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.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065977" y="4832906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21"/>
          <p:cNvSpPr txBox="1"/>
          <p:nvPr/>
        </p:nvSpPr>
        <p:spPr>
          <a:xfrm>
            <a:off x="4730634" y="2288358"/>
            <a:ext cx="4539305" cy="3965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ex) 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아이가 상당히 좋아한다</a:t>
            </a:r>
            <a:r>
              <a:rPr lang="en-US" altLang="ko-KR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.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101489" y="2361198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1"/>
          <p:cNvSpPr txBox="1"/>
          <p:nvPr/>
        </p:nvSpPr>
        <p:spPr>
          <a:xfrm>
            <a:off x="4743089" y="3173796"/>
            <a:ext cx="4539305" cy="3965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 ex) </a:t>
            </a:r>
            <a:r>
              <a:rPr lang="en-US" altLang="ko-KR" sz="1600" b="1" dirty="0" smtClean="0">
                <a:latin typeface="HY엽서M"/>
                <a:ea typeface="HY엽서M"/>
              </a:rPr>
              <a:t>____ </a:t>
            </a:r>
            <a:r>
              <a:rPr lang="ko-KR" altLang="en-US" sz="1600" b="1" dirty="0" smtClean="0">
                <a:latin typeface="HY엽서M"/>
                <a:ea typeface="HY엽서M"/>
              </a:rPr>
              <a:t>해서  </a:t>
            </a:r>
            <a:r>
              <a:rPr lang="en-US" altLang="ko-KR" sz="1600" b="1" dirty="0" smtClean="0">
                <a:latin typeface="HY엽서M"/>
                <a:ea typeface="HY엽서M"/>
              </a:rPr>
              <a:t>___  </a:t>
            </a:r>
            <a:r>
              <a:rPr lang="ko-KR" altLang="en-US" sz="1600" b="1" dirty="0" smtClean="0">
                <a:latin typeface="HY엽서M"/>
                <a:ea typeface="HY엽서M"/>
              </a:rPr>
              <a:t>하다</a:t>
            </a:r>
            <a:r>
              <a:rPr lang="en-US" altLang="ko-KR" sz="1600" b="1" dirty="0" smtClean="0">
                <a:latin typeface="HY엽서M"/>
                <a:ea typeface="HY엽서M"/>
              </a:rPr>
              <a:t>.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105066" y="3228880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1"/>
          <p:cNvSpPr txBox="1"/>
          <p:nvPr/>
        </p:nvSpPr>
        <p:spPr>
          <a:xfrm>
            <a:off x="4741922" y="4001039"/>
            <a:ext cx="4539305" cy="45140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</a:t>
            </a:r>
            <a:r>
              <a:rPr lang="en-US" altLang="ko-KR" sz="1600" b="1" dirty="0" smtClean="0">
                <a:latin typeface="HY엽서M"/>
                <a:ea typeface="HY엽서M"/>
              </a:rPr>
              <a:t>)____</a:t>
            </a:r>
            <a:r>
              <a:rPr lang="ko-KR" altLang="en-US" sz="1600" b="1" dirty="0" smtClean="0">
                <a:latin typeface="HY엽서M"/>
                <a:ea typeface="HY엽서M"/>
              </a:rPr>
              <a:t>해서 </a:t>
            </a:r>
            <a:r>
              <a:rPr lang="en-US" altLang="ko-KR" sz="1600" b="1" dirty="0" smtClean="0">
                <a:latin typeface="HY엽서M"/>
                <a:ea typeface="HY엽서M"/>
              </a:rPr>
              <a:t>____ </a:t>
            </a:r>
            <a:r>
              <a:rPr lang="ko-KR" altLang="en-US" sz="1600" b="1" dirty="0" smtClean="0">
                <a:latin typeface="HY엽서M"/>
                <a:ea typeface="HY엽서M"/>
              </a:rPr>
              <a:t>한데 </a:t>
            </a:r>
            <a:r>
              <a:rPr lang="en-US" altLang="ko-KR" sz="1600" b="1" dirty="0" smtClean="0">
                <a:latin typeface="HY엽서M"/>
                <a:ea typeface="HY엽서M"/>
              </a:rPr>
              <a:t>____ </a:t>
            </a:r>
            <a:r>
              <a:rPr lang="ko-KR" altLang="en-US" sz="1600" b="1" dirty="0" smtClean="0">
                <a:latin typeface="HY엽서M"/>
                <a:ea typeface="HY엽서M"/>
              </a:rPr>
              <a:t>했으면 좋겠다</a:t>
            </a:r>
            <a:r>
              <a:rPr lang="en-US" altLang="ko-KR" sz="1600" b="1" dirty="0" smtClean="0">
                <a:latin typeface="HY엽서M"/>
                <a:ea typeface="HY엽서M"/>
              </a:rPr>
              <a:t>.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068387" y="4065001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21"/>
          <p:cNvSpPr txBox="1"/>
          <p:nvPr/>
        </p:nvSpPr>
        <p:spPr>
          <a:xfrm>
            <a:off x="4749558" y="5569411"/>
            <a:ext cx="4539305" cy="45140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</a:t>
            </a:r>
            <a:r>
              <a:rPr lang="en-US" altLang="ko-KR" sz="1600" b="1" dirty="0" smtClean="0">
                <a:latin typeface="HY엽서M"/>
                <a:ea typeface="HY엽서M"/>
              </a:rPr>
              <a:t>)______ </a:t>
            </a:r>
            <a:r>
              <a:rPr lang="ko-KR" altLang="en-US" sz="1600" b="1" dirty="0" err="1" smtClean="0">
                <a:latin typeface="HY엽서M"/>
                <a:ea typeface="HY엽서M"/>
              </a:rPr>
              <a:t>블라블라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077576" y="5596539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4109085" y="15990"/>
            <a:ext cx="19545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평가 지표</a:t>
            </a:r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523929"/>
              </p:ext>
            </p:extLst>
          </p:nvPr>
        </p:nvGraphicFramePr>
        <p:xfrm>
          <a:off x="1198882" y="1117848"/>
          <a:ext cx="7945117" cy="362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모서리가 둥근 직사각형 25"/>
          <p:cNvSpPr/>
          <p:nvPr/>
        </p:nvSpPr>
        <p:spPr>
          <a:xfrm>
            <a:off x="852654" y="5000263"/>
            <a:ext cx="8200689" cy="1249626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21"/>
          <p:cNvSpPr txBox="1"/>
          <p:nvPr/>
        </p:nvSpPr>
        <p:spPr>
          <a:xfrm>
            <a:off x="1119535" y="5145194"/>
            <a:ext cx="7666926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실험을 통해 얻은 데이터를 바탕으로 평가지표를 만들고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그래플 도식화함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err="1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에러율과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위치정확도의 경우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%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응답시간은 초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(s)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표시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타사 제품과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목표치를 기준으로 분석하여 실험 결과를 도출한다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.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45053" y="1476571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슬라이드 번호 개체 틀 3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7FE5529D-8808-449D-B23E-09786E6BF53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128588" y="6237288"/>
            <a:ext cx="1655762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3081338" y="11255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78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252538"/>
            <a:ext cx="1790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Box 5"/>
          <p:cNvSpPr txBox="1">
            <a:spLocks noChangeArrowheads="1"/>
          </p:cNvSpPr>
          <p:nvPr/>
        </p:nvSpPr>
        <p:spPr bwMode="auto">
          <a:xfrm>
            <a:off x="2206625" y="2116138"/>
            <a:ext cx="7642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-&gt; </a:t>
            </a:r>
            <a:r>
              <a:rPr lang="ko-KR" altLang="en-US" b="1"/>
              <a:t>왜 아이들은 실종되는가</a:t>
            </a:r>
            <a:r>
              <a:rPr lang="en-US" altLang="ko-KR" b="1"/>
              <a:t>?</a:t>
            </a:r>
          </a:p>
          <a:p>
            <a:endParaRPr lang="en-US" altLang="ko-KR" b="1"/>
          </a:p>
          <a:p>
            <a:r>
              <a:rPr lang="en-US" altLang="ko-KR" b="1"/>
              <a:t>-&gt; </a:t>
            </a:r>
            <a:r>
              <a:rPr lang="ko-KR" altLang="en-US" b="1"/>
              <a:t>왜 실종</a:t>
            </a:r>
            <a:r>
              <a:rPr lang="en-US" altLang="ko-KR" b="1"/>
              <a:t>(</a:t>
            </a:r>
            <a:r>
              <a:rPr lang="ko-KR" altLang="en-US" b="1"/>
              <a:t>유괴</a:t>
            </a:r>
            <a:r>
              <a:rPr lang="en-US" altLang="ko-KR" b="1"/>
              <a:t>) </a:t>
            </a:r>
            <a:r>
              <a:rPr lang="ko-KR" altLang="en-US" b="1"/>
              <a:t>당시 주위 사람들은 실종 어린이인가 인식 못하는가</a:t>
            </a:r>
            <a:r>
              <a:rPr lang="en-US" altLang="ko-KR" b="1"/>
              <a:t>?</a:t>
            </a:r>
            <a:endParaRPr lang="ko-KR" altLang="en-US" b="1"/>
          </a:p>
        </p:txBody>
      </p:sp>
      <p:pic>
        <p:nvPicPr>
          <p:cNvPr id="7180" name="Picture 18" descr="Image result for 해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259263"/>
            <a:ext cx="2160588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TextBox 20"/>
          <p:cNvSpPr txBox="1">
            <a:spLocks noChangeArrowheads="1"/>
          </p:cNvSpPr>
          <p:nvPr/>
        </p:nvSpPr>
        <p:spPr bwMode="auto">
          <a:xfrm>
            <a:off x="2206625" y="4657725"/>
            <a:ext cx="7642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-&gt; </a:t>
            </a:r>
            <a:r>
              <a:rPr lang="ko-KR" altLang="en-US" b="1"/>
              <a:t>미아가 되기 전에 미리 예방하거나 미아가 되었어도 바로 식별하여 </a:t>
            </a:r>
            <a:endParaRPr lang="en-US" altLang="ko-KR" b="1"/>
          </a:p>
          <a:p>
            <a:r>
              <a:rPr lang="en-US" altLang="ko-KR" b="1"/>
              <a:t>    </a:t>
            </a:r>
            <a:r>
              <a:rPr lang="ko-KR" altLang="en-US" b="1"/>
              <a:t>찾을 수 있는 장치를 만들어야 한다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9892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5293" y="69929"/>
            <a:ext cx="6012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문제제기</a:t>
            </a:r>
            <a:r>
              <a:rPr lang="en-US" altLang="ko-KR" sz="3200" b="1" dirty="0"/>
              <a:t>(Why)</a:t>
            </a:r>
            <a:r>
              <a:rPr lang="ko-KR" altLang="en-US" sz="3200" b="1" dirty="0"/>
              <a:t>와 진짜 문제 정의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4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슬라이드 번호 개체 틀 3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198729AD-BFCC-4489-82B4-59AB622094B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200025" y="6230938"/>
            <a:ext cx="16573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820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1665288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924175"/>
            <a:ext cx="10572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3" name="그룹 11"/>
          <p:cNvGrpSpPr>
            <a:grpSpLocks/>
          </p:cNvGrpSpPr>
          <p:nvPr/>
        </p:nvGrpSpPr>
        <p:grpSpPr bwMode="auto">
          <a:xfrm>
            <a:off x="200025" y="1346200"/>
            <a:ext cx="1708150" cy="1157288"/>
            <a:chOff x="1085068" y="1465908"/>
            <a:chExt cx="5709334" cy="2904007"/>
          </a:xfrm>
        </p:grpSpPr>
        <p:pic>
          <p:nvPicPr>
            <p:cNvPr id="8207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068" y="1465908"/>
              <a:ext cx="5709334" cy="2904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2432720" y="1585144"/>
              <a:ext cx="3687812" cy="1332767"/>
              <a:chOff x="2576736" y="1585144"/>
              <a:chExt cx="3543796" cy="1332767"/>
            </a:xfrm>
            <a:solidFill>
              <a:srgbClr val="FFFFFF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2576736" y="1585144"/>
                <a:ext cx="3096344" cy="1004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080792" y="2348880"/>
                <a:ext cx="648072" cy="5690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472460" y="1799943"/>
                <a:ext cx="648072" cy="5690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8204" name="TextBox 12"/>
          <p:cNvSpPr txBox="1">
            <a:spLocks noChangeArrowheads="1"/>
          </p:cNvSpPr>
          <p:nvPr/>
        </p:nvSpPr>
        <p:spPr bwMode="auto">
          <a:xfrm>
            <a:off x="2505075" y="1690688"/>
            <a:ext cx="532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/>
              <a:t>-&gt; </a:t>
            </a:r>
            <a:r>
              <a:rPr lang="ko-KR" altLang="en-US"/>
              <a:t>주위 사람들이 한눈에 알아 볼 수 있어야 함</a:t>
            </a:r>
          </a:p>
        </p:txBody>
      </p:sp>
      <p:sp>
        <p:nvSpPr>
          <p:cNvPr id="8205" name="TextBox 21"/>
          <p:cNvSpPr txBox="1">
            <a:spLocks noChangeArrowheads="1"/>
          </p:cNvSpPr>
          <p:nvPr/>
        </p:nvSpPr>
        <p:spPr bwMode="auto">
          <a:xfrm>
            <a:off x="2505075" y="3309938"/>
            <a:ext cx="561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/>
              <a:t>-&gt; </a:t>
            </a:r>
            <a:r>
              <a:rPr lang="ko-KR" altLang="en-US"/>
              <a:t>다른 사람에게 위치 정보를 알려 줄 수 있어야 함</a:t>
            </a:r>
          </a:p>
        </p:txBody>
      </p:sp>
      <p:sp>
        <p:nvSpPr>
          <p:cNvPr id="8206" name="TextBox 22"/>
          <p:cNvSpPr txBox="1">
            <a:spLocks noChangeArrowheads="1"/>
          </p:cNvSpPr>
          <p:nvPr/>
        </p:nvSpPr>
        <p:spPr bwMode="auto">
          <a:xfrm>
            <a:off x="2505075" y="5207000"/>
            <a:ext cx="597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/>
              <a:t>-&gt; </a:t>
            </a:r>
            <a:r>
              <a:rPr lang="ko-KR" altLang="en-US"/>
              <a:t>어린이가 처한 상황에 대한 정보가 인식 가능해야 함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0" y="12879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28917" y="729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200" b="1" dirty="0"/>
              <a:t>요구사항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6341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6624" y="1772816"/>
            <a:ext cx="1007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※ </a:t>
            </a:r>
            <a:r>
              <a:rPr lang="ko-KR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대상</a:t>
            </a:r>
            <a:endParaRPr lang="en-US" altLang="ko-K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624" y="3140968"/>
            <a:ext cx="1007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※ </a:t>
            </a:r>
            <a:r>
              <a:rPr lang="ko-KR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목적</a:t>
            </a:r>
            <a:endParaRPr lang="en-US" altLang="ko-K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480" y="2257128"/>
            <a:ext cx="912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1. </a:t>
            </a:r>
            <a:r>
              <a:rPr lang="ko-KR" altLang="en-US" sz="1400" dirty="0" smtClean="0"/>
              <a:t>아이가 현재 있는 위치와 미아에 대한 우려가 있는 맞벌이 부모 혹은 필요성을 느끼는 부모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480" y="2545160"/>
            <a:ext cx="912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2. </a:t>
            </a:r>
            <a:r>
              <a:rPr lang="ko-KR" altLang="en-US" sz="1400" dirty="0" smtClean="0"/>
              <a:t>치매가 걸린 노인이나 상시 주변의 도움을 필요로 할 수 있는 지적 장애인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480" y="3645024"/>
            <a:ext cx="912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 혹은 치매가 걸린 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더불어 지적 장애인들이 곤란한 상황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길을 잃거나 예상치 못한 사고 등 도움이 필요한 상황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처했을 때 보호자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가족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그 사실에 대한 위치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상황 파악을 할 수 있도록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18845" y="32200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1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4472" y="1628800"/>
            <a:ext cx="2730303" cy="144016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주위 사람들이 한눈에 알아 볼 수 있어야 함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002783" y="2276872"/>
            <a:ext cx="1482165" cy="0"/>
          </a:xfrm>
          <a:prstGeom prst="straightConnector1">
            <a:avLst/>
          </a:prstGeom>
          <a:ln w="28575"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18974" y="1929606"/>
            <a:ext cx="451078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Application</a:t>
            </a:r>
            <a:r>
              <a:rPr lang="ko-KR" altLang="en-US" dirty="0" smtClean="0"/>
              <a:t>및 알림 장치를 통하여 아이의 위치를 주변사람과 부모 및 경찰 에게 알리도록 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4472" y="3221360"/>
            <a:ext cx="2730303" cy="144016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b="1" dirty="0"/>
              <a:t>다른 사람에게 위치 정보를 </a:t>
            </a:r>
            <a:r>
              <a:rPr lang="ko-KR" altLang="en-US" b="1" dirty="0" smtClean="0"/>
              <a:t>알려줌</a:t>
            </a:r>
            <a:endParaRPr lang="ko-KR" altLang="en-US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002783" y="3941440"/>
            <a:ext cx="1482165" cy="0"/>
          </a:xfrm>
          <a:prstGeom prst="straightConnector1">
            <a:avLst/>
          </a:prstGeom>
          <a:ln w="28575"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45617" y="5013176"/>
            <a:ext cx="2730303" cy="144016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b="1" dirty="0" smtClean="0"/>
              <a:t>아이</a:t>
            </a:r>
            <a:r>
              <a:rPr lang="ko-KR" altLang="en-US" b="1" dirty="0"/>
              <a:t>가</a:t>
            </a:r>
            <a:r>
              <a:rPr lang="ko-KR" altLang="en-US" b="1" dirty="0" smtClean="0"/>
              <a:t> </a:t>
            </a:r>
            <a:r>
              <a:rPr lang="ko-KR" altLang="en-US" b="1" dirty="0"/>
              <a:t>처한 </a:t>
            </a:r>
            <a:r>
              <a:rPr lang="ko-KR" altLang="en-US" b="1" dirty="0" smtClean="0"/>
              <a:t>상황을 인식 하고 판단함</a:t>
            </a:r>
            <a:endParaRPr lang="ko-KR" altLang="en-US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002783" y="5768052"/>
            <a:ext cx="1482165" cy="0"/>
          </a:xfrm>
          <a:prstGeom prst="straightConnector1">
            <a:avLst/>
          </a:prstGeom>
          <a:ln w="28575"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18974" y="3501009"/>
            <a:ext cx="451078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데이터 송수신 </a:t>
            </a:r>
            <a:r>
              <a:rPr lang="en-US" altLang="ko-KR" dirty="0" smtClean="0"/>
              <a:t>Device</a:t>
            </a:r>
            <a:r>
              <a:rPr lang="ko-KR" altLang="en-US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를 이용하여  아이의 위치정보를 다른 사람에게 전송 가능하도록 하고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통하여 자신의 정보를 보여주도록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18974" y="5306387"/>
            <a:ext cx="468052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음성인식 장치와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동선파악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구간별 정체시간 을 파악하여 아이가 처한 상황을 인식하고 판단하도록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18845" y="3220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요구사항 만족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1" grpId="0" animBg="1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18845" y="3220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기존제품 분석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971" y="1268760"/>
            <a:ext cx="2037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1. </a:t>
            </a:r>
            <a:r>
              <a:rPr lang="ko-KR" altLang="en-US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리니어블</a:t>
            </a:r>
            <a:r>
              <a:rPr lang="ko-KR" alt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밴드</a:t>
            </a:r>
            <a:endParaRPr lang="en-US" altLang="ko-KR" sz="2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11022" y="1268760"/>
            <a:ext cx="13644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en-US" altLang="ko-KR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 Keep-</a:t>
            </a:r>
            <a:r>
              <a:rPr lang="en-US" altLang="ko-KR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bo</a:t>
            </a:r>
            <a:endParaRPr lang="en-US" altLang="ko-K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219360912" descr="EMB0000177010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60" y="1740878"/>
            <a:ext cx="2517775" cy="2109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221662024" descr="EMB0000177010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31" y="1772817"/>
            <a:ext cx="2425279" cy="2078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7563" y="4005065"/>
            <a:ext cx="343238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제조사 </a:t>
            </a:r>
            <a:r>
              <a:rPr lang="en-US" altLang="ko-KR" b="1" dirty="0" smtClean="0"/>
              <a:t>: </a:t>
            </a:r>
            <a:r>
              <a:rPr lang="ko-KR" altLang="en-US" dirty="0" err="1" smtClean="0"/>
              <a:t>리니어블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5,000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무료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smtClean="0"/>
              <a:t>이탈 감지 시간 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r>
              <a:rPr lang="ko-KR" altLang="en-US" b="1" dirty="0" smtClean="0"/>
              <a:t>거리 조건 </a:t>
            </a:r>
            <a:r>
              <a:rPr lang="en-US" altLang="ko-KR" dirty="0" smtClean="0"/>
              <a:t>: 20~30M</a:t>
            </a:r>
          </a:p>
          <a:p>
            <a:r>
              <a:rPr lang="ko-KR" altLang="en-US" b="1" dirty="0" smtClean="0"/>
              <a:t>소재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실리콘</a:t>
            </a:r>
            <a:endParaRPr lang="en-US" altLang="ko-KR" dirty="0" smtClean="0"/>
          </a:p>
          <a:p>
            <a:r>
              <a:rPr lang="ko-KR" altLang="en-US" b="1" dirty="0" smtClean="0"/>
              <a:t>특징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GPS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App</a:t>
            </a:r>
            <a:r>
              <a:rPr lang="ko-KR" altLang="en-US" dirty="0" smtClean="0"/>
              <a:t>이 설치된 스마트    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폰이</a:t>
            </a:r>
            <a:r>
              <a:rPr lang="ko-KR" altLang="en-US" dirty="0" smtClean="0"/>
              <a:t> 중계기 역할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77070" y="4005065"/>
            <a:ext cx="343238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제조사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G &amp; ST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25,000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무료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smtClean="0"/>
              <a:t>이탈 감지 시간 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r>
              <a:rPr lang="ko-KR" altLang="en-US" b="1" dirty="0" smtClean="0"/>
              <a:t>거리 조건 </a:t>
            </a:r>
            <a:r>
              <a:rPr lang="en-US" altLang="ko-KR" dirty="0" smtClean="0"/>
              <a:t>: 50~70M</a:t>
            </a:r>
          </a:p>
          <a:p>
            <a:r>
              <a:rPr lang="ko-KR" altLang="en-US" b="1" dirty="0" smtClean="0"/>
              <a:t>특징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App</a:t>
            </a:r>
            <a:r>
              <a:rPr lang="ko-KR" altLang="en-US" dirty="0" smtClean="0"/>
              <a:t>을 설치한 모든 유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저가 정보를 공유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 거리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GPS,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중요한 물건에 부착</a:t>
            </a:r>
            <a:endParaRPr lang="en-US" altLang="ko-KR" dirty="0" smtClean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11690" y="618008"/>
            <a:ext cx="4539312" cy="2732821"/>
          </a:xfrm>
          <a:prstGeom prst="wedgeRoundRectCallout">
            <a:avLst>
              <a:gd name="adj1" fmla="val -52183"/>
              <a:gd name="adj2" fmla="val 6566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리니어블</a:t>
            </a:r>
            <a:r>
              <a:rPr lang="ko-KR" altLang="en-US" b="1" dirty="0" smtClean="0"/>
              <a:t> 밴드의 단점</a:t>
            </a:r>
            <a:endParaRPr lang="en-US" altLang="ko-KR" b="1" dirty="0" smtClean="0"/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소모성 제품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사용기한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이탈 감지 거리가 짧다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아이의 위치를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으로 확인해보면 어중간한 지점으로 확인된다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오차 및 시간 차가 크다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13163" y="649904"/>
            <a:ext cx="4602511" cy="2732821"/>
          </a:xfrm>
          <a:prstGeom prst="wedgeRoundRectCallout">
            <a:avLst>
              <a:gd name="adj1" fmla="val -1665"/>
              <a:gd name="adj2" fmla="val 68251"/>
              <a:gd name="adj3" fmla="val 16667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Keepbo</a:t>
            </a:r>
            <a:r>
              <a:rPr lang="ko-KR" altLang="en-US" b="1" dirty="0" smtClean="0">
                <a:solidFill>
                  <a:schemeClr val="tx1"/>
                </a:solidFill>
              </a:rPr>
              <a:t>의 단점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Cloud </a:t>
            </a:r>
            <a:r>
              <a:rPr lang="ko-KR" altLang="en-US" dirty="0" smtClean="0">
                <a:solidFill>
                  <a:schemeClr val="tx1"/>
                </a:solidFill>
              </a:rPr>
              <a:t>형성이 되지 않으면 효율성이 떨어진다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Bluetooth</a:t>
            </a:r>
            <a:r>
              <a:rPr lang="ko-KR" altLang="en-US" dirty="0" smtClean="0">
                <a:solidFill>
                  <a:schemeClr val="tx1"/>
                </a:solidFill>
              </a:rPr>
              <a:t>의 특성 상 거리 조건의 제약을 받는다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4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06506" y="2046182"/>
            <a:ext cx="1706839" cy="1432024"/>
            <a:chOff x="467544" y="2046182"/>
            <a:chExt cx="1575544" cy="1432024"/>
          </a:xfrm>
        </p:grpSpPr>
        <p:sp>
          <p:nvSpPr>
            <p:cNvPr id="14" name="타원 13"/>
            <p:cNvSpPr/>
            <p:nvPr/>
          </p:nvSpPr>
          <p:spPr>
            <a:xfrm>
              <a:off x="467544" y="2046182"/>
              <a:ext cx="1575544" cy="1432024"/>
            </a:xfrm>
            <a:prstGeom prst="ellipse">
              <a:avLst/>
            </a:prstGeom>
            <a:solidFill>
              <a:schemeClr val="accent6">
                <a:lumMod val="75000"/>
                <a:alpha val="41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920" y="2562139"/>
              <a:ext cx="1484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개선</a:t>
              </a:r>
              <a:endParaRPr lang="en-US" altLang="ko-KR" sz="2000" b="1" dirty="0" smtClean="0">
                <a:latin typeface="+mj-ea"/>
                <a:ea typeface="+mj-ea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378714" y="1916832"/>
            <a:ext cx="0" cy="1584176"/>
          </a:xfrm>
          <a:prstGeom prst="line">
            <a:avLst/>
          </a:prstGeom>
          <a:ln>
            <a:solidFill>
              <a:schemeClr val="tx1">
                <a:alpha val="66000"/>
              </a:schemeClr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378714" y="2761331"/>
            <a:ext cx="624069" cy="0"/>
          </a:xfrm>
          <a:prstGeom prst="straightConnector1">
            <a:avLst/>
          </a:prstGeom>
          <a:ln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0791" y="2230416"/>
            <a:ext cx="54606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err="1"/>
              <a:t>스마트폰</a:t>
            </a:r>
            <a:r>
              <a:rPr lang="ko-KR" altLang="en-US" sz="1400" dirty="0"/>
              <a:t> 데이터통신 기술을 사용하여 기존 제품의 단점인 늦은 반응속도와 거리제약을 해결하고 보다 높은 정확도를 보여주도록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06506" y="4638470"/>
            <a:ext cx="1706839" cy="1432024"/>
            <a:chOff x="467544" y="4638470"/>
            <a:chExt cx="1575544" cy="1432024"/>
          </a:xfrm>
        </p:grpSpPr>
        <p:sp>
          <p:nvSpPr>
            <p:cNvPr id="19" name="타원 18"/>
            <p:cNvSpPr/>
            <p:nvPr/>
          </p:nvSpPr>
          <p:spPr>
            <a:xfrm>
              <a:off x="467544" y="4638470"/>
              <a:ext cx="1575544" cy="1432024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0920" y="5154427"/>
              <a:ext cx="1484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추가</a:t>
              </a:r>
              <a:endParaRPr lang="en-US" altLang="ko-KR" sz="2000" b="1" dirty="0" smtClean="0">
                <a:latin typeface="+mj-ea"/>
                <a:ea typeface="+mj-ea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2378714" y="4509120"/>
            <a:ext cx="0" cy="1584176"/>
          </a:xfrm>
          <a:prstGeom prst="line">
            <a:avLst/>
          </a:prstGeom>
          <a:ln>
            <a:solidFill>
              <a:schemeClr val="tx1">
                <a:alpha val="66000"/>
              </a:schemeClr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378714" y="5353619"/>
            <a:ext cx="624069" cy="0"/>
          </a:xfrm>
          <a:prstGeom prst="straightConnector1">
            <a:avLst/>
          </a:prstGeom>
          <a:ln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0793" y="4717225"/>
            <a:ext cx="6318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아이가 직접 스위치를 눌러 </a:t>
            </a:r>
            <a:r>
              <a:rPr lang="ko-KR" altLang="en-US" sz="1400" dirty="0"/>
              <a:t>위험감지확률을 높인다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LED</a:t>
            </a:r>
            <a:r>
              <a:rPr lang="ko-KR" altLang="en-US" sz="1400" dirty="0"/>
              <a:t>를 사용하여 아이의 상태를 </a:t>
            </a:r>
            <a:r>
              <a:rPr lang="ko-KR" altLang="en-US" sz="1400" dirty="0" smtClean="0"/>
              <a:t>다른 사람에게 </a:t>
            </a:r>
            <a:r>
              <a:rPr lang="ko-KR" altLang="en-US" sz="1400" dirty="0"/>
              <a:t>효과적으로 전달한다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아이가 지나간 </a:t>
            </a:r>
            <a:r>
              <a:rPr lang="ko-KR" altLang="en-US" sz="1400" dirty="0" smtClean="0"/>
              <a:t>동선과 </a:t>
            </a:r>
            <a:r>
              <a:rPr lang="en-US" altLang="ko-KR" sz="1400" dirty="0"/>
              <a:t>, </a:t>
            </a:r>
            <a:r>
              <a:rPr lang="ko-KR" altLang="en-US" sz="1400" dirty="0"/>
              <a:t>정체 시간을 파악하여 부모에게 정보를 전달해준다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88267" y="48317"/>
            <a:ext cx="402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기존제품과의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차별점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03083" y="3715472"/>
            <a:ext cx="7636118" cy="3066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09245" y="54778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812" y="3937618"/>
            <a:ext cx="766692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dirty="0"/>
              <a:t>2013</a:t>
            </a:r>
            <a:r>
              <a:rPr lang="ko-KR" altLang="en-US" dirty="0"/>
              <a:t>년 국내 실종 아동은 </a:t>
            </a:r>
            <a:r>
              <a:rPr lang="en-US" altLang="ko-KR" dirty="0"/>
              <a:t>3</a:t>
            </a:r>
            <a:r>
              <a:rPr lang="ko-KR" altLang="en-US" dirty="0"/>
              <a:t>만</a:t>
            </a:r>
            <a:r>
              <a:rPr lang="en-US" altLang="ko-KR" dirty="0"/>
              <a:t>8</a:t>
            </a:r>
            <a:r>
              <a:rPr lang="ko-KR" altLang="en-US" dirty="0"/>
              <a:t>천여 명으로 한 해 평균 국내 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3</a:t>
            </a:r>
            <a:r>
              <a:rPr lang="ko-KR" altLang="en-US" dirty="0"/>
              <a:t>천여 명</a:t>
            </a:r>
            <a:r>
              <a:rPr lang="en-US" altLang="ko-KR" dirty="0"/>
              <a:t>, </a:t>
            </a:r>
            <a:r>
              <a:rPr lang="ko-KR" altLang="en-US" dirty="0"/>
              <a:t>해외 </a:t>
            </a:r>
            <a:r>
              <a:rPr lang="en-US" altLang="ko-KR" dirty="0"/>
              <a:t>8</a:t>
            </a:r>
            <a:r>
              <a:rPr lang="ko-KR" altLang="en-US" dirty="0"/>
              <a:t>백만여 명의 미아가 발생한다</a:t>
            </a:r>
            <a:r>
              <a:rPr lang="en-US" altLang="ko-KR" dirty="0" smtClean="0"/>
              <a:t>.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한 아이가 사라지는 시간 </a:t>
            </a:r>
            <a:r>
              <a:rPr lang="en-US" altLang="ko-KR" u="sng" dirty="0" smtClean="0"/>
              <a:t>35</a:t>
            </a:r>
            <a:r>
              <a:rPr lang="ko-KR" altLang="en-US" u="sng" dirty="0" smtClean="0"/>
              <a:t>초</a:t>
            </a:r>
            <a:r>
              <a:rPr lang="en-US" altLang="ko-KR" u="sng" dirty="0" smtClean="0"/>
              <a:t>)</a:t>
            </a:r>
            <a:endParaRPr lang="en-US" altLang="ko-KR" u="sng" dirty="0"/>
          </a:p>
          <a:p>
            <a:pPr marL="285750" indent="-285750">
              <a:lnSpc>
                <a:spcPts val="2800"/>
              </a:lnSpc>
              <a:buFontTx/>
              <a:buChar char="-"/>
            </a:pP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anchor="ctr"/>
      <a:lstStyle>
        <a:defPPr algn="ctr">
          <a:defRPr lang="ko-KR" altLang="en-US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1567</Words>
  <Application>Microsoft Office PowerPoint</Application>
  <PresentationFormat>A4 용지(210x297mm)</PresentationFormat>
  <Paragraphs>311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Arial</vt:lpstr>
      <vt:lpstr>Calibri Light</vt:lpstr>
      <vt:lpstr>HY견고딕</vt:lpstr>
      <vt:lpstr>휴먼편지체</vt:lpstr>
      <vt:lpstr>a스마일M</vt:lpstr>
      <vt:lpstr>HY헤드라인M</vt:lpstr>
      <vt:lpstr>나눔바른고딕 옛한글</vt:lpstr>
      <vt:lpstr>나눔손글씨 펜</vt:lpstr>
      <vt:lpstr>Tahoma</vt:lpstr>
      <vt:lpstr>HY엽서M</vt:lpstr>
      <vt:lpstr>Calibri</vt:lpstr>
      <vt:lpstr>맑은 고딕</vt:lpstr>
      <vt:lpstr>Signika</vt:lpstr>
      <vt:lpstr>HY중고딕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HILAB HILAB</cp:lastModifiedBy>
  <cp:revision>241</cp:revision>
  <dcterms:created xsi:type="dcterms:W3CDTF">2015-05-13T02:13:41Z</dcterms:created>
  <dcterms:modified xsi:type="dcterms:W3CDTF">2015-12-09T15:07:01Z</dcterms:modified>
</cp:coreProperties>
</file>