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6" r:id="rId3"/>
    <p:sldId id="258" r:id="rId4"/>
    <p:sldId id="267" r:id="rId5"/>
    <p:sldId id="264" r:id="rId6"/>
    <p:sldId id="256" r:id="rId7"/>
    <p:sldId id="265" r:id="rId8"/>
    <p:sldId id="262" r:id="rId9"/>
    <p:sldId id="26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27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99D26-AE00-44EC-B55E-9D7E9479AF1B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8142C-9A10-46B9-A9AE-64B660C3A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1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37EF7-0A66-44B6-A42A-34E0EABBEA7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9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1E9-C2D7-433A-B0D5-58C4E1AFF1E0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4678-1BD3-4D4E-9518-ADF7A4194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10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1E9-C2D7-433A-B0D5-58C4E1AFF1E0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4678-1BD3-4D4E-9518-ADF7A4194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8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1E9-C2D7-433A-B0D5-58C4E1AFF1E0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4678-1BD3-4D4E-9518-ADF7A4194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0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1E9-C2D7-433A-B0D5-58C4E1AFF1E0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4678-1BD3-4D4E-9518-ADF7A419430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7544" y="1484784"/>
            <a:ext cx="8208912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2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1E9-C2D7-433A-B0D5-58C4E1AFF1E0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4678-1BD3-4D4E-9518-ADF7A4194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2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1E9-C2D7-433A-B0D5-58C4E1AFF1E0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4678-1BD3-4D4E-9518-ADF7A4194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7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1E9-C2D7-433A-B0D5-58C4E1AFF1E0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4678-1BD3-4D4E-9518-ADF7A4194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2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1E9-C2D7-433A-B0D5-58C4E1AFF1E0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4678-1BD3-4D4E-9518-ADF7A4194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4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1E9-C2D7-433A-B0D5-58C4E1AFF1E0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4678-1BD3-4D4E-9518-ADF7A4194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46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1E9-C2D7-433A-B0D5-58C4E1AFF1E0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4678-1BD3-4D4E-9518-ADF7A4194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6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E1E9-C2D7-433A-B0D5-58C4E1AFF1E0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4678-1BD3-4D4E-9518-ADF7A4194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8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6E1E9-C2D7-433A-B0D5-58C4E1AFF1E0}" type="datetimeFigureOut">
              <a:rPr lang="ko-KR" altLang="en-US" smtClean="0"/>
              <a:t>2015-10-02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4678-1BD3-4D4E-9518-ADF7A4194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4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418176" y="4869160"/>
            <a:ext cx="2762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cs typeface="Arial" panose="020B0604020202020204" pitchFamily="34" charset="0"/>
            </a:endParaRPr>
          </a:p>
          <a:p>
            <a:pPr algn="ctr"/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Arial" panose="020B0604020202020204" pitchFamily="34" charset="0"/>
              </a:rPr>
              <a:t>2009135048 </a:t>
            </a:r>
            <a:r>
              <a:rPr lang="ko-KR" alt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Arial" panose="020B0604020202020204" pitchFamily="34" charset="0"/>
              </a:rPr>
              <a:t>문   혁 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Arial" panose="020B0604020202020204" pitchFamily="34" charset="0"/>
              </a:rPr>
              <a:t>2010136003 </a:t>
            </a:r>
            <a:r>
              <a:rPr lang="ko-KR" alt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Arial" panose="020B0604020202020204" pitchFamily="34" charset="0"/>
              </a:rPr>
              <a:t>강준영</a:t>
            </a:r>
            <a:endParaRPr lang="en-US" altLang="ko-KR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cs typeface="Arial" panose="020B0604020202020204" pitchFamily="34" charset="0"/>
            </a:endParaRPr>
          </a:p>
          <a:p>
            <a:pPr algn="ctr"/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Arial" panose="020B0604020202020204" pitchFamily="34" charset="0"/>
              </a:rPr>
              <a:t>2010136039 </a:t>
            </a:r>
            <a:r>
              <a:rPr lang="ko-KR" alt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Arial" panose="020B0604020202020204" pitchFamily="34" charset="0"/>
              </a:rPr>
              <a:t>김현성</a:t>
            </a:r>
            <a:endParaRPr lang="en-US" altLang="ko-KR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cs typeface="Arial" panose="020B0604020202020204" pitchFamily="34" charset="0"/>
            </a:endParaRPr>
          </a:p>
          <a:p>
            <a:pPr algn="ctr"/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Arial" panose="020B0604020202020204" pitchFamily="34" charset="0"/>
              </a:rPr>
              <a:t>2013136147 </a:t>
            </a:r>
            <a:r>
              <a:rPr lang="ko-KR" altLang="en-US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Arial" panose="020B0604020202020204" pitchFamily="34" charset="0"/>
              </a:rPr>
              <a:t>임효균</a:t>
            </a:r>
            <a:endParaRPr lang="en-US" altLang="ko-KR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2556" y="1412777"/>
            <a:ext cx="9144000" cy="1561529"/>
          </a:xfrm>
          <a:prstGeom prst="rect">
            <a:avLst/>
          </a:prstGeom>
          <a:solidFill>
            <a:schemeClr val="accent6">
              <a:lumMod val="60000"/>
              <a:lumOff val="4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미아방지</a:t>
            </a:r>
            <a:endParaRPr lang="en-US" altLang="ko-KR" sz="3200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36512" y="2974305"/>
            <a:ext cx="9167955" cy="382687"/>
          </a:xfrm>
          <a:prstGeom prst="rect">
            <a:avLst/>
          </a:prstGeom>
          <a:solidFill>
            <a:schemeClr val="accent1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b="1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  <a:p>
            <a:pPr algn="r"/>
            <a:r>
              <a:rPr lang="ko-KR" altLang="en-US" sz="1600" dirty="0" smtClean="0">
                <a:ln>
                  <a:solidFill>
                    <a:sysClr val="windowText" lastClr="000000"/>
                  </a:solidFill>
                </a:ln>
                <a:solidFill>
                  <a:schemeClr val="tx2"/>
                </a:solidFill>
                <a:latin typeface="+mj-ea"/>
                <a:ea typeface="+mj-ea"/>
                <a:cs typeface="Arial" panose="020B0604020202020204" pitchFamily="34" charset="0"/>
              </a:rPr>
              <a:t>컴퓨터시스템기초설계 </a:t>
            </a:r>
            <a:r>
              <a:rPr lang="en-US" altLang="ko-KR" sz="1600" dirty="0" smtClean="0">
                <a:ln>
                  <a:solidFill>
                    <a:sysClr val="windowText" lastClr="000000"/>
                  </a:solidFill>
                </a:ln>
                <a:solidFill>
                  <a:schemeClr val="tx2"/>
                </a:solidFill>
                <a:latin typeface="+mj-ea"/>
                <a:ea typeface="+mj-ea"/>
                <a:cs typeface="Arial" panose="020B0604020202020204" pitchFamily="34" charset="0"/>
              </a:rPr>
              <a:t>9</a:t>
            </a:r>
            <a:r>
              <a:rPr lang="ko-KR" altLang="en-US" sz="1600" dirty="0" smtClean="0">
                <a:ln>
                  <a:solidFill>
                    <a:sysClr val="windowText" lastClr="000000"/>
                  </a:solidFill>
                </a:ln>
                <a:solidFill>
                  <a:schemeClr val="tx2"/>
                </a:solidFill>
                <a:latin typeface="+mj-ea"/>
                <a:ea typeface="+mj-ea"/>
                <a:cs typeface="Arial" panose="020B0604020202020204" pitchFamily="34" charset="0"/>
              </a:rPr>
              <a:t>조</a:t>
            </a:r>
            <a:endParaRPr lang="en-US" altLang="ko-KR" sz="1600" dirty="0">
              <a:ln>
                <a:solidFill>
                  <a:sysClr val="windowText" lastClr="000000"/>
                </a:solidFill>
              </a:ln>
              <a:solidFill>
                <a:schemeClr val="tx2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1412777"/>
            <a:ext cx="91314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22939" y="3356992"/>
            <a:ext cx="91314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2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현 5"/>
          <p:cNvSpPr/>
          <p:nvPr/>
        </p:nvSpPr>
        <p:spPr>
          <a:xfrm rot="4365269">
            <a:off x="892395" y="2786988"/>
            <a:ext cx="1565611" cy="1590621"/>
          </a:xfrm>
          <a:prstGeom prst="chord">
            <a:avLst>
              <a:gd name="adj1" fmla="val 2207378"/>
              <a:gd name="adj2" fmla="val 18724533"/>
            </a:avLst>
          </a:prstGeom>
          <a:solidFill>
            <a:schemeClr val="accent5">
              <a:lumMod val="40000"/>
              <a:lumOff val="6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odoni MT Black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555701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itchFamily="18" charset="0"/>
                <a:ea typeface="HY견명조" pitchFamily="18" charset="-127"/>
              </a:rPr>
              <a:t>1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Bodoni MT Black" pitchFamily="18" charset="0"/>
              <a:ea typeface="HY견명조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1" y="3338497"/>
            <a:ext cx="159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itchFamily="18" charset="0"/>
                <a:ea typeface="문체부 돋음체" pitchFamily="49" charset="-127"/>
              </a:rPr>
              <a:t>대상 및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itchFamily="18" charset="0"/>
                <a:ea typeface="문체부 돋음체" pitchFamily="49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itchFamily="18" charset="0"/>
                <a:ea typeface="문체부 돋음체" pitchFamily="49" charset="-127"/>
              </a:rPr>
              <a:t>목적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Bodoni MT Black" pitchFamily="18" charset="0"/>
              <a:ea typeface="문체부 돋음체" pitchFamily="49" charset="-127"/>
            </a:endParaRPr>
          </a:p>
        </p:txBody>
      </p:sp>
      <p:sp>
        <p:nvSpPr>
          <p:cNvPr id="11" name="현 10"/>
          <p:cNvSpPr/>
          <p:nvPr/>
        </p:nvSpPr>
        <p:spPr>
          <a:xfrm rot="4365269">
            <a:off x="2273804" y="2777785"/>
            <a:ext cx="1565611" cy="1590621"/>
          </a:xfrm>
          <a:prstGeom prst="chord">
            <a:avLst>
              <a:gd name="adj1" fmla="val 2207378"/>
              <a:gd name="adj2" fmla="val 18724533"/>
            </a:avLst>
          </a:prstGeom>
          <a:solidFill>
            <a:srgbClr val="4AE2D4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odoni MT Black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3009" y="2546498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itchFamily="18" charset="0"/>
                <a:ea typeface="HY견명조" pitchFamily="18" charset="-127"/>
              </a:rPr>
              <a:t>2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Bodoni MT Black" pitchFamily="18" charset="0"/>
              <a:ea typeface="HY견명조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7744" y="3159475"/>
            <a:ext cx="162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itchFamily="18" charset="0"/>
                <a:ea typeface="문체부 돋음체" pitchFamily="49" charset="-127"/>
              </a:rPr>
              <a:t>요구사항                   만족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Bodoni MT Black" pitchFamily="18" charset="0"/>
              <a:ea typeface="문체부 돋음체" pitchFamily="49" charset="-127"/>
            </a:endParaRPr>
          </a:p>
        </p:txBody>
      </p:sp>
      <p:sp>
        <p:nvSpPr>
          <p:cNvPr id="15" name="현 14"/>
          <p:cNvSpPr/>
          <p:nvPr/>
        </p:nvSpPr>
        <p:spPr>
          <a:xfrm rot="4365269">
            <a:off x="3641956" y="2777785"/>
            <a:ext cx="1565611" cy="1590621"/>
          </a:xfrm>
          <a:prstGeom prst="chord">
            <a:avLst>
              <a:gd name="adj1" fmla="val 2207378"/>
              <a:gd name="adj2" fmla="val 18724533"/>
            </a:avLst>
          </a:prstGeom>
          <a:solidFill>
            <a:schemeClr val="accent5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odoni MT Blac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21161" y="2546498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itchFamily="18" charset="0"/>
                <a:ea typeface="HY견명조" pitchFamily="18" charset="-127"/>
              </a:rPr>
              <a:t>3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Bodoni MT Black" pitchFamily="18" charset="0"/>
              <a:ea typeface="HY견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9584" y="329831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Bodoni MT Black" pitchFamily="18" charset="0"/>
                <a:ea typeface="문체부 돋음체" pitchFamily="49" charset="-127"/>
              </a:rPr>
              <a:t>관계도</a:t>
            </a:r>
            <a:endParaRPr lang="ko-KR" altLang="en-US" b="1" dirty="0">
              <a:solidFill>
                <a:schemeClr val="bg1"/>
              </a:solidFill>
              <a:latin typeface="Bodoni MT Black" pitchFamily="18" charset="0"/>
              <a:ea typeface="문체부 돋음체" pitchFamily="49" charset="-127"/>
            </a:endParaRPr>
          </a:p>
        </p:txBody>
      </p:sp>
      <p:sp>
        <p:nvSpPr>
          <p:cNvPr id="19" name="현 18"/>
          <p:cNvSpPr/>
          <p:nvPr/>
        </p:nvSpPr>
        <p:spPr>
          <a:xfrm rot="4365269">
            <a:off x="5082116" y="2765209"/>
            <a:ext cx="1565611" cy="1590621"/>
          </a:xfrm>
          <a:prstGeom prst="chord">
            <a:avLst>
              <a:gd name="adj1" fmla="val 2207378"/>
              <a:gd name="adj2" fmla="val 18724533"/>
            </a:avLst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odoni MT Black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61321" y="2533922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itchFamily="18" charset="0"/>
                <a:ea typeface="HY견명조" pitchFamily="18" charset="-127"/>
              </a:rPr>
              <a:t>4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Bodoni MT Black" pitchFamily="18" charset="0"/>
              <a:ea typeface="HY견명조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1321" y="3284984"/>
            <a:ext cx="14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Bodoni MT Black" pitchFamily="18" charset="0"/>
                <a:ea typeface="문체부 돋음체" pitchFamily="49" charset="-127"/>
              </a:rPr>
              <a:t>시스템구조</a:t>
            </a:r>
            <a:endParaRPr lang="ko-KR" altLang="en-US" b="1" dirty="0">
              <a:solidFill>
                <a:schemeClr val="bg1"/>
              </a:solidFill>
              <a:latin typeface="Bodoni MT Black" pitchFamily="18" charset="0"/>
              <a:ea typeface="문체부 돋음체" pitchFamily="49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1879" y="620688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목</a:t>
            </a:r>
            <a:r>
              <a:rPr lang="ko-KR" altLang="en-US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차</a:t>
            </a:r>
            <a:endParaRPr lang="en-US" altLang="ko-KR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현 22"/>
          <p:cNvSpPr/>
          <p:nvPr/>
        </p:nvSpPr>
        <p:spPr>
          <a:xfrm rot="4365269">
            <a:off x="6469970" y="2724183"/>
            <a:ext cx="1565611" cy="1590621"/>
          </a:xfrm>
          <a:prstGeom prst="chord">
            <a:avLst>
              <a:gd name="adj1" fmla="val 2207378"/>
              <a:gd name="adj2" fmla="val 18724533"/>
            </a:avLst>
          </a:prstGeom>
          <a:solidFill>
            <a:schemeClr val="accent5">
              <a:lumMod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odoni MT Black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9175" y="2492896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Black" pitchFamily="18" charset="0"/>
                <a:ea typeface="HY견명조" pitchFamily="18" charset="-127"/>
              </a:rPr>
              <a:t>5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Bodoni MT Black" pitchFamily="18" charset="0"/>
              <a:ea typeface="HY견명조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49175" y="3243958"/>
            <a:ext cx="14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  <a:latin typeface="Bodoni MT Black" pitchFamily="18" charset="0"/>
                <a:ea typeface="문체부 돋음체" pitchFamily="49" charset="-127"/>
              </a:rPr>
              <a:t>차별</a:t>
            </a:r>
            <a:r>
              <a:rPr lang="ko-KR" altLang="en-US" b="1" dirty="0" err="1">
                <a:solidFill>
                  <a:schemeClr val="bg1"/>
                </a:solidFill>
                <a:latin typeface="Bodoni MT Black" pitchFamily="18" charset="0"/>
                <a:ea typeface="문체부 돋음체" pitchFamily="49" charset="-127"/>
              </a:rPr>
              <a:t>점</a:t>
            </a:r>
            <a:endParaRPr lang="ko-KR" altLang="en-US" b="1" dirty="0">
              <a:solidFill>
                <a:schemeClr val="bg1"/>
              </a:solidFill>
              <a:latin typeface="Bodoni MT Black" pitchFamily="18" charset="0"/>
              <a:ea typeface="문체부 돋음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0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548680"/>
            <a:ext cx="39116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대</a:t>
            </a:r>
            <a:r>
              <a:rPr lang="ko-KR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상</a:t>
            </a:r>
            <a:r>
              <a:rPr lang="ko-KR" alt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및 목적 </a:t>
            </a:r>
            <a:endParaRPr lang="en-US" altLang="ko-KR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772816"/>
            <a:ext cx="9925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※ </a:t>
            </a:r>
            <a:r>
              <a:rPr lang="ko-KR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대상</a:t>
            </a:r>
            <a:endParaRPr lang="en-US" altLang="ko-KR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3140968"/>
            <a:ext cx="99257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※ </a:t>
            </a:r>
            <a:r>
              <a:rPr lang="ko-KR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목적</a:t>
            </a:r>
            <a:endParaRPr lang="en-US" altLang="ko-KR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257127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1. </a:t>
            </a:r>
            <a:r>
              <a:rPr lang="ko-KR" altLang="en-US" sz="1400" dirty="0" smtClean="0"/>
              <a:t>아이가 현재 있는 위치와 미아에 대한 우려가 있는 맞벌이 부모 혹은 필요성을 느끼는 부모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2545159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2. </a:t>
            </a:r>
            <a:r>
              <a:rPr lang="ko-KR" altLang="en-US" sz="1400" dirty="0" smtClean="0"/>
              <a:t>치매가 걸린 노인이나 상시 주변의 도움을 필요로 할 수 있는 지적 장애인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5024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아이 혹은 치매가 걸린 노인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더불어 지적 장애인들이 곤란한 상황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길을 잃거나 예상치 못한 사고 등 도움이 필요한 상황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처했을 때 보호자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가족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 그 사실에 대한 위치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상황 파악을 할 수 있도록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99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0192" y="548680"/>
            <a:ext cx="409439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요구사항 만족</a:t>
            </a:r>
            <a:endParaRPr lang="en-US" altLang="ko-KR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9512" y="1628800"/>
            <a:ext cx="2520280" cy="144016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주위 사람들이 한눈에 알아 볼 수 있어야 함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771800" y="2276872"/>
            <a:ext cx="1368152" cy="0"/>
          </a:xfrm>
          <a:prstGeom prst="straightConnector1">
            <a:avLst/>
          </a:prstGeom>
          <a:ln w="28575"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55976" y="1929606"/>
            <a:ext cx="416380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Application</a:t>
            </a:r>
            <a:r>
              <a:rPr lang="ko-KR" altLang="en-US" dirty="0" smtClean="0"/>
              <a:t>및 알림 장치를 통하여 아이의 위치를 주변사람과 부모 및 경찰 에게 알리도록 한다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79512" y="3221360"/>
            <a:ext cx="2520280" cy="144016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b="1" dirty="0"/>
              <a:t>다른 사람에게 위치 정보를 </a:t>
            </a:r>
            <a:r>
              <a:rPr lang="ko-KR" altLang="en-US" b="1" dirty="0" smtClean="0"/>
              <a:t>알려줌</a:t>
            </a:r>
            <a:endParaRPr lang="ko-KR" altLang="en-US" b="1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771800" y="3941440"/>
            <a:ext cx="1368152" cy="0"/>
          </a:xfrm>
          <a:prstGeom prst="straightConnector1">
            <a:avLst/>
          </a:prstGeom>
          <a:ln w="28575"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26723" y="5013176"/>
            <a:ext cx="2520280" cy="144016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b="1" dirty="0" smtClean="0"/>
              <a:t>아이</a:t>
            </a:r>
            <a:r>
              <a:rPr lang="ko-KR" altLang="en-US" b="1" dirty="0"/>
              <a:t>가</a:t>
            </a:r>
            <a:r>
              <a:rPr lang="ko-KR" altLang="en-US" b="1" dirty="0" smtClean="0"/>
              <a:t> </a:t>
            </a:r>
            <a:r>
              <a:rPr lang="ko-KR" altLang="en-US" b="1" dirty="0"/>
              <a:t>처한 </a:t>
            </a:r>
            <a:r>
              <a:rPr lang="ko-KR" altLang="en-US" b="1" dirty="0" smtClean="0"/>
              <a:t>상황을 인식 하고 판단함</a:t>
            </a:r>
            <a:endParaRPr lang="ko-KR" altLang="en-US" b="1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771800" y="5768052"/>
            <a:ext cx="1368152" cy="0"/>
          </a:xfrm>
          <a:prstGeom prst="straightConnector1">
            <a:avLst/>
          </a:prstGeom>
          <a:ln w="28575"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55976" y="3501008"/>
            <a:ext cx="416380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데이터 송수신 </a:t>
            </a:r>
            <a:r>
              <a:rPr lang="en-US" altLang="ko-KR" dirty="0" smtClean="0"/>
              <a:t>Device</a:t>
            </a:r>
            <a:r>
              <a:rPr lang="ko-KR" altLang="en-US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를 이용하여  아이의 위치정보를 다른 사람에게 전송 가능하도록 하고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통하여 자신의 정보를 보여주도록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55976" y="5306387"/>
            <a:ext cx="432048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dirty="0" smtClean="0"/>
              <a:t>음성인식 장치와 </a:t>
            </a:r>
            <a:r>
              <a:rPr lang="en-US" altLang="ko-KR" dirty="0" smtClean="0"/>
              <a:t>GPS </a:t>
            </a:r>
            <a:r>
              <a:rPr lang="ko-KR" altLang="en-US" dirty="0" smtClean="0"/>
              <a:t>동선파악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구간별 정체시간 을 파악하여 아이가 처한 상황을 인식하고 판단하도록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07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1" grpId="0" animBg="1"/>
      <p:bldP spid="35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539552" y="404664"/>
            <a:ext cx="7992888" cy="5827713"/>
            <a:chOff x="323528" y="404664"/>
            <a:chExt cx="7478960" cy="5827713"/>
          </a:xfrm>
        </p:grpSpPr>
        <p:grpSp>
          <p:nvGrpSpPr>
            <p:cNvPr id="2" name="그룹 1"/>
            <p:cNvGrpSpPr/>
            <p:nvPr/>
          </p:nvGrpSpPr>
          <p:grpSpPr>
            <a:xfrm>
              <a:off x="323528" y="5373216"/>
              <a:ext cx="1368152" cy="859161"/>
              <a:chOff x="107504" y="4581128"/>
              <a:chExt cx="1795448" cy="1219201"/>
            </a:xfrm>
          </p:grpSpPr>
          <p:pic>
            <p:nvPicPr>
              <p:cNvPr id="3" name="Picture 2" descr="brainstorming, bulb, business, idea, imagination, light, solution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4581128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brainstorming, bulb, business, idea, imagination, light, solution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752" y="4581128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" name="Picture 4" descr="car, police, police car, security, security car, vehicl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5368280"/>
              <a:ext cx="864096" cy="864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device, internet, modem, router, technology, wifi, wifi modem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2328437"/>
              <a:ext cx="1003176" cy="100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browser, compass, direction, location, navigate, navigation, nevigate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062" y="2285029"/>
              <a:ext cx="1046584" cy="1046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/>
            <p:cNvGrpSpPr/>
            <p:nvPr/>
          </p:nvGrpSpPr>
          <p:grpSpPr>
            <a:xfrm>
              <a:off x="6444208" y="404664"/>
              <a:ext cx="1358280" cy="872253"/>
              <a:chOff x="5369024" y="-17463"/>
              <a:chExt cx="2078360" cy="1262064"/>
            </a:xfrm>
          </p:grpSpPr>
          <p:pic>
            <p:nvPicPr>
              <p:cNvPr id="9" name="Picture 10" descr="avatar, family, female, mom, mother, parent, woman ico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9024" y="-17463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2" descr="dad, daddy, family, father, man, parent, pop icon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8184" y="25400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그룹 10"/>
            <p:cNvGrpSpPr/>
            <p:nvPr/>
          </p:nvGrpSpPr>
          <p:grpSpPr>
            <a:xfrm>
              <a:off x="472309" y="2328437"/>
              <a:ext cx="1363387" cy="1143112"/>
              <a:chOff x="187518" y="1666728"/>
              <a:chExt cx="1612445" cy="1499072"/>
            </a:xfrm>
          </p:grpSpPr>
          <p:pic>
            <p:nvPicPr>
              <p:cNvPr id="12" name="Picture 14" descr="cloth, ecommerce, shopping, tshirt icon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518" y="1666728"/>
                <a:ext cx="1612445" cy="14990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" name="그룹 12"/>
              <p:cNvGrpSpPr/>
              <p:nvPr/>
            </p:nvGrpSpPr>
            <p:grpSpPr>
              <a:xfrm>
                <a:off x="395536" y="2276872"/>
                <a:ext cx="1080120" cy="840086"/>
                <a:chOff x="395536" y="1897755"/>
                <a:chExt cx="2201391" cy="1219203"/>
              </a:xfrm>
            </p:grpSpPr>
            <p:pic>
              <p:nvPicPr>
                <p:cNvPr id="14" name="Picture 16" descr="blue, boy, child, kid, male, man, person icon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536" y="1897757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18" descr="avatar, child, female, girl, kid, person, pink icon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5175" y="189775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2" descr="disability friendly, disabled, handicap, wheelchair icon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7727" y="1897755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17" name="직선 화살표 연결선 16"/>
            <p:cNvCxnSpPr/>
            <p:nvPr/>
          </p:nvCxnSpPr>
          <p:spPr>
            <a:xfrm flipV="1">
              <a:off x="5413988" y="2792459"/>
              <a:ext cx="1052158" cy="124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7092280" y="1398225"/>
              <a:ext cx="0" cy="73587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2034548" y="2785547"/>
              <a:ext cx="2021798" cy="124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2037560" y="3068960"/>
              <a:ext cx="1975548" cy="264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713548" y="3613785"/>
              <a:ext cx="0" cy="15183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1083911" y="3573016"/>
              <a:ext cx="0" cy="15183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5148064" y="996522"/>
              <a:ext cx="1224136" cy="120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837924" y="984529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1"/>
                  </a:solidFill>
                </a:rPr>
                <a:t>미아 </a:t>
              </a:r>
              <a:endParaRPr lang="en-US" altLang="ko-KR" sz="1600" b="1" dirty="0" smtClean="0">
                <a:solidFill>
                  <a:schemeClr val="accent1"/>
                </a:solidFill>
              </a:endParaRPr>
            </a:p>
            <a:p>
              <a:r>
                <a:rPr lang="ko-KR" altLang="en-US" sz="1600" b="1" dirty="0" smtClean="0">
                  <a:solidFill>
                    <a:schemeClr val="accent1"/>
                  </a:solidFill>
                </a:rPr>
                <a:t>표시 전송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51568" y="3212976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1"/>
                  </a:solidFill>
                </a:rPr>
                <a:t>미아표시 출력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25646" y="4079622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1"/>
                  </a:solidFill>
                </a:rPr>
                <a:t>인식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21760" y="3506177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2"/>
                  </a:solidFill>
                </a:rPr>
                <a:t>위치정보 전송</a:t>
              </a:r>
              <a:endParaRPr lang="ko-KR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19774" y="4079622"/>
              <a:ext cx="1152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accent1"/>
                  </a:solidFill>
                </a:rPr>
                <a:t>미아 정보전송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46263" y="188640"/>
            <a:ext cx="21002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관계도</a:t>
            </a:r>
            <a:endParaRPr lang="en-US" altLang="ko-KR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43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2495735"/>
            <a:ext cx="2736304" cy="2952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08104" y="2495735"/>
            <a:ext cx="2736304" cy="2952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5616" y="2603747"/>
            <a:ext cx="23042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 추적용 </a:t>
            </a:r>
            <a:r>
              <a:rPr lang="en-US" altLang="ko-KR" dirty="0" smtClean="0"/>
              <a:t>GPS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3323827"/>
            <a:ext cx="23042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송수신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Device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616" y="4043907"/>
            <a:ext cx="23042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Screen </a:t>
            </a:r>
            <a:r>
              <a:rPr lang="ko-KR" altLang="en-US" dirty="0" smtClean="0"/>
              <a:t>배터리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115616" y="4763987"/>
            <a:ext cx="230425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적색 </a:t>
            </a:r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724128" y="2639751"/>
            <a:ext cx="23042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경로 파악용 </a:t>
            </a:r>
            <a:r>
              <a:rPr lang="en-US" altLang="ko-KR" dirty="0" smtClean="0"/>
              <a:t>GPS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24128" y="3323827"/>
            <a:ext cx="23042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송수신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Device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24128" y="4079911"/>
            <a:ext cx="23042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동선 데이터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24128" y="4799991"/>
            <a:ext cx="23042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정체 시간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45" y="969385"/>
            <a:ext cx="1479416" cy="145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왼쪽/오른쪽 화살표 16"/>
          <p:cNvSpPr/>
          <p:nvPr/>
        </p:nvSpPr>
        <p:spPr>
          <a:xfrm>
            <a:off x="3851920" y="4223927"/>
            <a:ext cx="1440160" cy="57606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51920" y="3791879"/>
            <a:ext cx="1440160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데이터 통신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1939" y="4330926"/>
            <a:ext cx="525809" cy="44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>
            <a:stCxn id="7" idx="3"/>
          </p:cNvCxnSpPr>
          <p:nvPr/>
        </p:nvCxnSpPr>
        <p:spPr>
          <a:xfrm flipV="1">
            <a:off x="3419872" y="1775655"/>
            <a:ext cx="432048" cy="180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779912" y="3323827"/>
            <a:ext cx="1512168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2762" y="334264"/>
            <a:ext cx="2313989" cy="194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직선 화살표 연결선 26"/>
          <p:cNvCxnSpPr/>
          <p:nvPr/>
        </p:nvCxnSpPr>
        <p:spPr>
          <a:xfrm>
            <a:off x="3455876" y="3575855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3" idx="1"/>
            <a:endCxn id="25" idx="3"/>
          </p:cNvCxnSpPr>
          <p:nvPr/>
        </p:nvCxnSpPr>
        <p:spPr>
          <a:xfrm flipH="1">
            <a:off x="5292080" y="3575855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0" name="직선 화살표 연결선 1029"/>
          <p:cNvCxnSpPr/>
          <p:nvPr/>
        </p:nvCxnSpPr>
        <p:spPr>
          <a:xfrm>
            <a:off x="3491880" y="2855775"/>
            <a:ext cx="7777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4394757" y="1775655"/>
            <a:ext cx="3888432" cy="22950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QR </a:t>
            </a:r>
            <a:r>
              <a:rPr lang="ko-KR" altLang="en-US" dirty="0" smtClean="0"/>
              <a:t>코드와 같이 고유한 정보가 들어가있는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를 개발하여 부모가 아이를 찾고 있다는 정보를 수신하면 가까운 경찰서로 위치 정보가 전송되도록 설계한다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7343" y="5955069"/>
            <a:ext cx="1372332" cy="85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40" name="꺾인 연결선 1039"/>
          <p:cNvCxnSpPr>
            <a:stCxn id="7" idx="1"/>
            <a:endCxn id="1036" idx="1"/>
          </p:cNvCxnSpPr>
          <p:nvPr/>
        </p:nvCxnSpPr>
        <p:spPr>
          <a:xfrm rot="10800000" flipH="1" flipV="1">
            <a:off x="1115616" y="3575854"/>
            <a:ext cx="2784850" cy="2806893"/>
          </a:xfrm>
          <a:prstGeom prst="bentConnector3">
            <a:avLst>
              <a:gd name="adj1" fmla="val -820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2" name="꺾인 연결선 1041"/>
          <p:cNvCxnSpPr>
            <a:stCxn id="1036" idx="3"/>
          </p:cNvCxnSpPr>
          <p:nvPr/>
        </p:nvCxnSpPr>
        <p:spPr>
          <a:xfrm flipV="1">
            <a:off x="5286552" y="3575855"/>
            <a:ext cx="2741832" cy="28068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4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5445" y="5956373"/>
            <a:ext cx="849717" cy="76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45" name="직선 화살표 연결선 1044"/>
          <p:cNvCxnSpPr/>
          <p:nvPr/>
        </p:nvCxnSpPr>
        <p:spPr>
          <a:xfrm>
            <a:off x="7956376" y="6389577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8" name="타원 1047"/>
          <p:cNvSpPr/>
          <p:nvPr/>
        </p:nvSpPr>
        <p:spPr>
          <a:xfrm>
            <a:off x="7092280" y="5880111"/>
            <a:ext cx="864096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case1</a:t>
            </a:r>
            <a:endParaRPr lang="ko-KR" altLang="en-US" sz="1200" dirty="0"/>
          </a:p>
        </p:txBody>
      </p:sp>
      <p:sp>
        <p:nvSpPr>
          <p:cNvPr id="58" name="타원 57"/>
          <p:cNvSpPr/>
          <p:nvPr/>
        </p:nvSpPr>
        <p:spPr>
          <a:xfrm>
            <a:off x="7596336" y="6453336"/>
            <a:ext cx="864096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case2</a:t>
            </a:r>
            <a:endParaRPr lang="ko-KR" altLang="en-US" sz="1200" dirty="0"/>
          </a:p>
        </p:txBody>
      </p:sp>
      <p:sp>
        <p:nvSpPr>
          <p:cNvPr id="1049" name="순서도: 대체 처리 1048"/>
          <p:cNvSpPr/>
          <p:nvPr/>
        </p:nvSpPr>
        <p:spPr>
          <a:xfrm>
            <a:off x="1043608" y="5315009"/>
            <a:ext cx="2160240" cy="972108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사람을 찾고 있습니다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en-US" altLang="ko-KR" sz="1400" dirty="0" smtClean="0"/>
              <a:t>010-99xx-xxxx</a:t>
            </a:r>
          </a:p>
        </p:txBody>
      </p:sp>
      <p:pic>
        <p:nvPicPr>
          <p:cNvPr id="10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0166" y="1046207"/>
            <a:ext cx="1355291" cy="117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311894" y="1271599"/>
            <a:ext cx="1224136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음성 인식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53267" y="116632"/>
            <a:ext cx="29065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3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시스템구조</a:t>
            </a:r>
            <a:endParaRPr lang="en-US" altLang="ko-KR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01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/>
      <p:bldP spid="25" grpId="0" animBg="1"/>
      <p:bldP spid="40" grpId="0" animBg="1"/>
      <p:bldP spid="40" grpId="1" animBg="1"/>
      <p:bldP spid="1048" grpId="0" animBg="1"/>
      <p:bldP spid="1048" grpId="1" animBg="1"/>
      <p:bldP spid="58" grpId="0" animBg="1"/>
      <p:bldP spid="58" grpId="1" animBg="1"/>
      <p:bldP spid="1049" grpId="0" animBg="1"/>
      <p:bldP spid="1049" grpId="1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7535" y="332656"/>
            <a:ext cx="2930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유사한 제품</a:t>
            </a:r>
            <a:endParaRPr lang="en-US" altLang="ko-KR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7337" y="1268760"/>
            <a:ext cx="21194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1. </a:t>
            </a:r>
            <a:r>
              <a:rPr lang="ko-KR" altLang="en-US" sz="2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리니어블</a:t>
            </a:r>
            <a:r>
              <a:rPr lang="ko-KR" altLang="en-US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밴드</a:t>
            </a:r>
            <a:endParaRPr lang="en-US" altLang="ko-KR" sz="2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53822" y="1268760"/>
            <a:ext cx="15568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r>
              <a:rPr lang="en-US" altLang="ko-KR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. Keep-</a:t>
            </a:r>
            <a:r>
              <a:rPr lang="en-US" altLang="ko-KR" sz="20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bo</a:t>
            </a:r>
            <a:endParaRPr lang="en-US" altLang="ko-KR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219360912" descr="EMB0000177010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48" y="1740878"/>
            <a:ext cx="2324100" cy="2109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221662024" descr="EMB0000177010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72816"/>
            <a:ext cx="2238719" cy="20789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9289" y="4005064"/>
            <a:ext cx="316835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제조사 </a:t>
            </a:r>
            <a:r>
              <a:rPr lang="en-US" altLang="ko-KR" b="1" dirty="0" smtClean="0"/>
              <a:t>: </a:t>
            </a:r>
            <a:r>
              <a:rPr lang="ko-KR" altLang="en-US" dirty="0" err="1" smtClean="0"/>
              <a:t>리니어블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가격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5,000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무료</a:t>
            </a:r>
            <a:r>
              <a:rPr lang="en-US" altLang="ko-KR" dirty="0" smtClean="0"/>
              <a:t>)</a:t>
            </a:r>
          </a:p>
          <a:p>
            <a:r>
              <a:rPr lang="ko-KR" altLang="en-US" b="1" dirty="0" smtClean="0"/>
              <a:t>이탈 감지 시간 </a:t>
            </a:r>
            <a:r>
              <a:rPr lang="en-US" altLang="ko-KR" dirty="0" smtClean="0"/>
              <a:t>: 20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r>
              <a:rPr lang="ko-KR" altLang="en-US" b="1" dirty="0" smtClean="0"/>
              <a:t>거리 조건 </a:t>
            </a:r>
            <a:r>
              <a:rPr lang="en-US" altLang="ko-KR" dirty="0" smtClean="0"/>
              <a:t>: 20~30M</a:t>
            </a:r>
          </a:p>
          <a:p>
            <a:r>
              <a:rPr lang="ko-KR" altLang="en-US" b="1" dirty="0" smtClean="0"/>
              <a:t>소재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실리콘</a:t>
            </a:r>
            <a:endParaRPr lang="en-US" altLang="ko-KR" dirty="0" smtClean="0"/>
          </a:p>
          <a:p>
            <a:r>
              <a:rPr lang="ko-KR" altLang="en-US" b="1" dirty="0" smtClean="0"/>
              <a:t>특징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GPS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X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App</a:t>
            </a:r>
            <a:r>
              <a:rPr lang="ko-KR" altLang="en-US" dirty="0" smtClean="0"/>
              <a:t>이 설치된 스마트      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폰이</a:t>
            </a:r>
            <a:r>
              <a:rPr lang="ko-KR" altLang="en-US" dirty="0" smtClean="0"/>
              <a:t> 중계기 역할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통신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48064" y="4005064"/>
            <a:ext cx="316835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smtClean="0"/>
              <a:t>제조사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G &amp; ST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가격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25,000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무료</a:t>
            </a:r>
            <a:r>
              <a:rPr lang="en-US" altLang="ko-KR" dirty="0" smtClean="0"/>
              <a:t>)</a:t>
            </a:r>
          </a:p>
          <a:p>
            <a:r>
              <a:rPr lang="ko-KR" altLang="en-US" b="1" dirty="0" smtClean="0"/>
              <a:t>이탈 감지 시간 </a:t>
            </a:r>
            <a:r>
              <a:rPr lang="en-US" altLang="ko-KR" dirty="0" smtClean="0"/>
              <a:t>: 20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r>
              <a:rPr lang="ko-KR" altLang="en-US" b="1" dirty="0" smtClean="0"/>
              <a:t>거리 조건 </a:t>
            </a:r>
            <a:r>
              <a:rPr lang="en-US" altLang="ko-KR" dirty="0" smtClean="0"/>
              <a:t>: 50~70M</a:t>
            </a:r>
          </a:p>
          <a:p>
            <a:r>
              <a:rPr lang="ko-KR" altLang="en-US" b="1" dirty="0" smtClean="0"/>
              <a:t>특징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App</a:t>
            </a:r>
            <a:r>
              <a:rPr lang="ko-KR" altLang="en-US" dirty="0" smtClean="0"/>
              <a:t>을 설치한 모든 유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저가 정보를 공유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일정 거리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GPS,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중요한 물건에 부착</a:t>
            </a:r>
            <a:endParaRPr lang="en-US" altLang="ko-KR" dirty="0" smtClean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610791" y="618007"/>
            <a:ext cx="4190134" cy="2732821"/>
          </a:xfrm>
          <a:prstGeom prst="wedgeRoundRectCallout">
            <a:avLst>
              <a:gd name="adj1" fmla="val -52183"/>
              <a:gd name="adj2" fmla="val 6566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리니어블</a:t>
            </a:r>
            <a:r>
              <a:rPr lang="ko-KR" altLang="en-US" b="1" dirty="0" smtClean="0"/>
              <a:t> 밴드의 단점</a:t>
            </a:r>
            <a:endParaRPr lang="en-US" altLang="ko-KR" b="1" dirty="0" smtClean="0"/>
          </a:p>
          <a:p>
            <a:pPr algn="ctr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소모성 제품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사용기한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이탈 감지 거리가 짧다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아이의 위치를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으로 확인해보면 어중간한 지점으로 확인된다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오차 및 시간 차가 크다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162312" y="294636"/>
            <a:ext cx="4248472" cy="2732821"/>
          </a:xfrm>
          <a:prstGeom prst="wedgeRoundRectCallout">
            <a:avLst>
              <a:gd name="adj1" fmla="val -1665"/>
              <a:gd name="adj2" fmla="val 68251"/>
              <a:gd name="adj3" fmla="val 16667"/>
            </a:avLst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Keepbo</a:t>
            </a:r>
            <a:r>
              <a:rPr lang="ko-KR" altLang="en-US" b="1" dirty="0" smtClean="0">
                <a:solidFill>
                  <a:schemeClr val="tx1"/>
                </a:solidFill>
              </a:rPr>
              <a:t>의 단점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Cloud </a:t>
            </a:r>
            <a:r>
              <a:rPr lang="ko-KR" altLang="en-US" dirty="0" smtClean="0">
                <a:solidFill>
                  <a:schemeClr val="tx1"/>
                </a:solidFill>
              </a:rPr>
              <a:t>형성이 되지 않으면 효율성이 떨어진다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Bluetooth</a:t>
            </a:r>
            <a:r>
              <a:rPr lang="ko-KR" altLang="en-US" dirty="0" smtClean="0">
                <a:solidFill>
                  <a:schemeClr val="tx1"/>
                </a:solidFill>
              </a:rPr>
              <a:t>의 특성 상 거리 조건의 제약을 받는다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5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67544" y="2046182"/>
            <a:ext cx="1575544" cy="1432024"/>
            <a:chOff x="467544" y="2046182"/>
            <a:chExt cx="1575544" cy="1432024"/>
          </a:xfrm>
        </p:grpSpPr>
        <p:sp>
          <p:nvSpPr>
            <p:cNvPr id="14" name="타원 13"/>
            <p:cNvSpPr/>
            <p:nvPr/>
          </p:nvSpPr>
          <p:spPr>
            <a:xfrm>
              <a:off x="467544" y="2046182"/>
              <a:ext cx="1575544" cy="1432024"/>
            </a:xfrm>
            <a:prstGeom prst="ellipse">
              <a:avLst/>
            </a:prstGeom>
            <a:solidFill>
              <a:schemeClr val="accent6">
                <a:lumMod val="75000"/>
                <a:alpha val="41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0920" y="2562139"/>
              <a:ext cx="1484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HY얕은샘물M" pitchFamily="18" charset="-127"/>
                  <a:ea typeface="문체부 제목 돋음체" pitchFamily="49" charset="-127"/>
                </a:rPr>
                <a:t>개선</a:t>
              </a:r>
              <a:endParaRPr lang="en-US" altLang="ko-KR" sz="2000" b="1" dirty="0" smtClean="0">
                <a:latin typeface="HY얕은샘물M" pitchFamily="18" charset="-127"/>
                <a:ea typeface="문체부 제목 돋음체" pitchFamily="49" charset="-127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2195736" y="1916832"/>
            <a:ext cx="0" cy="1584176"/>
          </a:xfrm>
          <a:prstGeom prst="line">
            <a:avLst/>
          </a:prstGeom>
          <a:ln>
            <a:solidFill>
              <a:schemeClr val="tx1">
                <a:alpha val="66000"/>
              </a:schemeClr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195736" y="2761331"/>
            <a:ext cx="576064" cy="0"/>
          </a:xfrm>
          <a:prstGeom prst="straightConnector1">
            <a:avLst/>
          </a:prstGeom>
          <a:ln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43808" y="2023026"/>
            <a:ext cx="50405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스마트폰</a:t>
            </a:r>
            <a:r>
              <a:rPr lang="ko-KR" altLang="en-US" sz="1400" dirty="0"/>
              <a:t> 데이터통신 기술을 사용하여 기존 제품의 단점인 늦은 반응속도와 거리제약을 해결하고 보다 높은 정확도를 보여주도록 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467544" y="4638470"/>
            <a:ext cx="1575544" cy="1432024"/>
            <a:chOff x="467544" y="4638470"/>
            <a:chExt cx="1575544" cy="1432024"/>
          </a:xfrm>
        </p:grpSpPr>
        <p:sp>
          <p:nvSpPr>
            <p:cNvPr id="19" name="타원 18"/>
            <p:cNvSpPr/>
            <p:nvPr/>
          </p:nvSpPr>
          <p:spPr>
            <a:xfrm>
              <a:off x="467544" y="4638470"/>
              <a:ext cx="1575544" cy="1432024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0920" y="5154427"/>
              <a:ext cx="1484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HY얕은샘물M" pitchFamily="18" charset="-127"/>
                  <a:ea typeface="문체부 제목 돋음체" pitchFamily="49" charset="-127"/>
                </a:rPr>
                <a:t>추가</a:t>
              </a:r>
              <a:endParaRPr lang="en-US" altLang="ko-KR" sz="2000" b="1" dirty="0" smtClean="0">
                <a:latin typeface="HY얕은샘물M" pitchFamily="18" charset="-127"/>
                <a:ea typeface="문체부 제목 돋음체" pitchFamily="49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2195736" y="4509120"/>
            <a:ext cx="0" cy="1584176"/>
          </a:xfrm>
          <a:prstGeom prst="line">
            <a:avLst/>
          </a:prstGeom>
          <a:ln>
            <a:solidFill>
              <a:schemeClr val="tx1">
                <a:alpha val="66000"/>
              </a:schemeClr>
            </a:solidFill>
            <a:headEnd type="oval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195736" y="5353619"/>
            <a:ext cx="576064" cy="0"/>
          </a:xfrm>
          <a:prstGeom prst="straightConnector1">
            <a:avLst/>
          </a:prstGeom>
          <a:ln>
            <a:solidFill>
              <a:schemeClr val="tx1">
                <a:alpha val="66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43808" y="4614791"/>
            <a:ext cx="583264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음성인식기능을 추가하여 아이의 위험감지확률을 높인다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LED</a:t>
            </a:r>
            <a:r>
              <a:rPr lang="ko-KR" altLang="en-US" sz="1400" dirty="0"/>
              <a:t>를 사용하여 아이의 상태를 </a:t>
            </a:r>
            <a:r>
              <a:rPr lang="ko-KR" altLang="en-US" sz="1400" dirty="0" smtClean="0"/>
              <a:t>다른 사람에게 </a:t>
            </a:r>
            <a:r>
              <a:rPr lang="ko-KR" altLang="en-US" sz="1400" dirty="0"/>
              <a:t>효과적으로 전달한다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아이가 지나간 </a:t>
            </a:r>
            <a:r>
              <a:rPr lang="ko-KR" altLang="en-US" sz="1400" dirty="0" smtClean="0"/>
              <a:t>동선과 </a:t>
            </a:r>
            <a:r>
              <a:rPr lang="en-US" altLang="ko-KR" sz="1400" dirty="0"/>
              <a:t>, </a:t>
            </a:r>
            <a:r>
              <a:rPr lang="ko-KR" altLang="en-US" sz="1400" dirty="0"/>
              <a:t>정체 시간을 파악하여 부모에게 정보를 전달해준다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8760" y="548680"/>
            <a:ext cx="61574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기존 제품과의 </a:t>
            </a:r>
            <a:r>
              <a:rPr lang="ko-KR" alt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차별점</a:t>
            </a:r>
            <a:endParaRPr lang="en-US" altLang="ko-KR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08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05" y="2193541"/>
            <a:ext cx="9144000" cy="1561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40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372</Words>
  <Application>Microsoft Office PowerPoint</Application>
  <PresentationFormat>화면 슬라이드 쇼(4:3)</PresentationFormat>
  <Paragraphs>95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Registered User</cp:lastModifiedBy>
  <cp:revision>52</cp:revision>
  <dcterms:created xsi:type="dcterms:W3CDTF">2015-09-30T02:20:07Z</dcterms:created>
  <dcterms:modified xsi:type="dcterms:W3CDTF">2015-10-02T10:41:59Z</dcterms:modified>
</cp:coreProperties>
</file>