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66" r:id="rId13"/>
    <p:sldId id="265" r:id="rId14"/>
    <p:sldId id="267" r:id="rId15"/>
    <p:sldId id="268" r:id="rId16"/>
    <p:sldId id="269" r:id="rId17"/>
  </p:sldIdLst>
  <p:sldSz cx="9906000" cy="6858000" type="A4"/>
  <p:notesSz cx="6735763" cy="9799638"/>
  <p:embeddedFontLst>
    <p:embeddedFont>
      <p:font typeface="HY헤드라인M" panose="02030600000101010101" pitchFamily="18" charset="-127"/>
      <p:regular r:id="rId19"/>
    </p:embeddedFont>
    <p:embeddedFont>
      <p:font typeface="휴먼편지체" panose="02030504000101010101" pitchFamily="18" charset="-127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HY견고딕" panose="02030600000101010101" pitchFamily="18" charset="-127"/>
      <p:regular r:id="rId25"/>
    </p:embeddedFont>
    <p:embeddedFont>
      <p:font typeface="HY엽서M" panose="02030600000101010101" pitchFamily="18" charset="-127"/>
      <p:regular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yung kang" initials="j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1"/>
    <p:restoredTop sz="92030"/>
  </p:normalViewPr>
  <p:slideViewPr>
    <p:cSldViewPr snapToGrid="0">
      <p:cViewPr varScale="1">
        <p:scale>
          <a:sx n="103" d="100"/>
          <a:sy n="103" d="100"/>
        </p:scale>
        <p:origin x="-306" y="-96"/>
      </p:cViewPr>
      <p:guideLst>
        <p:guide orient="horz" pos="2159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실험 평가 그래프</a:t>
            </a:r>
            <a:endParaRPr lang="ko-KR" alt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정확도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Sheet1!$A$3:$A$5</c:f>
              <c:strCache>
                <c:ptCount val="3"/>
                <c:pt idx="0">
                  <c:v>자사 제품</c:v>
                </c:pt>
                <c:pt idx="1">
                  <c:v>목표치</c:v>
                </c:pt>
                <c:pt idx="2">
                  <c:v>타사 제품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>
                  <c:v>90</c:v>
                </c:pt>
                <c:pt idx="1">
                  <c:v>80</c:v>
                </c:pt>
                <c:pt idx="2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에러율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Sheet1!$A$3:$A$5</c:f>
              <c:strCache>
                <c:ptCount val="3"/>
                <c:pt idx="0">
                  <c:v>자사 제품</c:v>
                </c:pt>
                <c:pt idx="1">
                  <c:v>목표치</c:v>
                </c:pt>
                <c:pt idx="2">
                  <c:v>타사 제품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217984"/>
        <c:axId val="118686080"/>
      </c:barChart>
      <c:lineChart>
        <c:grouping val="standard"/>
        <c:varyColors val="0"/>
        <c:ser>
          <c:idx val="2"/>
          <c:order val="2"/>
          <c:tx>
            <c:strRef>
              <c:f>Sheet1!$D$2</c:f>
              <c:strCache>
                <c:ptCount val="1"/>
                <c:pt idx="0">
                  <c:v>응답시간</c:v>
                </c:pt>
              </c:strCache>
            </c:strRef>
          </c:tx>
          <c:spPr>
            <a:ln>
              <a:solidFill>
                <a:srgbClr val="FF0000">
                  <a:alpha val="99000"/>
                </a:srgbClr>
              </a:solidFill>
            </a:ln>
          </c:spPr>
          <c:marker>
            <c:symbol val="circle"/>
            <c:size val="7"/>
            <c:spPr>
              <a:solidFill>
                <a:srgbClr val="FF0000"/>
              </a:solidFill>
            </c:spPr>
          </c:marker>
          <c:cat>
            <c:strRef>
              <c:f>Sheet1!$A$3:$A$5</c:f>
              <c:strCache>
                <c:ptCount val="3"/>
                <c:pt idx="0">
                  <c:v>자사 제품</c:v>
                </c:pt>
                <c:pt idx="1">
                  <c:v>목표치</c:v>
                </c:pt>
                <c:pt idx="2">
                  <c:v>타사 제품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3.9</c:v>
                </c:pt>
                <c:pt idx="1">
                  <c:v>5</c:v>
                </c:pt>
                <c:pt idx="2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690176"/>
        <c:axId val="118688000"/>
      </c:lineChart>
      <c:catAx>
        <c:axId val="1022179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solidFill>
            <a:schemeClr val="accent4">
              <a:lumMod val="40000"/>
              <a:lumOff val="60000"/>
            </a:schemeClr>
          </a:solidFill>
        </c:spPr>
        <c:crossAx val="118686080"/>
        <c:crosses val="autoZero"/>
        <c:auto val="1"/>
        <c:lblAlgn val="ctr"/>
        <c:lblOffset val="100"/>
        <c:noMultiLvlLbl val="0"/>
      </c:catAx>
      <c:valAx>
        <c:axId val="118686080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02217984"/>
        <c:crosses val="autoZero"/>
        <c:crossBetween val="between"/>
        <c:dispUnits>
          <c:builtInUnit val="hundreds"/>
        </c:dispUnits>
      </c:valAx>
      <c:valAx>
        <c:axId val="118688000"/>
        <c:scaling>
          <c:orientation val="minMax"/>
          <c:max val="10"/>
        </c:scaling>
        <c:delete val="0"/>
        <c:axPos val="r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ko-KR"/>
                  <a:t>초</a:t>
                </a:r>
                <a:r>
                  <a:rPr lang="en-US"/>
                  <a:t>(S)</a:t>
                </a:r>
                <a:endParaRPr lang="ko-K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8690176"/>
        <c:crosses val="max"/>
        <c:crossBetween val="between"/>
      </c:valAx>
      <c:catAx>
        <c:axId val="118690176"/>
        <c:scaling>
          <c:orientation val="minMax"/>
        </c:scaling>
        <c:delete val="1"/>
        <c:axPos val="b"/>
        <c:majorTickMark val="out"/>
        <c:minorTickMark val="none"/>
        <c:tickLblPos val="nextTo"/>
        <c:crossAx val="11868800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12700">
            <a:solidFill>
              <a:schemeClr val="tx1"/>
            </a:solidFill>
            <a:prstDash val="solid"/>
          </a:ln>
        </c:spPr>
      </c:dTable>
      <c:spPr>
        <a:solidFill>
          <a:schemeClr val="accent4">
            <a:lumMod val="40000"/>
            <a:lumOff val="60000"/>
          </a:schemeClr>
        </a:solidFill>
      </c:spPr>
    </c:plotArea>
    <c:plotVisOnly val="1"/>
    <c:dispBlanksAs val="gap"/>
    <c:showDLblsOverMax val="0"/>
  </c:chart>
  <c:spPr>
    <a:gradFill rotWithShape="1">
      <a:gsLst>
        <a:gs pos="0">
          <a:schemeClr val="accent3">
            <a:lumMod val="110000"/>
            <a:satMod val="105000"/>
            <a:tint val="67000"/>
          </a:schemeClr>
        </a:gs>
        <a:gs pos="50000">
          <a:schemeClr val="accent3">
            <a:lumMod val="105000"/>
            <a:satMod val="103000"/>
            <a:tint val="73000"/>
          </a:schemeClr>
        </a:gs>
        <a:gs pos="100000">
          <a:schemeClr val="accent3">
            <a:lumMod val="105000"/>
            <a:satMod val="109000"/>
            <a:tint val="81000"/>
          </a:schemeClr>
        </a:gs>
      </a:gsLst>
      <a:lin ang="5400000" scaled="0"/>
    </a:gradFill>
    <a:ln w="6350" cap="flat" cmpd="sng" algn="ctr">
      <a:solidFill>
        <a:schemeClr val="accent3"/>
      </a:solidFill>
      <a:prstDash val="solid"/>
      <a:miter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3T01:21:23.957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85B83E-182A-48CB-A8BC-62F87289DC00}" type="datetime1">
              <a:rPr lang="ko-KR" altLang="en-US"/>
              <a:pPr lvl="0">
                <a:defRPr lang="ko-KR" altLang="en-US"/>
              </a:pPr>
              <a:t>2015-12-02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81075" y="1225550"/>
            <a:ext cx="47736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06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2013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국내 실종 아동은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천여 명으로 한 해 평균 국내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천여 명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해외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백만여 명의 미아가 발생한다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 lang="ko-KR" altLang="en-US"/>
            </a:pP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​</a:t>
            </a:r>
          </a:p>
          <a:p>
            <a:pPr lvl="0">
              <a:defRPr lang="ko-KR" alt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문석민 리니어블 대표는 “한 아이가 사라지는데 걸리는 시간은 단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GPS</a:t>
            </a:r>
            <a:r>
              <a:rPr lang="ko-KR" altLang="en-US"/>
              <a:t>로 자세한 위치를 찾을 수 없을시에</a:t>
            </a:r>
          </a:p>
          <a:p>
            <a:pPr lvl="0">
              <a:defRPr lang="ko-KR" altLang="en-US"/>
            </a:pPr>
            <a:r>
              <a:rPr lang="ko-KR" altLang="en-US"/>
              <a:t>해당 어플을 쓰는 사람들을 한데 묶어 일종의 안전망을 만드는 것</a:t>
            </a:r>
          </a:p>
          <a:p>
            <a:pPr lvl="0">
              <a:defRPr lang="ko-KR" altLang="en-US"/>
            </a:pPr>
            <a:r>
              <a:rPr lang="ko-KR" altLang="en-US"/>
              <a:t>해당 어플 사용자들은 일종의 미아 탐색기가 돼 아이가 착용한 디바이스로부터 자동적으로 신호를 받는 형식 그렇게 수집된 아이의 위치정보는 서버를 통해 부모에게 전달된다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7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8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7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4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4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6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3829-0111-4952-BDB5-00FCD226491D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5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2301" y="4111918"/>
            <a:ext cx="6207148" cy="2418034"/>
          </a:xfrm>
          <a:prstGeom prst="rect">
            <a:avLst/>
          </a:prstGeom>
          <a:noFill/>
        </p:spPr>
        <p:txBody>
          <a:bodyPr wrap="none" spcCol="324000" rtlCol="0">
            <a:spAutoFit/>
          </a:bodyPr>
          <a:lstStyle/>
          <a:p>
            <a:r>
              <a:rPr lang="en-US" altLang="ko-KR" sz="15113" b="1" spc="15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15113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</a:t>
            </a:r>
            <a:r>
              <a:rPr lang="en-US" altLang="ko-KR" sz="11500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11500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ko-KR" altLang="en-US" sz="11500" b="1" spc="15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095375"/>
            <a:ext cx="9906000" cy="1920079"/>
          </a:xfrm>
          <a:prstGeom prst="rect">
            <a:avLst/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" name="TextBox 3"/>
          <p:cNvSpPr txBox="1"/>
          <p:nvPr/>
        </p:nvSpPr>
        <p:spPr>
          <a:xfrm>
            <a:off x="2222097" y="1476571"/>
            <a:ext cx="554190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설계 보고서</a:t>
            </a:r>
            <a:endParaRPr lang="en-US" altLang="ko-KR" sz="2800" dirty="0" smtClean="0">
              <a:solidFill>
                <a:schemeClr val="bg1"/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미아 방지 시스템</a:t>
            </a:r>
            <a:endParaRPr lang="en-US" altLang="ko-KR" sz="2800" dirty="0" smtClean="0">
              <a:solidFill>
                <a:schemeClr val="bg1"/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우리 아이를 부탁해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29449" y="4965457"/>
            <a:ext cx="25908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2009135048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문  </a:t>
            </a:r>
            <a:r>
              <a:rPr lang="ko-KR" altLang="en-US" sz="2100" spc="-3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혁 </a:t>
            </a:r>
            <a:endParaRPr lang="en-US" altLang="ko-KR" sz="21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2010136003 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강준영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2010136039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김현성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2013136147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임효균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45" y="970317"/>
            <a:ext cx="3676366" cy="2186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06006" y="1599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 구조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526" y="917051"/>
            <a:ext cx="3676366" cy="2186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54" y="3606131"/>
            <a:ext cx="4333008" cy="2750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72847" y="3190907"/>
            <a:ext cx="2097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옷의 정보저장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6228" y="3192683"/>
            <a:ext cx="340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핸드폰에서 보내온 정보를 받는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7584" y="6387184"/>
            <a:ext cx="340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옷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디바이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 보낼 정보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6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45" y="947591"/>
            <a:ext cx="3597875" cy="2145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746" y="938356"/>
            <a:ext cx="3163764" cy="2145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20" y="3835464"/>
            <a:ext cx="3252210" cy="2454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2568" y="3265410"/>
            <a:ext cx="310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핸드폰이 가져야 할 정보저장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3766" y="3284240"/>
            <a:ext cx="310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옷에서 보낸 정보를 받아올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7494" y="6410747"/>
            <a:ext cx="251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핸드폰에서 보낼 정보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06006" y="1599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 구조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992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/>
          <p:cNvSpPr txBox="1"/>
          <p:nvPr/>
        </p:nvSpPr>
        <p:spPr>
          <a:xfrm>
            <a:off x="1119536" y="1156039"/>
            <a:ext cx="7666926" cy="1157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900" b="1" dirty="0">
                <a:solidFill>
                  <a:schemeClr val="tx1"/>
                </a:solidFill>
                <a:latin typeface="HY엽서M"/>
                <a:ea typeface="HY엽서M"/>
              </a:rPr>
              <a:t> </a:t>
            </a:r>
            <a:r>
              <a:rPr lang="ko-KR" altLang="en-US" sz="1900" b="1" dirty="0">
                <a:solidFill>
                  <a:srgbClr val="FF0000"/>
                </a:solidFill>
                <a:latin typeface="HY엽서M"/>
                <a:ea typeface="HY엽서M"/>
              </a:rPr>
              <a:t>사용자 </a:t>
            </a:r>
            <a:r>
              <a:rPr lang="ko-KR" altLang="en-US" sz="1900" b="1" dirty="0" err="1">
                <a:solidFill>
                  <a:srgbClr val="FF0000"/>
                </a:solidFill>
                <a:latin typeface="HY엽서M"/>
                <a:ea typeface="HY엽서M"/>
              </a:rPr>
              <a:t>스터디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(</a:t>
            </a:r>
            <a:r>
              <a:rPr lang="ko-KR" altLang="en-US" sz="1900" b="1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설문조사, 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사용자 인터뷰)와 </a:t>
            </a:r>
            <a:r>
              <a:rPr lang="ko-KR" altLang="en-US" sz="1900" b="1" dirty="0">
                <a:solidFill>
                  <a:srgbClr val="FF0000"/>
                </a:solidFill>
                <a:latin typeface="HY엽서M"/>
                <a:ea typeface="HY엽서M"/>
              </a:rPr>
              <a:t>시스템 </a:t>
            </a:r>
            <a:r>
              <a:rPr lang="ko-KR" altLang="en-US" sz="1900" b="1" dirty="0" err="1">
                <a:solidFill>
                  <a:srgbClr val="FF0000"/>
                </a:solidFill>
                <a:latin typeface="HY엽서M"/>
                <a:ea typeface="HY엽서M"/>
              </a:rPr>
              <a:t>스터디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(제품을  실제 구현 하여 동작흐름 실험한다)</a:t>
            </a:r>
            <a:r>
              <a:rPr lang="ko-KR" altLang="en-US" sz="1900" b="1" dirty="0" err="1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를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 </a:t>
            </a:r>
            <a:r>
              <a:rPr lang="ko-KR" altLang="en-US" sz="1900" b="1" dirty="0">
                <a:solidFill>
                  <a:srgbClr val="FF0000"/>
                </a:solidFill>
                <a:latin typeface="HY엽서M"/>
                <a:ea typeface="HY엽서M"/>
              </a:rPr>
              <a:t>복합적으로 수행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한다.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9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5" name="모서리가 둥근 직사각형 25"/>
          <p:cNvSpPr/>
          <p:nvPr/>
        </p:nvSpPr>
        <p:spPr>
          <a:xfrm>
            <a:off x="871705" y="2807469"/>
            <a:ext cx="8200689" cy="1243060"/>
          </a:xfrm>
          <a:prstGeom prst="roundRect">
            <a:avLst>
              <a:gd name="adj" fmla="val 16667"/>
            </a:avLst>
          </a:prstGeom>
          <a:solidFill>
            <a:srgbClr val="F2F2F2">
              <a:alpha val="3686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21"/>
          <p:cNvSpPr txBox="1"/>
          <p:nvPr/>
        </p:nvSpPr>
        <p:spPr>
          <a:xfrm>
            <a:off x="1171006" y="3078971"/>
            <a:ext cx="7666926" cy="1510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7세이하의 자녀와 그 아이를 키우고 있는 부모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주변의 도움이 필요한 지적 장애인, 노약자들과 그들의 보호자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7" name="TextBox 26"/>
          <p:cNvSpPr txBox="1"/>
          <p:nvPr/>
        </p:nvSpPr>
        <p:spPr>
          <a:xfrm>
            <a:off x="3203842" y="2556019"/>
            <a:ext cx="3498315" cy="51865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AFAFA"/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사용자 스터디  대상</a:t>
            </a: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sp>
        <p:nvSpPr>
          <p:cNvPr id="8" name="모서리가 둥근 직사각형 25"/>
          <p:cNvSpPr/>
          <p:nvPr/>
        </p:nvSpPr>
        <p:spPr>
          <a:xfrm>
            <a:off x="881230" y="4417194"/>
            <a:ext cx="8200689" cy="1243060"/>
          </a:xfrm>
          <a:prstGeom prst="roundRect">
            <a:avLst>
              <a:gd name="adj" fmla="val 16667"/>
            </a:avLst>
          </a:prstGeom>
          <a:solidFill>
            <a:srgbClr val="F2F2F2">
              <a:alpha val="3686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21"/>
          <p:cNvSpPr txBox="1"/>
          <p:nvPr/>
        </p:nvSpPr>
        <p:spPr>
          <a:xfrm>
            <a:off x="1304356" y="4698221"/>
            <a:ext cx="7666926" cy="1510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제작된 테스트 제품을 위의 사용자들에게 배포하여 일정기간 사용을 하도록 요청 후 , 설문조사 인터뷰를 받습니다.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10" name="TextBox 26"/>
          <p:cNvSpPr txBox="1"/>
          <p:nvPr/>
        </p:nvSpPr>
        <p:spPr>
          <a:xfrm>
            <a:off x="3513405" y="4107680"/>
            <a:ext cx="3074085" cy="51956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AFAFA"/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실제 구현후 실험</a:t>
            </a: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sp>
        <p:nvSpPr>
          <p:cNvPr id="11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24"/>
          <p:cNvSpPr txBox="1"/>
          <p:nvPr/>
        </p:nvSpPr>
        <p:spPr>
          <a:xfrm>
            <a:off x="3070860" y="15990"/>
            <a:ext cx="4011930" cy="5726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실험 의 대상 및 종류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4"/>
          <p:cNvSpPr txBox="1"/>
          <p:nvPr/>
        </p:nvSpPr>
        <p:spPr>
          <a:xfrm>
            <a:off x="3628863" y="15990"/>
            <a:ext cx="27911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스터디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모서리가 둥근 직사각형 25"/>
          <p:cNvSpPr/>
          <p:nvPr/>
        </p:nvSpPr>
        <p:spPr>
          <a:xfrm>
            <a:off x="943310" y="1564908"/>
            <a:ext cx="8200689" cy="4739637"/>
          </a:xfrm>
          <a:prstGeom prst="roundRect">
            <a:avLst>
              <a:gd name="adj" fmla="val 16667"/>
            </a:avLst>
          </a:prstGeom>
          <a:solidFill>
            <a:srgbClr val="F2F2F2">
              <a:alpha val="3686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21"/>
          <p:cNvSpPr txBox="1"/>
          <p:nvPr/>
        </p:nvSpPr>
        <p:spPr>
          <a:xfrm>
            <a:off x="1318812" y="1612701"/>
            <a:ext cx="7666925" cy="6176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실험을 통하여 아이의 위치환경과 부모의 </a:t>
            </a:r>
            <a:r>
              <a:rPr lang="ko-KR" altLang="en-US" b="1" dirty="0" err="1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스마트폰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 성능에 따른 위치정보의 정확도를 측정한다.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디바이스간의 양방향 통신이 원활하게 동작되는지 확인한다.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배터리의 </a:t>
            </a:r>
            <a:r>
              <a:rPr lang="ko-KR" altLang="en-US" b="1" dirty="0" err="1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충전량에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 따른 디바이스 사용시간을 측정한다.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주어진 알고리즘에 따라 위험상황 감지를 정확히 하는지 오작동은 하지 않는지 확인한다.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디바이스가 버튼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클릭 시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, 위치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이탈 시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정확히 감지하여 작동하는지 만약 오작동을 한다면 빈도수가 얼마나 되는지.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주변사람에게 알림을 보내는데 얼마의 시간이 걸리는지.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받아온 GPS 데이터를 정확하게 지도상에 출력해주고 정체시간을 제대로 보여주는지</a:t>
            </a:r>
            <a:endParaRPr lang="ko-KR" altLang="en-US" sz="17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endParaRPr lang="ko-KR" altLang="en-US" sz="17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endParaRPr lang="ko-KR" altLang="en-US" sz="17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endParaRPr lang="ko-KR" altLang="en-US" sz="17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endParaRPr lang="ko-KR" altLang="en-US" sz="17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95" y="2505183"/>
            <a:ext cx="2682148" cy="268644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4"/>
          <p:cNvSpPr txBox="1"/>
          <p:nvPr/>
        </p:nvSpPr>
        <p:spPr>
          <a:xfrm>
            <a:off x="3666964" y="15990"/>
            <a:ext cx="27911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스터디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55763" y="761154"/>
            <a:ext cx="5994474" cy="4189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설문조사및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인터뷰를 통해 사용자의 의견 수집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85927" y="2505183"/>
            <a:ext cx="2820342" cy="2814644"/>
          </a:xfrm>
          <a:prstGeom prst="ellipse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4"/>
          <p:cNvSpPr txBox="1"/>
          <p:nvPr/>
        </p:nvSpPr>
        <p:spPr>
          <a:xfrm>
            <a:off x="4109085" y="15990"/>
            <a:ext cx="1954530" cy="5726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평가 지표</a:t>
            </a:r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523929"/>
              </p:ext>
            </p:extLst>
          </p:nvPr>
        </p:nvGraphicFramePr>
        <p:xfrm>
          <a:off x="1198882" y="1117848"/>
          <a:ext cx="7945117" cy="3622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모서리가 둥근 직사각형 25"/>
          <p:cNvSpPr/>
          <p:nvPr/>
        </p:nvSpPr>
        <p:spPr>
          <a:xfrm>
            <a:off x="852654" y="5000263"/>
            <a:ext cx="8200689" cy="1249626"/>
          </a:xfrm>
          <a:prstGeom prst="roundRect">
            <a:avLst>
              <a:gd name="adj" fmla="val 16667"/>
            </a:avLst>
          </a:prstGeom>
          <a:solidFill>
            <a:srgbClr val="F2F2F2">
              <a:alpha val="3686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21"/>
          <p:cNvSpPr txBox="1"/>
          <p:nvPr/>
        </p:nvSpPr>
        <p:spPr>
          <a:xfrm>
            <a:off x="1119535" y="5145194"/>
            <a:ext cx="7666926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실험을 통해 얻은 데이터를 바탕으로 평가지표를 만들고</a:t>
            </a:r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그래플 도식화함</a:t>
            </a:r>
            <a:endParaRPr lang="en-US" altLang="ko-KR" sz="1700" dirty="0" smtClean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 err="1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에러율과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,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위치정확도의 경우 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%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로 응답시간은 초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(s)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로 표시</a:t>
            </a:r>
            <a:endParaRPr lang="en-US" altLang="ko-KR" sz="1700" dirty="0" smtClean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타사 제품과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,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목표치를 기준으로 분석하여 실험 결과를 도출한다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.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1095375"/>
            <a:ext cx="9906000" cy="1920079"/>
          </a:xfrm>
          <a:prstGeom prst="rect">
            <a:avLst/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0" name="TextBox 29"/>
          <p:cNvSpPr txBox="1"/>
          <p:nvPr/>
        </p:nvSpPr>
        <p:spPr>
          <a:xfrm>
            <a:off x="2945053" y="1476571"/>
            <a:ext cx="40959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a스마일M" pitchFamily="18" charset="-127"/>
                <a:ea typeface="a스마일M" pitchFamily="18" charset="-127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03083" y="3715472"/>
            <a:ext cx="7636118" cy="30663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76979" y="54778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대상 및 목적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5060" y="1338014"/>
            <a:ext cx="1136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3529" y="1883460"/>
            <a:ext cx="571192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-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아이의 안전과 미아사고를 예방하고 싶은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부모</a:t>
            </a:r>
            <a:endParaRPr lang="ko-KR" altLang="en-US" sz="2800" dirty="0">
              <a:solidFill>
                <a:srgbClr val="FF0000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3529" y="2604659"/>
            <a:ext cx="66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-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주변의 도움을 필요로 할 수 있는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지적 장애인</a:t>
            </a:r>
            <a:r>
              <a:rPr lang="en-US" altLang="ko-KR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노인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8812" y="3937618"/>
            <a:ext cx="7666925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아이 혹은 치매가 걸린 노인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더불어 지적 장애인 들이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곤란한 상황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에 처했을 때 보호자가 그 사실에 대한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상황 파악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을 할 수 있도록 하고 주변 사람과 경찰에게 위급상황을 알린다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.</a:t>
            </a: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평상시에도 보호자가 제품을 착용한 사람의 정체 시간 동선 등의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위치정보를 파악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 할 수 있다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.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 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en-US" altLang="ko-KR" dirty="0"/>
              <a:t>2013</a:t>
            </a:r>
            <a:r>
              <a:rPr lang="ko-KR" altLang="en-US" dirty="0"/>
              <a:t>년 국내 실종 아동은 </a:t>
            </a:r>
            <a:r>
              <a:rPr lang="en-US" altLang="ko-KR" dirty="0"/>
              <a:t>3</a:t>
            </a:r>
            <a:r>
              <a:rPr lang="ko-KR" altLang="en-US" dirty="0"/>
              <a:t>만</a:t>
            </a:r>
            <a:r>
              <a:rPr lang="en-US" altLang="ko-KR" dirty="0"/>
              <a:t>8</a:t>
            </a:r>
            <a:r>
              <a:rPr lang="ko-KR" altLang="en-US" dirty="0"/>
              <a:t>천여 명으로 한 해 평균 국내 </a:t>
            </a:r>
            <a:r>
              <a:rPr lang="en-US" altLang="ko-KR" dirty="0"/>
              <a:t>2</a:t>
            </a:r>
            <a:r>
              <a:rPr lang="ko-KR" altLang="en-US" dirty="0"/>
              <a:t>만</a:t>
            </a:r>
            <a:r>
              <a:rPr lang="en-US" altLang="ko-KR" dirty="0"/>
              <a:t>3</a:t>
            </a:r>
            <a:r>
              <a:rPr lang="ko-KR" altLang="en-US" dirty="0"/>
              <a:t>천여 명</a:t>
            </a:r>
            <a:r>
              <a:rPr lang="en-US" altLang="ko-KR" dirty="0"/>
              <a:t>, </a:t>
            </a:r>
            <a:r>
              <a:rPr lang="ko-KR" altLang="en-US" dirty="0"/>
              <a:t>해외 </a:t>
            </a:r>
            <a:r>
              <a:rPr lang="en-US" altLang="ko-KR" dirty="0"/>
              <a:t>8</a:t>
            </a:r>
            <a:r>
              <a:rPr lang="ko-KR" altLang="en-US" dirty="0"/>
              <a:t>백만여 명의 미아가 발생한다</a:t>
            </a:r>
            <a:r>
              <a:rPr lang="en-US" altLang="ko-KR" dirty="0" smtClean="0"/>
              <a:t>.</a:t>
            </a:r>
            <a:r>
              <a:rPr lang="en-US" altLang="ko-KR" u="sng" dirty="0" smtClean="0"/>
              <a:t>(</a:t>
            </a:r>
            <a:r>
              <a:rPr lang="ko-KR" altLang="en-US" u="sng" dirty="0" smtClean="0"/>
              <a:t>한 아이가 사라지는 시간 </a:t>
            </a:r>
            <a:r>
              <a:rPr lang="en-US" altLang="ko-KR" u="sng" dirty="0" smtClean="0"/>
              <a:t>35</a:t>
            </a:r>
            <a:r>
              <a:rPr lang="ko-KR" altLang="en-US" u="sng" dirty="0" smtClean="0"/>
              <a:t>초</a:t>
            </a:r>
            <a:r>
              <a:rPr lang="en-US" altLang="ko-KR" u="sng" dirty="0" smtClean="0"/>
              <a:t>)</a:t>
            </a:r>
            <a:endParaRPr lang="en-US" altLang="ko-KR" u="sng" dirty="0"/>
          </a:p>
          <a:p>
            <a:pPr marL="285750" indent="-285750">
              <a:lnSpc>
                <a:spcPts val="2800"/>
              </a:lnSpc>
              <a:buFontTx/>
              <a:buChar char="-"/>
            </a:pPr>
            <a:endParaRPr lang="ko-KR" altLang="en-US" dirty="0">
              <a:solidFill>
                <a:schemeClr val="bg2">
                  <a:lumMod val="50000"/>
                </a:schemeClr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2717" y="3414398"/>
            <a:ext cx="1136850" cy="5232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AFAFA"/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440186" y="5776977"/>
            <a:ext cx="1600429" cy="942911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가까운 경찰서에 아이의 위치정보와 상황 전달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9701" y="-40295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구조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187" y="727385"/>
            <a:ext cx="113998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398" y="3766055"/>
            <a:ext cx="113998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31" name="꺾인 연결선 1030"/>
          <p:cNvCxnSpPr>
            <a:endCxn id="30" idx="1"/>
          </p:cNvCxnSpPr>
          <p:nvPr/>
        </p:nvCxnSpPr>
        <p:spPr>
          <a:xfrm flipV="1">
            <a:off x="5458219" y="4920961"/>
            <a:ext cx="1574179" cy="9526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꺾인 연결선 1036"/>
          <p:cNvCxnSpPr>
            <a:endCxn id="1026" idx="2"/>
          </p:cNvCxnSpPr>
          <p:nvPr/>
        </p:nvCxnSpPr>
        <p:spPr>
          <a:xfrm>
            <a:off x="5899070" y="2682559"/>
            <a:ext cx="3367110" cy="354638"/>
          </a:xfrm>
          <a:prstGeom prst="bentConnector4">
            <a:avLst>
              <a:gd name="adj1" fmla="val 9287"/>
              <a:gd name="adj2" fmla="val 234292"/>
            </a:avLst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9824" y="1065485"/>
            <a:ext cx="17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Wearable Device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35862" y="1439579"/>
            <a:ext cx="2881124" cy="4748437"/>
            <a:chOff x="435862" y="1434816"/>
            <a:chExt cx="2881124" cy="474843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435862" y="1434816"/>
              <a:ext cx="2881124" cy="4748437"/>
            </a:xfrm>
            <a:prstGeom prst="roundRect">
              <a:avLst/>
            </a:prstGeom>
            <a:solidFill>
              <a:srgbClr val="F2F2F2">
                <a:alpha val="36863"/>
              </a:srgb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879869" y="1684152"/>
              <a:ext cx="1993109" cy="81914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플렉서블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LED</a:t>
              </a:r>
            </a:p>
            <a:p>
              <a:pPr algn="ctr"/>
              <a:r>
                <a:rPr lang="en-US" altLang="ko-KR" dirty="0" smtClean="0"/>
                <a:t>Or</a:t>
              </a:r>
            </a:p>
            <a:p>
              <a:pPr algn="ctr"/>
              <a:r>
                <a:rPr lang="ko-KR" altLang="en-US" dirty="0" smtClean="0"/>
                <a:t>발광  직물</a:t>
              </a:r>
              <a:endParaRPr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79870" y="2744742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전송장치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879870" y="3614949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보호</a:t>
              </a:r>
              <a:r>
                <a:rPr lang="ko-KR" altLang="en-US" dirty="0"/>
                <a:t>자</a:t>
              </a:r>
              <a:r>
                <a:rPr lang="ko-KR" altLang="en-US" dirty="0" smtClean="0"/>
                <a:t> 데이터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수신장치</a:t>
              </a:r>
              <a:endParaRPr lang="ko-KR" altLang="en-US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89395" y="4493863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상황 인지 시스템</a:t>
              </a:r>
              <a:endParaRPr lang="ko-KR" altLang="en-US" dirty="0"/>
            </a:p>
          </p:txBody>
        </p:sp>
      </p:grpSp>
      <p:cxnSp>
        <p:nvCxnSpPr>
          <p:cNvPr id="1048" name="꺾인 연결선 1047"/>
          <p:cNvCxnSpPr/>
          <p:nvPr/>
        </p:nvCxnSpPr>
        <p:spPr>
          <a:xfrm rot="10800000" flipV="1">
            <a:off x="4021305" y="4930439"/>
            <a:ext cx="1360714" cy="867161"/>
          </a:xfrm>
          <a:prstGeom prst="bentConnector2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8175140" y="4493863"/>
            <a:ext cx="1661032" cy="105269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주변사람들 에게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아이가 위험상황에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처했다고 알림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75140" y="4114607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주변사람 </a:t>
            </a:r>
            <a:r>
              <a:rPr lang="ko-KR" altLang="en-US" sz="1400" dirty="0" err="1" smtClean="0"/>
              <a:t>스마트폰</a:t>
            </a:r>
            <a:endParaRPr lang="ko-KR" altLang="en-US" sz="14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461171" y="3749483"/>
            <a:ext cx="1800454" cy="99395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부모가 지정한 지역범위 이탈 및 아이가 누른 스위치로 위급상황 발생 판단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3" name="꺾인 연결선 42"/>
          <p:cNvCxnSpPr/>
          <p:nvPr/>
        </p:nvCxnSpPr>
        <p:spPr>
          <a:xfrm flipV="1">
            <a:off x="3316986" y="2682559"/>
            <a:ext cx="1123200" cy="6350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73181" y="881273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보호자 </a:t>
            </a:r>
            <a:r>
              <a:rPr lang="ko-KR" altLang="en-US" sz="1400" dirty="0" err="1" smtClean="0"/>
              <a:t>스마트폰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464191" y="1232791"/>
            <a:ext cx="2231996" cy="172187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부모는 아이의 상황과 위치정보를  실시간으로 수신 할 수 있으며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Wearable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Deviece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에 옷에 출력할 문구나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지역 이탈 시 디스플레이 색을 변경하는 데이터를 전송 가능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5349720" y="3099307"/>
            <a:ext cx="1" cy="1821654"/>
          </a:xfrm>
          <a:prstGeom prst="line">
            <a:avLst/>
          </a:prstGeom>
          <a:ln w="19050"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979" y="5905533"/>
            <a:ext cx="628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12" y="2242245"/>
            <a:ext cx="1405740" cy="82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815668" y="2515456"/>
            <a:ext cx="6992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Cloud</a:t>
            </a:r>
          </a:p>
          <a:p>
            <a:pPr algn="ctr"/>
            <a:r>
              <a:rPr lang="en-US" altLang="ko-KR" sz="1050" b="1" dirty="0" smtClean="0"/>
              <a:t>Platform</a:t>
            </a:r>
            <a:endParaRPr lang="ko-KR" altLang="en-US" sz="105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3620650" y="3392443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위급상황 발생시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1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241" y="909637"/>
            <a:ext cx="36195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4145370" y="3058607"/>
            <a:ext cx="1435342" cy="203762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위급상황 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010-99XX-XXXX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경기도 안양시</a:t>
            </a:r>
            <a:r>
              <a:rPr lang="en-US" altLang="ko-KR" sz="1200" dirty="0" smtClean="0">
                <a:solidFill>
                  <a:schemeClr val="tx1"/>
                </a:solidFill>
              </a:rPr>
              <a:t>~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평상시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116508" y="1323836"/>
            <a:ext cx="2334364" cy="163649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플렉서블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LED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삽입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OR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루마리브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발광 직물 사용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9" name="직선 연결선 48"/>
          <p:cNvCxnSpPr>
            <a:stCxn id="45" idx="1"/>
            <a:endCxn id="45" idx="3"/>
          </p:cNvCxnSpPr>
          <p:nvPr/>
        </p:nvCxnSpPr>
        <p:spPr>
          <a:xfrm>
            <a:off x="4145370" y="4077421"/>
            <a:ext cx="1435342" cy="0"/>
          </a:xfrm>
          <a:prstGeom prst="line">
            <a:avLst/>
          </a:prstGeom>
          <a:ln w="19050" cmpd="dbl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72" y="4389994"/>
            <a:ext cx="706537" cy="66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274165" y="3642089"/>
            <a:ext cx="258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상황에 따라 옷의 앞뒤에 설치되어 있는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변경된다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80973" y="3146496"/>
            <a:ext cx="2790827" cy="20376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데이터를 받아 보호자가 지정한 구역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이탈 감지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옷에 부착된 스위치를 이용해서 상황을 인식</a:t>
            </a:r>
            <a:endParaRPr lang="en-US" altLang="ko-KR" sz="1200" dirty="0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46329" y="5591175"/>
            <a:ext cx="997661" cy="2001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544220" y="885315"/>
            <a:ext cx="21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디스플레이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5656384" y="2978045"/>
            <a:ext cx="1562097" cy="1298680"/>
          </a:xfrm>
          <a:prstGeom prst="bentConnector3">
            <a:avLst>
              <a:gd name="adj1" fmla="val 98171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6001" y="2590997"/>
            <a:ext cx="21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상황 인지 시스템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51092" y="5591175"/>
            <a:ext cx="257175" cy="20011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stCxn id="61" idx="2"/>
            <a:endCxn id="56" idx="2"/>
          </p:cNvCxnSpPr>
          <p:nvPr/>
        </p:nvCxnSpPr>
        <p:spPr>
          <a:xfrm rot="5400000" flipH="1">
            <a:off x="2474451" y="4286060"/>
            <a:ext cx="607165" cy="2403293"/>
          </a:xfrm>
          <a:prstGeom prst="bentConnector3">
            <a:avLst>
              <a:gd name="adj1" fmla="val -3765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108267" y="5591175"/>
            <a:ext cx="257175" cy="20011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7283690" y="4786260"/>
            <a:ext cx="219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데이터 송수신 장치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9" name="구부러진 연결선 78"/>
          <p:cNvCxnSpPr>
            <a:stCxn id="45" idx="2"/>
            <a:endCxn id="61" idx="0"/>
          </p:cNvCxnSpPr>
          <p:nvPr/>
        </p:nvCxnSpPr>
        <p:spPr>
          <a:xfrm rot="5400000">
            <a:off x="4173891" y="4902024"/>
            <a:ext cx="494941" cy="883361"/>
          </a:xfrm>
          <a:prstGeom prst="curvedConnector3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2595328" y="6275053"/>
            <a:ext cx="1384351" cy="37965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err="1" smtClean="0">
                <a:solidFill>
                  <a:schemeClr val="tx1"/>
                </a:solidFill>
                <a:latin typeface="+mj-ea"/>
                <a:ea typeface="+mj-ea"/>
              </a:rPr>
              <a:t>탈부착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가능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2" name="구부러진 연결선 101"/>
          <p:cNvCxnSpPr>
            <a:stCxn id="138" idx="3"/>
          </p:cNvCxnSpPr>
          <p:nvPr/>
        </p:nvCxnSpPr>
        <p:spPr>
          <a:xfrm flipV="1">
            <a:off x="3979679" y="6043612"/>
            <a:ext cx="128588" cy="421268"/>
          </a:xfrm>
          <a:prstGeom prst="curvedConnector2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6945373" y="5343704"/>
            <a:ext cx="2900915" cy="131100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보호자와의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GPS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송수신 및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부모 메시지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주변사람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경찰에게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GPS,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데이터 송신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장치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064" name="꺾인 연결선 2063"/>
          <p:cNvCxnSpPr/>
          <p:nvPr/>
        </p:nvCxnSpPr>
        <p:spPr>
          <a:xfrm>
            <a:off x="4236856" y="5791290"/>
            <a:ext cx="2670236" cy="580935"/>
          </a:xfrm>
          <a:prstGeom prst="bentConnector3">
            <a:avLst>
              <a:gd name="adj1" fmla="val -101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649" y="65189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3200" dirty="0"/>
              <a:t>Wearable </a:t>
            </a:r>
            <a:r>
              <a:rPr lang="en-US" altLang="ko-KR" sz="3200" dirty="0" smtClean="0"/>
              <a:t>Device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4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 descr="http://www.gtp.or.kr/antp/upload/new_tech/1(5227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4" y="1821737"/>
            <a:ext cx="2608654" cy="391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08904" y="1821737"/>
            <a:ext cx="57508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심미성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천에 통합된 유연한 컬러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천의 유연성을 손상시키지 않음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디바이스가 관찰자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착용자에게 전혀 보이지 않음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표현성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글자 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컬러 애니메이션 표현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*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사용의 실용성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세탁을 위해 분리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결합이 쉬움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246" y="1067606"/>
            <a:ext cx="558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HY견고딕" panose="02030600000101010101" pitchFamily="18" charset="-127"/>
              </a:rPr>
              <a:t>[ </a:t>
            </a:r>
            <a:r>
              <a:rPr lang="en-US" altLang="ko-KR" sz="2400" dirty="0" err="1" smtClean="0">
                <a:ea typeface="HY견고딕" panose="02030600000101010101" pitchFamily="18" charset="-127"/>
              </a:rPr>
              <a:t>Lumalive</a:t>
            </a:r>
            <a:r>
              <a:rPr lang="en-US" altLang="ko-KR" sz="2400" dirty="0" smtClean="0">
                <a:ea typeface="HY견고딕" panose="02030600000101010101" pitchFamily="18" charset="-127"/>
              </a:rPr>
              <a:t>(</a:t>
            </a:r>
            <a:r>
              <a:rPr lang="ko-KR" altLang="en-US" sz="2400" dirty="0" err="1" smtClean="0">
                <a:ea typeface="HY견고딕" panose="02030600000101010101" pitchFamily="18" charset="-127"/>
              </a:rPr>
              <a:t>루마리브</a:t>
            </a:r>
            <a:r>
              <a:rPr lang="en-US" altLang="ko-KR" sz="2400" dirty="0" smtClean="0">
                <a:ea typeface="HY견고딕" panose="02030600000101010101" pitchFamily="18" charset="-127"/>
              </a:rPr>
              <a:t>) </a:t>
            </a:r>
            <a:r>
              <a:rPr lang="ko-KR" altLang="en-US" sz="2400" dirty="0" smtClean="0">
                <a:ea typeface="HY견고딕" panose="02030600000101010101" pitchFamily="18" charset="-127"/>
              </a:rPr>
              <a:t>직물 </a:t>
            </a:r>
            <a:r>
              <a:rPr lang="en-US" altLang="ko-KR" sz="2400" dirty="0" smtClean="0">
                <a:ea typeface="HY견고딕" panose="02030600000101010101" pitchFamily="18" charset="-127"/>
              </a:rPr>
              <a:t>]</a:t>
            </a:r>
            <a:endParaRPr lang="ko-KR" altLang="en-US" sz="2400" dirty="0"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5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81"/>
          <p:cNvSpPr/>
          <p:nvPr/>
        </p:nvSpPr>
        <p:spPr>
          <a:xfrm>
            <a:off x="7735292" y="2818977"/>
            <a:ext cx="1955628" cy="1499051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평상시에는 아이가 좋아할만한 이미지를 출력하도록 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위급상황 발생시에 부모가 보내준 문구나 디스플레이의 색이 바뀌도록 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88" y="909637"/>
            <a:ext cx="2258422" cy="320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649" y="65189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3200" dirty="0"/>
              <a:t>Wearable </a:t>
            </a:r>
            <a:r>
              <a:rPr lang="en-US" altLang="ko-KR" sz="3200" dirty="0" smtClean="0"/>
              <a:t>Device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184465" y="2038349"/>
            <a:ext cx="1035235" cy="164173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위급상황 시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010-99XX-</a:t>
            </a: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경기도 안양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평상시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4" idx="1"/>
            <a:endCxn id="4" idx="3"/>
          </p:cNvCxnSpPr>
          <p:nvPr/>
        </p:nvCxnSpPr>
        <p:spPr>
          <a:xfrm>
            <a:off x="4184465" y="2859218"/>
            <a:ext cx="1035235" cy="0"/>
          </a:xfrm>
          <a:prstGeom prst="line">
            <a:avLst/>
          </a:prstGeom>
          <a:ln w="19050" cmpd="dbl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58" y="3119109"/>
            <a:ext cx="567689" cy="5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018791" y="3822962"/>
            <a:ext cx="977606" cy="1409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endCxn id="82" idx="1"/>
          </p:cNvCxnSpPr>
          <p:nvPr/>
        </p:nvCxnSpPr>
        <p:spPr>
          <a:xfrm>
            <a:off x="5219700" y="2859218"/>
            <a:ext cx="2515592" cy="709285"/>
          </a:xfrm>
          <a:prstGeom prst="bentConnector3">
            <a:avLst>
              <a:gd name="adj1" fmla="val 39398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23553" y="3822963"/>
            <a:ext cx="252005" cy="14095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80728" y="3822963"/>
            <a:ext cx="252005" cy="14095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44" idx="2"/>
          </p:cNvCxnSpPr>
          <p:nvPr/>
        </p:nvCxnSpPr>
        <p:spPr>
          <a:xfrm rot="16200000" flipH="1">
            <a:off x="4467831" y="4363052"/>
            <a:ext cx="491777" cy="3545617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17372" y="4044672"/>
            <a:ext cx="578715" cy="34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6720774" y="5162125"/>
            <a:ext cx="871943" cy="1557333"/>
            <a:chOff x="3149778" y="1871658"/>
            <a:chExt cx="2298522" cy="4105275"/>
          </a:xfrm>
        </p:grpSpPr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778" y="2405058"/>
              <a:ext cx="2298522" cy="357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430" y="2741539"/>
              <a:ext cx="1758552" cy="26628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구부러진 연결선 36"/>
            <p:cNvCxnSpPr/>
            <p:nvPr/>
          </p:nvCxnSpPr>
          <p:spPr>
            <a:xfrm rot="16200000" flipH="1">
              <a:off x="3766374" y="4712018"/>
              <a:ext cx="1124472" cy="8242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5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118" y="1871658"/>
              <a:ext cx="88582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모서리가 둥근 직사각형 38"/>
          <p:cNvSpPr/>
          <p:nvPr/>
        </p:nvSpPr>
        <p:spPr>
          <a:xfrm>
            <a:off x="7737749" y="4549826"/>
            <a:ext cx="1968225" cy="203455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부모는 위치 반경 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전송 문구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및 비상시 디스플레이 색이 변경되는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</a:rPr>
              <a:t>클라우드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 서버로부터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GPS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데이터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데이터 를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</a:rPr>
              <a:t>수신받는다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.</a:t>
            </a:r>
            <a:endParaRPr lang="en-US" altLang="ko-KR" sz="1200" b="1" dirty="0">
              <a:solidFill>
                <a:schemeClr val="tx1"/>
              </a:solidFill>
              <a:latin typeface="+mj-ea"/>
            </a:endParaRPr>
          </a:p>
          <a:p>
            <a:pPr marL="171450" indent="-171450">
              <a:buFont typeface="Arial" pitchFamily="34" charset="0"/>
              <a:buChar char="•"/>
            </a:pP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236" y="2755852"/>
            <a:ext cx="1956477" cy="51656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사용자의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위성으로부터 받아온다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9540" y="1627855"/>
            <a:ext cx="904208" cy="955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구부러진 연결선 21"/>
          <p:cNvCxnSpPr>
            <a:stCxn id="14" idx="1"/>
          </p:cNvCxnSpPr>
          <p:nvPr/>
        </p:nvCxnSpPr>
        <p:spPr>
          <a:xfrm rot="10800000">
            <a:off x="2838447" y="2667000"/>
            <a:ext cx="1185107" cy="1226442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7735292" y="1033296"/>
            <a:ext cx="1955627" cy="155346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아이가 누르기 쉬운 위치에 스위치를 설치하고 스위치를 누르면 사이렌이 울림과 동시에 웹 서버에 정보를 전달한다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86343" y="5321448"/>
            <a:ext cx="1109135" cy="568525"/>
            <a:chOff x="5428918" y="853453"/>
            <a:chExt cx="1835241" cy="1078824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8918" y="853453"/>
              <a:ext cx="1835241" cy="1078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6053111" y="1168682"/>
              <a:ext cx="305665" cy="496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b="1" dirty="0"/>
            </a:p>
          </p:txBody>
        </p:sp>
      </p:grpSp>
      <p:cxnSp>
        <p:nvCxnSpPr>
          <p:cNvPr id="30" name="꺾인 연결선 29"/>
          <p:cNvCxnSpPr>
            <a:stCxn id="53" idx="1"/>
          </p:cNvCxnSpPr>
          <p:nvPr/>
        </p:nvCxnSpPr>
        <p:spPr>
          <a:xfrm rot="10800000" flipV="1">
            <a:off x="5471348" y="1810030"/>
            <a:ext cx="2263945" cy="223464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44" idx="0"/>
            <a:endCxn id="29" idx="0"/>
          </p:cNvCxnSpPr>
          <p:nvPr/>
        </p:nvCxnSpPr>
        <p:spPr>
          <a:xfrm rot="5400000" flipH="1" flipV="1">
            <a:off x="3209669" y="4124388"/>
            <a:ext cx="928302" cy="146581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>
            <a:stCxn id="4" idx="2"/>
            <a:endCxn id="14" idx="0"/>
          </p:cNvCxnSpPr>
          <p:nvPr/>
        </p:nvCxnSpPr>
        <p:spPr>
          <a:xfrm rot="5400000">
            <a:off x="4354382" y="3475261"/>
            <a:ext cx="142877" cy="55252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132321" y="4475327"/>
            <a:ext cx="2221015" cy="1778286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사용자의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보호자가 </a:t>
            </a:r>
            <a:r>
              <a:rPr lang="ko-KR" altLang="en-US" sz="1200" b="1" dirty="0" err="1">
                <a:solidFill>
                  <a:schemeClr val="tx1"/>
                </a:solidFill>
                <a:latin typeface="+mj-ea"/>
              </a:rPr>
              <a:t>클라우드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서버에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입력해 놓은 위치 반경 범위를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이탈했는지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감지한다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.</a:t>
            </a:r>
          </a:p>
          <a:p>
            <a:endParaRPr lang="en-US" altLang="ko-KR" sz="1200" b="1" dirty="0" smtClean="0">
              <a:solidFill>
                <a:schemeClr val="tx1"/>
              </a:solidFill>
              <a:latin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아이가 스위치를 누를 경우 위험상황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7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42" y="3405187"/>
            <a:ext cx="588211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27" y="3867150"/>
            <a:ext cx="1622594" cy="230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20105" y="5963972"/>
            <a:ext cx="658996" cy="1000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5817" y="5963973"/>
            <a:ext cx="169875" cy="10005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7" y="5963973"/>
            <a:ext cx="169875" cy="10005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6" idx="1"/>
            <a:endCxn id="1029" idx="1"/>
          </p:cNvCxnSpPr>
          <p:nvPr/>
        </p:nvCxnSpPr>
        <p:spPr>
          <a:xfrm rot="10800000" flipH="1">
            <a:off x="605816" y="3690938"/>
            <a:ext cx="1467825" cy="2323065"/>
          </a:xfrm>
          <a:prstGeom prst="bentConnector3">
            <a:avLst>
              <a:gd name="adj1" fmla="val -27255"/>
            </a:avLst>
          </a:prstGeom>
          <a:ln w="19050">
            <a:solidFill>
              <a:schemeClr val="accent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574476" y="4727696"/>
            <a:ext cx="4886396" cy="188417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서버에 저장된 위치데이터와 아이가 현재 있는 위치데이터를 비교하여 일정 지정범위를 벗어나면 보호자에게 정보전달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err="1">
                <a:solidFill>
                  <a:schemeClr val="tx1"/>
                </a:solidFill>
                <a:latin typeface="+mj-ea"/>
              </a:rPr>
              <a:t>위급상황시에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서버에 입력된 아이의 위치데이터와 주변사람들의 위치데이터를 비교하여 가까운 사람들에게 발생지역 위치데이터를 전송합니다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76989" y="940430"/>
            <a:ext cx="2649493" cy="1568959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주변사람의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서버에 전송합니다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서버로부터 발생지역의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수신합니다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817" y="3030060"/>
            <a:ext cx="660206" cy="133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573205" y="-12585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649" y="65189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[Server System]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027269" y="3063614"/>
            <a:ext cx="2186501" cy="1285308"/>
            <a:chOff x="4027269" y="3063614"/>
            <a:chExt cx="2186501" cy="128530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7269" y="3063614"/>
              <a:ext cx="2186501" cy="1285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518243" y="3423822"/>
              <a:ext cx="92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Cloud</a:t>
              </a:r>
            </a:p>
            <a:p>
              <a:pPr algn="ctr"/>
              <a:r>
                <a:rPr lang="en-US" altLang="ko-KR" sz="1600" b="1" dirty="0" smtClean="0"/>
                <a:t>Platform</a:t>
              </a:r>
              <a:endParaRPr lang="ko-KR" altLang="en-US" sz="1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61853" y="3034039"/>
            <a:ext cx="1484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GPS/</a:t>
            </a:r>
            <a:r>
              <a:rPr lang="ko-KR" altLang="en-US" sz="1100" dirty="0" smtClean="0"/>
              <a:t>위험상황 데이터</a:t>
            </a:r>
            <a:endParaRPr lang="ko-KR" altLang="en-US" sz="1100" dirty="0"/>
          </a:p>
        </p:txBody>
      </p:sp>
      <p:sp>
        <p:nvSpPr>
          <p:cNvPr id="5" name="오른쪽 화살표 4"/>
          <p:cNvSpPr/>
          <p:nvPr/>
        </p:nvSpPr>
        <p:spPr>
          <a:xfrm>
            <a:off x="3147431" y="3295650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10800000">
            <a:off x="3127799" y="3886200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233492" y="4095161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위치 반경 설정 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문자 데이터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r>
              <a:rPr lang="ko-KR" altLang="en-US" sz="1100" dirty="0" smtClean="0"/>
              <a:t>디스플레이 설정 데이터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784483" y="4133746"/>
            <a:ext cx="12394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디스플레이 설정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r>
              <a:rPr lang="ko-KR" altLang="en-US" sz="1100" dirty="0" smtClean="0"/>
              <a:t>문자 데이터</a:t>
            </a:r>
            <a:endParaRPr lang="ko-KR" altLang="en-US" sz="1100" dirty="0"/>
          </a:p>
        </p:txBody>
      </p:sp>
      <p:sp>
        <p:nvSpPr>
          <p:cNvPr id="35" name="오른쪽 화살표 34"/>
          <p:cNvSpPr/>
          <p:nvPr/>
        </p:nvSpPr>
        <p:spPr>
          <a:xfrm>
            <a:off x="6618520" y="3468137"/>
            <a:ext cx="1038604" cy="1736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6200000">
            <a:off x="4638675" y="2575996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990718" y="2460722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실종자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위치 수신 </a:t>
            </a:r>
            <a:endParaRPr lang="ko-KR" altLang="en-US" sz="1100" dirty="0"/>
          </a:p>
        </p:txBody>
      </p:sp>
      <p:cxnSp>
        <p:nvCxnSpPr>
          <p:cNvPr id="52" name="구부러진 연결선 51"/>
          <p:cNvCxnSpPr>
            <a:stCxn id="42" idx="1"/>
          </p:cNvCxnSpPr>
          <p:nvPr/>
        </p:nvCxnSpPr>
        <p:spPr>
          <a:xfrm rot="10800000">
            <a:off x="5295187" y="1466812"/>
            <a:ext cx="1081803" cy="258099"/>
          </a:xfrm>
          <a:prstGeom prst="curvedConnector3">
            <a:avLst>
              <a:gd name="adj1" fmla="val 50000"/>
            </a:avLst>
          </a:prstGeom>
          <a:ln w="19050"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41882" y="3080206"/>
            <a:ext cx="1518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GPS </a:t>
            </a:r>
            <a:r>
              <a:rPr lang="ko-KR" altLang="en-US" sz="1100" dirty="0" smtClean="0"/>
              <a:t>위치정보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r>
              <a:rPr lang="ko-KR" altLang="en-US" sz="1100" dirty="0" smtClean="0"/>
              <a:t>아이의 위험상황 감지</a:t>
            </a:r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8168637" y="4394816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보호자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943" y="813750"/>
            <a:ext cx="660206" cy="105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4333239" y="1835400"/>
            <a:ext cx="1805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주변사람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rot="10800000">
            <a:off x="6618521" y="3882523"/>
            <a:ext cx="1038604" cy="1736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>
            <a:off x="3251842" y="1370389"/>
            <a:ext cx="218637" cy="1477727"/>
          </a:xfrm>
          <a:prstGeom prst="rightBracket">
            <a:avLst/>
          </a:prstGeom>
          <a:ln w="1905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stCxn id="61" idx="2"/>
          </p:cNvCxnSpPr>
          <p:nvPr/>
        </p:nvCxnSpPr>
        <p:spPr>
          <a:xfrm>
            <a:off x="3470479" y="2109253"/>
            <a:ext cx="806246" cy="970953"/>
          </a:xfrm>
          <a:prstGeom prst="line">
            <a:avLst/>
          </a:prstGeom>
          <a:ln w="1905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 화살표 49"/>
          <p:cNvSpPr/>
          <p:nvPr/>
        </p:nvSpPr>
        <p:spPr>
          <a:xfrm rot="5400000">
            <a:off x="4987706" y="2613751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1701" y="2556092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세밀한 </a:t>
            </a:r>
            <a:r>
              <a:rPr lang="ko-KR" altLang="en-US" sz="1100" dirty="0" err="1" smtClean="0"/>
              <a:t>위치값</a:t>
            </a:r>
            <a:r>
              <a:rPr lang="ko-KR" altLang="en-US" sz="1100" dirty="0" smtClean="0"/>
              <a:t> 전송 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0494" y="1282367"/>
            <a:ext cx="2717304" cy="14794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아이 </a:t>
            </a:r>
            <a:r>
              <a:rPr lang="en-US" altLang="ko-KR" sz="1400" dirty="0" smtClean="0"/>
              <a:t>                37.xx          125.xx 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주변사람</a:t>
            </a:r>
            <a:r>
              <a:rPr lang="en-US" altLang="ko-KR" sz="1400" dirty="0" smtClean="0"/>
              <a:t>1  </a:t>
            </a:r>
            <a:r>
              <a:rPr lang="ko-KR" altLang="en-US" sz="1400" dirty="0" smtClean="0"/>
              <a:t>    </a:t>
            </a:r>
            <a:r>
              <a:rPr lang="en-US" altLang="ko-KR" sz="1400" dirty="0" smtClean="0"/>
              <a:t>37.xx         125.xxx</a:t>
            </a:r>
          </a:p>
          <a:p>
            <a:r>
              <a:rPr lang="ko-KR" altLang="en-US" sz="1400" dirty="0" smtClean="0"/>
              <a:t>주변사람</a:t>
            </a:r>
            <a:r>
              <a:rPr lang="en-US" altLang="ko-KR" sz="1400" dirty="0" smtClean="0"/>
              <a:t>2  </a:t>
            </a:r>
            <a:r>
              <a:rPr lang="ko-KR" altLang="en-US" sz="1400" dirty="0" smtClean="0"/>
              <a:t>    </a:t>
            </a:r>
            <a:r>
              <a:rPr lang="en-US" altLang="ko-KR" sz="1400" dirty="0" smtClean="0"/>
              <a:t>37.xx         125.xxx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81324" y="2214501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86519" y="2853021"/>
            <a:ext cx="188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위치데이터 비교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456" y="632922"/>
            <a:ext cx="254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[Application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3224" y="5048251"/>
            <a:ext cx="2356178" cy="1114425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화살표의 한 지점을 누르면  아이가 그 지점 에서 머물러 있던 시간이 표시된다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567" y="4580376"/>
            <a:ext cx="175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정체시간 파악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8639" y="2787087"/>
            <a:ext cx="196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아이의 동선 파악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1622" y="3314699"/>
            <a:ext cx="2583028" cy="6743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아이가 지나온 동선을 보여준다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grpSp>
        <p:nvGrpSpPr>
          <p:cNvPr id="3100" name="그룹 3099"/>
          <p:cNvGrpSpPr/>
          <p:nvPr/>
        </p:nvGrpSpPr>
        <p:grpSpPr>
          <a:xfrm>
            <a:off x="3149778" y="1871658"/>
            <a:ext cx="2298522" cy="4105275"/>
            <a:chOff x="3149778" y="1871658"/>
            <a:chExt cx="2298522" cy="410527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778" y="2405058"/>
              <a:ext cx="2298522" cy="357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430" y="2741539"/>
              <a:ext cx="1758552" cy="26628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구부러진 연결선 11"/>
            <p:cNvCxnSpPr/>
            <p:nvPr/>
          </p:nvCxnSpPr>
          <p:spPr>
            <a:xfrm rot="16200000" flipH="1">
              <a:off x="3766374" y="4712018"/>
              <a:ext cx="1124472" cy="8242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5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9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118" y="1871658"/>
              <a:ext cx="88582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모서리가 둥근 직사각형 55"/>
          <p:cNvSpPr/>
          <p:nvPr/>
        </p:nvSpPr>
        <p:spPr>
          <a:xfrm>
            <a:off x="3444933" y="1217697"/>
            <a:ext cx="1684929" cy="68412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36" y="2390763"/>
            <a:ext cx="236293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429301" y="6004927"/>
            <a:ext cx="166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위치정보 화면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53500" y="6065768"/>
            <a:ext cx="12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메인 화면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94" name="직사각형 3093"/>
          <p:cNvSpPr/>
          <p:nvPr/>
        </p:nvSpPr>
        <p:spPr>
          <a:xfrm>
            <a:off x="6210301" y="2741539"/>
            <a:ext cx="1657349" cy="2573927"/>
          </a:xfrm>
          <a:prstGeom prst="rect">
            <a:avLst/>
          </a:prstGeom>
          <a:solidFill>
            <a:schemeClr val="accent3">
              <a:lumMod val="40000"/>
              <a:lumOff val="6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5" name="모서리가 둥근 직사각형 3094"/>
          <p:cNvSpPr/>
          <p:nvPr/>
        </p:nvSpPr>
        <p:spPr>
          <a:xfrm>
            <a:off x="6339200" y="3372448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위치정보</a:t>
            </a:r>
            <a:endParaRPr lang="ko-KR" altLang="en-US" sz="14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148825" y="3369362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문자 전송</a:t>
            </a:r>
            <a:endParaRPr lang="ko-KR" altLang="en-US" sz="14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339200" y="4024639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148825" y="4021553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종료</a:t>
            </a:r>
            <a:endParaRPr lang="ko-KR" altLang="en-US" sz="14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744997" y="1351381"/>
            <a:ext cx="1763512" cy="993874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웨어러블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디바이스 디스플레이에 표시해줄 메시지를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2" name="꺾인 연결선 81"/>
          <p:cNvCxnSpPr>
            <a:stCxn id="76" idx="3"/>
            <a:endCxn id="81" idx="2"/>
          </p:cNvCxnSpPr>
          <p:nvPr/>
        </p:nvCxnSpPr>
        <p:spPr>
          <a:xfrm flipV="1">
            <a:off x="7744997" y="2345255"/>
            <a:ext cx="881756" cy="1291510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endCxn id="9" idx="2"/>
          </p:cNvCxnSpPr>
          <p:nvPr/>
        </p:nvCxnSpPr>
        <p:spPr>
          <a:xfrm rot="10800000" flipV="1">
            <a:off x="1291314" y="5048250"/>
            <a:ext cx="3037297" cy="1114426"/>
          </a:xfrm>
          <a:prstGeom prst="bentConnector4">
            <a:avLst>
              <a:gd name="adj1" fmla="val 48168"/>
              <a:gd name="adj2" fmla="val 120513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39" idx="2"/>
          </p:cNvCxnSpPr>
          <p:nvPr/>
        </p:nvCxnSpPr>
        <p:spPr>
          <a:xfrm rot="10800000">
            <a:off x="1623137" y="3989026"/>
            <a:ext cx="2579945" cy="35437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5353050" y="3633435"/>
            <a:ext cx="986150" cy="18427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8138250" y="4190994"/>
            <a:ext cx="1720125" cy="95583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위치 반경 설정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경고 알림 단계 설정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4" name="꺾인 연결선 93"/>
          <p:cNvCxnSpPr>
            <a:stCxn id="77" idx="2"/>
            <a:endCxn id="93" idx="2"/>
          </p:cNvCxnSpPr>
          <p:nvPr/>
        </p:nvCxnSpPr>
        <p:spPr>
          <a:xfrm rot="16200000" flipH="1">
            <a:off x="7524108" y="3672621"/>
            <a:ext cx="587383" cy="2361027"/>
          </a:xfrm>
          <a:prstGeom prst="bentConnector3">
            <a:avLst>
              <a:gd name="adj1" fmla="val 112972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17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18" y="2185486"/>
            <a:ext cx="236293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55" y="1652086"/>
            <a:ext cx="885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010828" y="2777083"/>
            <a:ext cx="1490857" cy="2152649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주변에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위험상황에 처한 아이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실종자가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472" y="2185483"/>
            <a:ext cx="2298522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124" y="2521964"/>
            <a:ext cx="1758552" cy="266288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812" y="1652083"/>
            <a:ext cx="885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72" y="2904136"/>
            <a:ext cx="845478" cy="18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46883" y="2904135"/>
            <a:ext cx="845478" cy="18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686602" y="5942027"/>
            <a:ext cx="213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주변사람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444624" y="3756637"/>
            <a:ext cx="1270501" cy="0"/>
          </a:xfrm>
          <a:prstGeom prst="straightConnector1">
            <a:avLst/>
          </a:prstGeom>
          <a:ln w="50800" cmpd="dbl">
            <a:solidFill>
              <a:srgbClr val="0070C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954259" y="967955"/>
            <a:ext cx="1684929" cy="68412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844954" y="1117036"/>
            <a:ext cx="1828829" cy="584775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위험상황 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06" y="680547"/>
            <a:ext cx="254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[Application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81874" y="4010025"/>
            <a:ext cx="142875" cy="923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구부러진 연결선 23"/>
          <p:cNvCxnSpPr>
            <a:stCxn id="19" idx="6"/>
          </p:cNvCxnSpPr>
          <p:nvPr/>
        </p:nvCxnSpPr>
        <p:spPr>
          <a:xfrm flipV="1">
            <a:off x="7524749" y="4010025"/>
            <a:ext cx="338651" cy="46170"/>
          </a:xfrm>
          <a:prstGeom prst="curvedConnector3">
            <a:avLst/>
          </a:prstGeom>
          <a:ln w="254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846883" y="4948153"/>
            <a:ext cx="1868242" cy="993874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알림을 받은 사람의 위치로부터 아이가 어디 있는지 표시 되어있는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8" name="꺾인 연결선 27"/>
          <p:cNvCxnSpPr>
            <a:stCxn id="27" idx="0"/>
            <a:endCxn id="19" idx="4"/>
          </p:cNvCxnSpPr>
          <p:nvPr/>
        </p:nvCxnSpPr>
        <p:spPr>
          <a:xfrm rot="5400000" flipH="1" flipV="1">
            <a:off x="6194264" y="3689105"/>
            <a:ext cx="845788" cy="167230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68024" y="1961116"/>
            <a:ext cx="1936040" cy="700589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진동이 울리고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알림 메시지가 나타난다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9" name="꺾인 연결선 38"/>
          <p:cNvCxnSpPr>
            <a:stCxn id="38" idx="2"/>
          </p:cNvCxnSpPr>
          <p:nvPr/>
        </p:nvCxnSpPr>
        <p:spPr>
          <a:xfrm rot="16200000" flipH="1">
            <a:off x="1048483" y="2949265"/>
            <a:ext cx="1191703" cy="616581"/>
          </a:xfrm>
          <a:prstGeom prst="bentConnector3">
            <a:avLst>
              <a:gd name="adj1" fmla="val 100354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66710" y="3378124"/>
            <a:ext cx="79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화면변경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451" y="2098774"/>
            <a:ext cx="58076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563678" y="15990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00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anchor="ctr"/>
      <a:lstStyle>
        <a:defPPr algn="ctr">
          <a:defRPr lang="ko-KR" altLang="en-US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951</Words>
  <Application>Microsoft Office PowerPoint</Application>
  <PresentationFormat>A4 용지(210x297mm)</PresentationFormat>
  <Paragraphs>199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9" baseType="lpstr">
      <vt:lpstr>굴림</vt:lpstr>
      <vt:lpstr>Arial</vt:lpstr>
      <vt:lpstr>HY헤드라인M</vt:lpstr>
      <vt:lpstr>나눔바른고딕 옛한글</vt:lpstr>
      <vt:lpstr>a스마일M</vt:lpstr>
      <vt:lpstr>휴먼편지체</vt:lpstr>
      <vt:lpstr>나눔손글씨 펜</vt:lpstr>
      <vt:lpstr>Calibri</vt:lpstr>
      <vt:lpstr>HY견고딕</vt:lpstr>
      <vt:lpstr>HY엽서M</vt:lpstr>
      <vt:lpstr>Calibri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YDK-nstl</dc:creator>
  <cp:lastModifiedBy>admin</cp:lastModifiedBy>
  <cp:revision>221</cp:revision>
  <dcterms:created xsi:type="dcterms:W3CDTF">2015-05-13T02:13:41Z</dcterms:created>
  <dcterms:modified xsi:type="dcterms:W3CDTF">2015-12-02T03:39:37Z</dcterms:modified>
</cp:coreProperties>
</file>