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0" r:id="rId13"/>
    <p:sldId id="271" r:id="rId14"/>
    <p:sldId id="266" r:id="rId15"/>
    <p:sldId id="265" r:id="rId16"/>
    <p:sldId id="267" r:id="rId17"/>
    <p:sldId id="268" r:id="rId18"/>
    <p:sldId id="269" r:id="rId19"/>
  </p:sldIdLst>
  <p:sldSz cx="9906000" cy="6858000" type="A4"/>
  <p:notesSz cx="6735763" cy="9799638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Y엽서M" panose="02030600000101010101" pitchFamily="18" charset="-127"/>
      <p:regular r:id="rId25"/>
    </p:embeddedFont>
    <p:embeddedFont>
      <p:font typeface="HY헤드라인M" panose="02030600000101010101" pitchFamily="18" charset="-127"/>
      <p:regular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휴먼편지체" panose="02030504000101010101" pitchFamily="18" charset="-127"/>
      <p:regular r:id="rId29"/>
    </p:embeddedFont>
    <p:embeddedFont>
      <p:font typeface="HY견고딕" panose="02030600000101010101" pitchFamily="18" charset="-127"/>
      <p:regular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ung kang" initials="j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1"/>
    <p:restoredTop sz="92030"/>
  </p:normalViewPr>
  <p:slideViewPr>
    <p:cSldViewPr snapToGrid="0">
      <p:cViewPr>
        <p:scale>
          <a:sx n="75" d="100"/>
          <a:sy n="75" d="100"/>
        </p:scale>
        <p:origin x="48" y="544"/>
      </p:cViewPr>
      <p:guideLst>
        <p:guide orient="horz" pos="2159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실험 평가 그래프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정확도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90</c:v>
                </c:pt>
                <c:pt idx="1">
                  <c:v>80</c:v>
                </c:pt>
                <c:pt idx="2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에러율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9860784"/>
        <c:axId val="339863136"/>
      </c:barChart>
      <c:lineChart>
        <c:grouping val="standard"/>
        <c:varyColors val="0"/>
        <c:ser>
          <c:idx val="2"/>
          <c:order val="2"/>
          <c:tx>
            <c:strRef>
              <c:f>Sheet1!$D$2</c:f>
              <c:strCache>
                <c:ptCount val="1"/>
                <c:pt idx="0">
                  <c:v>응답시간</c:v>
                </c:pt>
              </c:strCache>
            </c:strRef>
          </c:tx>
          <c:spPr>
            <a:ln>
              <a:solidFill>
                <a:srgbClr val="FF0000">
                  <a:alpha val="99000"/>
                </a:srgbClr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3.9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864704"/>
        <c:axId val="339865880"/>
      </c:lineChart>
      <c:catAx>
        <c:axId val="339860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solidFill>
            <a:schemeClr val="accent4">
              <a:lumMod val="40000"/>
              <a:lumOff val="60000"/>
            </a:schemeClr>
          </a:solidFill>
        </c:spPr>
        <c:crossAx val="339863136"/>
        <c:crosses val="autoZero"/>
        <c:auto val="1"/>
        <c:lblAlgn val="ctr"/>
        <c:lblOffset val="100"/>
        <c:noMultiLvlLbl val="0"/>
      </c:catAx>
      <c:valAx>
        <c:axId val="33986313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339860784"/>
        <c:crosses val="autoZero"/>
        <c:crossBetween val="between"/>
        <c:dispUnits>
          <c:builtInUnit val="hundreds"/>
        </c:dispUnits>
      </c:valAx>
      <c:valAx>
        <c:axId val="339865880"/>
        <c:scaling>
          <c:orientation val="minMax"/>
          <c:max val="10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/>
                  <a:t>초</a:t>
                </a:r>
                <a:r>
                  <a:rPr lang="en-US"/>
                  <a:t>(S)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9864704"/>
        <c:crosses val="max"/>
        <c:crossBetween val="between"/>
      </c:valAx>
      <c:catAx>
        <c:axId val="339864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986588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12700">
            <a:solidFill>
              <a:schemeClr val="tx1"/>
            </a:solidFill>
            <a:prstDash val="solid"/>
          </a:ln>
        </c:spPr>
      </c:dTable>
      <c:spPr>
        <a:solidFill>
          <a:schemeClr val="accent4">
            <a:lumMod val="40000"/>
            <a:lumOff val="60000"/>
          </a:schemeClr>
        </a:solidFill>
      </c:spPr>
    </c:plotArea>
    <c:plotVisOnly val="1"/>
    <c:dispBlanksAs val="gap"/>
    <c:showDLblsOverMax val="0"/>
  </c:chart>
  <c:spPr>
    <a:gradFill rotWithShape="1">
      <a:gsLst>
        <a:gs pos="0">
          <a:schemeClr val="accent3">
            <a:lumMod val="110000"/>
            <a:satMod val="105000"/>
            <a:tint val="67000"/>
          </a:schemeClr>
        </a:gs>
        <a:gs pos="50000">
          <a:schemeClr val="accent3">
            <a:lumMod val="105000"/>
            <a:satMod val="103000"/>
            <a:tint val="73000"/>
          </a:schemeClr>
        </a:gs>
        <a:gs pos="100000">
          <a:schemeClr val="accent3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3"/>
      </a:solidFill>
      <a:prstDash val="solid"/>
      <a:miter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01:21:23.95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85B83E-182A-48CB-A8BC-62F87289DC00}" type="datetime1">
              <a:rPr lang="ko-KR" altLang="en-US"/>
              <a:pPr lvl="0">
                <a:defRPr lang="ko-KR" altLang="en-US"/>
              </a:pPr>
              <a:t>2015-12-04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1075" y="1225550"/>
            <a:ext cx="47736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국내 실종 아동은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명으로 한 해 평균 국내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해외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백만여 명의 미아가 발생한다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</a:p>
          <a:p>
            <a:pPr lvl="0">
              <a:defRPr lang="ko-KR" alt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문석민 리니어블 대표는 “한 아이가 사라지는데 걸리는 시간은 단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8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5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6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GPS</a:t>
            </a:r>
            <a:r>
              <a:rPr lang="ko-KR" altLang="en-US"/>
              <a:t>로 자세한 위치를 찾을 수 없을시에</a:t>
            </a:r>
          </a:p>
          <a:p>
            <a:pPr lvl="0">
              <a:defRPr lang="ko-KR" altLang="en-US"/>
            </a:pPr>
            <a:r>
              <a:rPr lang="ko-KR" altLang="en-US"/>
              <a:t>해당 어플을 쓰는 사람들을 한데 묶어 일종의 안전망을 만드는 것</a:t>
            </a:r>
          </a:p>
          <a:p>
            <a:pPr lvl="0">
              <a:defRPr lang="ko-KR" altLang="en-US"/>
            </a:pPr>
            <a:r>
              <a:rPr lang="ko-KR" altLang="en-US"/>
              <a:t>해당 어플 사용자들은 일종의 미아 탐색기가 돼 아이가 착용한 디바이스로부터 자동적으로 신호를 받는 형식 그렇게 수집된 아이의 위치정보는 서버를 통해 부모에게 전달된다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3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77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2222097" y="1476571"/>
            <a:ext cx="55419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미아 방지 시스템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우리 아이를 부탁해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1190" y="1599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설계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71394" y="1377951"/>
            <a:ext cx="1337273" cy="3185582"/>
            <a:chOff x="237527" y="3867150"/>
            <a:chExt cx="2037160" cy="2873021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76" y="6168671"/>
              <a:ext cx="588211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27" y="3867150"/>
              <a:ext cx="1622594" cy="2301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꺾인 연결선 13"/>
            <p:cNvCxnSpPr>
              <a:endCxn id="12" idx="1"/>
            </p:cNvCxnSpPr>
            <p:nvPr/>
          </p:nvCxnSpPr>
          <p:spPr>
            <a:xfrm>
              <a:off x="775692" y="6064030"/>
              <a:ext cx="910784" cy="390391"/>
            </a:xfrm>
            <a:prstGeom prst="bentConnector3">
              <a:avLst>
                <a:gd name="adj1" fmla="val 4450"/>
              </a:avLst>
            </a:prstGeom>
            <a:ln w="19050">
              <a:solidFill>
                <a:schemeClr val="accent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605817" y="5963973"/>
              <a:ext cx="169875" cy="1000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049" y="977841"/>
            <a:ext cx="33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2000" dirty="0"/>
              <a:t>Wearable </a:t>
            </a:r>
            <a:r>
              <a:rPr lang="en-US" altLang="ko-KR" sz="2000" dirty="0" smtClean="0"/>
              <a:t>Device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756349" y="26020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04367" y="1002118"/>
            <a:ext cx="35108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&lt;</a:t>
            </a:r>
            <a:r>
              <a:rPr lang="ko-KR" altLang="en-US" b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아두이노</a:t>
            </a:r>
            <a:r>
              <a:rPr lang="ko-KR" altLang="en-US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,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구글</a:t>
            </a:r>
            <a:r>
              <a:rPr lang="ko-KR" altLang="en-US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맵</a:t>
            </a:r>
            <a:r>
              <a:rPr lang="ko-KR" altLang="en-US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위치 표시</a:t>
            </a:r>
            <a:r>
              <a:rPr lang="en-US" altLang="ko-KR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&gt;</a:t>
            </a:r>
            <a:endParaRPr lang="ko-KR" altLang="en-US" b="1" kern="0" spc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689802" y="101073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650273" y="1467937"/>
            <a:ext cx="1815437" cy="1596217"/>
            <a:chOff x="2765030" y="1907958"/>
            <a:chExt cx="1828800" cy="1914954"/>
          </a:xfrm>
        </p:grpSpPr>
        <p:pic>
          <p:nvPicPr>
            <p:cNvPr id="1025" name="_x404614880" descr="EMB000014cc131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" t="5523" r="-1" b="3474"/>
            <a:stretch/>
          </p:blipFill>
          <p:spPr bwMode="auto">
            <a:xfrm>
              <a:off x="2795743" y="1907958"/>
              <a:ext cx="1767375" cy="1512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765030" y="3515135"/>
              <a:ext cx="182880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NEO-6M(GPS</a:t>
              </a:r>
              <a:r>
                <a:rPr lang="ko-KR" altLang="en-US" sz="1400" dirty="0" smtClean="0"/>
                <a:t>칩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150925" y="1420940"/>
            <a:ext cx="2435225" cy="1592379"/>
            <a:chOff x="5526087" y="2108373"/>
            <a:chExt cx="2435225" cy="1592379"/>
          </a:xfrm>
        </p:grpSpPr>
        <p:pic>
          <p:nvPicPr>
            <p:cNvPr id="1030" name="Picture 6" descr="https://encrypted-tbn0.gstatic.com/images?q=tbn:ANd9GcRGogEV47v7gS3KiDCTL4AYmv7urrKYsToAl3ovwH9Uvnc8dQbjG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087" y="2108373"/>
              <a:ext cx="2435225" cy="1284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706532" y="3392975"/>
              <a:ext cx="20743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arduino</a:t>
              </a:r>
              <a:r>
                <a:rPr lang="ko-KR" altLang="en-US" sz="1400" dirty="0" smtClean="0"/>
                <a:t> 미니</a:t>
              </a:r>
              <a:endParaRPr lang="ko-KR" alt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04367" y="3375861"/>
            <a:ext cx="571500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1)GPS </a:t>
            </a:r>
            <a:r>
              <a:rPr lang="ko-KR" altLang="en-US" sz="1100" dirty="0" smtClean="0"/>
              <a:t>모듈의 </a:t>
            </a:r>
            <a:r>
              <a:rPr lang="en-US" altLang="ko-KR" sz="1100" dirty="0" smtClean="0"/>
              <a:t>GND,VCC,RX,TX</a:t>
            </a:r>
            <a:r>
              <a:rPr lang="ko-KR" altLang="en-US" sz="1100" dirty="0" smtClean="0"/>
              <a:t>선을 각각 </a:t>
            </a:r>
            <a:r>
              <a:rPr lang="ko-KR" altLang="en-US" sz="1100" dirty="0" err="1" smtClean="0"/>
              <a:t>아두이노에</a:t>
            </a:r>
            <a:r>
              <a:rPr lang="ko-KR" altLang="en-US" sz="1100" dirty="0" smtClean="0"/>
              <a:t> 연결한다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20063"/>
              </p:ext>
            </p:extLst>
          </p:nvPr>
        </p:nvGraphicFramePr>
        <p:xfrm>
          <a:off x="2519534" y="4268789"/>
          <a:ext cx="5400040" cy="435874"/>
        </p:xfrm>
        <a:graphic>
          <a:graphicData uri="http://schemas.openxmlformats.org/drawingml/2006/table">
            <a:tbl>
              <a:tblPr/>
              <a:tblGrid>
                <a:gridCol w="5400040"/>
              </a:tblGrid>
              <a:tr h="435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30" kern="0" spc="0" dirty="0">
                          <a:solidFill>
                            <a:srgbClr val="555555"/>
                          </a:solidFill>
                          <a:effectLst/>
                          <a:latin typeface="Signika"/>
                          <a:ea typeface="Signika"/>
                        </a:rPr>
                        <a:t>$GPRMC, 030136, 000, A, 3729.9446, N, 12701.4042, E, 0.00, , 140315, , ,A*71</a:t>
                      </a:r>
                      <a:endParaRPr lang="pt-BR" sz="1130" kern="0" spc="0" dirty="0">
                        <a:solidFill>
                          <a:srgbClr val="555555"/>
                        </a:solidFill>
                        <a:effectLst/>
                        <a:latin typeface="Signik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519534" y="3833711"/>
            <a:ext cx="58166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2)GPS</a:t>
            </a:r>
            <a:r>
              <a:rPr lang="ko-KR" altLang="en-US" sz="1100" dirty="0" smtClean="0"/>
              <a:t>데이터는 아래와 같이 시간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위치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방위를 표준규격에 따라 전송된다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552822" y="389255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504367" y="4868545"/>
            <a:ext cx="58166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3)</a:t>
            </a:r>
            <a:r>
              <a:rPr lang="en-US" altLang="ko-KR" sz="1100" dirty="0" err="1" smtClean="0"/>
              <a:t>TinyGPS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라이브러리를 활용하여 </a:t>
            </a:r>
            <a:r>
              <a:rPr lang="en-US" altLang="ko-KR" sz="1100" dirty="0" smtClean="0"/>
              <a:t>NMEA</a:t>
            </a:r>
            <a:r>
              <a:rPr lang="ko-KR" altLang="en-US" sz="1100" dirty="0" err="1" smtClean="0"/>
              <a:t>메세지를</a:t>
            </a:r>
            <a:r>
              <a:rPr lang="ko-KR" altLang="en-US" sz="1100" dirty="0" smtClean="0"/>
              <a:t> 독해 가능한 포맷으로 변환</a:t>
            </a:r>
            <a:endParaRPr lang="ko-KR" altLang="en-US" sz="1100" dirty="0"/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404613760" descr="EMB000014cc13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83" y="5130155"/>
            <a:ext cx="309880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1190" y="1599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설계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71394" y="1377951"/>
            <a:ext cx="1337273" cy="3185582"/>
            <a:chOff x="237527" y="3867150"/>
            <a:chExt cx="2037160" cy="2873021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76" y="6168671"/>
              <a:ext cx="588211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27" y="3867150"/>
              <a:ext cx="1622594" cy="2301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꺾인 연결선 13"/>
            <p:cNvCxnSpPr>
              <a:endCxn id="12" idx="1"/>
            </p:cNvCxnSpPr>
            <p:nvPr/>
          </p:nvCxnSpPr>
          <p:spPr>
            <a:xfrm>
              <a:off x="775692" y="6064030"/>
              <a:ext cx="910784" cy="390391"/>
            </a:xfrm>
            <a:prstGeom prst="bentConnector3">
              <a:avLst>
                <a:gd name="adj1" fmla="val 4450"/>
              </a:avLst>
            </a:prstGeom>
            <a:ln w="19050">
              <a:solidFill>
                <a:schemeClr val="accent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605817" y="5963973"/>
              <a:ext cx="169875" cy="1000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049" y="977841"/>
            <a:ext cx="33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2000" dirty="0"/>
              <a:t>Wearable </a:t>
            </a:r>
            <a:r>
              <a:rPr lang="en-US" altLang="ko-KR" sz="2000" dirty="0" smtClean="0"/>
              <a:t>Device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756349" y="26020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04367" y="1002118"/>
            <a:ext cx="35108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&lt;</a:t>
            </a:r>
            <a:r>
              <a:rPr lang="ko-KR" altLang="en-US" b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아두이노</a:t>
            </a:r>
            <a:r>
              <a:rPr lang="ko-KR" altLang="en-US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,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구글</a:t>
            </a:r>
            <a:r>
              <a:rPr lang="ko-KR" altLang="en-US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맵</a:t>
            </a:r>
            <a:r>
              <a:rPr lang="ko-KR" altLang="en-US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위치 표시</a:t>
            </a:r>
            <a:r>
              <a:rPr lang="en-US" altLang="ko-KR" b="1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&gt;</a:t>
            </a:r>
            <a:endParaRPr lang="ko-KR" altLang="en-US" b="1" kern="0" spc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689802" y="101073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650273" y="1467937"/>
            <a:ext cx="1815437" cy="1596217"/>
            <a:chOff x="2765030" y="1907958"/>
            <a:chExt cx="1828800" cy="1914954"/>
          </a:xfrm>
        </p:grpSpPr>
        <p:pic>
          <p:nvPicPr>
            <p:cNvPr id="1025" name="_x404614880" descr="EMB000014cc131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" t="5523" r="-1" b="3474"/>
            <a:stretch/>
          </p:blipFill>
          <p:spPr bwMode="auto">
            <a:xfrm>
              <a:off x="2795743" y="1907958"/>
              <a:ext cx="1767375" cy="1512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765030" y="3515135"/>
              <a:ext cx="182880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NEO-6M(GPS</a:t>
              </a:r>
              <a:r>
                <a:rPr lang="ko-KR" altLang="en-US" sz="1400" dirty="0" smtClean="0"/>
                <a:t>칩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150925" y="1420940"/>
            <a:ext cx="2435225" cy="1592379"/>
            <a:chOff x="5526087" y="2108373"/>
            <a:chExt cx="2435225" cy="1592379"/>
          </a:xfrm>
        </p:grpSpPr>
        <p:pic>
          <p:nvPicPr>
            <p:cNvPr id="1030" name="Picture 6" descr="https://encrypted-tbn0.gstatic.com/images?q=tbn:ANd9GcRGogEV47v7gS3KiDCTL4AYmv7urrKYsToAl3ovwH9Uvnc8dQbjG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087" y="2108373"/>
              <a:ext cx="2435225" cy="1284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706532" y="3392975"/>
              <a:ext cx="20743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arduino</a:t>
              </a:r>
              <a:r>
                <a:rPr lang="ko-KR" altLang="en-US" sz="1400" dirty="0" smtClean="0"/>
                <a:t> 미니</a:t>
              </a:r>
              <a:endParaRPr lang="ko-KR" alt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04367" y="3375861"/>
            <a:ext cx="571500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1)GPS </a:t>
            </a:r>
            <a:r>
              <a:rPr lang="ko-KR" altLang="en-US" sz="1100" dirty="0" smtClean="0"/>
              <a:t>모듈의 </a:t>
            </a:r>
            <a:r>
              <a:rPr lang="en-US" altLang="ko-KR" sz="1100" dirty="0" smtClean="0"/>
              <a:t>GND,VCC,RX,TX</a:t>
            </a:r>
            <a:r>
              <a:rPr lang="ko-KR" altLang="en-US" sz="1100" dirty="0" smtClean="0"/>
              <a:t>선을 각각 </a:t>
            </a:r>
            <a:r>
              <a:rPr lang="ko-KR" altLang="en-US" sz="1100" dirty="0" err="1" smtClean="0"/>
              <a:t>아두이노에</a:t>
            </a:r>
            <a:r>
              <a:rPr lang="ko-KR" altLang="en-US" sz="1100" dirty="0" smtClean="0"/>
              <a:t> 연결한다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519534" y="4268789"/>
          <a:ext cx="5400040" cy="449072"/>
        </p:xfrm>
        <a:graphic>
          <a:graphicData uri="http://schemas.openxmlformats.org/drawingml/2006/table">
            <a:tbl>
              <a:tblPr/>
              <a:tblGrid>
                <a:gridCol w="5400040"/>
              </a:tblGrid>
              <a:tr h="435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30" kern="0" spc="0" dirty="0">
                          <a:solidFill>
                            <a:srgbClr val="555555"/>
                          </a:solidFill>
                          <a:effectLst/>
                          <a:latin typeface="Signika"/>
                          <a:ea typeface="Signika"/>
                        </a:rPr>
                        <a:t>$GPRMC, 030136, 000, A, 3729.9446, N, 12701.4042, E, 0.00, , 140315, , ,A*71</a:t>
                      </a:r>
                      <a:endParaRPr lang="pt-BR" sz="1130" kern="0" spc="0" dirty="0">
                        <a:solidFill>
                          <a:srgbClr val="555555"/>
                        </a:solidFill>
                        <a:effectLst/>
                        <a:latin typeface="Signik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519534" y="3833711"/>
            <a:ext cx="58166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2)GPS</a:t>
            </a:r>
            <a:r>
              <a:rPr lang="ko-KR" altLang="en-US" sz="1100" dirty="0" smtClean="0"/>
              <a:t>데이터는 아래와 같이 시간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위치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방위를 표준규격에 따라 전송된다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552822" y="389255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504367" y="4868545"/>
            <a:ext cx="58166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3)</a:t>
            </a:r>
            <a:r>
              <a:rPr lang="en-US" altLang="ko-KR" sz="1100" dirty="0" err="1" smtClean="0"/>
              <a:t>TinyGPS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라이브러리를 활용하여 </a:t>
            </a:r>
            <a:r>
              <a:rPr lang="en-US" altLang="ko-KR" sz="1100" dirty="0" smtClean="0"/>
              <a:t>NMEA</a:t>
            </a:r>
            <a:r>
              <a:rPr lang="ko-KR" altLang="en-US" sz="1100" dirty="0" err="1" smtClean="0"/>
              <a:t>메세지를</a:t>
            </a:r>
            <a:r>
              <a:rPr lang="ko-KR" altLang="en-US" sz="1100" dirty="0" smtClean="0"/>
              <a:t> 독해 가능한 포맷으로 변환</a:t>
            </a:r>
            <a:endParaRPr lang="ko-KR" altLang="en-US" sz="1100" dirty="0"/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404613760" descr="EMB000014cc13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83" y="5130155"/>
            <a:ext cx="309880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5" y="970317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1190" y="1599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설계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26" y="917051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4" y="3606131"/>
            <a:ext cx="4333008" cy="275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2847" y="3190907"/>
            <a:ext cx="209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옷의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6228" y="3192683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보내온 정보를 받는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7584" y="6387184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5" y="947591"/>
            <a:ext cx="3597875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46" y="938356"/>
            <a:ext cx="3163764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20" y="3835464"/>
            <a:ext cx="3252210" cy="245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2568" y="326541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핸드폰이 가져야 할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766" y="328424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옷에서 보낸 정보를 받아올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7494" y="6410747"/>
            <a:ext cx="251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11189" y="1599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설계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92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1119536" y="1156039"/>
            <a:ext cx="7666926" cy="115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900" b="1" dirty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사용자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</a:t>
            </a:r>
            <a:r>
              <a:rPr lang="ko-KR" altLang="en-US" sz="1900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설문조사, 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사용자 인터뷰)와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시스템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(제품을  실제 구현 하여 동작흐름 실험한다)</a:t>
            </a:r>
            <a:r>
              <a:rPr lang="ko-KR" altLang="en-US" sz="1900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를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복합적으로 수행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한다.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9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5" name="모서리가 둥근 직사각형 25"/>
          <p:cNvSpPr/>
          <p:nvPr/>
        </p:nvSpPr>
        <p:spPr>
          <a:xfrm>
            <a:off x="871705" y="2807469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1171006" y="307897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7세이하의 자녀와 그 아이를 키우고 있는 부모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주변의 도움이 필요한 지적 장애인, 노약자들과 그들의 보호자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03842" y="2556019"/>
            <a:ext cx="3498315" cy="5186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스터디  대상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8" name="모서리가 둥근 직사각형 25"/>
          <p:cNvSpPr/>
          <p:nvPr/>
        </p:nvSpPr>
        <p:spPr>
          <a:xfrm>
            <a:off x="881230" y="4417194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1"/>
          <p:cNvSpPr txBox="1"/>
          <p:nvPr/>
        </p:nvSpPr>
        <p:spPr>
          <a:xfrm>
            <a:off x="1304356" y="469822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제작된 테스트 제품을 위의 사용자들에게 배포하여 일정기간 사용을 하도록 요청 후 , 설문조사 인터뷰를 받습니다.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3513405" y="4107680"/>
            <a:ext cx="3074085" cy="51956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실제 구현후 실험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24"/>
          <p:cNvSpPr txBox="1"/>
          <p:nvPr/>
        </p:nvSpPr>
        <p:spPr>
          <a:xfrm>
            <a:off x="3070860" y="15990"/>
            <a:ext cx="40119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실험 의 대상 및 종류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모서리가 둥근 직사각형 25"/>
          <p:cNvSpPr/>
          <p:nvPr/>
        </p:nvSpPr>
        <p:spPr>
          <a:xfrm>
            <a:off x="943310" y="1564908"/>
            <a:ext cx="8200689" cy="4739637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21"/>
          <p:cNvSpPr txBox="1"/>
          <p:nvPr/>
        </p:nvSpPr>
        <p:spPr>
          <a:xfrm>
            <a:off x="1318812" y="1612701"/>
            <a:ext cx="7666925" cy="6176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통하여 아이의 위치환경과 부모의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스마트폰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성능에 따른 위치정보의 정확도를 측정한다.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디바이스간의 양방향 통신이 원활하게 동작되는지 확인한다.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배터리의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충전량에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따른 디바이스 사용시간을 측정한다.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주어진 알고리즘에 따라 위험상황 감지를 정확히 하는지 오작동은 하지 않는지 확인한다.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디바이스가 버튼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클릭 시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위치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이탈 시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정확히 감지하여 작동하는지 만약 오작동을 한다면 빈도수가 얼마나 되는지.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주변사람에게 알림을 보내는데 얼마의 시간이 걸리는지.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받아온 GPS 데이터를 정확하게 지도상에 출력해주고 정체시간을 제대로 보여주는지</a:t>
            </a: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95" y="2505183"/>
            <a:ext cx="2682148" cy="268644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66964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55763" y="761154"/>
            <a:ext cx="5994474" cy="418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설문조사및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인터뷰를 통해 사용자의 의견 수집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5927" y="2505183"/>
            <a:ext cx="2820342" cy="2814644"/>
          </a:xfrm>
          <a:prstGeom prst="ellips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4109085" y="15990"/>
            <a:ext cx="19545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 지표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23929"/>
              </p:ext>
            </p:extLst>
          </p:nvPr>
        </p:nvGraphicFramePr>
        <p:xfrm>
          <a:off x="1198882" y="1117848"/>
          <a:ext cx="7945117" cy="362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모서리가 둥근 직사각형 25"/>
          <p:cNvSpPr/>
          <p:nvPr/>
        </p:nvSpPr>
        <p:spPr>
          <a:xfrm>
            <a:off x="852654" y="5000263"/>
            <a:ext cx="8200689" cy="1249626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21"/>
          <p:cNvSpPr txBox="1"/>
          <p:nvPr/>
        </p:nvSpPr>
        <p:spPr>
          <a:xfrm>
            <a:off x="1119535" y="5145194"/>
            <a:ext cx="7666926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통해 얻은 데이터를 바탕으로 평가지표를 만들고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그래플 도식화함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err="1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에러율과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위치정확도의 경우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%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응답시간은 초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(s)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표시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타사 제품과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목표치를 기준으로 분석하여 실험 결과를 도출한다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.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083" y="3715472"/>
            <a:ext cx="7636118" cy="3066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979" y="54778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812" y="3937618"/>
            <a:ext cx="766692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국내 실종 아동은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/>
              <a:t>천여 명으로 한 해 평균 국내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천여 명</a:t>
            </a:r>
            <a:r>
              <a:rPr lang="en-US" altLang="ko-KR" dirty="0"/>
              <a:t>, </a:t>
            </a:r>
            <a:r>
              <a:rPr lang="ko-KR" altLang="en-US" dirty="0"/>
              <a:t>해외 </a:t>
            </a:r>
            <a:r>
              <a:rPr lang="en-US" altLang="ko-KR" dirty="0"/>
              <a:t>8</a:t>
            </a:r>
            <a:r>
              <a:rPr lang="ko-KR" altLang="en-US" dirty="0"/>
              <a:t>백만여 명의 미아가 발생한다</a:t>
            </a:r>
            <a:r>
              <a:rPr lang="en-US" altLang="ko-KR" dirty="0" smtClean="0"/>
              <a:t>.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한 아이가 사라지는 시간 </a:t>
            </a:r>
            <a:r>
              <a:rPr lang="en-US" altLang="ko-KR" u="sng" dirty="0" smtClean="0"/>
              <a:t>35</a:t>
            </a:r>
            <a:r>
              <a:rPr lang="ko-KR" altLang="en-US" u="sng" dirty="0" smtClean="0"/>
              <a:t>초</a:t>
            </a:r>
            <a:r>
              <a:rPr lang="en-US" altLang="ko-KR" u="sng" dirty="0" smtClean="0"/>
              <a:t>)</a:t>
            </a:r>
            <a:endParaRPr lang="en-US" altLang="ko-KR" u="sng" dirty="0"/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0186" y="5776977"/>
            <a:ext cx="1600429" cy="94291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가까운 경찰서에 아이의 위치정보와 상황 전달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-4029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87" y="72738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8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1" name="꺾인 연결선 1030"/>
          <p:cNvCxnSpPr>
            <a:endCxn id="30" idx="1"/>
          </p:cNvCxnSpPr>
          <p:nvPr/>
        </p:nvCxnSpPr>
        <p:spPr>
          <a:xfrm flipV="1">
            <a:off x="5458219" y="4920961"/>
            <a:ext cx="1574179" cy="9526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>
            <a:off x="5899070" y="2682559"/>
            <a:ext cx="3367110" cy="354638"/>
          </a:xfrm>
          <a:prstGeom prst="bentConnector4">
            <a:avLst>
              <a:gd name="adj1" fmla="val 9287"/>
              <a:gd name="adj2" fmla="val 234292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9579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cxnSp>
        <p:nvCxnSpPr>
          <p:cNvPr id="1048" name="꺾인 연결선 1047"/>
          <p:cNvCxnSpPr/>
          <p:nvPr/>
        </p:nvCxnSpPr>
        <p:spPr>
          <a:xfrm rot="10800000" flipV="1">
            <a:off x="4021305" y="4930439"/>
            <a:ext cx="1360714" cy="867161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75140" y="4493863"/>
            <a:ext cx="1661032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주변사람들 에게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위험상황에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처했다고 알림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1171" y="3749483"/>
            <a:ext cx="1800454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부모가 지정한 지역범위 이탈 및 아이가 누른 스위치로 위급상황 발생 판단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3316986" y="2682559"/>
            <a:ext cx="1123200" cy="635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73181" y="88127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보호자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64191" y="1232791"/>
            <a:ext cx="2231996" cy="17218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아이의 상황과 위치정보를  실시간으로 수신 할 수 있으며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Wearable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Deviece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에 옷에 출력할 문구나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지역 이탈 시 디스플레이 색을 변경하는 데이터를 전송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349720" y="3099307"/>
            <a:ext cx="1" cy="1821654"/>
          </a:xfrm>
          <a:prstGeom prst="line">
            <a:avLst/>
          </a:prstGeom>
          <a:ln w="1905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79" y="5905533"/>
            <a:ext cx="62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12" y="2242245"/>
            <a:ext cx="1405740" cy="8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815668" y="2515456"/>
            <a:ext cx="69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Cloud</a:t>
            </a:r>
          </a:p>
          <a:p>
            <a:pPr algn="ctr"/>
            <a:r>
              <a:rPr lang="en-US" altLang="ko-KR" sz="1050" b="1" dirty="0" smtClean="0"/>
              <a:t>Platform</a:t>
            </a:r>
            <a:endParaRPr lang="ko-KR" altLang="en-US" sz="105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620650" y="339244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위급상황 발생시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909637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145370" y="3058607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16508" y="1323836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발광 직물 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077421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389994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642089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146496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591175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885315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디스플레이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2978045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590997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상황 인지 시스템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591175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286060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08267" y="5591175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786260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송수신 장치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4902024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275053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043612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343704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791290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http://www.gtp.or.kr/antp/upload/new_tech/1(522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4" y="1821737"/>
            <a:ext cx="2608654" cy="39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8904" y="1821737"/>
            <a:ext cx="575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심미성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천에 통합된 유연한 컬러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천의 유연성을 손상시키지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디바이스가 관찰자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착용자에게 전혀 보이지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표현성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애니메이션 표현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사용의 실용성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세탁을 위해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결합이 쉬움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246" y="1067606"/>
            <a:ext cx="558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HY견고딕" panose="02030600000101010101" pitchFamily="18" charset="-127"/>
              </a:rPr>
              <a:t>[ </a:t>
            </a:r>
            <a:r>
              <a:rPr lang="en-US" altLang="ko-KR" sz="2400" dirty="0" err="1" smtClean="0">
                <a:ea typeface="HY견고딕" panose="02030600000101010101" pitchFamily="18" charset="-127"/>
              </a:rPr>
              <a:t>Lumalive</a:t>
            </a:r>
            <a:r>
              <a:rPr lang="en-US" altLang="ko-KR" sz="2400" dirty="0" smtClean="0"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ea typeface="HY견고딕" panose="02030600000101010101" pitchFamily="18" charset="-127"/>
              </a:rPr>
              <a:t>루마리브</a:t>
            </a:r>
            <a:r>
              <a:rPr lang="en-US" altLang="ko-KR" sz="2400" dirty="0" smtClean="0"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ea typeface="HY견고딕" panose="02030600000101010101" pitchFamily="18" charset="-127"/>
              </a:rPr>
              <a:t>직물 </a:t>
            </a:r>
            <a:r>
              <a:rPr lang="en-US" altLang="ko-KR" sz="2400" dirty="0" smtClean="0">
                <a:ea typeface="HY견고딕" panose="02030600000101010101" pitchFamily="18" charset="-127"/>
              </a:rPr>
              <a:t>]</a:t>
            </a:r>
            <a:endParaRPr lang="ko-KR" altLang="en-US" sz="24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735292" y="2818977"/>
            <a:ext cx="1955628" cy="149905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8" y="909637"/>
            <a:ext cx="2258422" cy="32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84465" y="2038349"/>
            <a:ext cx="1035235" cy="16417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위급상황 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010-99XX-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경기도 안양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84465" y="2859218"/>
            <a:ext cx="1035235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8" y="3119109"/>
            <a:ext cx="567689" cy="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018791" y="3822962"/>
            <a:ext cx="977606" cy="1409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>
            <a:off x="5219700" y="2859218"/>
            <a:ext cx="2515592" cy="709285"/>
          </a:xfrm>
          <a:prstGeom prst="bentConnector3">
            <a:avLst>
              <a:gd name="adj1" fmla="val 39398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3553" y="3822963"/>
            <a:ext cx="252005" cy="1409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0728" y="3822963"/>
            <a:ext cx="252005" cy="1409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44" idx="2"/>
          </p:cNvCxnSpPr>
          <p:nvPr/>
        </p:nvCxnSpPr>
        <p:spPr>
          <a:xfrm rot="16200000" flipH="1">
            <a:off x="4467831" y="4363052"/>
            <a:ext cx="491777" cy="354561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17372" y="404467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720774" y="5162125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737749" y="4549826"/>
            <a:ext cx="1968225" cy="20345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위치 반경 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전송 문구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 서버로부터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수신받는다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236" y="2755852"/>
            <a:ext cx="1956477" cy="51656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위성으로부터 받아온다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9540" y="1627855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14" idx="1"/>
          </p:cNvCxnSpPr>
          <p:nvPr/>
        </p:nvCxnSpPr>
        <p:spPr>
          <a:xfrm rot="10800000">
            <a:off x="2838447" y="2667000"/>
            <a:ext cx="1185107" cy="122644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735292" y="1033296"/>
            <a:ext cx="1955627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설치하고 스위치를 누르면 사이렌이 울림과 동시에 웹 서버에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86343" y="5321448"/>
            <a:ext cx="1109135" cy="568525"/>
            <a:chOff x="5428918" y="853453"/>
            <a:chExt cx="1835241" cy="107882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18" y="853453"/>
              <a:ext cx="1835241" cy="1078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053111" y="1168682"/>
              <a:ext cx="305665" cy="496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b="1" dirty="0"/>
            </a:p>
          </p:txBody>
        </p:sp>
      </p:grpSp>
      <p:cxnSp>
        <p:nvCxnSpPr>
          <p:cNvPr id="30" name="꺾인 연결선 29"/>
          <p:cNvCxnSpPr>
            <a:stCxn id="53" idx="1"/>
          </p:cNvCxnSpPr>
          <p:nvPr/>
        </p:nvCxnSpPr>
        <p:spPr>
          <a:xfrm rot="10800000" flipV="1">
            <a:off x="5471348" y="1810030"/>
            <a:ext cx="2263945" cy="22346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0"/>
            <a:endCxn id="29" idx="0"/>
          </p:cNvCxnSpPr>
          <p:nvPr/>
        </p:nvCxnSpPr>
        <p:spPr>
          <a:xfrm rot="5400000" flipH="1" flipV="1">
            <a:off x="3209669" y="4124388"/>
            <a:ext cx="928302" cy="14658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4" idx="2"/>
            <a:endCxn id="14" idx="0"/>
          </p:cNvCxnSpPr>
          <p:nvPr/>
        </p:nvCxnSpPr>
        <p:spPr>
          <a:xfrm rot="5400000">
            <a:off x="4354382" y="3475261"/>
            <a:ext cx="142877" cy="5525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132321" y="4475327"/>
            <a:ext cx="2221015" cy="177828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보호자가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입력해 놓은 위치 반경 범위를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이탈했는지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아이가 스위치를 누를 경우 위험상황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3405187"/>
            <a:ext cx="58821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" y="3867150"/>
            <a:ext cx="1622594" cy="23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0105" y="5963972"/>
            <a:ext cx="658996" cy="100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817" y="5963973"/>
            <a:ext cx="169875" cy="1000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7" y="5963973"/>
            <a:ext cx="169875" cy="100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1"/>
            <a:endCxn id="1029" idx="1"/>
          </p:cNvCxnSpPr>
          <p:nvPr/>
        </p:nvCxnSpPr>
        <p:spPr>
          <a:xfrm rot="10800000" flipH="1">
            <a:off x="605816" y="3690938"/>
            <a:ext cx="1467825" cy="2323065"/>
          </a:xfrm>
          <a:prstGeom prst="bentConnector3">
            <a:avLst>
              <a:gd name="adj1" fmla="val -27255"/>
            </a:avLst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74476" y="4727696"/>
            <a:ext cx="4886396" cy="18841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서버에 저장된 위치데이터와 아이가 현재 있는 위치데이터를 비교하여 일정 지정범위를 벗어나면 보호자에게 정보전달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위급상황시에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입력된 아이의 위치데이터와 주변사람들의 위치데이터를 비교하여 가까운 사람들에게 발생지역 위치데이터를 전송합니다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76989" y="940430"/>
            <a:ext cx="2649493" cy="156895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서버에 전송합니다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서버로부터 발생지역의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수신합니다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17" y="3030060"/>
            <a:ext cx="660206" cy="133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73205" y="-1258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[Server System]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27269" y="3063614"/>
            <a:ext cx="2186501" cy="1285308"/>
            <a:chOff x="4027269" y="3063614"/>
            <a:chExt cx="2186501" cy="12853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269" y="3063614"/>
              <a:ext cx="2186501" cy="1285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8243" y="3423822"/>
              <a:ext cx="92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Cloud</a:t>
              </a:r>
            </a:p>
            <a:p>
              <a:pPr algn="ctr"/>
              <a:r>
                <a:rPr lang="en-US" altLang="ko-KR" sz="1600" b="1" dirty="0" smtClean="0"/>
                <a:t>Platform</a:t>
              </a:r>
              <a:endParaRPr lang="ko-KR" altLang="en-US" sz="1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61853" y="3034039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GPS/</a:t>
            </a:r>
            <a:r>
              <a:rPr lang="ko-KR" altLang="en-US" sz="1100" dirty="0" smtClean="0"/>
              <a:t>위험상황 데이터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3147431" y="329565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27799" y="388620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3492" y="409516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 반경 설정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문자 데이터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디스플레이 설정 데이터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4483" y="4133746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디스플레이 설정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문자 데이터</a:t>
            </a:r>
            <a:endParaRPr lang="ko-KR" altLang="en-US" sz="1100" dirty="0"/>
          </a:p>
        </p:txBody>
      </p:sp>
      <p:sp>
        <p:nvSpPr>
          <p:cNvPr id="35" name="오른쪽 화살표 34"/>
          <p:cNvSpPr/>
          <p:nvPr/>
        </p:nvSpPr>
        <p:spPr>
          <a:xfrm>
            <a:off x="6618520" y="3468137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638675" y="2575996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90718" y="246072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실종자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위치 수신 </a:t>
            </a:r>
            <a:endParaRPr lang="ko-KR" altLang="en-US" sz="1100" dirty="0"/>
          </a:p>
        </p:txBody>
      </p:sp>
      <p:cxnSp>
        <p:nvCxnSpPr>
          <p:cNvPr id="52" name="구부러진 연결선 51"/>
          <p:cNvCxnSpPr>
            <a:stCxn id="42" idx="1"/>
          </p:cNvCxnSpPr>
          <p:nvPr/>
        </p:nvCxnSpPr>
        <p:spPr>
          <a:xfrm rot="10800000">
            <a:off x="5295187" y="1466812"/>
            <a:ext cx="1081803" cy="258099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1882" y="3080206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위치정보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아이의 위험상황 감지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168637" y="4394816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43" y="813750"/>
            <a:ext cx="660206" cy="10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333239" y="1835400"/>
            <a:ext cx="18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6618521" y="3882523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>
            <a:off x="3251842" y="1370389"/>
            <a:ext cx="218637" cy="1477727"/>
          </a:xfrm>
          <a:prstGeom prst="rightBracket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1" idx="2"/>
          </p:cNvCxnSpPr>
          <p:nvPr/>
        </p:nvCxnSpPr>
        <p:spPr>
          <a:xfrm>
            <a:off x="3470479" y="2109253"/>
            <a:ext cx="806246" cy="970953"/>
          </a:xfrm>
          <a:prstGeom prst="line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 rot="5400000">
            <a:off x="4987706" y="2613751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1701" y="25560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세밀한 </a:t>
            </a:r>
            <a:r>
              <a:rPr lang="ko-KR" altLang="en-US" sz="1100" dirty="0" err="1" smtClean="0"/>
              <a:t>위치값</a:t>
            </a:r>
            <a:r>
              <a:rPr lang="ko-KR" altLang="en-US" sz="1100" dirty="0" smtClean="0"/>
              <a:t> 전송 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494" y="1282367"/>
            <a:ext cx="2717304" cy="14794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아이 </a:t>
            </a:r>
            <a:r>
              <a:rPr lang="en-US" altLang="ko-KR" sz="1400" dirty="0" smtClean="0"/>
              <a:t>                37.xx          125.xx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1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2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1324" y="221450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519" y="2853021"/>
            <a:ext cx="18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위치데이터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실종자가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06" y="680547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63678" y="15990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anchor="ctr"/>
      <a:lstStyle>
        <a:defPPr algn="ctr">
          <a:defRPr lang="ko-KR" altLang="en-US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1099</Words>
  <Application>Microsoft Office PowerPoint</Application>
  <PresentationFormat>A4 용지(210x297mm)</PresentationFormat>
  <Paragraphs>217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Calibri</vt:lpstr>
      <vt:lpstr>HY엽서M</vt:lpstr>
      <vt:lpstr>HY헤드라인M</vt:lpstr>
      <vt:lpstr>Arial</vt:lpstr>
      <vt:lpstr>Tahoma</vt:lpstr>
      <vt:lpstr>나눔손글씨 펜</vt:lpstr>
      <vt:lpstr>휴먼편지체</vt:lpstr>
      <vt:lpstr>Signika</vt:lpstr>
      <vt:lpstr>a스마일M</vt:lpstr>
      <vt:lpstr>HY견고딕</vt:lpstr>
      <vt:lpstr>나눔바른고딕 옛한글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junyung kang</cp:lastModifiedBy>
  <cp:revision>225</cp:revision>
  <dcterms:created xsi:type="dcterms:W3CDTF">2015-05-13T02:13:41Z</dcterms:created>
  <dcterms:modified xsi:type="dcterms:W3CDTF">2015-12-04T03:38:58Z</dcterms:modified>
</cp:coreProperties>
</file>